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555" r:id="rId2"/>
    <p:sldId id="576" r:id="rId3"/>
    <p:sldId id="608" r:id="rId4"/>
    <p:sldId id="628" r:id="rId5"/>
    <p:sldId id="629" r:id="rId6"/>
    <p:sldId id="632" r:id="rId7"/>
    <p:sldId id="633" r:id="rId8"/>
    <p:sldId id="634" r:id="rId9"/>
    <p:sldId id="635" r:id="rId10"/>
    <p:sldId id="636" r:id="rId11"/>
    <p:sldId id="637" r:id="rId12"/>
    <p:sldId id="638" r:id="rId13"/>
    <p:sldId id="639" r:id="rId14"/>
    <p:sldId id="640" r:id="rId15"/>
    <p:sldId id="661" r:id="rId16"/>
    <p:sldId id="659" r:id="rId17"/>
    <p:sldId id="641" r:id="rId18"/>
    <p:sldId id="652" r:id="rId19"/>
    <p:sldId id="642" r:id="rId20"/>
    <p:sldId id="660" r:id="rId21"/>
    <p:sldId id="651" r:id="rId22"/>
    <p:sldId id="643" r:id="rId23"/>
    <p:sldId id="644" r:id="rId24"/>
    <p:sldId id="653" r:id="rId25"/>
    <p:sldId id="645" r:id="rId26"/>
    <p:sldId id="654" r:id="rId27"/>
    <p:sldId id="646" r:id="rId28"/>
    <p:sldId id="662" r:id="rId29"/>
    <p:sldId id="655" r:id="rId30"/>
    <p:sldId id="647" r:id="rId31"/>
    <p:sldId id="656" r:id="rId32"/>
    <p:sldId id="657" r:id="rId33"/>
    <p:sldId id="648" r:id="rId34"/>
    <p:sldId id="658" r:id="rId35"/>
    <p:sldId id="649" r:id="rId36"/>
    <p:sldId id="554" r:id="rId37"/>
  </p:sldIdLst>
  <p:sldSz cx="9144000" cy="6858000" type="screen4x3"/>
  <p:notesSz cx="9296400" cy="70104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481"/>
    <a:srgbClr val="003399"/>
    <a:srgbClr val="961D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4567" autoAdjust="0"/>
    <p:restoredTop sz="86530" autoAdjust="0"/>
  </p:normalViewPr>
  <p:slideViewPr>
    <p:cSldViewPr>
      <p:cViewPr varScale="1">
        <p:scale>
          <a:sx n="109" d="100"/>
          <a:sy n="109" d="100"/>
        </p:scale>
        <p:origin x="-83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881D21-C594-44A1-9FE4-9F52305E624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O"/>
        </a:p>
      </dgm:t>
    </dgm:pt>
    <dgm:pt modelId="{90B5DFB1-2B7C-4C66-9CD9-01ED8AC76300}">
      <dgm:prSet phldrT="[Texto]" custT="1"/>
      <dgm:spPr/>
      <dgm:t>
        <a:bodyPr/>
        <a:lstStyle/>
        <a:p>
          <a:r>
            <a:rPr lang="es-MX" sz="2800" dirty="0" smtClean="0"/>
            <a:t>CUMPLIMIENTO</a:t>
          </a:r>
          <a:r>
            <a:rPr lang="es-MX" sz="2800" smtClean="0"/>
            <a:t>: </a:t>
          </a:r>
          <a:r>
            <a:rPr lang="es-MX" sz="2800" smtClean="0"/>
            <a:t>46/46              </a:t>
          </a:r>
          <a:r>
            <a:rPr lang="es-MX" sz="2800" dirty="0" smtClean="0"/>
            <a:t>	</a:t>
          </a:r>
          <a:r>
            <a:rPr lang="es-MX" sz="2800" smtClean="0"/>
            <a:t>	</a:t>
          </a:r>
          <a:r>
            <a:rPr lang="es-MX" sz="2800" smtClean="0"/>
            <a:t>   100%</a:t>
          </a:r>
        </a:p>
        <a:p>
          <a:r>
            <a:rPr lang="es-MX" sz="2800" smtClean="0"/>
            <a:t>AVANCE 45/48				93,75%</a:t>
          </a:r>
          <a:endParaRPr lang="es-CO" sz="2800" dirty="0"/>
        </a:p>
      </dgm:t>
    </dgm:pt>
    <dgm:pt modelId="{6585EBD2-54D2-4CE7-A3BF-4A8CFD37DBC7}" type="parTrans" cxnId="{F6CE9967-0630-4CC3-BF86-CE20470AE2DD}">
      <dgm:prSet/>
      <dgm:spPr/>
      <dgm:t>
        <a:bodyPr/>
        <a:lstStyle/>
        <a:p>
          <a:endParaRPr lang="es-CO"/>
        </a:p>
      </dgm:t>
    </dgm:pt>
    <dgm:pt modelId="{1D455664-74C2-4C4B-820E-6188826A6D42}" type="sibTrans" cxnId="{F6CE9967-0630-4CC3-BF86-CE20470AE2DD}">
      <dgm:prSet/>
      <dgm:spPr/>
      <dgm:t>
        <a:bodyPr/>
        <a:lstStyle/>
        <a:p>
          <a:endParaRPr lang="es-CO"/>
        </a:p>
      </dgm:t>
    </dgm:pt>
    <dgm:pt modelId="{14932536-4481-4A1C-8D6F-8C406D879C42}" type="pres">
      <dgm:prSet presAssocID="{D9881D21-C594-44A1-9FE4-9F52305E6242}" presName="linear" presStyleCnt="0">
        <dgm:presLayoutVars>
          <dgm:dir/>
          <dgm:animLvl val="lvl"/>
          <dgm:resizeHandles val="exact"/>
        </dgm:presLayoutVars>
      </dgm:prSet>
      <dgm:spPr/>
      <dgm:t>
        <a:bodyPr/>
        <a:lstStyle/>
        <a:p>
          <a:endParaRPr lang="es-CO"/>
        </a:p>
      </dgm:t>
    </dgm:pt>
    <dgm:pt modelId="{07D412B5-9B15-44A1-BC29-EF02D8FD17C9}" type="pres">
      <dgm:prSet presAssocID="{90B5DFB1-2B7C-4C66-9CD9-01ED8AC76300}" presName="parentLin" presStyleCnt="0"/>
      <dgm:spPr/>
    </dgm:pt>
    <dgm:pt modelId="{7ECCDC65-038D-4912-A673-6959C98EB63F}" type="pres">
      <dgm:prSet presAssocID="{90B5DFB1-2B7C-4C66-9CD9-01ED8AC76300}" presName="parentLeftMargin" presStyleLbl="node1" presStyleIdx="0" presStyleCnt="1"/>
      <dgm:spPr/>
      <dgm:t>
        <a:bodyPr/>
        <a:lstStyle/>
        <a:p>
          <a:endParaRPr lang="es-CO"/>
        </a:p>
      </dgm:t>
    </dgm:pt>
    <dgm:pt modelId="{0B896676-27AA-4E44-8EF8-B790F54AA448}" type="pres">
      <dgm:prSet presAssocID="{90B5DFB1-2B7C-4C66-9CD9-01ED8AC76300}" presName="parentText" presStyleLbl="node1" presStyleIdx="0" presStyleCnt="1" custScaleX="163243" custScaleY="144081">
        <dgm:presLayoutVars>
          <dgm:chMax val="0"/>
          <dgm:bulletEnabled val="1"/>
        </dgm:presLayoutVars>
      </dgm:prSet>
      <dgm:spPr/>
      <dgm:t>
        <a:bodyPr/>
        <a:lstStyle/>
        <a:p>
          <a:endParaRPr lang="es-CO"/>
        </a:p>
      </dgm:t>
    </dgm:pt>
    <dgm:pt modelId="{577122B1-852C-4BBE-B1B5-60C72BAA7AAD}" type="pres">
      <dgm:prSet presAssocID="{90B5DFB1-2B7C-4C66-9CD9-01ED8AC76300}" presName="negativeSpace" presStyleCnt="0"/>
      <dgm:spPr/>
    </dgm:pt>
    <dgm:pt modelId="{3353BBBC-B41F-4CA6-B6FF-47EF2E651CDF}" type="pres">
      <dgm:prSet presAssocID="{90B5DFB1-2B7C-4C66-9CD9-01ED8AC76300}" presName="childText" presStyleLbl="conFgAcc1" presStyleIdx="0" presStyleCnt="1">
        <dgm:presLayoutVars>
          <dgm:bulletEnabled val="1"/>
        </dgm:presLayoutVars>
      </dgm:prSet>
      <dgm:spPr/>
    </dgm:pt>
  </dgm:ptLst>
  <dgm:cxnLst>
    <dgm:cxn modelId="{F6CE9967-0630-4CC3-BF86-CE20470AE2DD}" srcId="{D9881D21-C594-44A1-9FE4-9F52305E6242}" destId="{90B5DFB1-2B7C-4C66-9CD9-01ED8AC76300}" srcOrd="0" destOrd="0" parTransId="{6585EBD2-54D2-4CE7-A3BF-4A8CFD37DBC7}" sibTransId="{1D455664-74C2-4C4B-820E-6188826A6D42}"/>
    <dgm:cxn modelId="{300CF35B-1DFB-4EE6-A8FD-3DF374E3E5AD}" type="presOf" srcId="{90B5DFB1-2B7C-4C66-9CD9-01ED8AC76300}" destId="{0B896676-27AA-4E44-8EF8-B790F54AA448}" srcOrd="1" destOrd="0" presId="urn:microsoft.com/office/officeart/2005/8/layout/list1"/>
    <dgm:cxn modelId="{374036D5-21C1-4FDF-B428-80267F24DA1D}" type="presOf" srcId="{D9881D21-C594-44A1-9FE4-9F52305E6242}" destId="{14932536-4481-4A1C-8D6F-8C406D879C42}" srcOrd="0" destOrd="0" presId="urn:microsoft.com/office/officeart/2005/8/layout/list1"/>
    <dgm:cxn modelId="{744A69B6-3B74-45A8-AA7B-33C7D102BF1B}" type="presOf" srcId="{90B5DFB1-2B7C-4C66-9CD9-01ED8AC76300}" destId="{7ECCDC65-038D-4912-A673-6959C98EB63F}" srcOrd="0" destOrd="0" presId="urn:microsoft.com/office/officeart/2005/8/layout/list1"/>
    <dgm:cxn modelId="{BAAFD484-6B09-46D1-8B07-CA9735E8EBB8}" type="presParOf" srcId="{14932536-4481-4A1C-8D6F-8C406D879C42}" destId="{07D412B5-9B15-44A1-BC29-EF02D8FD17C9}" srcOrd="0" destOrd="0" presId="urn:microsoft.com/office/officeart/2005/8/layout/list1"/>
    <dgm:cxn modelId="{D9137323-8D12-4748-AA26-BD1427867E9F}" type="presParOf" srcId="{07D412B5-9B15-44A1-BC29-EF02D8FD17C9}" destId="{7ECCDC65-038D-4912-A673-6959C98EB63F}" srcOrd="0" destOrd="0" presId="urn:microsoft.com/office/officeart/2005/8/layout/list1"/>
    <dgm:cxn modelId="{16900FE1-DB29-4596-8C34-098499B01A0F}" type="presParOf" srcId="{07D412B5-9B15-44A1-BC29-EF02D8FD17C9}" destId="{0B896676-27AA-4E44-8EF8-B790F54AA448}" srcOrd="1" destOrd="0" presId="urn:microsoft.com/office/officeart/2005/8/layout/list1"/>
    <dgm:cxn modelId="{F012D6DE-72DB-4814-9962-3DF8BA11904C}" type="presParOf" srcId="{14932536-4481-4A1C-8D6F-8C406D879C42}" destId="{577122B1-852C-4BBE-B1B5-60C72BAA7AAD}" srcOrd="1" destOrd="0" presId="urn:microsoft.com/office/officeart/2005/8/layout/list1"/>
    <dgm:cxn modelId="{C23254EA-43F4-477C-A9F4-B03612B5840B}" type="presParOf" srcId="{14932536-4481-4A1C-8D6F-8C406D879C42}" destId="{3353BBBC-B41F-4CA6-B6FF-47EF2E651CDF}"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3BBBC-B41F-4CA6-B6FF-47EF2E651CDF}">
      <dsp:nvSpPr>
        <dsp:cNvPr id="0" name=""/>
        <dsp:cNvSpPr/>
      </dsp:nvSpPr>
      <dsp:spPr>
        <a:xfrm>
          <a:off x="0" y="1927705"/>
          <a:ext cx="8712968" cy="163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896676-27AA-4E44-8EF8-B790F54AA448}">
      <dsp:nvSpPr>
        <dsp:cNvPr id="0" name=""/>
        <dsp:cNvSpPr/>
      </dsp:nvSpPr>
      <dsp:spPr>
        <a:xfrm>
          <a:off x="365025" y="122478"/>
          <a:ext cx="8342304" cy="27646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531" tIns="0" rIns="230531" bIns="0" numCol="1" spcCol="1270" anchor="ctr" anchorCtr="0">
          <a:noAutofit/>
        </a:bodyPr>
        <a:lstStyle/>
        <a:p>
          <a:pPr lvl="0" algn="l" defTabSz="1244600">
            <a:lnSpc>
              <a:spcPct val="90000"/>
            </a:lnSpc>
            <a:spcBef>
              <a:spcPct val="0"/>
            </a:spcBef>
            <a:spcAft>
              <a:spcPct val="35000"/>
            </a:spcAft>
          </a:pPr>
          <a:r>
            <a:rPr lang="es-MX" sz="2800" kern="1200" dirty="0" smtClean="0"/>
            <a:t>CUMPLIMIENTO</a:t>
          </a:r>
          <a:r>
            <a:rPr lang="es-MX" sz="2800" kern="1200" smtClean="0"/>
            <a:t>: </a:t>
          </a:r>
          <a:r>
            <a:rPr lang="es-MX" sz="2800" kern="1200" smtClean="0"/>
            <a:t>46/46              </a:t>
          </a:r>
          <a:r>
            <a:rPr lang="es-MX" sz="2800" kern="1200" dirty="0" smtClean="0"/>
            <a:t>	</a:t>
          </a:r>
          <a:r>
            <a:rPr lang="es-MX" sz="2800" kern="1200" smtClean="0"/>
            <a:t>	</a:t>
          </a:r>
          <a:r>
            <a:rPr lang="es-MX" sz="2800" kern="1200" smtClean="0"/>
            <a:t>   100%</a:t>
          </a:r>
        </a:p>
        <a:p>
          <a:pPr lvl="0" algn="l" defTabSz="1244600">
            <a:lnSpc>
              <a:spcPct val="90000"/>
            </a:lnSpc>
            <a:spcBef>
              <a:spcPct val="0"/>
            </a:spcBef>
            <a:spcAft>
              <a:spcPct val="35000"/>
            </a:spcAft>
          </a:pPr>
          <a:r>
            <a:rPr lang="es-MX" sz="2800" kern="1200" smtClean="0"/>
            <a:t>AVANCE 45/48				93,75%</a:t>
          </a:r>
          <a:endParaRPr lang="es-CO" sz="2800" kern="1200" dirty="0"/>
        </a:p>
      </dsp:txBody>
      <dsp:txXfrm>
        <a:off x="499983" y="257436"/>
        <a:ext cx="8072388" cy="249471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s-CO"/>
          </a:p>
        </p:txBody>
      </p:sp>
      <p:sp>
        <p:nvSpPr>
          <p:cNvPr id="3" name="2 Marcador de fecha"/>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99B95587-273F-410D-A590-A10B34E4BEE7}" type="datetimeFigureOut">
              <a:rPr lang="es-CO" smtClean="0"/>
              <a:t>16/01/2017</a:t>
            </a:fld>
            <a:endParaRPr lang="es-CO"/>
          </a:p>
        </p:txBody>
      </p:sp>
      <p:sp>
        <p:nvSpPr>
          <p:cNvPr id="4" name="3 Marcador de pie de página"/>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s-CO"/>
          </a:p>
        </p:txBody>
      </p:sp>
      <p:sp>
        <p:nvSpPr>
          <p:cNvPr id="5" name="4 Marcador de número de diapositiva"/>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A72A0AC5-F40D-4B9F-A325-5C1799BE5B39}" type="slidenum">
              <a:rPr lang="es-CO" smtClean="0"/>
              <a:t>‹Nº›</a:t>
            </a:fld>
            <a:endParaRPr lang="es-CO"/>
          </a:p>
        </p:txBody>
      </p:sp>
    </p:spTree>
    <p:extLst>
      <p:ext uri="{BB962C8B-B14F-4D97-AF65-F5344CB8AC3E}">
        <p14:creationId xmlns:p14="http://schemas.microsoft.com/office/powerpoint/2010/main" val="306268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028440" cy="3505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s-ES"/>
          </a:p>
        </p:txBody>
      </p:sp>
      <p:sp>
        <p:nvSpPr>
          <p:cNvPr id="3" name="2 Marcador de fecha"/>
          <p:cNvSpPr>
            <a:spLocks noGrp="1"/>
          </p:cNvSpPr>
          <p:nvPr>
            <p:ph type="dt" idx="1"/>
          </p:nvPr>
        </p:nvSpPr>
        <p:spPr>
          <a:xfrm>
            <a:off x="5265809" y="0"/>
            <a:ext cx="4028440" cy="350520"/>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460D1703-ACE4-420A-821C-51DE8E173ABF}" type="datetimeFigureOut">
              <a:rPr lang="es-ES"/>
              <a:pPr>
                <a:defRPr/>
              </a:pPr>
              <a:t>16/01/2017</a:t>
            </a:fld>
            <a:endParaRPr lang="es-ES"/>
          </a:p>
        </p:txBody>
      </p:sp>
      <p:sp>
        <p:nvSpPr>
          <p:cNvPr id="4" name="3 Marcador de imagen de diapositiva"/>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pPr lvl="0"/>
            <a:endParaRPr lang="es-ES" noProof="0" smtClean="0"/>
          </a:p>
        </p:txBody>
      </p:sp>
      <p:sp>
        <p:nvSpPr>
          <p:cNvPr id="5" name="4 Marcador de notas"/>
          <p:cNvSpPr>
            <a:spLocks noGrp="1"/>
          </p:cNvSpPr>
          <p:nvPr>
            <p:ph type="body" sz="quarter" idx="3"/>
          </p:nvPr>
        </p:nvSpPr>
        <p:spPr>
          <a:xfrm>
            <a:off x="929640" y="3329940"/>
            <a:ext cx="7437120" cy="3154680"/>
          </a:xfrm>
          <a:prstGeom prst="rect">
            <a:avLst/>
          </a:prstGeom>
        </p:spPr>
        <p:txBody>
          <a:bodyPr vert="horz" lIns="93177" tIns="46589" rIns="93177" bIns="46589"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s-ES"/>
          </a:p>
        </p:txBody>
      </p:sp>
      <p:sp>
        <p:nvSpPr>
          <p:cNvPr id="7" name="6 Marcador de número de diapositiva"/>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2C1D1E2E-2358-40A7-B802-0AC69B49B2DC}" type="slidenum">
              <a:rPr lang="es-ES"/>
              <a:pPr>
                <a:defRPr/>
              </a:pPr>
              <a:t>‹Nº›</a:t>
            </a:fld>
            <a:endParaRPr lang="es-ES"/>
          </a:p>
        </p:txBody>
      </p:sp>
    </p:spTree>
    <p:extLst>
      <p:ext uri="{BB962C8B-B14F-4D97-AF65-F5344CB8AC3E}">
        <p14:creationId xmlns:p14="http://schemas.microsoft.com/office/powerpoint/2010/main" val="12904873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lvl1pPr>
              <a:defRPr>
                <a:solidFill>
                  <a:schemeClr val="tx2">
                    <a:lumMod val="60000"/>
                    <a:lumOff val="40000"/>
                  </a:schemeClr>
                </a:solidFill>
              </a:defRPr>
            </a:lvl1pPr>
          </a:lstStyle>
          <a:p>
            <a:r>
              <a:rPr lang="es-ES" dirty="0" smtClean="0"/>
              <a:t>Haga clic para modificar el estilo de título del patrón</a:t>
            </a:r>
            <a:endParaRPr lang="es-ES"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ES" dirty="0"/>
          </a:p>
        </p:txBody>
      </p:sp>
      <p:pic>
        <p:nvPicPr>
          <p:cNvPr id="9" name="8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091046"/>
            <a:ext cx="2185421" cy="676657"/>
          </a:xfrm>
          <a:prstGeom prst="rect">
            <a:avLst/>
          </a:prstGeom>
        </p:spPr>
      </p:pic>
    </p:spTree>
    <p:extLst>
      <p:ext uri="{BB962C8B-B14F-4D97-AF65-F5344CB8AC3E}">
        <p14:creationId xmlns:p14="http://schemas.microsoft.com/office/powerpoint/2010/main" val="9387012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3 Rectángulo"/>
          <p:cNvSpPr/>
          <p:nvPr userDrawn="1"/>
        </p:nvSpPr>
        <p:spPr>
          <a:xfrm>
            <a:off x="0" y="6000750"/>
            <a:ext cx="9144000" cy="857250"/>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 name="1 Título"/>
          <p:cNvSpPr>
            <a:spLocks noGrp="1"/>
          </p:cNvSpPr>
          <p:nvPr>
            <p:ph type="title"/>
          </p:nvPr>
        </p:nvSpPr>
        <p:spPr/>
        <p:txBody>
          <a:bodyPr/>
          <a:lstStyle/>
          <a:p>
            <a:r>
              <a:rPr lang="es-ES" dirty="0" smtClean="0"/>
              <a:t>Haga clic para modificar el estilo de título del patrón</a:t>
            </a:r>
            <a:endParaRPr lang="es-ES" dirty="0"/>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7" name="3 Marcador de fecha"/>
          <p:cNvSpPr>
            <a:spLocks noGrp="1"/>
          </p:cNvSpPr>
          <p:nvPr>
            <p:ph type="dt" sz="half" idx="10"/>
          </p:nvPr>
        </p:nvSpPr>
        <p:spPr/>
        <p:txBody>
          <a:bodyPr/>
          <a:lstStyle>
            <a:lvl1pPr>
              <a:defRPr/>
            </a:lvl1pPr>
          </a:lstStyle>
          <a:p>
            <a:pPr>
              <a:defRPr/>
            </a:pPr>
            <a:fld id="{7DA63B11-977F-4743-96A8-4B85430EE86B}" type="datetimeFigureOut">
              <a:rPr lang="es-ES"/>
              <a:pPr>
                <a:defRPr/>
              </a:pPr>
              <a:t>16/01/2017</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0F2B26EA-FA4B-4855-AECD-10A6642E8768}" type="slidenum">
              <a:rPr lang="es-ES"/>
              <a:pPr>
                <a:defRPr/>
              </a:pPr>
              <a:t>‹Nº›</a:t>
            </a:fld>
            <a:endParaRPr lang="es-ES"/>
          </a:p>
        </p:txBody>
      </p:sp>
      <p:pic>
        <p:nvPicPr>
          <p:cNvPr id="11" name="10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091046"/>
            <a:ext cx="2185421" cy="676657"/>
          </a:xfrm>
          <a:prstGeom prst="rect">
            <a:avLst/>
          </a:prstGeom>
        </p:spPr>
      </p:pic>
      <p:sp>
        <p:nvSpPr>
          <p:cNvPr id="13" name="12 Rectángulo redondeado"/>
          <p:cNvSpPr/>
          <p:nvPr userDrawn="1"/>
        </p:nvSpPr>
        <p:spPr>
          <a:xfrm>
            <a:off x="5868144" y="6086854"/>
            <a:ext cx="3288060" cy="6850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7" name="16 Imagen"/>
          <p:cNvPicPr>
            <a:picLocks noChangeAspect="1"/>
          </p:cNvPicPr>
          <p:nvPr userDrawn="1"/>
        </p:nvPicPr>
        <p:blipFill rotWithShape="1">
          <a:blip r:embed="rId3">
            <a:extLst>
              <a:ext uri="{28A0092B-C50C-407E-A947-70E740481C1C}">
                <a14:useLocalDpi xmlns:a14="http://schemas.microsoft.com/office/drawing/2010/main" val="0"/>
              </a:ext>
            </a:extLst>
          </a:blip>
          <a:srcRect t="7223" b="8077"/>
          <a:stretch/>
        </p:blipFill>
        <p:spPr>
          <a:xfrm>
            <a:off x="6061866" y="6093296"/>
            <a:ext cx="2827787" cy="680848"/>
          </a:xfrm>
          <a:prstGeom prst="rect">
            <a:avLst/>
          </a:prstGeom>
        </p:spPr>
      </p:pic>
    </p:spTree>
    <p:extLst>
      <p:ext uri="{BB962C8B-B14F-4D97-AF65-F5344CB8AC3E}">
        <p14:creationId xmlns:p14="http://schemas.microsoft.com/office/powerpoint/2010/main" val="7222400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6" name="5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091046"/>
            <a:ext cx="2185421" cy="676657"/>
          </a:xfrm>
          <a:prstGeom prst="rect">
            <a:avLst/>
          </a:prstGeom>
        </p:spPr>
      </p:pic>
      <p:sp>
        <p:nvSpPr>
          <p:cNvPr id="7" name="6 Rectángulo redondeado"/>
          <p:cNvSpPr/>
          <p:nvPr userDrawn="1"/>
        </p:nvSpPr>
        <p:spPr>
          <a:xfrm>
            <a:off x="5868144" y="6086854"/>
            <a:ext cx="3288060" cy="6850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3" name="2 Imagen"/>
          <p:cNvPicPr>
            <a:picLocks noChangeAspect="1"/>
          </p:cNvPicPr>
          <p:nvPr userDrawn="1"/>
        </p:nvPicPr>
        <p:blipFill rotWithShape="1">
          <a:blip r:embed="rId3">
            <a:extLst>
              <a:ext uri="{28A0092B-C50C-407E-A947-70E740481C1C}">
                <a14:useLocalDpi xmlns:a14="http://schemas.microsoft.com/office/drawing/2010/main" val="0"/>
              </a:ext>
            </a:extLst>
          </a:blip>
          <a:srcRect t="7223" b="8077"/>
          <a:stretch/>
        </p:blipFill>
        <p:spPr>
          <a:xfrm>
            <a:off x="6061866" y="6093296"/>
            <a:ext cx="2827787" cy="680848"/>
          </a:xfrm>
          <a:prstGeom prst="rect">
            <a:avLst/>
          </a:prstGeom>
        </p:spPr>
      </p:pic>
    </p:spTree>
    <p:extLst>
      <p:ext uri="{BB962C8B-B14F-4D97-AF65-F5344CB8AC3E}">
        <p14:creationId xmlns:p14="http://schemas.microsoft.com/office/powerpoint/2010/main" val="15250280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
        <p:nvSpPr>
          <p:cNvPr id="4" name="3 Rectángulo"/>
          <p:cNvSpPr/>
          <p:nvPr userDrawn="1"/>
        </p:nvSpPr>
        <p:spPr>
          <a:xfrm>
            <a:off x="0" y="6000750"/>
            <a:ext cx="9144000" cy="857250"/>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 name="1 Título"/>
          <p:cNvSpPr>
            <a:spLocks noGrp="1"/>
          </p:cNvSpPr>
          <p:nvPr>
            <p:ph type="title"/>
          </p:nvPr>
        </p:nvSpPr>
        <p:spPr>
          <a:xfrm>
            <a:off x="1720850" y="4714884"/>
            <a:ext cx="5851546" cy="652455"/>
          </a:xfrm>
        </p:spPr>
        <p:txBody>
          <a:bodyPr anchor="b"/>
          <a:lstStyle>
            <a:lvl1pPr algn="ctr">
              <a:defRPr sz="2200" b="1"/>
            </a:lvl1pPr>
          </a:lstStyle>
          <a:p>
            <a:r>
              <a:rPr lang="es-ES" dirty="0" smtClean="0"/>
              <a:t>Haga clic para modificar el estilo de título del patrón</a:t>
            </a:r>
            <a:endParaRPr lang="es-ES" dirty="0"/>
          </a:p>
        </p:txBody>
      </p:sp>
      <p:sp>
        <p:nvSpPr>
          <p:cNvPr id="3" name="2 Marcador de posición de imagen"/>
          <p:cNvSpPr>
            <a:spLocks noGrp="1"/>
          </p:cNvSpPr>
          <p:nvPr>
            <p:ph type="pic" idx="1"/>
          </p:nvPr>
        </p:nvSpPr>
        <p:spPr>
          <a:xfrm>
            <a:off x="1792288" y="428604"/>
            <a:ext cx="5637232" cy="429897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6" name="3 Marcador de fecha"/>
          <p:cNvSpPr>
            <a:spLocks noGrp="1"/>
          </p:cNvSpPr>
          <p:nvPr>
            <p:ph type="dt" sz="half" idx="10"/>
          </p:nvPr>
        </p:nvSpPr>
        <p:spPr/>
        <p:txBody>
          <a:bodyPr/>
          <a:lstStyle>
            <a:lvl1pPr>
              <a:defRPr/>
            </a:lvl1pPr>
          </a:lstStyle>
          <a:p>
            <a:pPr>
              <a:defRPr/>
            </a:pPr>
            <a:fld id="{4B42C719-70E1-4D6E-903D-C00A4E1955DB}" type="datetimeFigureOut">
              <a:rPr lang="es-ES"/>
              <a:pPr>
                <a:defRPr/>
              </a:pPr>
              <a:t>16/01/2017</a:t>
            </a:fld>
            <a:endParaRPr lang="es-ES"/>
          </a:p>
        </p:txBody>
      </p:sp>
      <p:sp>
        <p:nvSpPr>
          <p:cNvPr id="7" name="4 Marcador de pie de página"/>
          <p:cNvSpPr>
            <a:spLocks noGrp="1"/>
          </p:cNvSpPr>
          <p:nvPr>
            <p:ph type="ftr" sz="quarter" idx="11"/>
          </p:nvPr>
        </p:nvSpPr>
        <p:spPr/>
        <p:txBody>
          <a:bodyPr/>
          <a:lstStyle>
            <a:lvl1pPr>
              <a:defRPr/>
            </a:lvl1pPr>
          </a:lstStyle>
          <a:p>
            <a:pPr>
              <a:defRPr/>
            </a:pPr>
            <a:endParaRPr lang="es-ES"/>
          </a:p>
        </p:txBody>
      </p:sp>
      <p:sp>
        <p:nvSpPr>
          <p:cNvPr id="8" name="5 Marcador de número de diapositiva"/>
          <p:cNvSpPr>
            <a:spLocks noGrp="1"/>
          </p:cNvSpPr>
          <p:nvPr>
            <p:ph type="sldNum" sz="quarter" idx="12"/>
          </p:nvPr>
        </p:nvSpPr>
        <p:spPr/>
        <p:txBody>
          <a:bodyPr/>
          <a:lstStyle>
            <a:lvl1pPr>
              <a:defRPr/>
            </a:lvl1pPr>
          </a:lstStyle>
          <a:p>
            <a:pPr>
              <a:defRPr/>
            </a:pPr>
            <a:fld id="{8D69F176-EFAC-476E-A100-82FCE2B13E5D}" type="slidenum">
              <a:rPr lang="es-ES"/>
              <a:pPr>
                <a:defRPr/>
              </a:pPr>
              <a:t>‹Nº›</a:t>
            </a:fld>
            <a:endParaRPr lang="es-ES"/>
          </a:p>
        </p:txBody>
      </p:sp>
      <p:pic>
        <p:nvPicPr>
          <p:cNvPr id="10" name="9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091046"/>
            <a:ext cx="2185421" cy="676657"/>
          </a:xfrm>
          <a:prstGeom prst="rect">
            <a:avLst/>
          </a:prstGeom>
        </p:spPr>
      </p:pic>
      <p:sp>
        <p:nvSpPr>
          <p:cNvPr id="16" name="15 Rectángulo redondeado"/>
          <p:cNvSpPr/>
          <p:nvPr userDrawn="1"/>
        </p:nvSpPr>
        <p:spPr>
          <a:xfrm>
            <a:off x="5868144" y="6086854"/>
            <a:ext cx="3288060" cy="6850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7" name="16 Imagen"/>
          <p:cNvPicPr>
            <a:picLocks noChangeAspect="1"/>
          </p:cNvPicPr>
          <p:nvPr userDrawn="1"/>
        </p:nvPicPr>
        <p:blipFill rotWithShape="1">
          <a:blip r:embed="rId3">
            <a:extLst>
              <a:ext uri="{28A0092B-C50C-407E-A947-70E740481C1C}">
                <a14:useLocalDpi xmlns:a14="http://schemas.microsoft.com/office/drawing/2010/main" val="0"/>
              </a:ext>
            </a:extLst>
          </a:blip>
          <a:srcRect t="7223" b="8077"/>
          <a:stretch/>
        </p:blipFill>
        <p:spPr>
          <a:xfrm>
            <a:off x="6061866" y="6093296"/>
            <a:ext cx="2827787" cy="680848"/>
          </a:xfrm>
          <a:prstGeom prst="rect">
            <a:avLst/>
          </a:prstGeom>
        </p:spPr>
      </p:pic>
    </p:spTree>
    <p:extLst>
      <p:ext uri="{BB962C8B-B14F-4D97-AF65-F5344CB8AC3E}">
        <p14:creationId xmlns:p14="http://schemas.microsoft.com/office/powerpoint/2010/main" val="7341933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1"/>
            <a:ext cx="8229600" cy="413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89852C0-83AC-45BD-8080-8739EC462417}" type="datetimeFigureOut">
              <a:rPr lang="es-ES"/>
              <a:pPr>
                <a:defRPr/>
              </a:pPr>
              <a:t>16/01/2017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C1719B8-940F-4129-85A9-4F3830CCB4DF}" type="slidenum">
              <a:rPr lang="es-ES"/>
              <a:pPr>
                <a:defRPr/>
              </a:pPr>
              <a:t>‹Nº›</a:t>
            </a:fld>
            <a:endParaRPr lang="es-ES"/>
          </a:p>
        </p:txBody>
      </p:sp>
      <p:sp>
        <p:nvSpPr>
          <p:cNvPr id="7" name="6 Rectángulo"/>
          <p:cNvSpPr/>
          <p:nvPr/>
        </p:nvSpPr>
        <p:spPr>
          <a:xfrm>
            <a:off x="0" y="6000750"/>
            <a:ext cx="9144000" cy="857250"/>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3" name="2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520" y="6091046"/>
            <a:ext cx="2185421" cy="676657"/>
          </a:xfrm>
          <a:prstGeom prst="rect">
            <a:avLst/>
          </a:prstGeom>
        </p:spPr>
      </p:pic>
      <p:sp>
        <p:nvSpPr>
          <p:cNvPr id="16" name="15 Rectángulo redondeado"/>
          <p:cNvSpPr/>
          <p:nvPr userDrawn="1"/>
        </p:nvSpPr>
        <p:spPr>
          <a:xfrm>
            <a:off x="5868144" y="6086854"/>
            <a:ext cx="3288060" cy="6850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7" name="16 Imagen"/>
          <p:cNvPicPr>
            <a:picLocks noChangeAspect="1"/>
          </p:cNvPicPr>
          <p:nvPr userDrawn="1"/>
        </p:nvPicPr>
        <p:blipFill rotWithShape="1">
          <a:blip r:embed="rId7">
            <a:extLst>
              <a:ext uri="{28A0092B-C50C-407E-A947-70E740481C1C}">
                <a14:useLocalDpi xmlns:a14="http://schemas.microsoft.com/office/drawing/2010/main" val="0"/>
              </a:ext>
            </a:extLst>
          </a:blip>
          <a:srcRect t="7223" b="8077"/>
          <a:stretch/>
        </p:blipFill>
        <p:spPr>
          <a:xfrm>
            <a:off x="6061866" y="6093296"/>
            <a:ext cx="2827787" cy="680848"/>
          </a:xfrm>
          <a:prstGeom prst="rect">
            <a:avLst/>
          </a:prstGeom>
        </p:spPr>
      </p:pic>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Lst>
  <p:timing>
    <p:tnLst>
      <p:par>
        <p:cTn id="1" dur="indefinite" restart="never" nodeType="tmRoot"/>
      </p:par>
    </p:tnLst>
  </p:timing>
  <p:txStyles>
    <p:titleStyle>
      <a:lvl1pPr algn="ctr" rtl="0" eaLnBrk="0" fontAlgn="base" hangingPunct="0">
        <a:spcBef>
          <a:spcPct val="0"/>
        </a:spcBef>
        <a:spcAft>
          <a:spcPct val="0"/>
        </a:spcAft>
        <a:defRPr sz="3600" b="1" kern="1200">
          <a:solidFill>
            <a:srgbClr val="558ED5"/>
          </a:solidFill>
          <a:latin typeface="+mj-lt"/>
          <a:ea typeface="+mj-ea"/>
          <a:cs typeface="+mj-cs"/>
        </a:defRPr>
      </a:lvl1pPr>
      <a:lvl2pPr algn="ctr" rtl="0" eaLnBrk="0" fontAlgn="base" hangingPunct="0">
        <a:spcBef>
          <a:spcPct val="0"/>
        </a:spcBef>
        <a:spcAft>
          <a:spcPct val="0"/>
        </a:spcAft>
        <a:defRPr sz="3600" b="1">
          <a:solidFill>
            <a:srgbClr val="558ED5"/>
          </a:solidFill>
          <a:latin typeface="Calibri" pitchFamily="34" charset="0"/>
        </a:defRPr>
      </a:lvl2pPr>
      <a:lvl3pPr algn="ctr" rtl="0" eaLnBrk="0" fontAlgn="base" hangingPunct="0">
        <a:spcBef>
          <a:spcPct val="0"/>
        </a:spcBef>
        <a:spcAft>
          <a:spcPct val="0"/>
        </a:spcAft>
        <a:defRPr sz="3600" b="1">
          <a:solidFill>
            <a:srgbClr val="558ED5"/>
          </a:solidFill>
          <a:latin typeface="Calibri" pitchFamily="34" charset="0"/>
        </a:defRPr>
      </a:lvl3pPr>
      <a:lvl4pPr algn="ctr" rtl="0" eaLnBrk="0" fontAlgn="base" hangingPunct="0">
        <a:spcBef>
          <a:spcPct val="0"/>
        </a:spcBef>
        <a:spcAft>
          <a:spcPct val="0"/>
        </a:spcAft>
        <a:defRPr sz="3600" b="1">
          <a:solidFill>
            <a:srgbClr val="558ED5"/>
          </a:solidFill>
          <a:latin typeface="Calibri" pitchFamily="34" charset="0"/>
        </a:defRPr>
      </a:lvl4pPr>
      <a:lvl5pPr algn="ctr" rtl="0" eaLnBrk="0" fontAlgn="base" hangingPunct="0">
        <a:spcBef>
          <a:spcPct val="0"/>
        </a:spcBef>
        <a:spcAft>
          <a:spcPct val="0"/>
        </a:spcAft>
        <a:defRPr sz="3600" b="1">
          <a:solidFill>
            <a:srgbClr val="558ED5"/>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b="1"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b="1"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b="1"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gestiondocumental.cra.gov.co/orfeonew/busqueda/busquedaPiloto.php?PHPSESSID=160406094859o1921682560DVERA&amp;FormName=Search&amp;FormAction=search&amp;s_RADI_NUME_RADI=&amp;s_DOCTO=&amp;s_SGD_EXP_SUBEXPEDIENTE=&amp;s_solo_nomb=All&amp;s_RADI_NOMB=contaduria&amp;s_entrada=9999&amp;s_desde_dia=1&amp;s_desde_mes=3&amp;s_desde_ano=2016&amp;s_hasta_dia=6&amp;s_hasta_mes=4&amp;s_hasta_ano=2016&amp;s_TDOC_CODI=9999&amp;s_RADI_DEPE_ACTU=&amp;Busqueda=B%C3%BAsqued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19 Imagen" descr="Ambiente.jpg"/>
          <p:cNvPicPr>
            <a:picLocks noChangeAspect="1"/>
          </p:cNvPicPr>
          <p:nvPr/>
        </p:nvPicPr>
        <p:blipFill>
          <a:blip r:embed="rId2" cstate="print"/>
          <a:stretch>
            <a:fillRect/>
          </a:stretch>
        </p:blipFill>
        <p:spPr>
          <a:xfrm>
            <a:off x="9128" y="-101"/>
            <a:ext cx="9180000" cy="6885000"/>
          </a:xfrm>
          <a:prstGeom prst="rect">
            <a:avLst/>
          </a:prstGeom>
        </p:spPr>
      </p:pic>
      <p:sp>
        <p:nvSpPr>
          <p:cNvPr id="5" name="4 Rectángulo"/>
          <p:cNvSpPr/>
          <p:nvPr/>
        </p:nvSpPr>
        <p:spPr>
          <a:xfrm>
            <a:off x="0" y="3861048"/>
            <a:ext cx="9144000" cy="1440160"/>
          </a:xfrm>
          <a:prstGeom prst="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grpSp>
        <p:nvGrpSpPr>
          <p:cNvPr id="4" name="3 Grupo"/>
          <p:cNvGrpSpPr/>
          <p:nvPr/>
        </p:nvGrpSpPr>
        <p:grpSpPr>
          <a:xfrm>
            <a:off x="-1" y="416992"/>
            <a:ext cx="4716017" cy="1440160"/>
            <a:chOff x="-1" y="416992"/>
            <a:chExt cx="4716017" cy="1440160"/>
          </a:xfrm>
        </p:grpSpPr>
        <p:sp>
          <p:nvSpPr>
            <p:cNvPr id="14" name="13 Rectángulo redondeado"/>
            <p:cNvSpPr/>
            <p:nvPr/>
          </p:nvSpPr>
          <p:spPr>
            <a:xfrm>
              <a:off x="-1" y="416992"/>
              <a:ext cx="4716017" cy="1440160"/>
            </a:xfrm>
            <a:prstGeom prst="round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p>
          </p:txBody>
        </p:sp>
        <p:pic>
          <p:nvPicPr>
            <p:cNvPr id="15" name="1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048" y="620688"/>
              <a:ext cx="3564904" cy="1095150"/>
            </a:xfrm>
            <a:prstGeom prst="rect">
              <a:avLst/>
            </a:prstGeom>
          </p:spPr>
        </p:pic>
      </p:grpSp>
      <p:sp>
        <p:nvSpPr>
          <p:cNvPr id="17" name="1 Título"/>
          <p:cNvSpPr txBox="1">
            <a:spLocks/>
          </p:cNvSpPr>
          <p:nvPr/>
        </p:nvSpPr>
        <p:spPr bwMode="auto">
          <a:xfrm>
            <a:off x="535434" y="3795315"/>
            <a:ext cx="8501062"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kern="1200">
                <a:solidFill>
                  <a:schemeClr val="tx2">
                    <a:lumMod val="60000"/>
                    <a:lumOff val="40000"/>
                  </a:schemeClr>
                </a:solidFill>
                <a:latin typeface="+mj-lt"/>
                <a:ea typeface="+mj-ea"/>
                <a:cs typeface="+mj-cs"/>
              </a:defRPr>
            </a:lvl1pPr>
            <a:lvl2pPr algn="ctr" rtl="0" eaLnBrk="0" fontAlgn="base" hangingPunct="0">
              <a:spcBef>
                <a:spcPct val="0"/>
              </a:spcBef>
              <a:spcAft>
                <a:spcPct val="0"/>
              </a:spcAft>
              <a:defRPr sz="3600" b="1">
                <a:solidFill>
                  <a:srgbClr val="558ED5"/>
                </a:solidFill>
                <a:latin typeface="Calibri" pitchFamily="34" charset="0"/>
              </a:defRPr>
            </a:lvl2pPr>
            <a:lvl3pPr algn="ctr" rtl="0" eaLnBrk="0" fontAlgn="base" hangingPunct="0">
              <a:spcBef>
                <a:spcPct val="0"/>
              </a:spcBef>
              <a:spcAft>
                <a:spcPct val="0"/>
              </a:spcAft>
              <a:defRPr sz="3600" b="1">
                <a:solidFill>
                  <a:srgbClr val="558ED5"/>
                </a:solidFill>
                <a:latin typeface="Calibri" pitchFamily="34" charset="0"/>
              </a:defRPr>
            </a:lvl3pPr>
            <a:lvl4pPr algn="ctr" rtl="0" eaLnBrk="0" fontAlgn="base" hangingPunct="0">
              <a:spcBef>
                <a:spcPct val="0"/>
              </a:spcBef>
              <a:spcAft>
                <a:spcPct val="0"/>
              </a:spcAft>
              <a:defRPr sz="3600" b="1">
                <a:solidFill>
                  <a:srgbClr val="558ED5"/>
                </a:solidFill>
                <a:latin typeface="Calibri" pitchFamily="34" charset="0"/>
              </a:defRPr>
            </a:lvl4pPr>
            <a:lvl5pPr algn="ctr" rtl="0" eaLnBrk="0" fontAlgn="base" hangingPunct="0">
              <a:spcBef>
                <a:spcPct val="0"/>
              </a:spcBef>
              <a:spcAft>
                <a:spcPct val="0"/>
              </a:spcAft>
              <a:defRPr sz="3600" b="1">
                <a:solidFill>
                  <a:srgbClr val="558ED5"/>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s-MX" dirty="0" smtClean="0">
                <a:solidFill>
                  <a:schemeClr val="tx1"/>
                </a:solidFill>
              </a:rPr>
              <a:t>Control Interno </a:t>
            </a:r>
          </a:p>
          <a:p>
            <a:pPr algn="l" eaLnBrk="1" hangingPunct="1"/>
            <a:r>
              <a:rPr lang="es-MX" dirty="0" smtClean="0">
                <a:solidFill>
                  <a:schemeClr val="tx1"/>
                </a:solidFill>
              </a:rPr>
              <a:t>Seguimiento al Plan de Mejoramiento de la CGR-2013-2014</a:t>
            </a:r>
            <a:endParaRPr lang="es-ES" dirty="0" smtClean="0">
              <a:solidFill>
                <a:schemeClr val="tx1"/>
              </a:solidFill>
            </a:endParaRPr>
          </a:p>
        </p:txBody>
      </p:sp>
      <p:sp>
        <p:nvSpPr>
          <p:cNvPr id="21" name="20 CuadroTexto"/>
          <p:cNvSpPr txBox="1"/>
          <p:nvPr/>
        </p:nvSpPr>
        <p:spPr>
          <a:xfrm>
            <a:off x="683568" y="5684570"/>
            <a:ext cx="3013451" cy="1200329"/>
          </a:xfrm>
          <a:prstGeom prst="rect">
            <a:avLst/>
          </a:prstGeom>
          <a:noFill/>
        </p:spPr>
        <p:txBody>
          <a:bodyPr wrap="square" rtlCol="0">
            <a:spAutoFit/>
          </a:bodyPr>
          <a:lstStyle/>
          <a:p>
            <a:pPr eaLnBrk="1" hangingPunct="1"/>
            <a:r>
              <a:rPr lang="es-MX" sz="3600" b="1" dirty="0" smtClean="0">
                <a:latin typeface="+mj-lt"/>
                <a:ea typeface="+mj-ea"/>
                <a:cs typeface="+mj-cs"/>
              </a:rPr>
              <a:t>Enero 16 </a:t>
            </a:r>
            <a:r>
              <a:rPr lang="es-MX" sz="3600" b="1" dirty="0">
                <a:latin typeface="+mj-lt"/>
                <a:ea typeface="+mj-ea"/>
                <a:cs typeface="+mj-cs"/>
              </a:rPr>
              <a:t>de </a:t>
            </a:r>
            <a:r>
              <a:rPr lang="es-MX" sz="3600" b="1" dirty="0" smtClean="0">
                <a:latin typeface="+mj-lt"/>
                <a:ea typeface="+mj-ea"/>
                <a:cs typeface="+mj-cs"/>
              </a:rPr>
              <a:t>2017</a:t>
            </a:r>
            <a:endParaRPr lang="es-ES" sz="3600" b="1" dirty="0">
              <a:latin typeface="+mj-lt"/>
              <a:ea typeface="+mj-ea"/>
              <a:cs typeface="+mj-cs"/>
            </a:endParaRPr>
          </a:p>
        </p:txBody>
      </p:sp>
      <p:sp>
        <p:nvSpPr>
          <p:cNvPr id="19" name="18 Rectángulo redondeado"/>
          <p:cNvSpPr/>
          <p:nvPr/>
        </p:nvSpPr>
        <p:spPr>
          <a:xfrm>
            <a:off x="5004048" y="5697352"/>
            <a:ext cx="4166593" cy="90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p>
        </p:txBody>
      </p:sp>
      <p:pic>
        <p:nvPicPr>
          <p:cNvPr id="22" name="21 Imagen"/>
          <p:cNvPicPr>
            <a:picLocks noChangeAspect="1"/>
          </p:cNvPicPr>
          <p:nvPr/>
        </p:nvPicPr>
        <p:blipFill rotWithShape="1">
          <a:blip r:embed="rId4">
            <a:extLst>
              <a:ext uri="{28A0092B-C50C-407E-A947-70E740481C1C}">
                <a14:useLocalDpi xmlns:a14="http://schemas.microsoft.com/office/drawing/2010/main" val="0"/>
              </a:ext>
            </a:extLst>
          </a:blip>
          <a:srcRect t="7813" b="7813"/>
          <a:stretch/>
        </p:blipFill>
        <p:spPr>
          <a:xfrm>
            <a:off x="5285975" y="5733256"/>
            <a:ext cx="3602736" cy="864096"/>
          </a:xfrm>
          <a:prstGeom prst="rect">
            <a:avLst/>
          </a:prstGeom>
        </p:spPr>
      </p:pic>
    </p:spTree>
    <p:extLst>
      <p:ext uri="{BB962C8B-B14F-4D97-AF65-F5344CB8AC3E}">
        <p14:creationId xmlns:p14="http://schemas.microsoft.com/office/powerpoint/2010/main" val="318549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2298750948"/>
              </p:ext>
            </p:extLst>
          </p:nvPr>
        </p:nvGraphicFramePr>
        <p:xfrm>
          <a:off x="179513" y="1700808"/>
          <a:ext cx="8784976" cy="4147123"/>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xmlns="" val="20000"/>
                    </a:ext>
                  </a:extLst>
                </a:gridCol>
                <a:gridCol w="2105490">
                  <a:extLst>
                    <a:ext uri="{9D8B030D-6E8A-4147-A177-3AD203B41FA5}">
                      <a16:colId xmlns:a16="http://schemas.microsoft.com/office/drawing/2014/main" xmlns="" val="20001"/>
                    </a:ext>
                  </a:extLst>
                </a:gridCol>
                <a:gridCol w="2425062">
                  <a:extLst>
                    <a:ext uri="{9D8B030D-6E8A-4147-A177-3AD203B41FA5}">
                      <a16:colId xmlns:a16="http://schemas.microsoft.com/office/drawing/2014/main" xmlns="" val="20002"/>
                    </a:ext>
                  </a:extLst>
                </a:gridCol>
                <a:gridCol w="1080120">
                  <a:extLst>
                    <a:ext uri="{9D8B030D-6E8A-4147-A177-3AD203B41FA5}">
                      <a16:colId xmlns:a16="http://schemas.microsoft.com/office/drawing/2014/main" xmlns="" val="20003"/>
                    </a:ext>
                  </a:extLst>
                </a:gridCol>
                <a:gridCol w="1584176">
                  <a:extLst>
                    <a:ext uri="{9D8B030D-6E8A-4147-A177-3AD203B41FA5}">
                      <a16:colId xmlns:a16="http://schemas.microsoft.com/office/drawing/2014/main" xmlns="" val="20004"/>
                    </a:ext>
                  </a:extLst>
                </a:gridCol>
                <a:gridCol w="864097">
                  <a:extLst>
                    <a:ext uri="{9D8B030D-6E8A-4147-A177-3AD203B41FA5}">
                      <a16:colId xmlns:a16="http://schemas.microsoft.com/office/drawing/2014/main" xmlns="" val="20005"/>
                    </a:ext>
                  </a:extLst>
                </a:gridCol>
              </a:tblGrid>
              <a:tr h="720080">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 DE MEDIDA /CANTIDADES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endParaRPr lang="en-US" sz="1100" dirty="0" smtClean="0">
                        <a:effectLst/>
                      </a:endParaRPr>
                    </a:p>
                    <a:p>
                      <a:pPr algn="ctr">
                        <a:lnSpc>
                          <a:spcPts val="1300"/>
                        </a:lnSpc>
                        <a:spcBef>
                          <a:spcPts val="100"/>
                        </a:spcBef>
                        <a:spcAft>
                          <a:spcPts val="0"/>
                        </a:spcAft>
                      </a:pP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xmlns="" val="10000"/>
                  </a:ext>
                </a:extLst>
              </a:tr>
              <a:tr h="1800200">
                <a:tc>
                  <a:txBody>
                    <a:bodyPr/>
                    <a:lstStyle/>
                    <a:p>
                      <a:pPr algn="ctr"/>
                      <a:endParaRPr lang="es-MX" sz="1100" dirty="0" smtClean="0">
                        <a:solidFill>
                          <a:schemeClr val="tx1"/>
                        </a:solidFill>
                        <a:latin typeface="+mn-lt"/>
                      </a:endParaRPr>
                    </a:p>
                    <a:p>
                      <a:pPr algn="ctr"/>
                      <a:endParaRPr lang="es-MX" sz="1100" dirty="0" smtClean="0">
                        <a:solidFill>
                          <a:schemeClr val="tx1"/>
                        </a:solidFill>
                        <a:latin typeface="+mn-lt"/>
                      </a:endParaRPr>
                    </a:p>
                    <a:p>
                      <a:pPr algn="ctr"/>
                      <a:r>
                        <a:rPr lang="es-MX" sz="1100" dirty="0" smtClean="0">
                          <a:solidFill>
                            <a:schemeClr val="tx1"/>
                          </a:solidFill>
                          <a:latin typeface="+mn-lt"/>
                        </a:rPr>
                        <a:t>11</a:t>
                      </a:r>
                      <a:endParaRPr lang="es-CO" sz="1100" dirty="0">
                        <a:solidFill>
                          <a:schemeClr val="tx1"/>
                        </a:solidFill>
                        <a:latin typeface="+mn-lt"/>
                      </a:endParaRPr>
                    </a:p>
                  </a:txBody>
                  <a:tcPr>
                    <a:solidFill>
                      <a:schemeClr val="accent1">
                        <a:lumMod val="40000"/>
                        <a:lumOff val="60000"/>
                      </a:schemeClr>
                    </a:solidFill>
                  </a:tcPr>
                </a:tc>
                <a:tc>
                  <a:txBody>
                    <a:bodyPr/>
                    <a:lstStyle/>
                    <a:p>
                      <a:pPr algn="just" fontAlgn="ctr"/>
                      <a:r>
                        <a:rPr lang="es-CO" sz="1100" b="0" i="0" u="none" strike="noStrike" dirty="0" smtClean="0">
                          <a:solidFill>
                            <a:schemeClr val="tx1"/>
                          </a:solidFill>
                          <a:effectLst/>
                          <a:latin typeface="+mn-lt"/>
                        </a:rPr>
                        <a:t>En la construcción de la Agenda Regulatoria se deben tener en cuenta aquellos proyectos que requieren de un acto administrativo previo, con el fin de establecer el cronograma respectivo.</a:t>
                      </a:r>
                      <a:endParaRPr lang="es-CO" sz="1100" b="0" i="0" u="none" strike="noStrike" dirty="0">
                        <a:solidFill>
                          <a:schemeClr val="tx1"/>
                        </a:solidFill>
                        <a:effectLst/>
                        <a:latin typeface="+mn-lt"/>
                      </a:endParaRPr>
                    </a:p>
                  </a:txBody>
                  <a:tcPr marL="0" marR="0" marT="0" marB="0" anchor="ctr">
                    <a:solidFill>
                      <a:schemeClr val="accent1">
                        <a:lumMod val="40000"/>
                        <a:lumOff val="60000"/>
                      </a:schemeClr>
                    </a:solidFill>
                  </a:tcPr>
                </a:tc>
                <a:tc>
                  <a:txBody>
                    <a:bodyPr/>
                    <a:lstStyle/>
                    <a:p>
                      <a:pPr algn="just"/>
                      <a:endParaRPr lang="es-MX" sz="1100" b="0" dirty="0" smtClean="0">
                        <a:solidFill>
                          <a:schemeClr val="tx1"/>
                        </a:solidFill>
                        <a:latin typeface="+mn-lt"/>
                      </a:endParaRPr>
                    </a:p>
                    <a:p>
                      <a:pPr algn="just"/>
                      <a:endParaRPr lang="es-MX" sz="1100" b="0" dirty="0" smtClean="0">
                        <a:solidFill>
                          <a:schemeClr val="tx1"/>
                        </a:solidFill>
                        <a:latin typeface="+mn-lt"/>
                      </a:endParaRPr>
                    </a:p>
                    <a:p>
                      <a:pPr algn="just"/>
                      <a:r>
                        <a:rPr lang="es-MX" sz="1100" b="0" dirty="0" smtClean="0">
                          <a:solidFill>
                            <a:schemeClr val="tx1"/>
                          </a:solidFill>
                          <a:latin typeface="+mn-lt"/>
                        </a:rPr>
                        <a:t>En la</a:t>
                      </a:r>
                      <a:r>
                        <a:rPr lang="es-MX" sz="1100" b="0" baseline="0" dirty="0" smtClean="0">
                          <a:solidFill>
                            <a:schemeClr val="tx1"/>
                          </a:solidFill>
                          <a:latin typeface="+mn-lt"/>
                        </a:rPr>
                        <a:t> agenda regulatoria se encuentra una casilla denominada “ Proyecto precedente” en el cual se plasman los actos administrativos que preceden a determinados proyectos de la CRA.</a:t>
                      </a:r>
                      <a:endParaRPr lang="es-CO" sz="1100" b="0" dirty="0">
                        <a:solidFill>
                          <a:schemeClr val="tx1"/>
                        </a:solidFill>
                        <a:latin typeface="+mn-lt"/>
                      </a:endParaRPr>
                    </a:p>
                  </a:txBody>
                  <a:tcPr>
                    <a:solidFill>
                      <a:schemeClr val="accent1">
                        <a:lumMod val="40000"/>
                        <a:lumOff val="60000"/>
                      </a:schemeClr>
                    </a:solidFill>
                  </a:tcPr>
                </a:tc>
                <a:tc>
                  <a:txBody>
                    <a:bodyPr/>
                    <a:lstStyle/>
                    <a:p>
                      <a:pPr algn="ctr"/>
                      <a:endParaRPr lang="es-MX" sz="1100" b="0" dirty="0" smtClean="0">
                        <a:solidFill>
                          <a:schemeClr val="tx1"/>
                        </a:solidFill>
                      </a:endParaRPr>
                    </a:p>
                    <a:p>
                      <a:pPr algn="ctr"/>
                      <a:endParaRPr lang="es-MX" sz="1100" b="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MX" sz="1100" b="0" dirty="0" smtClean="0">
                          <a:solidFill>
                            <a:schemeClr val="tx1"/>
                          </a:solidFill>
                        </a:rPr>
                        <a:t>Subdirección</a:t>
                      </a:r>
                      <a:r>
                        <a:rPr lang="es-MX" sz="1100" b="0" baseline="0" dirty="0" smtClean="0">
                          <a:solidFill>
                            <a:schemeClr val="tx1"/>
                          </a:solidFill>
                        </a:rPr>
                        <a:t> de Regulación</a:t>
                      </a:r>
                      <a:endParaRPr lang="es-CO" sz="1100" b="0" dirty="0" smtClean="0">
                        <a:solidFill>
                          <a:schemeClr val="tx1"/>
                        </a:solidFill>
                      </a:endParaRPr>
                    </a:p>
                  </a:txBody>
                  <a:tcP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MX" sz="1100" b="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MX" sz="1100" b="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MX" sz="1100" b="0" dirty="0" smtClean="0">
                          <a:solidFill>
                            <a:schemeClr val="tx1"/>
                          </a:solidFill>
                        </a:rPr>
                        <a:t>30 de septiembre</a:t>
                      </a:r>
                      <a:r>
                        <a:rPr lang="es-MX" sz="1100" b="0" baseline="0" dirty="0" smtClean="0">
                          <a:solidFill>
                            <a:schemeClr val="tx1"/>
                          </a:solidFill>
                        </a:rPr>
                        <a:t> de 2016</a:t>
                      </a:r>
                      <a:endParaRPr lang="es-CO" sz="1100" b="0" dirty="0">
                        <a:solidFill>
                          <a:schemeClr val="tx1"/>
                        </a:solidFill>
                      </a:endParaRPr>
                    </a:p>
                  </a:txBody>
                  <a:tcPr>
                    <a:solidFill>
                      <a:schemeClr val="accent1">
                        <a:lumMod val="40000"/>
                        <a:lumOff val="60000"/>
                      </a:schemeClr>
                    </a:solidFill>
                  </a:tcPr>
                </a:tc>
                <a:tc>
                  <a:txBody>
                    <a:bodyPr/>
                    <a:lstStyle/>
                    <a:p>
                      <a:pPr algn="ctr"/>
                      <a:endParaRPr lang="es-MX" sz="1100" dirty="0" smtClean="0">
                        <a:solidFill>
                          <a:schemeClr val="tx1"/>
                        </a:solidFill>
                        <a:latin typeface="+mn-lt"/>
                      </a:endParaRPr>
                    </a:p>
                    <a:p>
                      <a:pPr algn="ctr"/>
                      <a:endParaRPr lang="es-MX" sz="1100" dirty="0" smtClean="0">
                        <a:solidFill>
                          <a:schemeClr val="tx1"/>
                        </a:solidFill>
                        <a:latin typeface="+mn-lt"/>
                      </a:endParaRPr>
                    </a:p>
                    <a:p>
                      <a:pPr algn="ctr"/>
                      <a:r>
                        <a:rPr lang="es-MX" sz="1100" b="1" dirty="0" smtClean="0">
                          <a:solidFill>
                            <a:schemeClr val="tx1"/>
                          </a:solidFill>
                          <a:latin typeface="+mn-lt"/>
                        </a:rPr>
                        <a:t>CUMPLIDA</a:t>
                      </a:r>
                      <a:endParaRPr lang="es-CO" sz="1100" b="1" dirty="0">
                        <a:solidFill>
                          <a:schemeClr val="tx1"/>
                        </a:solidFill>
                        <a:latin typeface="+mn-lt"/>
                      </a:endParaRPr>
                    </a:p>
                  </a:txBody>
                  <a:tcPr>
                    <a:solidFill>
                      <a:schemeClr val="accent1">
                        <a:lumMod val="40000"/>
                        <a:lumOff val="60000"/>
                      </a:schemeClr>
                    </a:solidFill>
                  </a:tcPr>
                </a:tc>
                <a:extLst>
                  <a:ext uri="{0D108BD9-81ED-4DB2-BD59-A6C34878D82A}">
                    <a16:rowId xmlns:a16="http://schemas.microsoft.com/office/drawing/2014/main" xmlns="" val="10001"/>
                  </a:ext>
                </a:extLst>
              </a:tr>
              <a:tr h="1626843">
                <a:tc>
                  <a:txBody>
                    <a:bodyPr/>
                    <a:lstStyle/>
                    <a:p>
                      <a:pPr marL="12065" marR="3175" algn="ctr">
                        <a:lnSpc>
                          <a:spcPct val="107000"/>
                        </a:lnSpc>
                        <a:spcBef>
                          <a:spcPts val="445"/>
                        </a:spcBef>
                        <a:spcAft>
                          <a:spcPts val="0"/>
                        </a:spcAft>
                      </a:pPr>
                      <a:endParaRPr lang="es-MX" sz="900" b="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b="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b="0" dirty="0" smtClean="0">
                          <a:solidFill>
                            <a:schemeClr val="tx1"/>
                          </a:solidFill>
                          <a:effectLst/>
                          <a:latin typeface="Calibri"/>
                          <a:ea typeface="Calibri"/>
                          <a:cs typeface="Times New Roman"/>
                        </a:rPr>
                        <a:t>12</a:t>
                      </a:r>
                      <a:endParaRPr lang="es-CO" sz="9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gn="just">
                        <a:lnSpc>
                          <a:spcPts val="850"/>
                        </a:lnSpc>
                        <a:spcBef>
                          <a:spcPts val="5"/>
                        </a:spcBef>
                        <a:spcAft>
                          <a:spcPts val="0"/>
                        </a:spcAft>
                      </a:pPr>
                      <a:endParaRPr lang="es-MX" sz="900" b="0" dirty="0" smtClean="0">
                        <a:solidFill>
                          <a:schemeClr val="tx1"/>
                        </a:solidFill>
                        <a:effectLst/>
                        <a:latin typeface="Calibri"/>
                        <a:ea typeface="Calibri"/>
                        <a:cs typeface="Times New Roman"/>
                      </a:endParaRPr>
                    </a:p>
                    <a:p>
                      <a:pPr marL="0" marR="0" indent="0" algn="l" defTabSz="914400" rtl="0" eaLnBrk="1" fontAlgn="auto" latinLnBrk="0" hangingPunct="1">
                        <a:lnSpc>
                          <a:spcPct val="100000"/>
                        </a:lnSpc>
                        <a:spcBef>
                          <a:spcPts val="5"/>
                        </a:spcBef>
                        <a:spcAft>
                          <a:spcPts val="0"/>
                        </a:spcAft>
                        <a:buClrTx/>
                        <a:buSzTx/>
                        <a:buFontTx/>
                        <a:buNone/>
                        <a:tabLst/>
                        <a:defRPr/>
                      </a:pPr>
                      <a:r>
                        <a:rPr lang="es-CO" sz="1100" b="0" kern="1200" dirty="0" smtClean="0">
                          <a:solidFill>
                            <a:schemeClr val="dk1"/>
                          </a:solidFill>
                          <a:effectLst/>
                          <a:latin typeface="+mn-lt"/>
                          <a:ea typeface="+mn-ea"/>
                          <a:cs typeface="+mn-cs"/>
                        </a:rPr>
                        <a:t>Revisar la </a:t>
                      </a:r>
                      <a:r>
                        <a:rPr lang="es-CO" sz="1100" b="0" i="0" kern="1200" dirty="0" smtClean="0">
                          <a:solidFill>
                            <a:schemeClr val="tx1"/>
                          </a:solidFill>
                          <a:effectLst/>
                          <a:latin typeface="+mn-lt"/>
                          <a:ea typeface="+mn-ea"/>
                          <a:cs typeface="+mn-cs"/>
                        </a:rPr>
                        <a:t>Resolución</a:t>
                      </a:r>
                      <a:r>
                        <a:rPr lang="es-CO" sz="1100" b="0" kern="1200" dirty="0" smtClean="0">
                          <a:solidFill>
                            <a:schemeClr val="dk1"/>
                          </a:solidFill>
                          <a:effectLst/>
                          <a:latin typeface="+mn-lt"/>
                          <a:ea typeface="+mn-ea"/>
                          <a:cs typeface="+mn-cs"/>
                        </a:rPr>
                        <a:t> UAE.CRA-075 de 2014 o la que haga sus veces.</a:t>
                      </a:r>
                    </a:p>
                    <a:p>
                      <a:pPr marL="0" marR="0" indent="0" algn="l" defTabSz="914400" rtl="0" eaLnBrk="1" fontAlgn="auto" latinLnBrk="0" hangingPunct="1">
                        <a:lnSpc>
                          <a:spcPct val="100000"/>
                        </a:lnSpc>
                        <a:spcBef>
                          <a:spcPts val="5"/>
                        </a:spcBef>
                        <a:spcAft>
                          <a:spcPts val="0"/>
                        </a:spcAft>
                        <a:buClrTx/>
                        <a:buSzTx/>
                        <a:buFontTx/>
                        <a:buNone/>
                        <a:tabLst/>
                        <a:defRPr/>
                      </a:pPr>
                      <a:endParaRPr lang="es-MX" sz="1100" b="0"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5"/>
                        </a:spcBef>
                        <a:spcAft>
                          <a:spcPts val="0"/>
                        </a:spcAft>
                        <a:buClrTx/>
                        <a:buSzTx/>
                        <a:buFontTx/>
                        <a:buNone/>
                        <a:tabLst/>
                        <a:defRPr/>
                      </a:pPr>
                      <a:r>
                        <a:rPr lang="es-MX" sz="1100" b="1" kern="1200" dirty="0" smtClean="0">
                          <a:solidFill>
                            <a:schemeClr val="dk1"/>
                          </a:solidFill>
                          <a:effectLst/>
                          <a:latin typeface="+mn-lt"/>
                          <a:ea typeface="+mn-ea"/>
                          <a:cs typeface="+mn-cs"/>
                        </a:rPr>
                        <a:t>UNIDAD DE MEDIDA/CANTIDADES</a:t>
                      </a:r>
                      <a:r>
                        <a:rPr lang="es-MX" sz="1100" b="0" kern="1200" dirty="0" smtClean="0">
                          <a:solidFill>
                            <a:schemeClr val="dk1"/>
                          </a:solidFill>
                          <a:effectLst/>
                          <a:latin typeface="+mn-lt"/>
                          <a:ea typeface="+mn-ea"/>
                          <a:cs typeface="+mn-cs"/>
                        </a:rPr>
                        <a:t>: </a:t>
                      </a:r>
                    </a:p>
                    <a:p>
                      <a:pPr marL="0" marR="0" indent="0" algn="l" defTabSz="914400" rtl="0" eaLnBrk="1" fontAlgn="auto" latinLnBrk="0" hangingPunct="1">
                        <a:lnSpc>
                          <a:spcPct val="100000"/>
                        </a:lnSpc>
                        <a:spcBef>
                          <a:spcPts val="5"/>
                        </a:spcBef>
                        <a:spcAft>
                          <a:spcPts val="0"/>
                        </a:spcAft>
                        <a:buClrTx/>
                        <a:buSzTx/>
                        <a:buFontTx/>
                        <a:buNone/>
                        <a:tabLst/>
                        <a:defRPr/>
                      </a:pPr>
                      <a:r>
                        <a:rPr lang="es-MX" sz="1100" b="0" kern="1200" dirty="0" smtClean="0">
                          <a:solidFill>
                            <a:schemeClr val="dk1"/>
                          </a:solidFill>
                          <a:effectLst/>
                          <a:latin typeface="+mn-lt"/>
                          <a:ea typeface="+mn-ea"/>
                          <a:cs typeface="+mn-cs"/>
                        </a:rPr>
                        <a:t>-</a:t>
                      </a:r>
                      <a:r>
                        <a:rPr lang="es-CO" sz="1100" b="0" kern="1200" dirty="0" smtClean="0">
                          <a:solidFill>
                            <a:schemeClr val="dk1"/>
                          </a:solidFill>
                          <a:effectLst/>
                          <a:latin typeface="+mn-lt"/>
                          <a:ea typeface="+mn-ea"/>
                          <a:cs typeface="+mn-cs"/>
                        </a:rPr>
                        <a:t>Resolución modificatoria de la Resolución UAE-CRA-075 de 2014 o la que haga sus veces.</a:t>
                      </a:r>
                    </a:p>
                    <a:p>
                      <a:pPr marL="0" marR="0" indent="0" algn="l" defTabSz="914400" rtl="0" eaLnBrk="1" fontAlgn="auto" latinLnBrk="0" hangingPunct="1">
                        <a:lnSpc>
                          <a:spcPct val="100000"/>
                        </a:lnSpc>
                        <a:spcBef>
                          <a:spcPts val="5"/>
                        </a:spcBef>
                        <a:spcAft>
                          <a:spcPts val="0"/>
                        </a:spcAft>
                        <a:buClrTx/>
                        <a:buSzTx/>
                        <a:buFontTx/>
                        <a:buNone/>
                        <a:tabLst/>
                        <a:defRPr/>
                      </a:pPr>
                      <a:r>
                        <a:rPr lang="es-MX" sz="1100" b="0" kern="1200" dirty="0" smtClean="0">
                          <a:solidFill>
                            <a:schemeClr val="dk1"/>
                          </a:solidFill>
                          <a:effectLst/>
                          <a:latin typeface="+mn-lt"/>
                          <a:ea typeface="+mn-ea"/>
                          <a:cs typeface="+mn-cs"/>
                        </a:rPr>
                        <a:t>-1</a:t>
                      </a:r>
                      <a:endParaRPr lang="es-CO" sz="1100" b="0" kern="1200" dirty="0" smtClean="0">
                        <a:solidFill>
                          <a:schemeClr val="dk1"/>
                        </a:solidFill>
                        <a:effectLst/>
                        <a:latin typeface="+mn-lt"/>
                        <a:ea typeface="+mn-ea"/>
                        <a:cs typeface="+mn-cs"/>
                      </a:endParaRPr>
                    </a:p>
                  </a:txBody>
                  <a:tcPr marL="0" marR="0" marT="0" marB="0">
                    <a:solidFill>
                      <a:schemeClr val="accent1">
                        <a:lumMod val="40000"/>
                        <a:lumOff val="60000"/>
                      </a:schemeClr>
                    </a:solidFill>
                  </a:tcPr>
                </a:tc>
                <a:tc>
                  <a:txBody>
                    <a:bodyPr/>
                    <a:lstStyle/>
                    <a:p>
                      <a:pPr algn="just">
                        <a:lnSpc>
                          <a:spcPts val="500"/>
                        </a:lnSpc>
                        <a:spcBef>
                          <a:spcPts val="50"/>
                        </a:spcBef>
                        <a:spcAft>
                          <a:spcPts val="0"/>
                        </a:spcAft>
                      </a:pPr>
                      <a:endParaRPr lang="es-CO" sz="1100" b="0" kern="1200" dirty="0" smtClean="0">
                        <a:solidFill>
                          <a:schemeClr val="dk1"/>
                        </a:solidFill>
                        <a:effectLst/>
                        <a:latin typeface="+mn-lt"/>
                        <a:ea typeface="+mn-ea"/>
                        <a:cs typeface="+mn-cs"/>
                      </a:endParaRPr>
                    </a:p>
                    <a:p>
                      <a:pPr algn="just">
                        <a:lnSpc>
                          <a:spcPts val="500"/>
                        </a:lnSpc>
                        <a:spcBef>
                          <a:spcPts val="50"/>
                        </a:spcBef>
                        <a:spcAft>
                          <a:spcPts val="0"/>
                        </a:spcAft>
                      </a:pPr>
                      <a:endParaRPr lang="es-CO" sz="1100" b="0" kern="1200" dirty="0" smtClean="0">
                        <a:solidFill>
                          <a:schemeClr val="dk1"/>
                        </a:solidFill>
                        <a:effectLst/>
                        <a:latin typeface="+mn-lt"/>
                        <a:ea typeface="+mn-ea"/>
                        <a:cs typeface="+mn-cs"/>
                      </a:endParaRPr>
                    </a:p>
                    <a:p>
                      <a:pPr algn="just">
                        <a:lnSpc>
                          <a:spcPts val="500"/>
                        </a:lnSpc>
                        <a:spcBef>
                          <a:spcPts val="50"/>
                        </a:spcBef>
                        <a:spcAft>
                          <a:spcPts val="0"/>
                        </a:spcAft>
                      </a:pPr>
                      <a:endParaRPr lang="es-CO" sz="1100" b="0" kern="1200" dirty="0" smtClean="0">
                        <a:solidFill>
                          <a:schemeClr val="dk1"/>
                        </a:solidFill>
                        <a:effectLst/>
                        <a:latin typeface="+mn-lt"/>
                        <a:ea typeface="+mn-ea"/>
                        <a:cs typeface="+mn-cs"/>
                      </a:endParaRPr>
                    </a:p>
                    <a:p>
                      <a:pPr algn="just">
                        <a:lnSpc>
                          <a:spcPts val="500"/>
                        </a:lnSpc>
                        <a:spcBef>
                          <a:spcPts val="50"/>
                        </a:spcBef>
                        <a:spcAft>
                          <a:spcPts val="0"/>
                        </a:spcAft>
                      </a:pPr>
                      <a:r>
                        <a:rPr lang="es-CO" sz="1100" b="0" kern="1200" dirty="0" smtClean="0">
                          <a:solidFill>
                            <a:schemeClr val="dk1"/>
                          </a:solidFill>
                          <a:effectLst/>
                          <a:latin typeface="+mn-lt"/>
                          <a:ea typeface="+mn-ea"/>
                          <a:cs typeface="+mn-cs"/>
                        </a:rPr>
                        <a:t>Se</a:t>
                      </a:r>
                      <a:r>
                        <a:rPr lang="es-CO" sz="1100" b="0" kern="1200" baseline="0" dirty="0" smtClean="0">
                          <a:solidFill>
                            <a:schemeClr val="dk1"/>
                          </a:solidFill>
                          <a:effectLst/>
                          <a:latin typeface="+mn-lt"/>
                          <a:ea typeface="+mn-ea"/>
                          <a:cs typeface="+mn-cs"/>
                        </a:rPr>
                        <a:t> aprobó la Resolución UAE-CRA 828 del </a:t>
                      </a:r>
                    </a:p>
                    <a:p>
                      <a:pPr algn="just">
                        <a:lnSpc>
                          <a:spcPts val="500"/>
                        </a:lnSpc>
                        <a:spcBef>
                          <a:spcPts val="50"/>
                        </a:spcBef>
                        <a:spcAft>
                          <a:spcPts val="0"/>
                        </a:spcAft>
                      </a:pPr>
                      <a:endParaRPr lang="es-CO" sz="1100" b="0" kern="1200" baseline="0" dirty="0" smtClean="0">
                        <a:solidFill>
                          <a:schemeClr val="dk1"/>
                        </a:solidFill>
                        <a:effectLst/>
                        <a:latin typeface="+mn-lt"/>
                        <a:ea typeface="+mn-ea"/>
                        <a:cs typeface="+mn-cs"/>
                      </a:endParaRPr>
                    </a:p>
                    <a:p>
                      <a:pPr algn="just">
                        <a:lnSpc>
                          <a:spcPts val="500"/>
                        </a:lnSpc>
                        <a:spcBef>
                          <a:spcPts val="50"/>
                        </a:spcBef>
                        <a:spcAft>
                          <a:spcPts val="0"/>
                        </a:spcAft>
                      </a:pPr>
                      <a:endParaRPr lang="es-CO" sz="1100" b="0" kern="1200" baseline="0" dirty="0" smtClean="0">
                        <a:solidFill>
                          <a:schemeClr val="dk1"/>
                        </a:solidFill>
                        <a:effectLst/>
                        <a:latin typeface="+mn-lt"/>
                        <a:ea typeface="+mn-ea"/>
                        <a:cs typeface="+mn-cs"/>
                      </a:endParaRPr>
                    </a:p>
                    <a:p>
                      <a:pPr algn="just">
                        <a:lnSpc>
                          <a:spcPct val="100000"/>
                        </a:lnSpc>
                        <a:spcBef>
                          <a:spcPts val="50"/>
                        </a:spcBef>
                        <a:spcAft>
                          <a:spcPts val="0"/>
                        </a:spcAft>
                      </a:pPr>
                      <a:r>
                        <a:rPr lang="es-CO" sz="1100" b="0" kern="1200" baseline="0" dirty="0" smtClean="0">
                          <a:solidFill>
                            <a:schemeClr val="dk1"/>
                          </a:solidFill>
                          <a:effectLst/>
                          <a:latin typeface="+mn-lt"/>
                          <a:ea typeface="+mn-ea"/>
                          <a:cs typeface="+mn-cs"/>
                        </a:rPr>
                        <a:t>26 de agosto de 2016, </a:t>
                      </a:r>
                      <a:r>
                        <a:rPr lang="es-CO" sz="1000" b="0" i="1" kern="1200" baseline="0" dirty="0" smtClean="0">
                          <a:solidFill>
                            <a:schemeClr val="tx1"/>
                          </a:solidFill>
                          <a:effectLst/>
                          <a:latin typeface="+mn-lt"/>
                          <a:ea typeface="+mn-ea"/>
                          <a:cs typeface="+mn-cs"/>
                        </a:rPr>
                        <a:t>“Por medio de la  cual se establecen las pautas, perfiles y honorarios correspondientes a los contratos de prestación de servicios de la Comisión de Regulación de Agua Potable y Saneamiento Básico –CRA”</a:t>
                      </a:r>
                      <a:endParaRPr lang="es-CO" sz="1000" b="0" i="1" kern="1200" dirty="0" smtClean="0">
                        <a:solidFill>
                          <a:srgbClr val="FF0000"/>
                        </a:solidFill>
                        <a:effectLst/>
                        <a:latin typeface="+mn-lt"/>
                        <a:ea typeface="+mn-ea"/>
                        <a:cs typeface="+mn-cs"/>
                      </a:endParaRPr>
                    </a:p>
                  </a:txBody>
                  <a:tcPr marL="0" marR="0" marT="0" marB="0">
                    <a:solidFill>
                      <a:schemeClr val="accent1">
                        <a:lumMod val="40000"/>
                        <a:lumOff val="60000"/>
                      </a:schemeClr>
                    </a:solidFill>
                  </a:tcPr>
                </a:tc>
                <a:tc>
                  <a:txBody>
                    <a:bodyPr/>
                    <a:lstStyle/>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Subdirección Administrativa y Financiera</a:t>
                      </a:r>
                    </a:p>
                  </a:txBody>
                  <a:tcPr marL="0" marR="0" marT="0" marB="0">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dk1"/>
                          </a:solidFill>
                          <a:effectLst/>
                          <a:latin typeface="+mn-lt"/>
                          <a:ea typeface="+mn-ea"/>
                          <a:cs typeface="+mn-cs"/>
                        </a:rPr>
                        <a:t>30 de junio de 2016</a:t>
                      </a:r>
                    </a:p>
                  </a:txBody>
                  <a:tcPr marL="0" marR="0" marT="0" marB="0">
                    <a:solidFill>
                      <a:schemeClr val="accent1">
                        <a:lumMod val="40000"/>
                        <a:lumOff val="60000"/>
                      </a:schemeClr>
                    </a:solidFill>
                  </a:tcPr>
                </a:tc>
                <a:tc>
                  <a:txBody>
                    <a:bodyPr/>
                    <a:lstStyle/>
                    <a:p>
                      <a:pPr marL="0" marR="0" indent="0" algn="l" defTabSz="914400" rtl="0" eaLnBrk="1" fontAlgn="auto" latinLnBrk="0" hangingPunct="1">
                        <a:lnSpc>
                          <a:spcPts val="950"/>
                        </a:lnSpc>
                        <a:spcBef>
                          <a:spcPts val="15"/>
                        </a:spcBef>
                        <a:spcAft>
                          <a:spcPts val="0"/>
                        </a:spcAft>
                        <a:buClrTx/>
                        <a:buSzTx/>
                        <a:buFontTx/>
                        <a:buNone/>
                        <a:tabLst/>
                        <a:defRPr/>
                      </a:pPr>
                      <a:endParaRPr lang="es-MX" sz="900" b="1" dirty="0" smtClean="0">
                        <a:solidFill>
                          <a:schemeClr val="tx1"/>
                        </a:solidFill>
                        <a:effectLst/>
                        <a:latin typeface="+mn-lt"/>
                        <a:ea typeface="Calibri"/>
                        <a:cs typeface="Times New Roman"/>
                      </a:endParaRPr>
                    </a:p>
                    <a:p>
                      <a:pPr marL="0" marR="0" indent="0" algn="l" defTabSz="914400" rtl="0" eaLnBrk="1" fontAlgn="auto" latinLnBrk="0" hangingPunct="1">
                        <a:lnSpc>
                          <a:spcPts val="950"/>
                        </a:lnSpc>
                        <a:spcBef>
                          <a:spcPts val="15"/>
                        </a:spcBef>
                        <a:spcAft>
                          <a:spcPts val="0"/>
                        </a:spcAft>
                        <a:buClrTx/>
                        <a:buSzTx/>
                        <a:buFontTx/>
                        <a:buNone/>
                        <a:tabLst/>
                        <a:defRPr/>
                      </a:pPr>
                      <a:endParaRPr lang="es-MX" sz="900" b="1" dirty="0" smtClean="0">
                        <a:solidFill>
                          <a:schemeClr val="tx1"/>
                        </a:solidFill>
                        <a:effectLst/>
                        <a:latin typeface="+mn-lt"/>
                        <a:ea typeface="Calibri"/>
                        <a:cs typeface="Times New Roman"/>
                      </a:endParaRPr>
                    </a:p>
                    <a:p>
                      <a:pPr marL="0" marR="0" indent="0" algn="l" defTabSz="914400" rtl="0" eaLnBrk="1" fontAlgn="auto" latinLnBrk="0" hangingPunct="1">
                        <a:lnSpc>
                          <a:spcPts val="950"/>
                        </a:lnSpc>
                        <a:spcBef>
                          <a:spcPts val="15"/>
                        </a:spcBef>
                        <a:spcAft>
                          <a:spcPts val="0"/>
                        </a:spcAft>
                        <a:buClrTx/>
                        <a:buSzTx/>
                        <a:buFontTx/>
                        <a:buNone/>
                        <a:tabLst/>
                        <a:defRPr/>
                      </a:pPr>
                      <a:endParaRPr lang="es-MX" sz="900" b="1" dirty="0" smtClean="0">
                        <a:solidFill>
                          <a:schemeClr val="tx1"/>
                        </a:solidFill>
                        <a:effectLst/>
                        <a:latin typeface="+mn-lt"/>
                        <a:ea typeface="Calibri"/>
                        <a:cs typeface="Times New Roman"/>
                      </a:endParaRPr>
                    </a:p>
                    <a:p>
                      <a:pPr marL="0" marR="0" lvl="0" indent="0" algn="ctr" defTabSz="914400" rtl="0" eaLnBrk="1" fontAlgn="auto" latinLnBrk="0" hangingPunct="1">
                        <a:lnSpc>
                          <a:spcPts val="950"/>
                        </a:lnSpc>
                        <a:spcBef>
                          <a:spcPts val="15"/>
                        </a:spcBef>
                        <a:spcAft>
                          <a:spcPts val="0"/>
                        </a:spcAft>
                        <a:buClrTx/>
                        <a:buSzTx/>
                        <a:buFontTx/>
                        <a:buNone/>
                        <a:tabLst/>
                        <a:defRPr/>
                      </a:pPr>
                      <a:r>
                        <a:rPr lang="es-MX" sz="1100" b="1" kern="1200" dirty="0" smtClean="0">
                          <a:solidFill>
                            <a:schemeClr val="tx1"/>
                          </a:solidFill>
                          <a:latin typeface="+mn-lt"/>
                          <a:ea typeface="+mn-ea"/>
                          <a:cs typeface="+mn-cs"/>
                        </a:rPr>
                        <a:t>CUMPLIDA</a:t>
                      </a:r>
                      <a:endParaRPr lang="es-CO" sz="1100" b="1" kern="1200" dirty="0" smtClean="0">
                        <a:solidFill>
                          <a:schemeClr val="tx1"/>
                        </a:solidFill>
                        <a:latin typeface="+mn-lt"/>
                        <a:ea typeface="+mn-ea"/>
                        <a:cs typeface="+mn-cs"/>
                      </a:endParaRPr>
                    </a:p>
                    <a:p>
                      <a:pPr marL="0" marR="0" indent="0" algn="l" defTabSz="914400" rtl="0" eaLnBrk="1" fontAlgn="auto" latinLnBrk="0" hangingPunct="1">
                        <a:lnSpc>
                          <a:spcPts val="950"/>
                        </a:lnSpc>
                        <a:spcBef>
                          <a:spcPts val="15"/>
                        </a:spcBef>
                        <a:spcAft>
                          <a:spcPts val="0"/>
                        </a:spcAft>
                        <a:buClrTx/>
                        <a:buSzTx/>
                        <a:buFontTx/>
                        <a:buNone/>
                        <a:tabLst/>
                        <a:defRPr/>
                      </a:pPr>
                      <a:endParaRPr lang="es-MX" sz="900" b="1"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xmlns="" val="10002"/>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2515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418240081"/>
              </p:ext>
            </p:extLst>
          </p:nvPr>
        </p:nvGraphicFramePr>
        <p:xfrm>
          <a:off x="395536" y="1700808"/>
          <a:ext cx="8496943" cy="4248511"/>
        </p:xfrm>
        <a:graphic>
          <a:graphicData uri="http://schemas.openxmlformats.org/drawingml/2006/table">
            <a:tbl>
              <a:tblPr firstRow="1" firstCol="1" lastRow="1" lastCol="1" bandRow="1" bandCol="1">
                <a:tableStyleId>{5C22544A-7EE6-4342-B048-85BDC9FD1C3A}</a:tableStyleId>
              </a:tblPr>
              <a:tblGrid>
                <a:gridCol w="702227">
                  <a:extLst>
                    <a:ext uri="{9D8B030D-6E8A-4147-A177-3AD203B41FA5}">
                      <a16:colId xmlns:a16="http://schemas.microsoft.com/office/drawing/2014/main" xmlns="" val="20000"/>
                    </a:ext>
                  </a:extLst>
                </a:gridCol>
                <a:gridCol w="2036457">
                  <a:extLst>
                    <a:ext uri="{9D8B030D-6E8A-4147-A177-3AD203B41FA5}">
                      <a16:colId xmlns:a16="http://schemas.microsoft.com/office/drawing/2014/main" xmlns="" val="20001"/>
                    </a:ext>
                  </a:extLst>
                </a:gridCol>
                <a:gridCol w="2427459">
                  <a:extLst>
                    <a:ext uri="{9D8B030D-6E8A-4147-A177-3AD203B41FA5}">
                      <a16:colId xmlns:a16="http://schemas.microsoft.com/office/drawing/2014/main" xmlns="" val="20002"/>
                    </a:ext>
                  </a:extLst>
                </a:gridCol>
                <a:gridCol w="962798">
                  <a:extLst>
                    <a:ext uri="{9D8B030D-6E8A-4147-A177-3AD203B41FA5}">
                      <a16:colId xmlns:a16="http://schemas.microsoft.com/office/drawing/2014/main" xmlns="" val="20003"/>
                    </a:ext>
                  </a:extLst>
                </a:gridCol>
                <a:gridCol w="1532236">
                  <a:extLst>
                    <a:ext uri="{9D8B030D-6E8A-4147-A177-3AD203B41FA5}">
                      <a16:colId xmlns:a16="http://schemas.microsoft.com/office/drawing/2014/main" xmlns="" val="20004"/>
                    </a:ext>
                  </a:extLst>
                </a:gridCol>
                <a:gridCol w="835766">
                  <a:extLst>
                    <a:ext uri="{9D8B030D-6E8A-4147-A177-3AD203B41FA5}">
                      <a16:colId xmlns:a16="http://schemas.microsoft.com/office/drawing/2014/main" xmlns="" val="20005"/>
                    </a:ext>
                  </a:extLst>
                </a:gridCol>
              </a:tblGrid>
              <a:tr h="830610">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ACCIÓN DE MEJORA/UNIDAD DE MEDIDA/CANTIDADES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xmlns="" val="10000"/>
                  </a:ext>
                </a:extLst>
              </a:tr>
              <a:tr h="1292697">
                <a:tc>
                  <a:txBody>
                    <a:bodyPr/>
                    <a:lstStyle/>
                    <a:p>
                      <a:pPr marL="12065" marR="3175" algn="ctr">
                        <a:lnSpc>
                          <a:spcPct val="107000"/>
                        </a:lnSpc>
                        <a:spcBef>
                          <a:spcPts val="445"/>
                        </a:spcBef>
                        <a:spcAft>
                          <a:spcPts val="0"/>
                        </a:spcAft>
                      </a:pPr>
                      <a:endParaRPr lang="es-MX" sz="900" b="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b="0" dirty="0" smtClean="0">
                          <a:solidFill>
                            <a:schemeClr val="tx1"/>
                          </a:solidFill>
                          <a:effectLst/>
                          <a:latin typeface="Calibri"/>
                          <a:ea typeface="Calibri"/>
                          <a:cs typeface="Times New Roman"/>
                        </a:rPr>
                        <a:t>13</a:t>
                      </a:r>
                    </a:p>
                  </a:txBody>
                  <a:tcPr marL="0" marR="0" marT="0" marB="0">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5"/>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
                        </a:spcBef>
                        <a:spcAft>
                          <a:spcPts val="0"/>
                        </a:spcAft>
                        <a:buClrTx/>
                        <a:buSzTx/>
                        <a:buFontTx/>
                        <a:buNone/>
                        <a:tabLst/>
                        <a:defRPr/>
                      </a:pPr>
                      <a:r>
                        <a:rPr lang="es-CO" sz="1100" b="0" kern="1200" dirty="0" smtClean="0">
                          <a:solidFill>
                            <a:schemeClr val="dk1"/>
                          </a:solidFill>
                          <a:effectLst/>
                          <a:latin typeface="+mn-lt"/>
                          <a:ea typeface="+mn-ea"/>
                          <a:cs typeface="+mn-cs"/>
                        </a:rPr>
                        <a:t>Incluir en el Plan de Acción de la CRA, la elaboración del plan anual de previsión de recursos humanos. </a:t>
                      </a:r>
                    </a:p>
                    <a:p>
                      <a:pPr marL="0" marR="0" indent="0" algn="just" defTabSz="914400" rtl="0" eaLnBrk="1" fontAlgn="auto" latinLnBrk="0" hangingPunct="1">
                        <a:lnSpc>
                          <a:spcPct val="100000"/>
                        </a:lnSpc>
                        <a:spcBef>
                          <a:spcPts val="5"/>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
                        </a:spcBef>
                        <a:spcAft>
                          <a:spcPts val="0"/>
                        </a:spcAft>
                        <a:buClrTx/>
                        <a:buSzTx/>
                        <a:buFontTx/>
                        <a:buNone/>
                        <a:tabLst/>
                        <a:defRPr/>
                      </a:pPr>
                      <a:r>
                        <a:rPr lang="es-MX" sz="1100" b="1" kern="1200" dirty="0" smtClean="0">
                          <a:solidFill>
                            <a:schemeClr val="dk1"/>
                          </a:solidFill>
                          <a:effectLst/>
                          <a:latin typeface="+mn-lt"/>
                          <a:ea typeface="+mn-ea"/>
                          <a:cs typeface="+mn-cs"/>
                        </a:rPr>
                        <a:t>UNIDAD DE MEDIDA/CANTIDADES</a:t>
                      </a:r>
                      <a:r>
                        <a:rPr lang="es-MX" sz="1100" b="0" kern="1200" dirty="0" smtClean="0">
                          <a:solidFill>
                            <a:schemeClr val="dk1"/>
                          </a:solidFill>
                          <a:effectLst/>
                          <a:latin typeface="+mn-lt"/>
                          <a:ea typeface="+mn-ea"/>
                          <a:cs typeface="+mn-cs"/>
                        </a:rPr>
                        <a:t>: </a:t>
                      </a:r>
                    </a:p>
                    <a:p>
                      <a:pPr marL="0" marR="0" indent="0" algn="just" defTabSz="914400" rtl="0" eaLnBrk="1" fontAlgn="auto" latinLnBrk="0" hangingPunct="1">
                        <a:lnSpc>
                          <a:spcPct val="100000"/>
                        </a:lnSpc>
                        <a:spcBef>
                          <a:spcPts val="5"/>
                        </a:spcBef>
                        <a:spcAft>
                          <a:spcPts val="0"/>
                        </a:spcAft>
                        <a:buClrTx/>
                        <a:buSzTx/>
                        <a:buFontTx/>
                        <a:buNone/>
                        <a:tabLst/>
                        <a:defRPr/>
                      </a:pPr>
                      <a:r>
                        <a:rPr lang="es-MX" sz="1100" b="0" kern="1200" dirty="0" smtClean="0">
                          <a:solidFill>
                            <a:schemeClr val="dk1"/>
                          </a:solidFill>
                          <a:effectLst/>
                          <a:latin typeface="+mn-lt"/>
                          <a:ea typeface="+mn-ea"/>
                          <a:cs typeface="+mn-cs"/>
                        </a:rPr>
                        <a:t>-</a:t>
                      </a:r>
                      <a:r>
                        <a:rPr lang="es-CO" sz="1100" b="0" kern="1200" dirty="0" smtClean="0">
                          <a:solidFill>
                            <a:schemeClr val="dk1"/>
                          </a:solidFill>
                          <a:effectLst/>
                          <a:latin typeface="+mn-lt"/>
                          <a:ea typeface="+mn-ea"/>
                          <a:cs typeface="+mn-cs"/>
                        </a:rPr>
                        <a:t>Plan Anual de Previsión de Recursos Humanos para el 2016.</a:t>
                      </a:r>
                    </a:p>
                    <a:p>
                      <a:pPr marL="0" marR="0" indent="0" algn="just" defTabSz="914400" rtl="0" eaLnBrk="1" fontAlgn="auto" latinLnBrk="0" hangingPunct="1">
                        <a:lnSpc>
                          <a:spcPct val="100000"/>
                        </a:lnSpc>
                        <a:spcBef>
                          <a:spcPts val="5"/>
                        </a:spcBef>
                        <a:spcAft>
                          <a:spcPts val="0"/>
                        </a:spcAft>
                        <a:buClrTx/>
                        <a:buSzTx/>
                        <a:buFontTx/>
                        <a:buNone/>
                        <a:tabLst/>
                        <a:defRPr/>
                      </a:pPr>
                      <a:r>
                        <a:rPr lang="es-MX" sz="1100" b="0" kern="1200" dirty="0" smtClean="0">
                          <a:solidFill>
                            <a:schemeClr val="dk1"/>
                          </a:solidFill>
                          <a:effectLst/>
                          <a:latin typeface="+mn-lt"/>
                          <a:ea typeface="+mn-ea"/>
                          <a:cs typeface="+mn-cs"/>
                        </a:rPr>
                        <a:t>-1</a:t>
                      </a:r>
                      <a:endParaRPr lang="es-CO" sz="1100" b="0" kern="1200" dirty="0" smtClean="0">
                        <a:solidFill>
                          <a:schemeClr val="dk1"/>
                        </a:solidFill>
                        <a:effectLst/>
                        <a:latin typeface="+mn-lt"/>
                        <a:ea typeface="+mn-ea"/>
                        <a:cs typeface="+mn-cs"/>
                      </a:endParaRPr>
                    </a:p>
                  </a:txBody>
                  <a:tcPr marL="0" marR="0" marT="0" marB="0">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50"/>
                        </a:spcBef>
                        <a:spcAft>
                          <a:spcPts val="0"/>
                        </a:spcAft>
                        <a:buClrTx/>
                        <a:buSzTx/>
                        <a:buFontTx/>
                        <a:buNone/>
                        <a:tabLst/>
                        <a:defRPr/>
                      </a:pPr>
                      <a:endParaRPr lang="es-CO" sz="1050" b="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tx1"/>
                          </a:solidFill>
                          <a:effectLst/>
                          <a:latin typeface="+mn-lt"/>
                          <a:ea typeface="+mn-ea"/>
                          <a:cs typeface="+mn-cs"/>
                        </a:rPr>
                        <a:t>En el Comité SIGC N° 7 del 12 de julio de 2016, fue aprobado el proyecto del Plan de Previsión de recursos humanos.</a:t>
                      </a:r>
                    </a:p>
                  </a:txBody>
                  <a:tcPr marL="0" marR="0" marT="0" marB="0">
                    <a:solidFill>
                      <a:schemeClr val="accent1">
                        <a:lumMod val="40000"/>
                        <a:lumOff val="60000"/>
                      </a:schemeClr>
                    </a:solidFill>
                  </a:tcPr>
                </a:tc>
                <a:tc>
                  <a:txBody>
                    <a:bodyPr/>
                    <a:lstStyle/>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Subdirección Administrativa y Financiera</a:t>
                      </a:r>
                    </a:p>
                  </a:txBody>
                  <a:tcPr marL="0" marR="0" marT="0" marB="0">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dk1"/>
                          </a:solidFill>
                          <a:effectLst/>
                          <a:latin typeface="+mn-lt"/>
                          <a:ea typeface="+mn-ea"/>
                          <a:cs typeface="+mn-cs"/>
                        </a:rPr>
                        <a:t>30 de junio de 2016</a:t>
                      </a: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nSpc>
                          <a:spcPts val="950"/>
                        </a:lnSpc>
                        <a:spcBef>
                          <a:spcPts val="15"/>
                        </a:spcBef>
                        <a:spcAft>
                          <a:spcPts val="0"/>
                        </a:spcAft>
                      </a:pPr>
                      <a:r>
                        <a:rPr lang="es-MX" sz="1100" b="1" dirty="0" smtClean="0">
                          <a:solidFill>
                            <a:schemeClr val="tx1"/>
                          </a:solidFill>
                          <a:effectLst/>
                          <a:latin typeface="Calibri"/>
                          <a:ea typeface="Calibri"/>
                          <a:cs typeface="Times New Roman"/>
                        </a:rPr>
                        <a:t>    </a:t>
                      </a:r>
                    </a:p>
                    <a:p>
                      <a:pPr algn="ctr">
                        <a:lnSpc>
                          <a:spcPts val="950"/>
                        </a:lnSpc>
                        <a:spcBef>
                          <a:spcPts val="15"/>
                        </a:spcBef>
                        <a:spcAft>
                          <a:spcPts val="0"/>
                        </a:spcAft>
                      </a:pPr>
                      <a:r>
                        <a:rPr lang="es-MX" sz="1100" dirty="0" smtClean="0">
                          <a:solidFill>
                            <a:schemeClr val="tx1"/>
                          </a:solidFill>
                          <a:effectLst/>
                          <a:latin typeface="+mn-lt"/>
                          <a:ea typeface="Calibri"/>
                          <a:cs typeface="Times New Roman"/>
                        </a:rPr>
                        <a:t>    CUMPLIDA</a:t>
                      </a:r>
                    </a:p>
                  </a:txBody>
                  <a:tcPr marL="0" marR="0" marT="0" marB="0">
                    <a:solidFill>
                      <a:schemeClr val="accent1">
                        <a:lumMod val="40000"/>
                        <a:lumOff val="60000"/>
                      </a:schemeClr>
                    </a:solidFill>
                  </a:tcPr>
                </a:tc>
                <a:extLst>
                  <a:ext uri="{0D108BD9-81ED-4DB2-BD59-A6C34878D82A}">
                    <a16:rowId xmlns:a16="http://schemas.microsoft.com/office/drawing/2014/main" xmlns="" val="10001"/>
                  </a:ext>
                </a:extLst>
              </a:tr>
              <a:tr h="1909141">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14</a:t>
                      </a: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es-CO" sz="1100" b="0" i="0" kern="1200" dirty="0" smtClean="0">
                          <a:solidFill>
                            <a:schemeClr val="tx1"/>
                          </a:solidFill>
                          <a:effectLst/>
                          <a:latin typeface="+mn-lt"/>
                          <a:ea typeface="+mn-ea"/>
                          <a:cs typeface="+mn-cs"/>
                        </a:rPr>
                        <a:t>Modificar la política de eficiencia administrativa y cero papel de la entidad.</a:t>
                      </a:r>
                    </a:p>
                    <a:p>
                      <a:pPr marL="0" marR="0" indent="0" algn="just" defTabSz="914400" rtl="0" eaLnBrk="1" fontAlgn="ctr" latinLnBrk="0" hangingPunct="1">
                        <a:lnSpc>
                          <a:spcPct val="100000"/>
                        </a:lnSpc>
                        <a:spcBef>
                          <a:spcPts val="0"/>
                        </a:spcBef>
                        <a:spcAft>
                          <a:spcPts val="0"/>
                        </a:spcAft>
                        <a:buClrTx/>
                        <a:buSzTx/>
                        <a:buFontTx/>
                        <a:buNone/>
                        <a:tabLst/>
                        <a:defRPr/>
                      </a:pPr>
                      <a:endParaRPr lang="es-CO" sz="1100" b="0" i="0" kern="1200" dirty="0" smtClean="0">
                        <a:solidFill>
                          <a:schemeClr val="tx1"/>
                        </a:solidFill>
                        <a:effectLst/>
                        <a:latin typeface="+mn-lt"/>
                        <a:ea typeface="+mn-ea"/>
                        <a:cs typeface="+mn-cs"/>
                      </a:endParaRPr>
                    </a:p>
                    <a:p>
                      <a:pPr marL="0" marR="0" indent="0" algn="just" defTabSz="914400" rtl="0" eaLnBrk="1" fontAlgn="ctr" latinLnBrk="0" hangingPunct="1">
                        <a:lnSpc>
                          <a:spcPct val="100000"/>
                        </a:lnSpc>
                        <a:spcBef>
                          <a:spcPts val="0"/>
                        </a:spcBef>
                        <a:spcAft>
                          <a:spcPts val="0"/>
                        </a:spcAft>
                        <a:buClrTx/>
                        <a:buSzTx/>
                        <a:buFontTx/>
                        <a:buNone/>
                        <a:tabLst/>
                        <a:defRPr/>
                      </a:pPr>
                      <a:r>
                        <a:rPr lang="es-MX" sz="1100" b="1" kern="1200" dirty="0" smtClean="0">
                          <a:solidFill>
                            <a:schemeClr val="dk1"/>
                          </a:solidFill>
                          <a:effectLst/>
                          <a:latin typeface="+mn-lt"/>
                          <a:ea typeface="+mn-ea"/>
                          <a:cs typeface="+mn-cs"/>
                        </a:rPr>
                        <a:t>UNIDAD DE MEDIDA/CANTIDADES</a:t>
                      </a:r>
                      <a:r>
                        <a:rPr lang="es-MX" sz="1100" b="0" kern="1200" dirty="0" smtClean="0">
                          <a:solidFill>
                            <a:schemeClr val="dk1"/>
                          </a:solidFill>
                          <a:effectLst/>
                          <a:latin typeface="+mn-lt"/>
                          <a:ea typeface="+mn-ea"/>
                          <a:cs typeface="+mn-cs"/>
                        </a:rPr>
                        <a:t>: </a:t>
                      </a:r>
                    </a:p>
                    <a:p>
                      <a:pPr marL="0" marR="0" indent="0" algn="just" defTabSz="914400" rtl="0" eaLnBrk="1" fontAlgn="ctr" latinLnBrk="0" hangingPunct="1">
                        <a:lnSpc>
                          <a:spcPct val="100000"/>
                        </a:lnSpc>
                        <a:spcBef>
                          <a:spcPts val="0"/>
                        </a:spcBef>
                        <a:spcAft>
                          <a:spcPts val="0"/>
                        </a:spcAft>
                        <a:buClrTx/>
                        <a:buSzTx/>
                        <a:buFontTx/>
                        <a:buNone/>
                        <a:tabLst/>
                        <a:defRPr/>
                      </a:pPr>
                      <a:r>
                        <a:rPr lang="es-MX" sz="1100" b="0" kern="1200" dirty="0" smtClean="0">
                          <a:solidFill>
                            <a:schemeClr val="dk1"/>
                          </a:solidFill>
                          <a:effectLst/>
                          <a:latin typeface="+mn-lt"/>
                          <a:ea typeface="+mn-ea"/>
                          <a:cs typeface="+mn-cs"/>
                        </a:rPr>
                        <a:t>-Política de Eficiencia Administrativa y Cero Papel modificada.</a:t>
                      </a:r>
                    </a:p>
                    <a:p>
                      <a:pPr marL="0" marR="0" indent="0" algn="just" defTabSz="914400" rtl="0" eaLnBrk="1" fontAlgn="ctr" latinLnBrk="0" hangingPunct="1">
                        <a:lnSpc>
                          <a:spcPct val="100000"/>
                        </a:lnSpc>
                        <a:spcBef>
                          <a:spcPts val="0"/>
                        </a:spcBef>
                        <a:spcAft>
                          <a:spcPts val="0"/>
                        </a:spcAft>
                        <a:buClrTx/>
                        <a:buSzTx/>
                        <a:buFontTx/>
                        <a:buNone/>
                        <a:tabLst/>
                        <a:defRPr/>
                      </a:pPr>
                      <a:r>
                        <a:rPr lang="es-MX" sz="1100" b="0" i="0" kern="1200" dirty="0" smtClean="0">
                          <a:solidFill>
                            <a:schemeClr val="dk1"/>
                          </a:solidFill>
                          <a:effectLst/>
                          <a:latin typeface="+mn-lt"/>
                          <a:ea typeface="+mn-ea"/>
                          <a:cs typeface="+mn-cs"/>
                        </a:rPr>
                        <a:t>-1</a:t>
                      </a:r>
                      <a:endParaRPr lang="es-CO" sz="1100" b="0" i="0" kern="1200" dirty="0" smtClean="0">
                        <a:solidFill>
                          <a:schemeClr val="tx1"/>
                        </a:solidFill>
                        <a:effectLst/>
                        <a:latin typeface="+mn-lt"/>
                        <a:ea typeface="+mn-ea"/>
                        <a:cs typeface="+mn-cs"/>
                      </a:endParaRPr>
                    </a:p>
                  </a:txBody>
                  <a:tcPr marL="0" marR="0" marT="0" marB="0" anchor="ct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tx1"/>
                          </a:solidFill>
                          <a:effectLst/>
                          <a:latin typeface="+mn-lt"/>
                          <a:ea typeface="+mn-ea"/>
                          <a:cs typeface="+mn-cs"/>
                        </a:rPr>
                        <a:t>En el Comité SIGC N° 7 del 12 de julio de 2016, fue aprobado </a:t>
                      </a:r>
                      <a:r>
                        <a:rPr lang="es-CO" sz="1100" b="0" kern="1200" dirty="0" smtClean="0">
                          <a:solidFill>
                            <a:schemeClr val="dk1"/>
                          </a:solidFill>
                          <a:effectLst/>
                          <a:latin typeface="+mn-lt"/>
                          <a:ea typeface="+mn-ea"/>
                          <a:cs typeface="+mn-cs"/>
                        </a:rPr>
                        <a:t>el</a:t>
                      </a:r>
                      <a:r>
                        <a:rPr lang="es-CO" sz="1100" b="0" kern="1200" baseline="0" dirty="0" smtClean="0">
                          <a:solidFill>
                            <a:schemeClr val="dk1"/>
                          </a:solidFill>
                          <a:effectLst/>
                          <a:latin typeface="+mn-lt"/>
                          <a:ea typeface="+mn-ea"/>
                          <a:cs typeface="+mn-cs"/>
                        </a:rPr>
                        <a:t> proyecto de</a:t>
                      </a:r>
                      <a:r>
                        <a:rPr lang="es-CO" sz="1100" b="0" kern="1200" dirty="0" smtClean="0">
                          <a:solidFill>
                            <a:schemeClr val="dk1"/>
                          </a:solidFill>
                          <a:effectLst/>
                          <a:latin typeface="+mn-lt"/>
                          <a:ea typeface="+mn-ea"/>
                          <a:cs typeface="+mn-cs"/>
                        </a:rPr>
                        <a:t> modificación de la política de eficiencia administrativa y cero papel de la entidad. </a:t>
                      </a:r>
                    </a:p>
                  </a:txBody>
                  <a:tcPr marL="0" marR="0" marT="0" marB="0">
                    <a:solidFill>
                      <a:schemeClr val="accent1">
                        <a:lumMod val="40000"/>
                        <a:lumOff val="60000"/>
                      </a:schemeClr>
                    </a:solidFill>
                  </a:tcPr>
                </a:tc>
                <a:tc>
                  <a:txBody>
                    <a:bodyPr/>
                    <a:lstStyle/>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Subdirección Administrativa y Financiera</a:t>
                      </a:r>
                    </a:p>
                  </a:txBody>
                  <a:tcPr marL="0" marR="0" marT="0" marB="0">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dk1"/>
                          </a:solidFill>
                          <a:effectLst/>
                          <a:latin typeface="+mn-lt"/>
                          <a:ea typeface="+mn-ea"/>
                          <a:cs typeface="+mn-cs"/>
                        </a:rPr>
                        <a:t>30 de junio de 2016</a:t>
                      </a:r>
                    </a:p>
                  </a:txBody>
                  <a:tcPr marL="0" marR="0" marT="0" marB="0">
                    <a:solidFill>
                      <a:schemeClr val="accent1">
                        <a:lumMod val="40000"/>
                        <a:lumOff val="60000"/>
                      </a:schemeClr>
                    </a:solidFill>
                  </a:tcPr>
                </a:tc>
                <a:tc>
                  <a:txBody>
                    <a:bodyPr/>
                    <a:lstStyle/>
                    <a:p>
                      <a:pPr algn="ct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dirty="0" smtClean="0">
                          <a:solidFill>
                            <a:schemeClr val="tx1"/>
                          </a:solidFill>
                          <a:effectLst/>
                          <a:latin typeface="+mn-lt"/>
                          <a:ea typeface="Calibri"/>
                          <a:cs typeface="Times New Roman"/>
                        </a:rPr>
                        <a:t>CUMPLIDA</a:t>
                      </a:r>
                    </a:p>
                  </a:txBody>
                  <a:tcPr marL="0" marR="0" marT="0" marB="0">
                    <a:solidFill>
                      <a:schemeClr val="accent1">
                        <a:lumMod val="40000"/>
                        <a:lumOff val="60000"/>
                      </a:schemeClr>
                    </a:solidFill>
                  </a:tcPr>
                </a:tc>
                <a:extLst>
                  <a:ext uri="{0D108BD9-81ED-4DB2-BD59-A6C34878D82A}">
                    <a16:rowId xmlns:a16="http://schemas.microsoft.com/office/drawing/2014/main" xmlns="" val="383482759"/>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8971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3173580614"/>
              </p:ext>
            </p:extLst>
          </p:nvPr>
        </p:nvGraphicFramePr>
        <p:xfrm>
          <a:off x="251519" y="1700809"/>
          <a:ext cx="8640960" cy="3933407"/>
        </p:xfrm>
        <a:graphic>
          <a:graphicData uri="http://schemas.openxmlformats.org/drawingml/2006/table">
            <a:tbl>
              <a:tblPr firstRow="1" firstCol="1" lastRow="1" lastCol="1" bandRow="1" bandCol="1">
                <a:tableStyleId>{5C22544A-7EE6-4342-B048-85BDC9FD1C3A}</a:tableStyleId>
              </a:tblPr>
              <a:tblGrid>
                <a:gridCol w="714129">
                  <a:extLst>
                    <a:ext uri="{9D8B030D-6E8A-4147-A177-3AD203B41FA5}">
                      <a16:colId xmlns:a16="http://schemas.microsoft.com/office/drawing/2014/main" xmlns="" val="20000"/>
                    </a:ext>
                  </a:extLst>
                </a:gridCol>
                <a:gridCol w="2070974">
                  <a:extLst>
                    <a:ext uri="{9D8B030D-6E8A-4147-A177-3AD203B41FA5}">
                      <a16:colId xmlns:a16="http://schemas.microsoft.com/office/drawing/2014/main" xmlns="" val="20001"/>
                    </a:ext>
                  </a:extLst>
                </a:gridCol>
                <a:gridCol w="2468601">
                  <a:extLst>
                    <a:ext uri="{9D8B030D-6E8A-4147-A177-3AD203B41FA5}">
                      <a16:colId xmlns:a16="http://schemas.microsoft.com/office/drawing/2014/main" xmlns="" val="20002"/>
                    </a:ext>
                  </a:extLst>
                </a:gridCol>
                <a:gridCol w="979117">
                  <a:extLst>
                    <a:ext uri="{9D8B030D-6E8A-4147-A177-3AD203B41FA5}">
                      <a16:colId xmlns:a16="http://schemas.microsoft.com/office/drawing/2014/main" xmlns="" val="20003"/>
                    </a:ext>
                  </a:extLst>
                </a:gridCol>
                <a:gridCol w="1558206">
                  <a:extLst>
                    <a:ext uri="{9D8B030D-6E8A-4147-A177-3AD203B41FA5}">
                      <a16:colId xmlns:a16="http://schemas.microsoft.com/office/drawing/2014/main" xmlns="" val="20004"/>
                    </a:ext>
                  </a:extLst>
                </a:gridCol>
                <a:gridCol w="849933">
                  <a:extLst>
                    <a:ext uri="{9D8B030D-6E8A-4147-A177-3AD203B41FA5}">
                      <a16:colId xmlns:a16="http://schemas.microsoft.com/office/drawing/2014/main" xmlns="" val="20005"/>
                    </a:ext>
                  </a:extLst>
                </a:gridCol>
              </a:tblGrid>
              <a:tr h="714173">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ACCIÓN DE MEJORA/UNIDAD DE MEDIDA/</a:t>
                      </a:r>
                      <a:r>
                        <a:rPr lang="es-MX" sz="1100" baseline="0" dirty="0" smtClean="0">
                          <a:effectLst/>
                        </a:rPr>
                        <a:t> 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xmlns="" val="10000"/>
                  </a:ext>
                </a:extLst>
              </a:tr>
              <a:tr h="1878114">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15</a:t>
                      </a: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gn="just">
                        <a:lnSpc>
                          <a:spcPts val="850"/>
                        </a:lnSpc>
                        <a:spcBef>
                          <a:spcPts val="5"/>
                        </a:spcBef>
                        <a:spcAft>
                          <a:spcPts val="0"/>
                        </a:spcAft>
                      </a:pPr>
                      <a:r>
                        <a:rPr lang="es-MX" sz="1100" b="0" dirty="0" smtClean="0">
                          <a:solidFill>
                            <a:schemeClr val="tx1"/>
                          </a:solidFill>
                          <a:effectLst/>
                          <a:latin typeface="Calibri"/>
                          <a:ea typeface="Calibri"/>
                          <a:cs typeface="Times New Roman"/>
                        </a:rPr>
                        <a:t>   </a:t>
                      </a:r>
                    </a:p>
                    <a:p>
                      <a:pPr algn="just"/>
                      <a:endParaRPr lang="es-CO" sz="1100" b="0" i="0" kern="1200" dirty="0" smtClean="0">
                        <a:solidFill>
                          <a:schemeClr val="dk1"/>
                        </a:solidFill>
                        <a:effectLst/>
                        <a:latin typeface="+mn-lt"/>
                        <a:ea typeface="+mn-ea"/>
                        <a:cs typeface="+mn-cs"/>
                      </a:endParaRPr>
                    </a:p>
                    <a:p>
                      <a:pPr algn="just"/>
                      <a:endParaRPr lang="es-CO" sz="1100" b="0" i="0" kern="1200" dirty="0" smtClean="0">
                        <a:solidFill>
                          <a:schemeClr val="dk1"/>
                        </a:solidFill>
                        <a:effectLst/>
                        <a:latin typeface="+mn-lt"/>
                        <a:ea typeface="+mn-ea"/>
                        <a:cs typeface="+mn-cs"/>
                      </a:endParaRPr>
                    </a:p>
                    <a:p>
                      <a:pPr algn="just"/>
                      <a:r>
                        <a:rPr lang="es-CO" sz="1100" b="0" i="0" kern="1200" dirty="0" smtClean="0">
                          <a:solidFill>
                            <a:schemeClr val="dk1"/>
                          </a:solidFill>
                          <a:effectLst/>
                          <a:latin typeface="+mn-lt"/>
                          <a:ea typeface="+mn-ea"/>
                          <a:cs typeface="+mn-cs"/>
                        </a:rPr>
                        <a:t>Incluir en la matriz general de riesgos de la entidad los eventos que pueden impactar los ingresos por contribución.</a:t>
                      </a:r>
                    </a:p>
                    <a:p>
                      <a:pPr algn="just"/>
                      <a:endParaRPr lang="es-MX" sz="1100" b="0" i="0" kern="1200" dirty="0" smtClean="0">
                        <a:solidFill>
                          <a:schemeClr val="dk1"/>
                        </a:solidFill>
                        <a:effectLst/>
                        <a:latin typeface="+mn-lt"/>
                        <a:ea typeface="+mn-ea"/>
                        <a:cs typeface="+mn-cs"/>
                      </a:endParaRPr>
                    </a:p>
                    <a:p>
                      <a:pPr algn="just"/>
                      <a:r>
                        <a:rPr lang="es-MX" sz="1100" b="1" i="0" kern="1200" dirty="0" smtClean="0">
                          <a:solidFill>
                            <a:schemeClr val="dk1"/>
                          </a:solidFill>
                          <a:effectLst/>
                          <a:latin typeface="+mn-lt"/>
                          <a:ea typeface="+mn-ea"/>
                          <a:cs typeface="+mn-cs"/>
                        </a:rPr>
                        <a:t>UNIDAD DE MEDIDA/CANTIDADES: </a:t>
                      </a:r>
                    </a:p>
                    <a:p>
                      <a:pPr algn="just"/>
                      <a:r>
                        <a:rPr lang="es-CO" sz="1100" b="0" i="0" kern="1200" dirty="0" smtClean="0">
                          <a:solidFill>
                            <a:schemeClr val="dk1"/>
                          </a:solidFill>
                          <a:effectLst/>
                          <a:latin typeface="+mn-lt"/>
                          <a:ea typeface="+mn-ea"/>
                          <a:cs typeface="+mn-cs"/>
                        </a:rPr>
                        <a:t>-Matriz de riesgos modificada.</a:t>
                      </a:r>
                    </a:p>
                    <a:p>
                      <a:pPr algn="just"/>
                      <a:r>
                        <a:rPr lang="es-MX" sz="1100" b="0" i="0" kern="1200" dirty="0" smtClean="0">
                          <a:solidFill>
                            <a:schemeClr val="dk1"/>
                          </a:solidFill>
                          <a:effectLst/>
                          <a:latin typeface="+mn-lt"/>
                          <a:ea typeface="+mn-ea"/>
                          <a:cs typeface="+mn-cs"/>
                        </a:rPr>
                        <a:t>-1</a:t>
                      </a:r>
                      <a:endParaRPr lang="es-CO" sz="1100" b="0" i="0" kern="1200" dirty="0">
                        <a:solidFill>
                          <a:schemeClr val="dk1"/>
                        </a:solidFill>
                        <a:effectLst/>
                        <a:latin typeface="+mn-lt"/>
                        <a:ea typeface="+mn-ea"/>
                        <a:cs typeface="+mn-cs"/>
                      </a:endParaRPr>
                    </a:p>
                  </a:txBody>
                  <a:tcPr marL="0" marR="0" marT="0" marB="0">
                    <a:solidFill>
                      <a:schemeClr val="accent1">
                        <a:lumMod val="40000"/>
                        <a:lumOff val="60000"/>
                      </a:schemeClr>
                    </a:solid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CO" sz="1100" b="0" i="0" kern="1200" dirty="0" smtClean="0">
                          <a:solidFill>
                            <a:schemeClr val="dk1"/>
                          </a:solidFill>
                          <a:effectLst/>
                          <a:latin typeface="+mn-lt"/>
                          <a:ea typeface="+mn-ea"/>
                          <a:cs typeface="+mn-cs"/>
                        </a:rPr>
                        <a:t>En el Comité SIGC N°7 del 12 de julio de 2016 se informó a los miembros del comité sobre la publicación del mapa de riesgos de gestión en cada uno de las caracterizaciones de los procesos de CALIDAD.</a:t>
                      </a:r>
                    </a:p>
                    <a:p>
                      <a:pPr algn="just" fontAlgn="ctr"/>
                      <a:endParaRPr lang="es-CO" sz="1100" b="0" i="0"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 </a:t>
                      </a:r>
                    </a:p>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Subdirección Administrativa y Financiera</a:t>
                      </a:r>
                    </a:p>
                  </a:txBody>
                  <a:tcPr marL="0" marR="0" marT="0" marB="0">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dk1"/>
                          </a:solidFill>
                          <a:effectLst/>
                          <a:latin typeface="+mn-lt"/>
                          <a:ea typeface="+mn-ea"/>
                          <a:cs typeface="+mn-cs"/>
                        </a:rPr>
                        <a:t>30 de abril de 2016</a:t>
                      </a:r>
                    </a:p>
                  </a:txBody>
                  <a:tcPr marL="0" marR="0" marT="0" marB="0">
                    <a:solidFill>
                      <a:schemeClr val="accent1">
                        <a:lumMod val="40000"/>
                        <a:lumOff val="60000"/>
                      </a:schemeClr>
                    </a:solidFill>
                  </a:tcPr>
                </a:tc>
                <a:tc>
                  <a:txBody>
                    <a:bodyPr/>
                    <a:lstStyle/>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1" dirty="0" smtClean="0">
                          <a:solidFill>
                            <a:schemeClr val="tx1"/>
                          </a:solidFill>
                          <a:effectLst/>
                          <a:latin typeface="+mn-lt"/>
                          <a:ea typeface="Calibri"/>
                          <a:cs typeface="Times New Roman"/>
                        </a:rPr>
                        <a:t>CUMPLIDA</a:t>
                      </a:r>
                    </a:p>
                  </a:txBody>
                  <a:tcPr marL="0" marR="0" marT="0" marB="0">
                    <a:solidFill>
                      <a:schemeClr val="accent1">
                        <a:lumMod val="40000"/>
                        <a:lumOff val="60000"/>
                      </a:schemeClr>
                    </a:solidFill>
                  </a:tcPr>
                </a:tc>
                <a:extLst>
                  <a:ext uri="{0D108BD9-81ED-4DB2-BD59-A6C34878D82A}">
                    <a16:rowId xmlns:a16="http://schemas.microsoft.com/office/drawing/2014/main" xmlns="" val="10001"/>
                  </a:ext>
                </a:extLst>
              </a:tr>
              <a:tr h="1249802">
                <a:tc>
                  <a:txBody>
                    <a:bodyPr/>
                    <a:lstStyle/>
                    <a:p>
                      <a:pPr algn="ctr"/>
                      <a:endParaRPr lang="es-CO" sz="1100" dirty="0" smtClean="0">
                        <a:solidFill>
                          <a:schemeClr val="tx1"/>
                        </a:solidFill>
                      </a:endParaRPr>
                    </a:p>
                    <a:p>
                      <a:pPr algn="ctr"/>
                      <a:endParaRPr lang="es-CO" sz="1100" dirty="0" smtClean="0">
                        <a:solidFill>
                          <a:schemeClr val="tx1"/>
                        </a:solidFill>
                      </a:endParaRPr>
                    </a:p>
                    <a:p>
                      <a:pPr algn="ctr"/>
                      <a:endParaRPr lang="es-CO" sz="1100" dirty="0" smtClean="0">
                        <a:solidFill>
                          <a:schemeClr val="tx1"/>
                        </a:solidFill>
                      </a:endParaRPr>
                    </a:p>
                    <a:p>
                      <a:pPr algn="ctr"/>
                      <a:r>
                        <a:rPr lang="es-CO" sz="1100" dirty="0" smtClean="0">
                          <a:solidFill>
                            <a:schemeClr val="tx1"/>
                          </a:solidFill>
                        </a:rPr>
                        <a:t>16</a:t>
                      </a:r>
                      <a:endParaRPr lang="es-CO" sz="1100" dirty="0">
                        <a:solidFill>
                          <a:schemeClr val="tx1"/>
                        </a:solidFill>
                      </a:endParaRPr>
                    </a:p>
                  </a:txBody>
                  <a:tcPr marL="0" marR="0" marT="0" marB="0">
                    <a:solidFill>
                      <a:schemeClr val="accent1">
                        <a:lumMod val="40000"/>
                        <a:lumOff val="60000"/>
                      </a:schemeClr>
                    </a:solidFill>
                  </a:tcPr>
                </a:tc>
                <a:tc>
                  <a:txBody>
                    <a:bodyPr/>
                    <a:lstStyle/>
                    <a:p>
                      <a:pPr algn="just" fontAlgn="ctr"/>
                      <a:r>
                        <a:rPr lang="es-CO" sz="1100" b="0" i="0" kern="1200" dirty="0">
                          <a:solidFill>
                            <a:schemeClr val="tx1"/>
                          </a:solidFill>
                          <a:effectLst/>
                          <a:latin typeface="+mn-lt"/>
                          <a:ea typeface="+mn-ea"/>
                          <a:cs typeface="+mn-cs"/>
                        </a:rPr>
                        <a:t>Verificar la expedición del registro presupuestal de todos los contratos  perfeccionados en 2016.</a:t>
                      </a:r>
                    </a:p>
                  </a:txBody>
                  <a:tcPr marL="9525" marR="9525" marT="9525" marB="0" anchor="ctr">
                    <a:solidFill>
                      <a:schemeClr val="accent1">
                        <a:lumMod val="40000"/>
                        <a:lumOff val="60000"/>
                      </a:schemeClr>
                    </a:solid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endParaRPr lang="es-CO" sz="1100" b="0" i="0" kern="1200" dirty="0" smtClean="0">
                        <a:solidFill>
                          <a:schemeClr val="dk1"/>
                        </a:solidFill>
                        <a:effectLst/>
                        <a:latin typeface="+mn-lt"/>
                        <a:ea typeface="+mn-ea"/>
                        <a:cs typeface="+mn-cs"/>
                      </a:endParaRPr>
                    </a:p>
                    <a:p>
                      <a:pPr marL="0" marR="0" lvl="0" indent="0" algn="just" defTabSz="914400" rtl="0" eaLnBrk="1" fontAlgn="ctr" latinLnBrk="0" hangingPunct="1">
                        <a:lnSpc>
                          <a:spcPct val="100000"/>
                        </a:lnSpc>
                        <a:spcBef>
                          <a:spcPts val="0"/>
                        </a:spcBef>
                        <a:spcAft>
                          <a:spcPts val="0"/>
                        </a:spcAft>
                        <a:buClrTx/>
                        <a:buSzTx/>
                        <a:buFontTx/>
                        <a:buNone/>
                        <a:tabLst/>
                        <a:defRPr/>
                      </a:pPr>
                      <a:endParaRPr lang="es-CO" sz="1100" b="0" i="0" kern="1200" dirty="0" smtClean="0">
                        <a:solidFill>
                          <a:schemeClr val="dk1"/>
                        </a:solidFill>
                        <a:effectLst/>
                        <a:latin typeface="+mn-lt"/>
                        <a:ea typeface="+mn-ea"/>
                        <a:cs typeface="+mn-cs"/>
                      </a:endParaRPr>
                    </a:p>
                    <a:p>
                      <a:pPr marL="0" marR="0" lvl="0" indent="0" algn="just" defTabSz="914400" rtl="0" eaLnBrk="1" fontAlgn="ctr" latinLnBrk="0" hangingPunct="1">
                        <a:lnSpc>
                          <a:spcPct val="100000"/>
                        </a:lnSpc>
                        <a:spcBef>
                          <a:spcPts val="0"/>
                        </a:spcBef>
                        <a:spcAft>
                          <a:spcPts val="0"/>
                        </a:spcAft>
                        <a:buClrTx/>
                        <a:buSzTx/>
                        <a:buFontTx/>
                        <a:buNone/>
                        <a:tabLst/>
                        <a:defRPr/>
                      </a:pPr>
                      <a:r>
                        <a:rPr lang="es-CO" sz="1100" b="0" i="0" kern="1200" dirty="0" smtClean="0">
                          <a:solidFill>
                            <a:schemeClr val="dk1"/>
                          </a:solidFill>
                          <a:effectLst/>
                          <a:latin typeface="+mn-lt"/>
                          <a:ea typeface="+mn-ea"/>
                          <a:cs typeface="+mn-cs"/>
                        </a:rPr>
                        <a:t>A </a:t>
                      </a:r>
                      <a:r>
                        <a:rPr lang="es-CO" sz="1100" b="0" i="0" kern="1200" dirty="0">
                          <a:solidFill>
                            <a:schemeClr val="dk1"/>
                          </a:solidFill>
                          <a:effectLst/>
                          <a:latin typeface="+mn-lt"/>
                          <a:ea typeface="+mn-ea"/>
                          <a:cs typeface="+mn-cs"/>
                        </a:rPr>
                        <a:t>30 de diciembre </a:t>
                      </a:r>
                      <a:r>
                        <a:rPr lang="es-CO" sz="1100" b="0" i="0" kern="1200" dirty="0" smtClean="0">
                          <a:solidFill>
                            <a:schemeClr val="dk1"/>
                          </a:solidFill>
                          <a:effectLst/>
                          <a:latin typeface="+mn-lt"/>
                          <a:ea typeface="+mn-ea"/>
                          <a:cs typeface="+mn-cs"/>
                        </a:rPr>
                        <a:t>de 2016 la Subdirección </a:t>
                      </a:r>
                      <a:r>
                        <a:rPr lang="es-CO" sz="1100" b="0" i="0" kern="1200" dirty="0">
                          <a:solidFill>
                            <a:schemeClr val="dk1"/>
                          </a:solidFill>
                          <a:effectLst/>
                          <a:latin typeface="+mn-lt"/>
                          <a:ea typeface="+mn-ea"/>
                          <a:cs typeface="+mn-cs"/>
                        </a:rPr>
                        <a:t>Administrativa y Financiera ha suscrito </a:t>
                      </a:r>
                      <a:r>
                        <a:rPr lang="es-CO" sz="1100" b="0" i="0" kern="1200" dirty="0" smtClean="0">
                          <a:solidFill>
                            <a:schemeClr val="dk1"/>
                          </a:solidFill>
                          <a:effectLst/>
                          <a:latin typeface="+mn-lt"/>
                          <a:ea typeface="+mn-ea"/>
                          <a:cs typeface="+mn-cs"/>
                        </a:rPr>
                        <a:t>133 </a:t>
                      </a:r>
                      <a:r>
                        <a:rPr lang="es-CO" sz="1100" b="0" i="0" kern="1200" dirty="0">
                          <a:solidFill>
                            <a:schemeClr val="dk1"/>
                          </a:solidFill>
                          <a:effectLst/>
                          <a:latin typeface="+mn-lt"/>
                          <a:ea typeface="+mn-ea"/>
                          <a:cs typeface="+mn-cs"/>
                        </a:rPr>
                        <a:t>contratos los cuales se encuentran registrados en el </a:t>
                      </a:r>
                      <a:r>
                        <a:rPr lang="es-CO" sz="1100" b="0" i="0" kern="1200" dirty="0" smtClean="0">
                          <a:solidFill>
                            <a:schemeClr val="dk1"/>
                          </a:solidFill>
                          <a:effectLst/>
                          <a:latin typeface="+mn-lt"/>
                          <a:ea typeface="+mn-ea"/>
                          <a:cs typeface="+mn-cs"/>
                        </a:rPr>
                        <a:t>SECOP.</a:t>
                      </a:r>
                    </a:p>
                    <a:p>
                      <a:pPr marL="0" marR="0" lvl="0" indent="0" algn="just" defTabSz="914400" rtl="0" eaLnBrk="1" fontAlgn="ctr" latinLnBrk="0" hangingPunct="1">
                        <a:lnSpc>
                          <a:spcPct val="100000"/>
                        </a:lnSpc>
                        <a:spcBef>
                          <a:spcPts val="0"/>
                        </a:spcBef>
                        <a:spcAft>
                          <a:spcPts val="0"/>
                        </a:spcAft>
                        <a:buClrTx/>
                        <a:buSzTx/>
                        <a:buFontTx/>
                        <a:buNone/>
                        <a:tabLst/>
                        <a:defRPr/>
                      </a:pPr>
                      <a:endParaRPr lang="es-CO" sz="1100" b="0" i="0" kern="1200" dirty="0" smtClean="0">
                        <a:solidFill>
                          <a:schemeClr val="dk1"/>
                        </a:solidFill>
                        <a:effectLst/>
                        <a:latin typeface="+mn-lt"/>
                        <a:ea typeface="+mn-ea"/>
                        <a:cs typeface="+mn-cs"/>
                      </a:endParaRPr>
                    </a:p>
                    <a:p>
                      <a:pPr marL="0" marR="0" lvl="0" indent="0" algn="just" defTabSz="914400" rtl="0" eaLnBrk="1" fontAlgn="ctr" latinLnBrk="0" hangingPunct="1">
                        <a:lnSpc>
                          <a:spcPct val="100000"/>
                        </a:lnSpc>
                        <a:spcBef>
                          <a:spcPts val="0"/>
                        </a:spcBef>
                        <a:spcAft>
                          <a:spcPts val="0"/>
                        </a:spcAft>
                        <a:buClrTx/>
                        <a:buSzTx/>
                        <a:buFontTx/>
                        <a:buNone/>
                        <a:tabLst/>
                        <a:defRPr/>
                      </a:pPr>
                      <a:endParaRPr lang="es-CO" sz="1100" b="0" i="0"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nSpc>
                          <a:spcPts val="900"/>
                        </a:lnSpc>
                        <a:spcBef>
                          <a:spcPts val="5"/>
                        </a:spcBef>
                        <a:spcAft>
                          <a:spcPts val="0"/>
                        </a:spcAft>
                      </a:pPr>
                      <a:endParaRPr lang="es-MX" sz="1100" b="0" dirty="0" smtClean="0">
                        <a:solidFill>
                          <a:schemeClr val="tx1"/>
                        </a:solidFill>
                        <a:effectLst/>
                        <a:latin typeface="+mn-lt"/>
                        <a:ea typeface="Calibri"/>
                        <a:cs typeface="Times New Roman"/>
                      </a:endParaRPr>
                    </a:p>
                    <a:p>
                      <a:pPr>
                        <a:lnSpc>
                          <a:spcPts val="900"/>
                        </a:lnSpc>
                        <a:spcBef>
                          <a:spcPts val="5"/>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r>
                        <a:rPr lang="es-MX" sz="1100" b="0" i="0" kern="1200" dirty="0" smtClean="0">
                          <a:solidFill>
                            <a:schemeClr val="dk1"/>
                          </a:solidFill>
                          <a:effectLst/>
                          <a:latin typeface="+mn-lt"/>
                          <a:ea typeface="+mn-ea"/>
                          <a:cs typeface="+mn-cs"/>
                        </a:rPr>
                        <a:t>Subdirección Administrativa y Financiera</a:t>
                      </a:r>
                    </a:p>
                    <a:p>
                      <a:pPr>
                        <a:lnSpc>
                          <a:spcPts val="900"/>
                        </a:lnSpc>
                        <a:spcBef>
                          <a:spcPts val="5"/>
                        </a:spcBef>
                        <a:spcAft>
                          <a:spcPts val="0"/>
                        </a:spcAft>
                      </a:pPr>
                      <a:endParaRPr lang="es-MX" sz="1100" b="0" i="0" kern="1200" dirty="0" smtClean="0">
                        <a:solidFill>
                          <a:schemeClr val="dk1"/>
                        </a:solidFill>
                        <a:effectLst/>
                        <a:latin typeface="+mn-lt"/>
                        <a:ea typeface="+mn-ea"/>
                        <a:cs typeface="+mn-cs"/>
                      </a:endParaRP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ts val="500"/>
                        </a:lnSpc>
                        <a:spcBef>
                          <a:spcPts val="50"/>
                        </a:spcBef>
                        <a:spcAft>
                          <a:spcPts val="0"/>
                        </a:spcAft>
                      </a:pPr>
                      <a:r>
                        <a:rPr lang="es-CO" sz="1100" b="0" dirty="0" smtClean="0">
                          <a:solidFill>
                            <a:schemeClr val="tx1"/>
                          </a:solidFill>
                          <a:effectLst/>
                          <a:latin typeface="Calibri"/>
                          <a:ea typeface="Calibri"/>
                          <a:cs typeface="Times New Roman"/>
                        </a:rPr>
                        <a:t>31 de diciembre de 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1100" b="1" dirty="0" smtClean="0">
                        <a:solidFill>
                          <a:schemeClr val="tx1"/>
                        </a:solidFill>
                        <a:effectLst/>
                        <a:latin typeface="+mn-lt"/>
                        <a:ea typeface="Calibri"/>
                        <a:cs typeface="Times New Roman"/>
                      </a:endParaRPr>
                    </a:p>
                    <a:p>
                      <a:pPr>
                        <a:lnSpc>
                          <a:spcPts val="950"/>
                        </a:lnSpc>
                        <a:spcBef>
                          <a:spcPts val="15"/>
                        </a:spcBef>
                        <a:spcAft>
                          <a:spcPts val="0"/>
                        </a:spcAft>
                      </a:pPr>
                      <a:endParaRPr lang="es-MX" sz="1100" b="1" dirty="0" smtClean="0">
                        <a:solidFill>
                          <a:schemeClr val="tx1"/>
                        </a:solidFill>
                        <a:effectLst/>
                        <a:latin typeface="+mn-lt"/>
                        <a:ea typeface="Calibri"/>
                        <a:cs typeface="Times New Roman"/>
                      </a:endParaRPr>
                    </a:p>
                    <a:p>
                      <a:pPr>
                        <a:lnSpc>
                          <a:spcPts val="950"/>
                        </a:lnSpc>
                        <a:spcBef>
                          <a:spcPts val="15"/>
                        </a:spcBef>
                        <a:spcAft>
                          <a:spcPts val="0"/>
                        </a:spcAft>
                      </a:pPr>
                      <a:endParaRPr lang="es-MX" sz="1100" b="1" dirty="0" smtClean="0">
                        <a:solidFill>
                          <a:schemeClr val="tx1"/>
                        </a:solidFill>
                        <a:effectLst/>
                        <a:latin typeface="+mn-lt"/>
                        <a:ea typeface="Calibri"/>
                        <a:cs typeface="Times New Roman"/>
                      </a:endParaRPr>
                    </a:p>
                    <a:p>
                      <a:pPr>
                        <a:lnSpc>
                          <a:spcPts val="950"/>
                        </a:lnSpc>
                        <a:spcBef>
                          <a:spcPts val="15"/>
                        </a:spcBef>
                        <a:spcAft>
                          <a:spcPts val="0"/>
                        </a:spcAft>
                      </a:pPr>
                      <a:endParaRPr lang="es-MX" sz="1100" b="1" dirty="0" smtClean="0">
                        <a:solidFill>
                          <a:schemeClr val="tx1"/>
                        </a:solidFill>
                        <a:effectLst/>
                        <a:latin typeface="+mn-lt"/>
                        <a:ea typeface="Calibri"/>
                        <a:cs typeface="Times New Roman"/>
                      </a:endParaRPr>
                    </a:p>
                    <a:p>
                      <a:pPr>
                        <a:lnSpc>
                          <a:spcPts val="950"/>
                        </a:lnSpc>
                        <a:spcBef>
                          <a:spcPts val="15"/>
                        </a:spcBef>
                        <a:spcAft>
                          <a:spcPts val="0"/>
                        </a:spcAft>
                      </a:pPr>
                      <a:endParaRPr lang="es-MX" sz="1100" b="1" dirty="0" smtClean="0">
                        <a:solidFill>
                          <a:schemeClr val="tx1"/>
                        </a:solidFill>
                        <a:effectLst/>
                        <a:latin typeface="+mn-lt"/>
                        <a:ea typeface="Calibri"/>
                        <a:cs typeface="Times New Roman"/>
                      </a:endParaRPr>
                    </a:p>
                    <a:p>
                      <a:pPr marL="0" marR="0" lvl="0" indent="0" algn="l" defTabSz="914400" rtl="0" eaLnBrk="1" fontAlgn="auto" latinLnBrk="0" hangingPunct="1">
                        <a:lnSpc>
                          <a:spcPts val="950"/>
                        </a:lnSpc>
                        <a:spcBef>
                          <a:spcPts val="15"/>
                        </a:spcBef>
                        <a:spcAft>
                          <a:spcPts val="0"/>
                        </a:spcAft>
                        <a:buClrTx/>
                        <a:buSzTx/>
                        <a:buFontTx/>
                        <a:buNone/>
                        <a:tabLst/>
                        <a:defRPr/>
                      </a:pPr>
                      <a:r>
                        <a:rPr lang="es-MX" sz="1100" b="1" dirty="0" smtClean="0">
                          <a:solidFill>
                            <a:schemeClr val="tx1"/>
                          </a:solidFill>
                          <a:effectLst/>
                          <a:latin typeface="+mn-lt"/>
                          <a:ea typeface="Calibri"/>
                          <a:cs typeface="Times New Roman"/>
                        </a:rPr>
                        <a:t>   CUMPLIDA</a:t>
                      </a:r>
                    </a:p>
                    <a:p>
                      <a:pPr>
                        <a:lnSpc>
                          <a:spcPts val="950"/>
                        </a:lnSpc>
                        <a:spcBef>
                          <a:spcPts val="15"/>
                        </a:spcBef>
                        <a:spcAft>
                          <a:spcPts val="0"/>
                        </a:spcAft>
                      </a:pPr>
                      <a:endParaRPr lang="es-MX" sz="1100" b="1"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xmlns="" val="3484082465"/>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2752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3974525130"/>
              </p:ext>
            </p:extLst>
          </p:nvPr>
        </p:nvGraphicFramePr>
        <p:xfrm>
          <a:off x="107506" y="1556792"/>
          <a:ext cx="8784974" cy="4379566"/>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xmlns="" val="20000"/>
                    </a:ext>
                  </a:extLst>
                </a:gridCol>
                <a:gridCol w="2130871">
                  <a:extLst>
                    <a:ext uri="{9D8B030D-6E8A-4147-A177-3AD203B41FA5}">
                      <a16:colId xmlns:a16="http://schemas.microsoft.com/office/drawing/2014/main" xmlns="" val="20001"/>
                    </a:ext>
                  </a:extLst>
                </a:gridCol>
                <a:gridCol w="2399679">
                  <a:extLst>
                    <a:ext uri="{9D8B030D-6E8A-4147-A177-3AD203B41FA5}">
                      <a16:colId xmlns:a16="http://schemas.microsoft.com/office/drawing/2014/main" xmlns="" val="20002"/>
                    </a:ext>
                  </a:extLst>
                </a:gridCol>
                <a:gridCol w="1080120">
                  <a:extLst>
                    <a:ext uri="{9D8B030D-6E8A-4147-A177-3AD203B41FA5}">
                      <a16:colId xmlns:a16="http://schemas.microsoft.com/office/drawing/2014/main" xmlns="" val="20003"/>
                    </a:ext>
                  </a:extLst>
                </a:gridCol>
                <a:gridCol w="1527268">
                  <a:extLst>
                    <a:ext uri="{9D8B030D-6E8A-4147-A177-3AD203B41FA5}">
                      <a16:colId xmlns:a16="http://schemas.microsoft.com/office/drawing/2014/main" xmlns="" val="20004"/>
                    </a:ext>
                  </a:extLst>
                </a:gridCol>
                <a:gridCol w="921005">
                  <a:extLst>
                    <a:ext uri="{9D8B030D-6E8A-4147-A177-3AD203B41FA5}">
                      <a16:colId xmlns:a16="http://schemas.microsoft.com/office/drawing/2014/main" xmlns="" val="20005"/>
                    </a:ext>
                  </a:extLst>
                </a:gridCol>
              </a:tblGrid>
              <a:tr h="545970">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xmlns="" val="10000"/>
                  </a:ext>
                </a:extLst>
              </a:tr>
              <a:tr h="1758286">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17</a:t>
                      </a: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5"/>
                        </a:spcBef>
                        <a:spcAft>
                          <a:spcPts val="0"/>
                        </a:spcAft>
                        <a:buClrTx/>
                        <a:buSzTx/>
                        <a:buFontTx/>
                        <a:buNone/>
                        <a:tabLst/>
                        <a:defRPr/>
                      </a:pPr>
                      <a:r>
                        <a:rPr lang="es-CO" sz="1100" b="0" i="0" kern="1200" dirty="0" smtClean="0">
                          <a:solidFill>
                            <a:schemeClr val="dk1"/>
                          </a:solidFill>
                          <a:effectLst/>
                          <a:latin typeface="+mn-lt"/>
                          <a:ea typeface="+mn-ea"/>
                          <a:cs typeface="+mn-cs"/>
                        </a:rPr>
                        <a:t>Revisar la Resolución UAE-CRA-190 de 2011 - Reglamento Interno de Cartera.</a:t>
                      </a:r>
                    </a:p>
                    <a:p>
                      <a:pPr marL="0" marR="0" indent="0" algn="l" defTabSz="914400" rtl="0" eaLnBrk="1" fontAlgn="auto" latinLnBrk="0" hangingPunct="1">
                        <a:lnSpc>
                          <a:spcPct val="100000"/>
                        </a:lnSpc>
                        <a:spcBef>
                          <a:spcPts val="5"/>
                        </a:spcBef>
                        <a:spcAft>
                          <a:spcPts val="0"/>
                        </a:spcAft>
                        <a:buClrTx/>
                        <a:buSzTx/>
                        <a:buFontTx/>
                        <a:buNone/>
                        <a:tabLst/>
                        <a:defRPr/>
                      </a:pPr>
                      <a:endParaRPr lang="es-MX" sz="1100" b="0" i="0"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5"/>
                        </a:spcBef>
                        <a:spcAft>
                          <a:spcPts val="0"/>
                        </a:spcAft>
                        <a:buClrTx/>
                        <a:buSzTx/>
                        <a:buFontTx/>
                        <a:buNone/>
                        <a:tabLst/>
                        <a:defRPr/>
                      </a:pPr>
                      <a:r>
                        <a:rPr lang="es-MX" sz="1100" b="1" kern="1200" dirty="0" smtClean="0">
                          <a:solidFill>
                            <a:schemeClr val="dk1"/>
                          </a:solidFill>
                          <a:effectLst/>
                          <a:latin typeface="+mn-lt"/>
                          <a:ea typeface="+mn-ea"/>
                          <a:cs typeface="+mn-cs"/>
                        </a:rPr>
                        <a:t>UNIDAD DE MEDIDA/CANTIDADES</a:t>
                      </a:r>
                      <a:r>
                        <a:rPr lang="es-MX" sz="1100" b="0" kern="1200" dirty="0" smtClean="0">
                          <a:solidFill>
                            <a:schemeClr val="dk1"/>
                          </a:solidFill>
                          <a:effectLst/>
                          <a:latin typeface="+mn-lt"/>
                          <a:ea typeface="+mn-ea"/>
                          <a:cs typeface="+mn-cs"/>
                        </a:rPr>
                        <a:t>: </a:t>
                      </a:r>
                    </a:p>
                    <a:p>
                      <a:pPr marL="0" marR="0" indent="0" algn="l" defTabSz="914400" rtl="0" eaLnBrk="1" fontAlgn="auto" latinLnBrk="0" hangingPunct="1">
                        <a:lnSpc>
                          <a:spcPct val="100000"/>
                        </a:lnSpc>
                        <a:spcBef>
                          <a:spcPts val="5"/>
                        </a:spcBef>
                        <a:spcAft>
                          <a:spcPts val="0"/>
                        </a:spcAft>
                        <a:buClrTx/>
                        <a:buSzTx/>
                        <a:buFontTx/>
                        <a:buNone/>
                        <a:tabLst/>
                        <a:defRPr/>
                      </a:pPr>
                      <a:r>
                        <a:rPr lang="es-MX" sz="1100" b="0" kern="1200" dirty="0" smtClean="0">
                          <a:solidFill>
                            <a:schemeClr val="dk1"/>
                          </a:solidFill>
                          <a:effectLst/>
                          <a:latin typeface="+mn-lt"/>
                          <a:ea typeface="+mn-ea"/>
                          <a:cs typeface="+mn-cs"/>
                        </a:rPr>
                        <a:t>-</a:t>
                      </a:r>
                      <a:r>
                        <a:rPr lang="es-CO" sz="1100" b="0" kern="1200" dirty="0" smtClean="0">
                          <a:solidFill>
                            <a:schemeClr val="dk1"/>
                          </a:solidFill>
                          <a:effectLst/>
                          <a:latin typeface="+mn-lt"/>
                          <a:ea typeface="+mn-ea"/>
                          <a:cs typeface="+mn-cs"/>
                        </a:rPr>
                        <a:t>Resolución modificatoria de la Resolución UAE-CRA-190 de 2011.</a:t>
                      </a:r>
                    </a:p>
                    <a:p>
                      <a:pPr marL="0" marR="0" indent="0" algn="l" defTabSz="914400" rtl="0" eaLnBrk="1" fontAlgn="auto" latinLnBrk="0" hangingPunct="1">
                        <a:lnSpc>
                          <a:spcPct val="100000"/>
                        </a:lnSpc>
                        <a:spcBef>
                          <a:spcPts val="5"/>
                        </a:spcBef>
                        <a:spcAft>
                          <a:spcPts val="0"/>
                        </a:spcAft>
                        <a:buClrTx/>
                        <a:buSzTx/>
                        <a:buFontTx/>
                        <a:buNone/>
                        <a:tabLst/>
                        <a:defRPr/>
                      </a:pPr>
                      <a:r>
                        <a:rPr lang="es-MX" sz="1100" b="0" kern="1200" dirty="0" smtClean="0">
                          <a:solidFill>
                            <a:schemeClr val="dk1"/>
                          </a:solidFill>
                          <a:effectLst/>
                          <a:latin typeface="+mn-lt"/>
                          <a:ea typeface="+mn-ea"/>
                          <a:cs typeface="+mn-cs"/>
                        </a:rPr>
                        <a:t>-1</a:t>
                      </a:r>
                      <a:endParaRPr lang="es-CO" sz="1100" b="0" kern="1200" dirty="0" smtClean="0">
                        <a:solidFill>
                          <a:schemeClr val="dk1"/>
                        </a:solidFill>
                        <a:effectLst/>
                        <a:latin typeface="+mn-lt"/>
                        <a:ea typeface="+mn-ea"/>
                        <a:cs typeface="+mn-cs"/>
                      </a:endParaRPr>
                    </a:p>
                  </a:txBody>
                  <a:tcPr marL="0" marR="0" marT="0" marB="0">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50"/>
                        </a:spcBef>
                        <a:spcAft>
                          <a:spcPts val="0"/>
                        </a:spcAft>
                        <a:buClrTx/>
                        <a:buSzTx/>
                        <a:buFontTx/>
                        <a:buNone/>
                        <a:tabLst/>
                        <a:defRPr/>
                      </a:pPr>
                      <a:endParaRPr lang="es-MX" sz="1100" b="0" dirty="0" smtClean="0">
                        <a:solidFill>
                          <a:schemeClr val="tx1"/>
                        </a:solidFill>
                        <a:effectLst/>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CO" sz="1100" b="0" i="0" kern="1200" dirty="0" smtClean="0">
                          <a:solidFill>
                            <a:schemeClr val="tx1"/>
                          </a:solidFill>
                          <a:effectLst/>
                          <a:latin typeface="+mn-lt"/>
                          <a:ea typeface="+mn-ea"/>
                          <a:cs typeface="+mn-cs"/>
                        </a:rPr>
                        <a:t>Se aprobó la Resolución UAE-CRA-889 del 2 de septiembre de 2016.</a:t>
                      </a:r>
                    </a:p>
                  </a:txBody>
                  <a:tcPr marL="0" marR="0" marT="0" marB="0">
                    <a:solidFill>
                      <a:schemeClr val="accent1">
                        <a:lumMod val="40000"/>
                        <a:lumOff val="60000"/>
                      </a:schemeClr>
                    </a:solidFill>
                  </a:tcPr>
                </a:tc>
                <a:tc>
                  <a:txBody>
                    <a:bodyPr/>
                    <a:lstStyle/>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Subdirección Administrativa y Financiera</a:t>
                      </a:r>
                    </a:p>
                  </a:txBody>
                  <a:tcPr marL="0" marR="0" marT="0" marB="0">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dk1"/>
                          </a:solidFill>
                          <a:effectLst/>
                          <a:latin typeface="+mn-lt"/>
                          <a:ea typeface="+mn-ea"/>
                          <a:cs typeface="+mn-cs"/>
                        </a:rPr>
                        <a:t>30 de abril de 2016</a:t>
                      </a: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1100" dirty="0" smtClean="0">
                        <a:solidFill>
                          <a:srgbClr val="FF0000"/>
                        </a:solidFill>
                        <a:effectLst/>
                        <a:latin typeface="Calibri"/>
                        <a:ea typeface="Calibri"/>
                        <a:cs typeface="Times New Roman"/>
                      </a:endParaRPr>
                    </a:p>
                    <a:p>
                      <a:pPr>
                        <a:lnSpc>
                          <a:spcPts val="950"/>
                        </a:lnSpc>
                        <a:spcBef>
                          <a:spcPts val="15"/>
                        </a:spcBef>
                        <a:spcAft>
                          <a:spcPts val="0"/>
                        </a:spcAft>
                      </a:pPr>
                      <a:r>
                        <a:rPr lang="es-MX" sz="1100" dirty="0" smtClean="0">
                          <a:solidFill>
                            <a:schemeClr val="tx1"/>
                          </a:solidFill>
                          <a:effectLst/>
                          <a:latin typeface="Calibri"/>
                          <a:ea typeface="Calibri"/>
                          <a:cs typeface="Times New Roman"/>
                        </a:rPr>
                        <a:t>     </a:t>
                      </a:r>
                    </a:p>
                    <a:p>
                      <a:pPr>
                        <a:lnSpc>
                          <a:spcPts val="950"/>
                        </a:lnSpc>
                        <a:spcBef>
                          <a:spcPts val="15"/>
                        </a:spcBef>
                        <a:spcAft>
                          <a:spcPts val="0"/>
                        </a:spcAft>
                      </a:pPr>
                      <a:r>
                        <a:rPr lang="es-MX" sz="1100" dirty="0" smtClean="0">
                          <a:solidFill>
                            <a:schemeClr val="tx1"/>
                          </a:solidFill>
                          <a:effectLst/>
                          <a:latin typeface="Calibri"/>
                          <a:ea typeface="Calibri"/>
                          <a:cs typeface="Times New Roman"/>
                        </a:rPr>
                        <a:t>     CUMPLIDA</a:t>
                      </a:r>
                      <a:endParaRPr lang="es-CO" sz="110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xmlns="" val="10001"/>
                  </a:ext>
                </a:extLst>
              </a:tr>
              <a:tr h="1758286">
                <a:tc>
                  <a:txBody>
                    <a:bodyPr/>
                    <a:lstStyle/>
                    <a:p>
                      <a:pPr algn="ctr"/>
                      <a:endParaRPr lang="es-CO" sz="1100" b="0" dirty="0" smtClean="0">
                        <a:solidFill>
                          <a:schemeClr val="tx1"/>
                        </a:solidFill>
                      </a:endParaRPr>
                    </a:p>
                    <a:p>
                      <a:pPr algn="ctr"/>
                      <a:endParaRPr lang="es-CO" sz="1100" b="0" dirty="0" smtClean="0">
                        <a:solidFill>
                          <a:schemeClr val="tx1"/>
                        </a:solidFill>
                      </a:endParaRPr>
                    </a:p>
                    <a:p>
                      <a:pPr algn="ctr"/>
                      <a:endParaRPr lang="es-CO" sz="1100" b="0" dirty="0" smtClean="0">
                        <a:solidFill>
                          <a:schemeClr val="tx1"/>
                        </a:solidFill>
                      </a:endParaRPr>
                    </a:p>
                    <a:p>
                      <a:pPr algn="ctr"/>
                      <a:endParaRPr lang="es-CO" sz="1100" b="0" dirty="0" smtClean="0">
                        <a:solidFill>
                          <a:schemeClr val="tx1"/>
                        </a:solidFill>
                      </a:endParaRPr>
                    </a:p>
                    <a:p>
                      <a:pPr algn="ctr"/>
                      <a:endParaRPr lang="es-CO" sz="1100" b="0" dirty="0" smtClean="0">
                        <a:solidFill>
                          <a:schemeClr val="tx1"/>
                        </a:solidFill>
                      </a:endParaRPr>
                    </a:p>
                    <a:p>
                      <a:pPr algn="ctr"/>
                      <a:r>
                        <a:rPr lang="es-CO" sz="1100" b="0" dirty="0" smtClean="0">
                          <a:solidFill>
                            <a:schemeClr val="tx1"/>
                          </a:solidFill>
                        </a:rPr>
                        <a:t>18</a:t>
                      </a:r>
                      <a:endParaRPr lang="es-CO" sz="1100" b="0" dirty="0">
                        <a:solidFill>
                          <a:schemeClr val="tx1"/>
                        </a:solidFill>
                      </a:endParaRPr>
                    </a:p>
                  </a:txBody>
                  <a:tcPr marL="0" marR="0" marT="0" marB="0">
                    <a:solidFill>
                      <a:schemeClr val="accent1">
                        <a:lumMod val="40000"/>
                        <a:lumOff val="60000"/>
                      </a:schemeClr>
                    </a:solidFill>
                  </a:tcPr>
                </a:tc>
                <a:tc>
                  <a:txBody>
                    <a:bodyPr/>
                    <a:lstStyle/>
                    <a:p>
                      <a:pPr algn="just" fontAlgn="ctr"/>
                      <a:r>
                        <a:rPr lang="es-CO" sz="1100" b="0" i="0" kern="1200" dirty="0">
                          <a:solidFill>
                            <a:schemeClr val="tx1"/>
                          </a:solidFill>
                          <a:effectLst/>
                          <a:latin typeface="+mn-lt"/>
                          <a:ea typeface="+mn-ea"/>
                          <a:cs typeface="+mn-cs"/>
                        </a:rPr>
                        <a:t>Elaborar un manual de procedimientos </a:t>
                      </a:r>
                      <a:r>
                        <a:rPr lang="es-CO" sz="1100" b="0" i="0" kern="1200" dirty="0" smtClean="0">
                          <a:solidFill>
                            <a:schemeClr val="tx1"/>
                          </a:solidFill>
                          <a:effectLst/>
                          <a:latin typeface="+mn-lt"/>
                          <a:ea typeface="+mn-ea"/>
                          <a:cs typeface="+mn-cs"/>
                        </a:rPr>
                        <a:t>contables</a:t>
                      </a:r>
                      <a:endParaRPr lang="es-CO" sz="1100" b="0" i="0" kern="1200" dirty="0">
                        <a:solidFill>
                          <a:schemeClr val="tx1"/>
                        </a:solidFill>
                        <a:effectLst/>
                        <a:latin typeface="+mn-lt"/>
                        <a:ea typeface="+mn-ea"/>
                        <a:cs typeface="+mn-cs"/>
                      </a:endParaRPr>
                    </a:p>
                  </a:txBody>
                  <a:tcPr marL="9525" marR="9525" marT="9525" marB="0" anchor="ctr">
                    <a:solidFill>
                      <a:schemeClr val="accent1">
                        <a:lumMod val="40000"/>
                        <a:lumOff val="60000"/>
                      </a:schemeClr>
                    </a:solidFill>
                  </a:tcPr>
                </a:tc>
                <a:tc>
                  <a:txBody>
                    <a:bodyPr/>
                    <a:lstStyle/>
                    <a:p>
                      <a:pPr algn="just"/>
                      <a:r>
                        <a:rPr lang="es-CO" sz="1100" b="0" kern="1200" dirty="0" smtClean="0">
                          <a:solidFill>
                            <a:schemeClr val="dk1"/>
                          </a:solidFill>
                          <a:effectLst/>
                          <a:latin typeface="+mn-lt"/>
                          <a:ea typeface="+mn-ea"/>
                          <a:cs typeface="+mn-cs"/>
                        </a:rPr>
                        <a:t>En el numeral 3.3  del manual de políticas contables aprobado en el Comité IDA del 22 de diciembre de 2016 se expone la política que define las directrices contables que se deben tener en cuenta para el reconocimiento y presentación del efectivo y equivalentes en los estados financieros y en el numeral 3.12 del mismo manual se define la política contable de la CRA que incorpora el tratamiento contable de los ingresos de transacciones sin contraprestación.</a:t>
                      </a: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r>
                        <a:rPr lang="es-MX" sz="1100" b="0" kern="1200" dirty="0" smtClean="0">
                          <a:solidFill>
                            <a:schemeClr val="tx1"/>
                          </a:solidFill>
                          <a:effectLst/>
                          <a:latin typeface="+mn-lt"/>
                          <a:ea typeface="+mn-ea"/>
                          <a:cs typeface="+mn-cs"/>
                        </a:rPr>
                        <a:t>Subdirección Administrativa y Financiera</a:t>
                      </a: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gn="ctr">
                        <a:lnSpc>
                          <a:spcPct val="1000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ct val="1000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ct val="100000"/>
                        </a:lnSpc>
                        <a:spcBef>
                          <a:spcPts val="50"/>
                        </a:spcBef>
                        <a:spcAft>
                          <a:spcPts val="0"/>
                        </a:spcAft>
                      </a:pPr>
                      <a:r>
                        <a:rPr lang="es-CO" sz="1100" b="0" dirty="0" smtClean="0">
                          <a:solidFill>
                            <a:schemeClr val="tx1"/>
                          </a:solidFill>
                          <a:effectLst/>
                          <a:latin typeface="Calibri"/>
                          <a:ea typeface="Calibri"/>
                          <a:cs typeface="Times New Roman"/>
                        </a:rPr>
                        <a:t>31 de</a:t>
                      </a:r>
                      <a:r>
                        <a:rPr lang="es-CO" sz="1100" b="0" baseline="0" dirty="0" smtClean="0">
                          <a:solidFill>
                            <a:schemeClr val="tx1"/>
                          </a:solidFill>
                          <a:effectLst/>
                          <a:latin typeface="Calibri"/>
                          <a:ea typeface="Calibri"/>
                          <a:cs typeface="Times New Roman"/>
                        </a:rPr>
                        <a:t> diciembre de 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marL="0" marR="0" lvl="0" indent="0" algn="l" defTabSz="914400" rtl="0" eaLnBrk="1" fontAlgn="auto" latinLnBrk="0" hangingPunct="1">
                        <a:lnSpc>
                          <a:spcPts val="950"/>
                        </a:lnSpc>
                        <a:spcBef>
                          <a:spcPts val="15"/>
                        </a:spcBef>
                        <a:spcAft>
                          <a:spcPts val="0"/>
                        </a:spcAft>
                        <a:buClrTx/>
                        <a:buSzTx/>
                        <a:buFontTx/>
                        <a:buNone/>
                        <a:tabLst/>
                        <a:defRPr/>
                      </a:pPr>
                      <a:r>
                        <a:rPr lang="es-MX" sz="1100" dirty="0" smtClean="0">
                          <a:solidFill>
                            <a:schemeClr val="tx1"/>
                          </a:solidFill>
                          <a:effectLst/>
                          <a:latin typeface="+mn-lt"/>
                          <a:ea typeface="Calibri"/>
                          <a:cs typeface="Times New Roman"/>
                        </a:rPr>
                        <a:t>    CUMPLIDA</a:t>
                      </a:r>
                      <a:endParaRPr lang="es-CO" sz="1100" dirty="0" smtClean="0">
                        <a:solidFill>
                          <a:schemeClr val="tx1"/>
                        </a:solidFill>
                        <a:effectLst/>
                        <a:latin typeface="+mn-lt"/>
                        <a:ea typeface="Calibri"/>
                        <a:cs typeface="Times New Roman"/>
                      </a:endParaRPr>
                    </a:p>
                    <a:p>
                      <a:pPr>
                        <a:lnSpc>
                          <a:spcPts val="950"/>
                        </a:lnSpc>
                        <a:spcBef>
                          <a:spcPts val="15"/>
                        </a:spcBef>
                        <a:spcAft>
                          <a:spcPts val="0"/>
                        </a:spcAft>
                      </a:pP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xmlns="" val="1304409813"/>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1290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2053817283"/>
              </p:ext>
            </p:extLst>
          </p:nvPr>
        </p:nvGraphicFramePr>
        <p:xfrm>
          <a:off x="107504" y="1700806"/>
          <a:ext cx="8784975" cy="3816425"/>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xmlns="" val="20000"/>
                    </a:ext>
                  </a:extLst>
                </a:gridCol>
                <a:gridCol w="2130871">
                  <a:extLst>
                    <a:ext uri="{9D8B030D-6E8A-4147-A177-3AD203B41FA5}">
                      <a16:colId xmlns:a16="http://schemas.microsoft.com/office/drawing/2014/main" xmlns="" val="20001"/>
                    </a:ext>
                  </a:extLst>
                </a:gridCol>
                <a:gridCol w="2399680">
                  <a:extLst>
                    <a:ext uri="{9D8B030D-6E8A-4147-A177-3AD203B41FA5}">
                      <a16:colId xmlns:a16="http://schemas.microsoft.com/office/drawing/2014/main" xmlns="" val="20002"/>
                    </a:ext>
                  </a:extLst>
                </a:gridCol>
                <a:gridCol w="1080120">
                  <a:extLst>
                    <a:ext uri="{9D8B030D-6E8A-4147-A177-3AD203B41FA5}">
                      <a16:colId xmlns:a16="http://schemas.microsoft.com/office/drawing/2014/main" xmlns="" val="20003"/>
                    </a:ext>
                  </a:extLst>
                </a:gridCol>
                <a:gridCol w="1527268">
                  <a:extLst>
                    <a:ext uri="{9D8B030D-6E8A-4147-A177-3AD203B41FA5}">
                      <a16:colId xmlns:a16="http://schemas.microsoft.com/office/drawing/2014/main" xmlns="" val="20004"/>
                    </a:ext>
                  </a:extLst>
                </a:gridCol>
                <a:gridCol w="921005">
                  <a:extLst>
                    <a:ext uri="{9D8B030D-6E8A-4147-A177-3AD203B41FA5}">
                      <a16:colId xmlns:a16="http://schemas.microsoft.com/office/drawing/2014/main" xmlns="" val="20005"/>
                    </a:ext>
                  </a:extLst>
                </a:gridCol>
              </a:tblGrid>
              <a:tr h="1219147">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xmlns="" val="10000"/>
                  </a:ext>
                </a:extLst>
              </a:tr>
              <a:tr h="2597278">
                <a:tc>
                  <a:txBody>
                    <a:bodyPr/>
                    <a:lstStyle/>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CO" sz="900" dirty="0" smtClean="0">
                          <a:solidFill>
                            <a:schemeClr val="tx1"/>
                          </a:solidFill>
                          <a:effectLst/>
                          <a:latin typeface="Calibri"/>
                          <a:ea typeface="Calibri"/>
                          <a:cs typeface="Times New Roman"/>
                        </a:rPr>
                        <a:t>19</a:t>
                      </a: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gn="just" fontAlgn="ctr"/>
                      <a:r>
                        <a:rPr lang="es-CO" sz="1100" b="0" kern="1200" dirty="0" smtClean="0">
                          <a:solidFill>
                            <a:schemeClr val="dk1"/>
                          </a:solidFill>
                          <a:effectLst/>
                          <a:latin typeface="+mn-lt"/>
                          <a:ea typeface="+mn-ea"/>
                          <a:cs typeface="+mn-cs"/>
                        </a:rPr>
                        <a:t>Elaborar</a:t>
                      </a:r>
                      <a:r>
                        <a:rPr lang="es-CO" sz="1100" b="0" kern="1200" baseline="0" dirty="0" smtClean="0">
                          <a:solidFill>
                            <a:schemeClr val="dk1"/>
                          </a:solidFill>
                          <a:effectLst/>
                          <a:latin typeface="+mn-lt"/>
                          <a:ea typeface="+mn-ea"/>
                          <a:cs typeface="+mn-cs"/>
                        </a:rPr>
                        <a:t> </a:t>
                      </a:r>
                      <a:r>
                        <a:rPr lang="es-CO" sz="1100" b="0" kern="1200" dirty="0" smtClean="0">
                          <a:solidFill>
                            <a:schemeClr val="dk1"/>
                          </a:solidFill>
                          <a:effectLst/>
                          <a:latin typeface="+mn-lt"/>
                          <a:ea typeface="+mn-ea"/>
                          <a:cs typeface="+mn-cs"/>
                        </a:rPr>
                        <a:t>un </a:t>
                      </a:r>
                      <a:r>
                        <a:rPr lang="es-CO" sz="1100" b="0" kern="1200" dirty="0">
                          <a:solidFill>
                            <a:schemeClr val="dk1"/>
                          </a:solidFill>
                          <a:effectLst/>
                          <a:latin typeface="+mn-lt"/>
                          <a:ea typeface="+mn-ea"/>
                          <a:cs typeface="+mn-cs"/>
                        </a:rPr>
                        <a:t>manual de procedimientos contables </a:t>
                      </a:r>
                    </a:p>
                  </a:txBody>
                  <a:tcPr marL="9525" marR="9525" marT="9525" marB="0" anchor="ctr">
                    <a:solidFill>
                      <a:schemeClr val="accent1">
                        <a:lumMod val="40000"/>
                        <a:lumOff val="60000"/>
                      </a:schemeClr>
                    </a:solidFill>
                  </a:tcPr>
                </a:tc>
                <a:tc>
                  <a:txBody>
                    <a:bodyPr/>
                    <a:lstStyle/>
                    <a:p>
                      <a:pPr algn="just"/>
                      <a:r>
                        <a:rPr lang="es-CO" sz="1100" b="0" kern="1200" dirty="0" smtClean="0">
                          <a:solidFill>
                            <a:schemeClr val="tx1"/>
                          </a:solidFill>
                          <a:effectLst/>
                          <a:latin typeface="+mn-lt"/>
                          <a:ea typeface="+mn-ea"/>
                          <a:cs typeface="+mn-cs"/>
                        </a:rPr>
                        <a:t>En el manual de políticas contables aprobado en el Comité IDA del 22 de diciembre de 2016, se describen las revelaciones requeridas a las cuentas contables que componen los estados financieros.  Adicionalmente en el numeral 3.1 del manual en lo referente a las notas a los estados financieros se describe la información que se debe revelar.</a:t>
                      </a: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r>
                        <a:rPr lang="es-MX" sz="1100" b="0" kern="1200" dirty="0" smtClean="0">
                          <a:solidFill>
                            <a:schemeClr val="tx1"/>
                          </a:solidFill>
                          <a:effectLst/>
                          <a:latin typeface="+mn-lt"/>
                          <a:ea typeface="+mn-ea"/>
                          <a:cs typeface="+mn-cs"/>
                        </a:rPr>
                        <a:t>Subdirección Administrativa y Financiera</a:t>
                      </a:r>
                    </a:p>
                  </a:txBody>
                  <a:tcPr marL="0" marR="0" marT="0" marB="0">
                    <a:solidFill>
                      <a:schemeClr val="accent1">
                        <a:lumMod val="40000"/>
                        <a:lumOff val="60000"/>
                      </a:schemeClr>
                    </a:solidFill>
                  </a:tcPr>
                </a:tc>
                <a:tc>
                  <a:txBody>
                    <a:bodyPr/>
                    <a:lstStyle/>
                    <a:p>
                      <a:pPr algn="ctr">
                        <a:lnSpc>
                          <a:spcPct val="1000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ct val="1000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ct val="100000"/>
                        </a:lnSpc>
                        <a:spcBef>
                          <a:spcPts val="50"/>
                        </a:spcBef>
                        <a:spcAft>
                          <a:spcPts val="0"/>
                        </a:spcAft>
                      </a:pPr>
                      <a:r>
                        <a:rPr lang="es-CO" sz="1100" b="0" dirty="0" smtClean="0">
                          <a:solidFill>
                            <a:schemeClr val="tx1"/>
                          </a:solidFill>
                          <a:effectLst/>
                          <a:latin typeface="Calibri"/>
                          <a:ea typeface="Calibri"/>
                          <a:cs typeface="Times New Roman"/>
                        </a:rPr>
                        <a:t>31 de</a:t>
                      </a:r>
                      <a:r>
                        <a:rPr lang="es-CO" sz="1100" b="0" baseline="0" dirty="0" smtClean="0">
                          <a:solidFill>
                            <a:schemeClr val="tx1"/>
                          </a:solidFill>
                          <a:effectLst/>
                          <a:latin typeface="Calibri"/>
                          <a:ea typeface="Calibri"/>
                          <a:cs typeface="Times New Roman"/>
                        </a:rPr>
                        <a:t> diciembre de 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marL="0" marR="0" lvl="0" indent="0" algn="l" defTabSz="914400" rtl="0" eaLnBrk="1" fontAlgn="auto" latinLnBrk="0" hangingPunct="1">
                        <a:lnSpc>
                          <a:spcPts val="950"/>
                        </a:lnSpc>
                        <a:spcBef>
                          <a:spcPts val="15"/>
                        </a:spcBef>
                        <a:spcAft>
                          <a:spcPts val="0"/>
                        </a:spcAft>
                        <a:buClrTx/>
                        <a:buSzTx/>
                        <a:buFontTx/>
                        <a:buNone/>
                        <a:tabLst/>
                        <a:defRPr/>
                      </a:pPr>
                      <a:r>
                        <a:rPr lang="es-MX" sz="1100" dirty="0" smtClean="0">
                          <a:solidFill>
                            <a:schemeClr val="tx1"/>
                          </a:solidFill>
                          <a:effectLst/>
                          <a:latin typeface="+mn-lt"/>
                          <a:ea typeface="Calibri"/>
                          <a:cs typeface="Times New Roman"/>
                        </a:rPr>
                        <a:t>    CUMPLIDA</a:t>
                      </a:r>
                      <a:endParaRPr lang="es-CO" sz="11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xmlns="" val="10001"/>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07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1311669096"/>
              </p:ext>
            </p:extLst>
          </p:nvPr>
        </p:nvGraphicFramePr>
        <p:xfrm>
          <a:off x="107504" y="1700806"/>
          <a:ext cx="8856984" cy="4104457"/>
        </p:xfrm>
        <a:graphic>
          <a:graphicData uri="http://schemas.openxmlformats.org/drawingml/2006/table">
            <a:tbl>
              <a:tblPr firstRow="1" firstCol="1" lastRow="1" lastCol="1" bandRow="1" bandCol="1">
                <a:tableStyleId>{5C22544A-7EE6-4342-B048-85BDC9FD1C3A}</a:tableStyleId>
              </a:tblPr>
              <a:tblGrid>
                <a:gridCol w="731982">
                  <a:extLst>
                    <a:ext uri="{9D8B030D-6E8A-4147-A177-3AD203B41FA5}">
                      <a16:colId xmlns:a16="http://schemas.microsoft.com/office/drawing/2014/main" xmlns="" val="20000"/>
                    </a:ext>
                  </a:extLst>
                </a:gridCol>
                <a:gridCol w="2148337">
                  <a:extLst>
                    <a:ext uri="{9D8B030D-6E8A-4147-A177-3AD203B41FA5}">
                      <a16:colId xmlns:a16="http://schemas.microsoft.com/office/drawing/2014/main" xmlns="" val="20001"/>
                    </a:ext>
                  </a:extLst>
                </a:gridCol>
                <a:gridCol w="2419350">
                  <a:extLst>
                    <a:ext uri="{9D8B030D-6E8A-4147-A177-3AD203B41FA5}">
                      <a16:colId xmlns:a16="http://schemas.microsoft.com/office/drawing/2014/main" xmlns="" val="20002"/>
                    </a:ext>
                  </a:extLst>
                </a:gridCol>
                <a:gridCol w="1088974">
                  <a:extLst>
                    <a:ext uri="{9D8B030D-6E8A-4147-A177-3AD203B41FA5}">
                      <a16:colId xmlns:a16="http://schemas.microsoft.com/office/drawing/2014/main" xmlns="" val="20003"/>
                    </a:ext>
                  </a:extLst>
                </a:gridCol>
                <a:gridCol w="1539787">
                  <a:extLst>
                    <a:ext uri="{9D8B030D-6E8A-4147-A177-3AD203B41FA5}">
                      <a16:colId xmlns:a16="http://schemas.microsoft.com/office/drawing/2014/main" xmlns="" val="20004"/>
                    </a:ext>
                  </a:extLst>
                </a:gridCol>
                <a:gridCol w="928554">
                  <a:extLst>
                    <a:ext uri="{9D8B030D-6E8A-4147-A177-3AD203B41FA5}">
                      <a16:colId xmlns:a16="http://schemas.microsoft.com/office/drawing/2014/main" xmlns="" val="20005"/>
                    </a:ext>
                  </a:extLst>
                </a:gridCol>
              </a:tblGrid>
              <a:tr h="888085">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xmlns="" val="10000"/>
                  </a:ext>
                </a:extLst>
              </a:tr>
              <a:tr h="3216372">
                <a:tc>
                  <a:txBody>
                    <a:bodyPr/>
                    <a:lstStyle/>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CO" sz="900" dirty="0" smtClean="0">
                          <a:solidFill>
                            <a:schemeClr val="tx1"/>
                          </a:solidFill>
                          <a:effectLst/>
                          <a:latin typeface="Calibri"/>
                          <a:ea typeface="Calibri"/>
                          <a:cs typeface="Times New Roman"/>
                        </a:rPr>
                        <a:t>20</a:t>
                      </a: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marL="0" algn="just" defTabSz="914400" rtl="0" eaLnBrk="1" fontAlgn="ctr" latinLnBrk="0" hangingPunct="1"/>
                      <a:r>
                        <a:rPr lang="es-CO" sz="1100" b="0" kern="1200" dirty="0">
                          <a:solidFill>
                            <a:schemeClr val="dk1"/>
                          </a:solidFill>
                          <a:effectLst/>
                          <a:latin typeface="+mn-lt"/>
                          <a:ea typeface="+mn-ea"/>
                          <a:cs typeface="+mn-cs"/>
                        </a:rPr>
                        <a:t>Elaborar un manual de procedimientos contables </a:t>
                      </a:r>
                    </a:p>
                  </a:txBody>
                  <a:tcPr marL="9525" marR="9525" marT="9525" marB="0" anchor="ctr">
                    <a:solidFill>
                      <a:schemeClr val="accent1">
                        <a:lumMod val="40000"/>
                        <a:lumOff val="60000"/>
                      </a:schemeClr>
                    </a:solidFill>
                  </a:tcPr>
                </a:tc>
                <a:tc>
                  <a:txBody>
                    <a:bodyPr/>
                    <a:lstStyle/>
                    <a:p>
                      <a:pPr algn="just"/>
                      <a:r>
                        <a:rPr lang="es-CO" sz="1100" b="0" kern="1200" dirty="0" smtClean="0">
                          <a:solidFill>
                            <a:schemeClr val="tx1"/>
                          </a:solidFill>
                          <a:effectLst/>
                          <a:latin typeface="+mn-lt"/>
                          <a:ea typeface="+mn-ea"/>
                          <a:cs typeface="+mn-cs"/>
                        </a:rPr>
                        <a:t>En el manual de políticas contables aprobado en el Comité IDA del 22 de diciembre de 2016, se describen las revelaciones requeridas a las cuentas contables que componen los estados financieros.  Adicionalmente en el numeral 3.1  en lo referente a las notas a los estados financieros se describe la información a revelar. </a:t>
                      </a:r>
                    </a:p>
                    <a:p>
                      <a:pPr algn="just"/>
                      <a:endParaRPr lang="es-CO" sz="1100" b="0" kern="1200" dirty="0" smtClean="0">
                        <a:solidFill>
                          <a:schemeClr val="tx1"/>
                        </a:solidFill>
                        <a:effectLst/>
                        <a:latin typeface="+mn-lt"/>
                        <a:ea typeface="+mn-ea"/>
                        <a:cs typeface="+mn-cs"/>
                      </a:endParaRPr>
                    </a:p>
                    <a:p>
                      <a:pPr algn="just"/>
                      <a:r>
                        <a:rPr lang="es-CO" sz="1100" b="0" kern="1200" dirty="0" smtClean="0">
                          <a:solidFill>
                            <a:schemeClr val="tx1"/>
                          </a:solidFill>
                          <a:effectLst/>
                          <a:latin typeface="+mn-lt"/>
                          <a:ea typeface="+mn-ea"/>
                          <a:cs typeface="+mn-cs"/>
                        </a:rPr>
                        <a:t>De igual manera en el numeral 3.6 se establece lo siguiente: "Aquellos elementos que se consideren consumibles como papelería, elementos de cafetería (vajillas utensilios de cocina, otros) no se activarán y se reconocerán directamente al resultado, sin embargo, se controlarán a través de inventario físico". </a:t>
                      </a: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r>
                        <a:rPr lang="es-MX" sz="1100" b="0" kern="1200" dirty="0" smtClean="0">
                          <a:solidFill>
                            <a:schemeClr val="tx1"/>
                          </a:solidFill>
                          <a:effectLst/>
                          <a:latin typeface="+mn-lt"/>
                          <a:ea typeface="+mn-ea"/>
                          <a:cs typeface="+mn-cs"/>
                        </a:rPr>
                        <a:t>Subdirección Administrativa y Financiera</a:t>
                      </a:r>
                    </a:p>
                  </a:txBody>
                  <a:tcPr marL="0" marR="0" marT="0" marB="0">
                    <a:solidFill>
                      <a:schemeClr val="accent1">
                        <a:lumMod val="40000"/>
                        <a:lumOff val="60000"/>
                      </a:schemeClr>
                    </a:solidFill>
                  </a:tcPr>
                </a:tc>
                <a:tc>
                  <a:txBody>
                    <a:bodyPr/>
                    <a:lstStyle/>
                    <a:p>
                      <a:pPr algn="ctr">
                        <a:lnSpc>
                          <a:spcPct val="1000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ct val="1000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ct val="100000"/>
                        </a:lnSpc>
                        <a:spcBef>
                          <a:spcPts val="50"/>
                        </a:spcBef>
                        <a:spcAft>
                          <a:spcPts val="0"/>
                        </a:spcAft>
                      </a:pPr>
                      <a:r>
                        <a:rPr lang="es-CO" sz="1100" b="0" dirty="0" smtClean="0">
                          <a:solidFill>
                            <a:schemeClr val="tx1"/>
                          </a:solidFill>
                          <a:effectLst/>
                          <a:latin typeface="Calibri"/>
                          <a:ea typeface="Calibri"/>
                          <a:cs typeface="Times New Roman"/>
                        </a:rPr>
                        <a:t>31 de</a:t>
                      </a:r>
                      <a:r>
                        <a:rPr lang="es-CO" sz="1100" b="0" baseline="0" dirty="0" smtClean="0">
                          <a:solidFill>
                            <a:schemeClr val="tx1"/>
                          </a:solidFill>
                          <a:effectLst/>
                          <a:latin typeface="Calibri"/>
                          <a:ea typeface="Calibri"/>
                          <a:cs typeface="Times New Roman"/>
                        </a:rPr>
                        <a:t> diciembre de 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marL="0" marR="0" lvl="0" indent="0" algn="l" defTabSz="914400" rtl="0" eaLnBrk="1" fontAlgn="auto" latinLnBrk="0" hangingPunct="1">
                        <a:lnSpc>
                          <a:spcPts val="950"/>
                        </a:lnSpc>
                        <a:spcBef>
                          <a:spcPts val="15"/>
                        </a:spcBef>
                        <a:spcAft>
                          <a:spcPts val="0"/>
                        </a:spcAft>
                        <a:buClrTx/>
                        <a:buSzTx/>
                        <a:buFontTx/>
                        <a:buNone/>
                        <a:tabLst/>
                        <a:defRPr/>
                      </a:pPr>
                      <a:r>
                        <a:rPr lang="es-MX" sz="1100" dirty="0" smtClean="0">
                          <a:solidFill>
                            <a:schemeClr val="tx1"/>
                          </a:solidFill>
                          <a:effectLst/>
                          <a:latin typeface="+mn-lt"/>
                          <a:ea typeface="Calibri"/>
                          <a:cs typeface="Times New Roman"/>
                        </a:rPr>
                        <a:t>    CUMPLIDA</a:t>
                      </a:r>
                      <a:endParaRPr lang="es-CO" sz="11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xmlns="" val="638557757"/>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3221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192453900"/>
              </p:ext>
            </p:extLst>
          </p:nvPr>
        </p:nvGraphicFramePr>
        <p:xfrm>
          <a:off x="107504" y="1484783"/>
          <a:ext cx="8784975" cy="4406900"/>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xmlns="" val="20000"/>
                    </a:ext>
                  </a:extLst>
                </a:gridCol>
                <a:gridCol w="2130871">
                  <a:extLst>
                    <a:ext uri="{9D8B030D-6E8A-4147-A177-3AD203B41FA5}">
                      <a16:colId xmlns:a16="http://schemas.microsoft.com/office/drawing/2014/main" xmlns="" val="20001"/>
                    </a:ext>
                  </a:extLst>
                </a:gridCol>
                <a:gridCol w="2399680">
                  <a:extLst>
                    <a:ext uri="{9D8B030D-6E8A-4147-A177-3AD203B41FA5}">
                      <a16:colId xmlns:a16="http://schemas.microsoft.com/office/drawing/2014/main" xmlns="" val="20002"/>
                    </a:ext>
                  </a:extLst>
                </a:gridCol>
                <a:gridCol w="1080120">
                  <a:extLst>
                    <a:ext uri="{9D8B030D-6E8A-4147-A177-3AD203B41FA5}">
                      <a16:colId xmlns:a16="http://schemas.microsoft.com/office/drawing/2014/main" xmlns="" val="20003"/>
                    </a:ext>
                  </a:extLst>
                </a:gridCol>
                <a:gridCol w="1527268">
                  <a:extLst>
                    <a:ext uri="{9D8B030D-6E8A-4147-A177-3AD203B41FA5}">
                      <a16:colId xmlns:a16="http://schemas.microsoft.com/office/drawing/2014/main" xmlns="" val="20004"/>
                    </a:ext>
                  </a:extLst>
                </a:gridCol>
                <a:gridCol w="921005">
                  <a:extLst>
                    <a:ext uri="{9D8B030D-6E8A-4147-A177-3AD203B41FA5}">
                      <a16:colId xmlns:a16="http://schemas.microsoft.com/office/drawing/2014/main" xmlns="" val="20005"/>
                    </a:ext>
                  </a:extLst>
                </a:gridCol>
              </a:tblGrid>
              <a:tr h="598013">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xmlns="" val="10000"/>
                  </a:ext>
                </a:extLst>
              </a:tr>
              <a:tr h="1511392">
                <a:tc>
                  <a:txBody>
                    <a:bodyPr/>
                    <a:lstStyle/>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CO" sz="900" dirty="0" smtClean="0">
                          <a:solidFill>
                            <a:schemeClr val="tx1"/>
                          </a:solidFill>
                          <a:effectLst/>
                          <a:latin typeface="Calibri"/>
                          <a:ea typeface="Calibri"/>
                          <a:cs typeface="Times New Roman"/>
                        </a:rPr>
                        <a:t>21</a:t>
                      </a: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gn="just" fontAlgn="ctr"/>
                      <a:r>
                        <a:rPr lang="es-CO" sz="1100" b="0" kern="1200" dirty="0">
                          <a:solidFill>
                            <a:schemeClr val="dk1"/>
                          </a:solidFill>
                          <a:effectLst/>
                          <a:latin typeface="+mn-lt"/>
                          <a:ea typeface="+mn-ea"/>
                          <a:cs typeface="+mn-cs"/>
                        </a:rPr>
                        <a:t>Solicitar a los bancos que no se admitan consignaciones que no estén asociadas con un </a:t>
                      </a:r>
                      <a:r>
                        <a:rPr lang="es-CO" sz="1100" b="0" kern="1200" dirty="0" err="1">
                          <a:solidFill>
                            <a:schemeClr val="dk1"/>
                          </a:solidFill>
                          <a:effectLst/>
                          <a:latin typeface="+mn-lt"/>
                          <a:ea typeface="+mn-ea"/>
                          <a:cs typeface="+mn-cs"/>
                        </a:rPr>
                        <a:t>Nit</a:t>
                      </a:r>
                      <a:endParaRPr lang="es-CO" sz="1100" b="0" kern="1200" dirty="0">
                        <a:solidFill>
                          <a:schemeClr val="dk1"/>
                        </a:solidFill>
                        <a:effectLst/>
                        <a:latin typeface="+mn-lt"/>
                        <a:ea typeface="+mn-ea"/>
                        <a:cs typeface="+mn-cs"/>
                      </a:endParaRPr>
                    </a:p>
                  </a:txBody>
                  <a:tcPr marL="9525" marR="9525" marT="9525" marB="0" anchor="ctr">
                    <a:solidFill>
                      <a:schemeClr val="accent1">
                        <a:lumMod val="40000"/>
                        <a:lumOff val="60000"/>
                      </a:schemeClr>
                    </a:solidFill>
                  </a:tcPr>
                </a:tc>
                <a:tc>
                  <a:txBody>
                    <a:bodyPr/>
                    <a:lstStyle/>
                    <a:p>
                      <a:pPr>
                        <a:lnSpc>
                          <a:spcPts val="500"/>
                        </a:lnSpc>
                        <a:spcBef>
                          <a:spcPts val="50"/>
                        </a:spcBef>
                        <a:spcAft>
                          <a:spcPts val="0"/>
                        </a:spcAft>
                      </a:pPr>
                      <a:r>
                        <a:rPr lang="es-MX" sz="1100" b="0" kern="1200" dirty="0" smtClean="0">
                          <a:solidFill>
                            <a:schemeClr val="tx1"/>
                          </a:solidFill>
                          <a:effectLst/>
                          <a:latin typeface="+mn-lt"/>
                          <a:ea typeface="+mn-ea"/>
                          <a:cs typeface="+mn-cs"/>
                        </a:rPr>
                        <a:t> </a:t>
                      </a:r>
                    </a:p>
                    <a:p>
                      <a:pPr algn="just"/>
                      <a:r>
                        <a:rPr lang="es-MX" sz="1100" b="0" kern="1200" dirty="0" smtClean="0">
                          <a:solidFill>
                            <a:schemeClr val="tx1"/>
                          </a:solidFill>
                          <a:effectLst/>
                          <a:latin typeface="+mn-lt"/>
                          <a:ea typeface="+mn-ea"/>
                          <a:cs typeface="+mn-cs"/>
                        </a:rPr>
                        <a:t> 1.- </a:t>
                      </a:r>
                      <a:r>
                        <a:rPr lang="es-CO" sz="1100" b="0" i="1" kern="1200" dirty="0" smtClean="0">
                          <a:solidFill>
                            <a:schemeClr val="dk1"/>
                          </a:solidFill>
                          <a:effectLst/>
                          <a:latin typeface="+mn-lt"/>
                          <a:ea typeface="+mn-ea"/>
                          <a:cs typeface="+mn-cs"/>
                        </a:rPr>
                        <a:t>Mediante Oficio N° 20162000010731 de fecha 14 de marzo de 2016, se ofició al banco DAVIVIENDA, para que los abonos recibidos a la cuenta recaudadora N° 021992854 son únicamente referenciados con el NIT de la empresa contribuyente y no con la cédula del depositante. Así mismo, mediante oficio N° 20163210023032 DAVIVIENDA dio respuesta</a:t>
                      </a:r>
                      <a:r>
                        <a:rPr lang="es-CO" sz="1100" b="0" i="1" kern="1200" baseline="0" dirty="0" smtClean="0">
                          <a:solidFill>
                            <a:schemeClr val="dk1"/>
                          </a:solidFill>
                          <a:effectLst/>
                          <a:latin typeface="+mn-lt"/>
                          <a:ea typeface="+mn-ea"/>
                          <a:cs typeface="+mn-cs"/>
                        </a:rPr>
                        <a:t> </a:t>
                      </a:r>
                      <a:r>
                        <a:rPr lang="es-CO" sz="1100" b="0" i="1" kern="1200" dirty="0" smtClean="0">
                          <a:solidFill>
                            <a:schemeClr val="dk1"/>
                          </a:solidFill>
                          <a:effectLst/>
                          <a:latin typeface="+mn-lt"/>
                          <a:ea typeface="+mn-ea"/>
                          <a:cs typeface="+mn-cs"/>
                        </a:rPr>
                        <a:t>al oficio mencionando.</a:t>
                      </a:r>
                      <a:r>
                        <a:rPr lang="es-CO" sz="1800" b="0" i="1" kern="1200" dirty="0" smtClean="0">
                          <a:solidFill>
                            <a:schemeClr val="dk1"/>
                          </a:solidFill>
                          <a:effectLst/>
                          <a:latin typeface="+mn-lt"/>
                          <a:ea typeface="+mn-ea"/>
                          <a:cs typeface="+mn-cs"/>
                        </a:rPr>
                        <a:t>                             </a:t>
                      </a:r>
                    </a:p>
                    <a:p>
                      <a:pPr algn="just"/>
                      <a:endParaRPr lang="es-CO" sz="1100" b="0" i="1" kern="1200" dirty="0" smtClean="0">
                        <a:solidFill>
                          <a:schemeClr val="dk1"/>
                        </a:solidFill>
                        <a:effectLst/>
                        <a:latin typeface="+mn-lt"/>
                        <a:ea typeface="+mn-ea"/>
                        <a:cs typeface="+mn-cs"/>
                      </a:endParaRPr>
                    </a:p>
                    <a:p>
                      <a:pPr algn="just"/>
                      <a:r>
                        <a:rPr lang="es-CO" sz="1100" b="0" i="1" kern="1200" dirty="0" smtClean="0">
                          <a:solidFill>
                            <a:schemeClr val="dk1"/>
                          </a:solidFill>
                          <a:effectLst/>
                          <a:latin typeface="+mn-lt"/>
                          <a:ea typeface="+mn-ea"/>
                          <a:cs typeface="+mn-cs"/>
                        </a:rPr>
                        <a:t>2.- De igual forma, mediante oficio N°  20163010013001 de fecha 11 de marzo de 2016, dirigido a BANCOLOMBIA se le recaba para que  los abonos recibidos a la cuenta recaudadora N° 03134013691 son únicamente referenciados con el NIT de la empresa contribuyente y no con la cédula del depositante. </a:t>
                      </a:r>
                      <a:r>
                        <a:rPr lang="es-CO" sz="1800" b="0" i="1" kern="1200" dirty="0" smtClean="0">
                          <a:solidFill>
                            <a:schemeClr val="dk1"/>
                          </a:solidFill>
                          <a:effectLst/>
                          <a:latin typeface="+mn-lt"/>
                          <a:ea typeface="+mn-ea"/>
                          <a:cs typeface="+mn-cs"/>
                        </a:rPr>
                        <a:t>    </a:t>
                      </a:r>
                      <a:endParaRPr lang="es-CO" sz="1800" b="0" kern="1200" dirty="0" smtClean="0">
                        <a:solidFill>
                          <a:schemeClr val="dk1"/>
                        </a:solidFill>
                        <a:effectLst/>
                        <a:latin typeface="+mn-lt"/>
                        <a:ea typeface="+mn-ea"/>
                        <a:cs typeface="+mn-cs"/>
                      </a:endParaRP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Subdirección Administrativa y Financiera </a:t>
                      </a:r>
                      <a:endParaRPr lang="es-CO" sz="1100" b="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nSpc>
                          <a:spcPct val="100000"/>
                        </a:lnSpc>
                        <a:spcBef>
                          <a:spcPts val="50"/>
                        </a:spcBef>
                        <a:spcAft>
                          <a:spcPts val="0"/>
                        </a:spcAft>
                      </a:pPr>
                      <a:r>
                        <a:rPr lang="es-MX" sz="1100" b="0" dirty="0" smtClean="0">
                          <a:solidFill>
                            <a:schemeClr val="tx1"/>
                          </a:solidFill>
                          <a:effectLst/>
                          <a:latin typeface="+mn-lt"/>
                          <a:ea typeface="Calibri"/>
                          <a:cs typeface="Times New Roman"/>
                        </a:rPr>
                        <a:t>   </a:t>
                      </a:r>
                    </a:p>
                    <a:p>
                      <a:pPr>
                        <a:lnSpc>
                          <a:spcPct val="100000"/>
                        </a:lnSpc>
                        <a:spcBef>
                          <a:spcPts val="50"/>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0"/>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0"/>
                        </a:spcBef>
                        <a:spcAft>
                          <a:spcPts val="0"/>
                        </a:spcAft>
                      </a:pPr>
                      <a:r>
                        <a:rPr lang="es-MX" sz="1100" b="0" dirty="0" smtClean="0">
                          <a:solidFill>
                            <a:schemeClr val="tx1"/>
                          </a:solidFill>
                          <a:effectLst/>
                          <a:latin typeface="+mn-lt"/>
                          <a:ea typeface="Calibri"/>
                          <a:cs typeface="Times New Roman"/>
                        </a:rPr>
                        <a:t>      29</a:t>
                      </a:r>
                      <a:r>
                        <a:rPr lang="es-MX" sz="1100" b="0" baseline="0" dirty="0" smtClean="0">
                          <a:solidFill>
                            <a:schemeClr val="tx1"/>
                          </a:solidFill>
                          <a:effectLst/>
                          <a:latin typeface="+mn-lt"/>
                          <a:ea typeface="Calibri"/>
                          <a:cs typeface="Times New Roman"/>
                        </a:rPr>
                        <a:t> de febrero de 2016</a:t>
                      </a:r>
                      <a:endParaRPr lang="es-CO" sz="1100" b="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b="1" dirty="0" smtClean="0">
                          <a:solidFill>
                            <a:schemeClr val="tx1"/>
                          </a:solidFill>
                          <a:effectLst/>
                          <a:latin typeface="Calibri"/>
                          <a:ea typeface="Calibri"/>
                          <a:cs typeface="Times New Roman"/>
                        </a:rPr>
                        <a:t>               CUMPLIDA</a:t>
                      </a:r>
                      <a:endParaRPr lang="es-CO" sz="1100" b="1"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xmlns="" val="323131711"/>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4770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249528415"/>
              </p:ext>
            </p:extLst>
          </p:nvPr>
        </p:nvGraphicFramePr>
        <p:xfrm>
          <a:off x="107504" y="1628800"/>
          <a:ext cx="8784975" cy="4320480"/>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xmlns="" val="20000"/>
                    </a:ext>
                  </a:extLst>
                </a:gridCol>
                <a:gridCol w="2130871">
                  <a:extLst>
                    <a:ext uri="{9D8B030D-6E8A-4147-A177-3AD203B41FA5}">
                      <a16:colId xmlns:a16="http://schemas.microsoft.com/office/drawing/2014/main" xmlns="" val="20001"/>
                    </a:ext>
                  </a:extLst>
                </a:gridCol>
                <a:gridCol w="2399680">
                  <a:extLst>
                    <a:ext uri="{9D8B030D-6E8A-4147-A177-3AD203B41FA5}">
                      <a16:colId xmlns:a16="http://schemas.microsoft.com/office/drawing/2014/main" xmlns="" val="20002"/>
                    </a:ext>
                  </a:extLst>
                </a:gridCol>
                <a:gridCol w="1080120">
                  <a:extLst>
                    <a:ext uri="{9D8B030D-6E8A-4147-A177-3AD203B41FA5}">
                      <a16:colId xmlns:a16="http://schemas.microsoft.com/office/drawing/2014/main" xmlns="" val="20003"/>
                    </a:ext>
                  </a:extLst>
                </a:gridCol>
                <a:gridCol w="1527268">
                  <a:extLst>
                    <a:ext uri="{9D8B030D-6E8A-4147-A177-3AD203B41FA5}">
                      <a16:colId xmlns:a16="http://schemas.microsoft.com/office/drawing/2014/main" xmlns="" val="20004"/>
                    </a:ext>
                  </a:extLst>
                </a:gridCol>
                <a:gridCol w="921005">
                  <a:extLst>
                    <a:ext uri="{9D8B030D-6E8A-4147-A177-3AD203B41FA5}">
                      <a16:colId xmlns:a16="http://schemas.microsoft.com/office/drawing/2014/main" xmlns="" val="20005"/>
                    </a:ext>
                  </a:extLst>
                </a:gridCol>
              </a:tblGrid>
              <a:tr h="1075042">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xmlns="" val="10000"/>
                  </a:ext>
                </a:extLst>
              </a:tr>
              <a:tr h="1489455">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22</a:t>
                      </a: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5"/>
                        </a:spcBef>
                        <a:spcAft>
                          <a:spcPts val="0"/>
                        </a:spcAft>
                        <a:buClrTx/>
                        <a:buSzTx/>
                        <a:buFontTx/>
                        <a:buNone/>
                        <a:tabLst/>
                        <a:defRPr/>
                      </a:pPr>
                      <a:endParaRPr lang="es-CO" sz="11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5"/>
                        </a:spcBef>
                        <a:spcAft>
                          <a:spcPts val="0"/>
                        </a:spcAft>
                        <a:buClrTx/>
                        <a:buSzTx/>
                        <a:buFontTx/>
                        <a:buNone/>
                        <a:tabLst/>
                        <a:defRPr/>
                      </a:pPr>
                      <a:r>
                        <a:rPr lang="es-CO" sz="1100" b="0" i="0" kern="1200" dirty="0" smtClean="0">
                          <a:solidFill>
                            <a:schemeClr val="tx1"/>
                          </a:solidFill>
                          <a:effectLst/>
                          <a:latin typeface="+mn-lt"/>
                          <a:ea typeface="+mn-ea"/>
                          <a:cs typeface="+mn-cs"/>
                        </a:rPr>
                        <a:t>Revisar la Resolución UAE-CRA No. 190 de 2011.</a:t>
                      </a:r>
                    </a:p>
                    <a:p>
                      <a:pPr marL="0" marR="0" indent="0" algn="l" defTabSz="914400" rtl="0" eaLnBrk="1" fontAlgn="auto" latinLnBrk="0" hangingPunct="1">
                        <a:lnSpc>
                          <a:spcPct val="100000"/>
                        </a:lnSpc>
                        <a:spcBef>
                          <a:spcPts val="5"/>
                        </a:spcBef>
                        <a:spcAft>
                          <a:spcPts val="0"/>
                        </a:spcAft>
                        <a:buClrTx/>
                        <a:buSzTx/>
                        <a:buFontTx/>
                        <a:buNone/>
                        <a:tabLst/>
                        <a:defRPr/>
                      </a:pPr>
                      <a:endParaRPr lang="es-MX" sz="1100" b="0" i="0"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5"/>
                        </a:spcBef>
                        <a:spcAft>
                          <a:spcPts val="0"/>
                        </a:spcAft>
                        <a:buClrTx/>
                        <a:buSzTx/>
                        <a:buFontTx/>
                        <a:buNone/>
                        <a:tabLst/>
                        <a:defRPr/>
                      </a:pPr>
                      <a:r>
                        <a:rPr lang="es-MX" sz="1100" b="1" kern="1200" dirty="0" smtClean="0">
                          <a:solidFill>
                            <a:schemeClr val="dk1"/>
                          </a:solidFill>
                          <a:effectLst/>
                          <a:latin typeface="+mn-lt"/>
                          <a:ea typeface="+mn-ea"/>
                          <a:cs typeface="+mn-cs"/>
                        </a:rPr>
                        <a:t>UNIDAD DE MEDIDA/CANTIDADES</a:t>
                      </a:r>
                      <a:r>
                        <a:rPr lang="es-MX" sz="1100" b="0" kern="1200" dirty="0" smtClean="0">
                          <a:solidFill>
                            <a:schemeClr val="dk1"/>
                          </a:solidFill>
                          <a:effectLst/>
                          <a:latin typeface="+mn-lt"/>
                          <a:ea typeface="+mn-ea"/>
                          <a:cs typeface="+mn-cs"/>
                        </a:rPr>
                        <a:t>: </a:t>
                      </a:r>
                    </a:p>
                    <a:p>
                      <a:pPr marL="0" marR="0" indent="0" algn="l" defTabSz="914400" rtl="0" eaLnBrk="1" fontAlgn="auto" latinLnBrk="0" hangingPunct="1">
                        <a:lnSpc>
                          <a:spcPct val="100000"/>
                        </a:lnSpc>
                        <a:spcBef>
                          <a:spcPts val="5"/>
                        </a:spcBef>
                        <a:spcAft>
                          <a:spcPts val="0"/>
                        </a:spcAft>
                        <a:buClrTx/>
                        <a:buSzTx/>
                        <a:buFontTx/>
                        <a:buNone/>
                        <a:tabLst/>
                        <a:defRPr/>
                      </a:pPr>
                      <a:r>
                        <a:rPr lang="es-MX" sz="1100" b="0" kern="1200" dirty="0" smtClean="0">
                          <a:solidFill>
                            <a:schemeClr val="dk1"/>
                          </a:solidFill>
                          <a:effectLst/>
                          <a:latin typeface="+mn-lt"/>
                          <a:ea typeface="+mn-ea"/>
                          <a:cs typeface="+mn-cs"/>
                        </a:rPr>
                        <a:t>-Resolución modificada.</a:t>
                      </a:r>
                      <a:endParaRPr lang="es-MX" sz="1100" b="0" i="0"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5"/>
                        </a:spcBef>
                        <a:spcAft>
                          <a:spcPts val="0"/>
                        </a:spcAft>
                        <a:buClrTx/>
                        <a:buSzTx/>
                        <a:buFontTx/>
                        <a:buNone/>
                        <a:tabLst/>
                        <a:defRPr/>
                      </a:pPr>
                      <a:r>
                        <a:rPr lang="es-MX" sz="1100" b="0" i="0" kern="1200" dirty="0" smtClean="0">
                          <a:solidFill>
                            <a:schemeClr val="tx1"/>
                          </a:solidFill>
                          <a:effectLst/>
                          <a:latin typeface="+mn-lt"/>
                          <a:ea typeface="+mn-ea"/>
                          <a:cs typeface="+mn-cs"/>
                        </a:rPr>
                        <a:t>-1</a:t>
                      </a:r>
                    </a:p>
                    <a:p>
                      <a:pPr marL="0" marR="0" indent="0" algn="l" defTabSz="914400" rtl="0" eaLnBrk="1" fontAlgn="auto" latinLnBrk="0" hangingPunct="1">
                        <a:lnSpc>
                          <a:spcPct val="100000"/>
                        </a:lnSpc>
                        <a:spcBef>
                          <a:spcPts val="5"/>
                        </a:spcBef>
                        <a:spcAft>
                          <a:spcPts val="0"/>
                        </a:spcAft>
                        <a:buClrTx/>
                        <a:buSzTx/>
                        <a:buFontTx/>
                        <a:buNone/>
                        <a:tabLst/>
                        <a:defRPr/>
                      </a:pPr>
                      <a:endParaRPr lang="es-MX" sz="1100" b="0" i="0" kern="1200" dirty="0" smtClean="0">
                        <a:solidFill>
                          <a:schemeClr val="tx1"/>
                        </a:solidFill>
                        <a:effectLst/>
                        <a:latin typeface="+mn-lt"/>
                        <a:ea typeface="+mn-ea"/>
                        <a:cs typeface="+mn-cs"/>
                      </a:endParaRPr>
                    </a:p>
                  </a:txBody>
                  <a:tcPr marL="0" marR="0" marT="0" marB="0">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50"/>
                        </a:spcBef>
                        <a:spcAft>
                          <a:spcPts val="0"/>
                        </a:spcAft>
                        <a:buClrTx/>
                        <a:buSzTx/>
                        <a:buFontTx/>
                        <a:buNone/>
                        <a:tabLst/>
                        <a:defRPr/>
                      </a:pPr>
                      <a:endParaRPr lang="es-MX" sz="1100" b="0" dirty="0" smtClean="0">
                        <a:solidFill>
                          <a:schemeClr val="tx1"/>
                        </a:solidFill>
                        <a:effectLst/>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CO" sz="1100" b="0" i="0" kern="1200" dirty="0" smtClean="0">
                          <a:solidFill>
                            <a:schemeClr val="tx1"/>
                          </a:solidFill>
                          <a:effectLst/>
                          <a:latin typeface="+mn-lt"/>
                          <a:ea typeface="+mn-ea"/>
                          <a:cs typeface="+mn-cs"/>
                        </a:rPr>
                        <a:t>Se aprobó la Resolución UAE-CRA-889 del 2 de septiembre de 2016.</a:t>
                      </a:r>
                    </a:p>
                    <a:p>
                      <a:pPr marL="0" marR="0" indent="0" algn="just" defTabSz="914400" rtl="0" eaLnBrk="1" fontAlgn="auto" latinLnBrk="0" hangingPunct="1">
                        <a:lnSpc>
                          <a:spcPct val="100000"/>
                        </a:lnSpc>
                        <a:spcBef>
                          <a:spcPts val="50"/>
                        </a:spcBef>
                        <a:spcAft>
                          <a:spcPts val="0"/>
                        </a:spcAft>
                        <a:buClrTx/>
                        <a:buSzTx/>
                        <a:buFontTx/>
                        <a:buNone/>
                        <a:tabLst/>
                        <a:defRPr/>
                      </a:pPr>
                      <a:endParaRPr lang="es-MX" sz="1100" b="0" baseline="0" dirty="0" smtClean="0">
                        <a:solidFill>
                          <a:schemeClr val="tx1"/>
                        </a:solidFill>
                        <a:effectLst/>
                      </a:endParaRPr>
                    </a:p>
                  </a:txBody>
                  <a:tcPr marL="0" marR="0" marT="0" marB="0">
                    <a:solidFill>
                      <a:schemeClr val="accent1">
                        <a:lumMod val="40000"/>
                        <a:lumOff val="60000"/>
                      </a:schemeClr>
                    </a:solidFill>
                  </a:tcPr>
                </a:tc>
                <a:tc>
                  <a:txBody>
                    <a:bodyPr/>
                    <a:lstStyle/>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Subdirección Administrativa y Financiera</a:t>
                      </a:r>
                    </a:p>
                  </a:txBody>
                  <a:tcPr marL="0" marR="0" marT="0" marB="0">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dk1"/>
                          </a:solidFill>
                          <a:effectLst/>
                          <a:latin typeface="+mn-lt"/>
                          <a:ea typeface="+mn-ea"/>
                          <a:cs typeface="+mn-cs"/>
                        </a:rPr>
                        <a:t>30 de abril de 2016</a:t>
                      </a: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1100" dirty="0" smtClean="0">
                        <a:solidFill>
                          <a:srgbClr val="FF0000"/>
                        </a:solidFill>
                        <a:effectLst/>
                        <a:latin typeface="Calibri"/>
                        <a:ea typeface="Calibri"/>
                        <a:cs typeface="Times New Roman"/>
                      </a:endParaRPr>
                    </a:p>
                    <a:p>
                      <a:pPr>
                        <a:lnSpc>
                          <a:spcPts val="950"/>
                        </a:lnSpc>
                        <a:spcBef>
                          <a:spcPts val="15"/>
                        </a:spcBef>
                        <a:spcAft>
                          <a:spcPts val="0"/>
                        </a:spcAft>
                      </a:pPr>
                      <a:endParaRPr lang="es-MX" sz="1100" dirty="0" smtClean="0">
                        <a:solidFill>
                          <a:srgbClr val="FF0000"/>
                        </a:solidFill>
                        <a:effectLst/>
                        <a:latin typeface="Calibri"/>
                        <a:ea typeface="Calibri"/>
                        <a:cs typeface="Times New Roman"/>
                      </a:endParaRPr>
                    </a:p>
                    <a:p>
                      <a:pPr algn="ctr">
                        <a:lnSpc>
                          <a:spcPts val="950"/>
                        </a:lnSpc>
                        <a:spcBef>
                          <a:spcPts val="15"/>
                        </a:spcBef>
                        <a:spcAft>
                          <a:spcPts val="0"/>
                        </a:spcAft>
                      </a:pPr>
                      <a:r>
                        <a:rPr lang="es-MX" sz="1100" b="1" dirty="0" smtClean="0">
                          <a:solidFill>
                            <a:schemeClr val="tx1"/>
                          </a:solidFill>
                          <a:effectLst/>
                          <a:latin typeface="Calibri"/>
                          <a:ea typeface="Calibri"/>
                          <a:cs typeface="Times New Roman"/>
                        </a:rPr>
                        <a:t> </a:t>
                      </a:r>
                      <a:r>
                        <a:rPr lang="es-MX" sz="1100" dirty="0" smtClean="0">
                          <a:solidFill>
                            <a:schemeClr val="tx1"/>
                          </a:solidFill>
                          <a:effectLst/>
                          <a:latin typeface="+mn-lt"/>
                          <a:ea typeface="Calibri"/>
                          <a:cs typeface="Times New Roman"/>
                        </a:rPr>
                        <a:t>CUMPLIDA</a:t>
                      </a:r>
                      <a:endParaRPr lang="es-CO" sz="110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xmlns="" val="10001"/>
                  </a:ext>
                </a:extLst>
              </a:tr>
              <a:tr h="1755983">
                <a:tc>
                  <a:txBody>
                    <a:bodyPr/>
                    <a:lstStyle/>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CO" sz="900" dirty="0" smtClean="0">
                          <a:solidFill>
                            <a:schemeClr val="tx1"/>
                          </a:solidFill>
                          <a:effectLst/>
                          <a:latin typeface="Calibri"/>
                          <a:ea typeface="Calibri"/>
                          <a:cs typeface="Times New Roman"/>
                        </a:rPr>
                        <a:t>23</a:t>
                      </a: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marL="0" algn="just" defTabSz="914400" rtl="0" eaLnBrk="1" fontAlgn="ctr" latinLnBrk="0" hangingPunct="1"/>
                      <a:r>
                        <a:rPr lang="es-CO" sz="1100" b="0" kern="1200" dirty="0">
                          <a:solidFill>
                            <a:schemeClr val="dk1"/>
                          </a:solidFill>
                          <a:effectLst/>
                          <a:latin typeface="+mn-lt"/>
                          <a:ea typeface="+mn-ea"/>
                          <a:cs typeface="+mn-cs"/>
                        </a:rPr>
                        <a:t>Elaborar un manual de procedimientos contables </a:t>
                      </a:r>
                    </a:p>
                  </a:txBody>
                  <a:tcPr marL="9525" marR="9525" marT="9525" marB="0" anchor="ctr">
                    <a:solidFill>
                      <a:schemeClr val="accent1">
                        <a:lumMod val="40000"/>
                        <a:lumOff val="60000"/>
                      </a:schemeClr>
                    </a:solidFill>
                  </a:tcPr>
                </a:tc>
                <a:tc>
                  <a:txBody>
                    <a:bodyPr/>
                    <a:lstStyle/>
                    <a:p>
                      <a:pPr algn="just"/>
                      <a:r>
                        <a:rPr lang="es-CO" sz="1100" b="0" kern="1200" dirty="0" smtClean="0">
                          <a:solidFill>
                            <a:schemeClr val="tx1"/>
                          </a:solidFill>
                          <a:effectLst/>
                          <a:latin typeface="+mn-lt"/>
                          <a:ea typeface="+mn-ea"/>
                          <a:cs typeface="+mn-cs"/>
                        </a:rPr>
                        <a:t>En el manual de políticas contables aprobado en el Comité IDA del 22 de diciembre de 2016, se describen las revelaciones requeridas a las cuentas contables que componen los estados financieros.  Adicionalmente en el numeral 3.1 del manual en lo referente a las notas a los estados financieros se describe la información que se debe revelar.</a:t>
                      </a: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r>
                        <a:rPr lang="es-MX" sz="1100" b="0" kern="1200" dirty="0" smtClean="0">
                          <a:solidFill>
                            <a:schemeClr val="tx1"/>
                          </a:solidFill>
                          <a:effectLst/>
                          <a:latin typeface="+mn-lt"/>
                          <a:ea typeface="+mn-ea"/>
                          <a:cs typeface="+mn-cs"/>
                        </a:rPr>
                        <a:t>Subdirección Administrativa y Financiera</a:t>
                      </a:r>
                    </a:p>
                  </a:txBody>
                  <a:tcPr marL="0" marR="0" marT="0" marB="0">
                    <a:solidFill>
                      <a:schemeClr val="accent1">
                        <a:lumMod val="40000"/>
                        <a:lumOff val="60000"/>
                      </a:schemeClr>
                    </a:solidFill>
                  </a:tcPr>
                </a:tc>
                <a:tc>
                  <a:txBody>
                    <a:bodyPr/>
                    <a:lstStyle/>
                    <a:p>
                      <a:pPr algn="ctr">
                        <a:lnSpc>
                          <a:spcPct val="1000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ct val="1000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ct val="100000"/>
                        </a:lnSpc>
                        <a:spcBef>
                          <a:spcPts val="50"/>
                        </a:spcBef>
                        <a:spcAft>
                          <a:spcPts val="0"/>
                        </a:spcAft>
                      </a:pPr>
                      <a:r>
                        <a:rPr lang="es-CO" sz="1100" b="0" dirty="0" smtClean="0">
                          <a:solidFill>
                            <a:schemeClr val="tx1"/>
                          </a:solidFill>
                          <a:effectLst/>
                          <a:latin typeface="Calibri"/>
                          <a:ea typeface="Calibri"/>
                          <a:cs typeface="Times New Roman"/>
                        </a:rPr>
                        <a:t>31 de</a:t>
                      </a:r>
                      <a:r>
                        <a:rPr lang="es-CO" sz="1100" b="0" baseline="0" dirty="0" smtClean="0">
                          <a:solidFill>
                            <a:schemeClr val="tx1"/>
                          </a:solidFill>
                          <a:effectLst/>
                          <a:latin typeface="Calibri"/>
                          <a:ea typeface="Calibri"/>
                          <a:cs typeface="Times New Roman"/>
                        </a:rPr>
                        <a:t> diciembre de 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marL="0" marR="0" lvl="0" indent="0" algn="l" defTabSz="914400" rtl="0" eaLnBrk="1" fontAlgn="auto" latinLnBrk="0" hangingPunct="1">
                        <a:lnSpc>
                          <a:spcPts val="950"/>
                        </a:lnSpc>
                        <a:spcBef>
                          <a:spcPts val="15"/>
                        </a:spcBef>
                        <a:spcAft>
                          <a:spcPts val="0"/>
                        </a:spcAft>
                        <a:buClrTx/>
                        <a:buSzTx/>
                        <a:buFontTx/>
                        <a:buNone/>
                        <a:tabLst/>
                        <a:defRPr/>
                      </a:pPr>
                      <a:r>
                        <a:rPr lang="es-MX" sz="1100" dirty="0" smtClean="0">
                          <a:solidFill>
                            <a:schemeClr val="tx1"/>
                          </a:solidFill>
                          <a:effectLst/>
                          <a:latin typeface="+mn-lt"/>
                          <a:ea typeface="Calibri"/>
                          <a:cs typeface="Times New Roman"/>
                        </a:rPr>
                        <a:t>    CUMPLIDA</a:t>
                      </a:r>
                      <a:endParaRPr lang="es-CO" sz="11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xmlns="" val="638557757"/>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0569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2567729828"/>
              </p:ext>
            </p:extLst>
          </p:nvPr>
        </p:nvGraphicFramePr>
        <p:xfrm>
          <a:off x="107504" y="1628800"/>
          <a:ext cx="8784975" cy="3888431"/>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xmlns="" val="20000"/>
                    </a:ext>
                  </a:extLst>
                </a:gridCol>
                <a:gridCol w="2130871">
                  <a:extLst>
                    <a:ext uri="{9D8B030D-6E8A-4147-A177-3AD203B41FA5}">
                      <a16:colId xmlns:a16="http://schemas.microsoft.com/office/drawing/2014/main" xmlns="" val="20001"/>
                    </a:ext>
                  </a:extLst>
                </a:gridCol>
                <a:gridCol w="2399680">
                  <a:extLst>
                    <a:ext uri="{9D8B030D-6E8A-4147-A177-3AD203B41FA5}">
                      <a16:colId xmlns:a16="http://schemas.microsoft.com/office/drawing/2014/main" xmlns="" val="20002"/>
                    </a:ext>
                  </a:extLst>
                </a:gridCol>
                <a:gridCol w="1080120">
                  <a:extLst>
                    <a:ext uri="{9D8B030D-6E8A-4147-A177-3AD203B41FA5}">
                      <a16:colId xmlns:a16="http://schemas.microsoft.com/office/drawing/2014/main" xmlns="" val="20003"/>
                    </a:ext>
                  </a:extLst>
                </a:gridCol>
                <a:gridCol w="1527268">
                  <a:extLst>
                    <a:ext uri="{9D8B030D-6E8A-4147-A177-3AD203B41FA5}">
                      <a16:colId xmlns:a16="http://schemas.microsoft.com/office/drawing/2014/main" xmlns="" val="20004"/>
                    </a:ext>
                  </a:extLst>
                </a:gridCol>
                <a:gridCol w="921005">
                  <a:extLst>
                    <a:ext uri="{9D8B030D-6E8A-4147-A177-3AD203B41FA5}">
                      <a16:colId xmlns:a16="http://schemas.microsoft.com/office/drawing/2014/main" xmlns="" val="20005"/>
                    </a:ext>
                  </a:extLst>
                </a:gridCol>
              </a:tblGrid>
              <a:tr h="838476">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xmlns="" val="10000"/>
                  </a:ext>
                </a:extLst>
              </a:tr>
              <a:tr h="3049955">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24</a:t>
                      </a: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gn="just" fontAlgn="ctr"/>
                      <a:r>
                        <a:rPr lang="es-CO" sz="1100" b="0" i="0" u="none" strike="noStrike" dirty="0">
                          <a:solidFill>
                            <a:schemeClr val="tx1"/>
                          </a:solidFill>
                          <a:effectLst/>
                          <a:latin typeface="+mn-lt"/>
                        </a:rPr>
                        <a:t>S</a:t>
                      </a:r>
                      <a:r>
                        <a:rPr lang="es-CO" sz="1100" b="0" i="0" u="none" strike="noStrike" dirty="0" smtClean="0">
                          <a:solidFill>
                            <a:schemeClr val="tx1"/>
                          </a:solidFill>
                          <a:effectLst/>
                          <a:latin typeface="+mn-lt"/>
                        </a:rPr>
                        <a:t>olicitar </a:t>
                      </a:r>
                      <a:r>
                        <a:rPr lang="es-CO" sz="1100" b="0" i="0" u="none" strike="noStrike" dirty="0">
                          <a:solidFill>
                            <a:schemeClr val="tx1"/>
                          </a:solidFill>
                          <a:effectLst/>
                          <a:latin typeface="+mn-lt"/>
                        </a:rPr>
                        <a:t>c</a:t>
                      </a:r>
                      <a:r>
                        <a:rPr lang="es-CO" sz="1100" b="0" i="0" u="none" strike="noStrike" dirty="0" smtClean="0">
                          <a:solidFill>
                            <a:schemeClr val="tx1"/>
                          </a:solidFill>
                          <a:effectLst/>
                          <a:latin typeface="+mn-lt"/>
                        </a:rPr>
                        <a:t>oncepto </a:t>
                      </a:r>
                      <a:r>
                        <a:rPr lang="es-CO" sz="1100" b="0" i="0" u="none" strike="noStrike" dirty="0">
                          <a:solidFill>
                            <a:schemeClr val="tx1"/>
                          </a:solidFill>
                          <a:effectLst/>
                          <a:latin typeface="+mn-lt"/>
                        </a:rPr>
                        <a:t>a la </a:t>
                      </a:r>
                      <a:r>
                        <a:rPr lang="es-CO" sz="1100" b="0" i="0" u="none" strike="noStrike" dirty="0" smtClean="0">
                          <a:solidFill>
                            <a:schemeClr val="tx1"/>
                          </a:solidFill>
                          <a:effectLst/>
                          <a:latin typeface="+mn-lt"/>
                        </a:rPr>
                        <a:t>Contaduría </a:t>
                      </a:r>
                      <a:r>
                        <a:rPr lang="es-CO" sz="1100" b="0" i="0" u="none" strike="noStrike" dirty="0">
                          <a:solidFill>
                            <a:schemeClr val="tx1"/>
                          </a:solidFill>
                          <a:effectLst/>
                          <a:latin typeface="+mn-lt"/>
                        </a:rPr>
                        <a:t>General de la Nación sobre   reclasificación de los ingresos no </a:t>
                      </a:r>
                      <a:r>
                        <a:rPr lang="es-CO" sz="1100" b="0" i="0" u="none" strike="noStrike" dirty="0" smtClean="0">
                          <a:solidFill>
                            <a:schemeClr val="tx1"/>
                          </a:solidFill>
                          <a:effectLst/>
                          <a:latin typeface="+mn-lt"/>
                        </a:rPr>
                        <a:t>tributarios.</a:t>
                      </a:r>
                    </a:p>
                    <a:p>
                      <a:pPr algn="just" fontAlgn="ctr"/>
                      <a:endParaRPr lang="es-MX" sz="1100" b="0" i="0" u="none" strike="noStrike" dirty="0" smtClean="0">
                        <a:solidFill>
                          <a:schemeClr val="tx1"/>
                        </a:solidFill>
                        <a:effectLst/>
                        <a:latin typeface="+mn-lt"/>
                      </a:endParaRPr>
                    </a:p>
                    <a:p>
                      <a:pPr algn="just" fontAlgn="ctr"/>
                      <a:r>
                        <a:rPr lang="es-MX" sz="1100" b="1" i="0" u="none" strike="noStrike" dirty="0" smtClean="0">
                          <a:solidFill>
                            <a:schemeClr val="tx1"/>
                          </a:solidFill>
                          <a:effectLst/>
                          <a:latin typeface="+mn-lt"/>
                        </a:rPr>
                        <a:t>UNIDAD</a:t>
                      </a:r>
                      <a:r>
                        <a:rPr lang="es-MX" sz="1100" b="1" i="0" u="none" strike="noStrike" baseline="0" dirty="0" smtClean="0">
                          <a:solidFill>
                            <a:schemeClr val="tx1"/>
                          </a:solidFill>
                          <a:effectLst/>
                          <a:latin typeface="+mn-lt"/>
                        </a:rPr>
                        <a:t> DE MEDIDA/ CANTIDADES: </a:t>
                      </a:r>
                    </a:p>
                    <a:p>
                      <a:pPr algn="just" fontAlgn="ctr"/>
                      <a:endParaRPr lang="es-MX" sz="1100" b="1" i="0" u="none" strike="noStrike" baseline="0" dirty="0" smtClean="0">
                        <a:solidFill>
                          <a:schemeClr val="tx1"/>
                        </a:solidFill>
                        <a:effectLst/>
                        <a:latin typeface="+mn-lt"/>
                      </a:endParaRPr>
                    </a:p>
                    <a:p>
                      <a:pPr algn="just" fontAlgn="ctr"/>
                      <a:r>
                        <a:rPr lang="es-CO" sz="1100" b="0" i="0" u="none" strike="noStrike" dirty="0" smtClean="0">
                          <a:solidFill>
                            <a:schemeClr val="tx1"/>
                          </a:solidFill>
                          <a:effectLst/>
                          <a:latin typeface="+mn-lt"/>
                        </a:rPr>
                        <a:t>-Solicitud de Concepto.</a:t>
                      </a:r>
                    </a:p>
                    <a:p>
                      <a:pPr algn="just" fontAlgn="ctr"/>
                      <a:endParaRPr lang="es-MX" sz="1100" b="0" i="0" u="none" strike="noStrike" dirty="0" smtClean="0">
                        <a:solidFill>
                          <a:schemeClr val="tx1"/>
                        </a:solidFill>
                        <a:effectLst/>
                        <a:latin typeface="+mn-lt"/>
                      </a:endParaRPr>
                    </a:p>
                    <a:p>
                      <a:pPr algn="just" fontAlgn="ctr"/>
                      <a:r>
                        <a:rPr lang="es-MX" sz="1100" b="0" i="0" u="none" strike="noStrike" dirty="0" smtClean="0">
                          <a:solidFill>
                            <a:schemeClr val="tx1"/>
                          </a:solidFill>
                          <a:effectLst/>
                          <a:latin typeface="+mn-lt"/>
                        </a:rPr>
                        <a:t>- 1</a:t>
                      </a:r>
                      <a:endParaRPr lang="es-CO" sz="1100" b="0" i="0" u="none" strike="noStrike" dirty="0">
                        <a:solidFill>
                          <a:schemeClr val="tx1"/>
                        </a:solidFill>
                        <a:effectLst/>
                        <a:latin typeface="+mn-lt"/>
                      </a:endParaRPr>
                    </a:p>
                  </a:txBody>
                  <a:tcPr marL="0" marR="0" marT="0" marB="0" anchor="ct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tx1"/>
                          </a:solidFill>
                          <a:effectLst/>
                          <a:latin typeface="+mn-lt"/>
                          <a:ea typeface="+mn-ea"/>
                          <a:cs typeface="+mn-cs"/>
                        </a:rPr>
                        <a:t>Con el oficio UAE CRA No. </a:t>
                      </a:r>
                      <a:r>
                        <a:rPr lang="es-CO" sz="1100" b="0" u="sng" kern="1200" dirty="0" smtClean="0">
                          <a:solidFill>
                            <a:schemeClr val="tx1"/>
                          </a:solidFill>
                          <a:effectLst/>
                          <a:latin typeface="+mn-lt"/>
                          <a:ea typeface="+mn-ea"/>
                          <a:cs typeface="+mn-cs"/>
                          <a:hlinkClick r:id="rId2"/>
                        </a:rPr>
                        <a:t>20163010013411</a:t>
                      </a:r>
                      <a:r>
                        <a:rPr lang="es-CO" sz="1100" b="0" kern="1200" dirty="0" smtClean="0">
                          <a:solidFill>
                            <a:schemeClr val="tx1"/>
                          </a:solidFill>
                          <a:effectLst/>
                          <a:latin typeface="+mn-lt"/>
                          <a:ea typeface="+mn-ea"/>
                          <a:cs typeface="+mn-cs"/>
                        </a:rPr>
                        <a:t> de fecha 15 de marzo de 2016, se elevó consulta contable a la  CGN de si es procedente la reclasificación de valores registrados en la cuenta 1401-"Ingresos no tributarios" a la cuenta 1475-"Deudas de difícil recaudo",  de acuerdo a su estado de antigüedad y morosidad, como lo indica la CGR en la descripción de este hallazgo. </a:t>
                      </a:r>
                      <a:endParaRPr lang="es-CO" sz="1100" b="0" dirty="0">
                        <a:solidFill>
                          <a:schemeClr val="tx1"/>
                        </a:solidFill>
                        <a:effectLst/>
                      </a:endParaRPr>
                    </a:p>
                  </a:txBody>
                  <a:tcPr marL="0" marR="0" marT="0" marB="0">
                    <a:solidFill>
                      <a:schemeClr val="accent1">
                        <a:lumMod val="40000"/>
                        <a:lumOff val="60000"/>
                      </a:schemeClr>
                    </a:solidFill>
                  </a:tcPr>
                </a:tc>
                <a:tc>
                  <a:txBody>
                    <a:bodyPr/>
                    <a:lstStyle/>
                    <a:p>
                      <a:pPr algn="ctr">
                        <a:lnSpc>
                          <a:spcPct val="100000"/>
                        </a:lnSpc>
                        <a:spcBef>
                          <a:spcPts val="5"/>
                        </a:spcBef>
                        <a:spcAft>
                          <a:spcPts val="0"/>
                        </a:spcAft>
                      </a:pPr>
                      <a:endParaRPr lang="es-MX" sz="1100" b="0" dirty="0" smtClean="0">
                        <a:solidFill>
                          <a:schemeClr val="tx1"/>
                        </a:solidFill>
                        <a:effectLst/>
                        <a:latin typeface="Calibri"/>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Calibri"/>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Calibri"/>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Calibri"/>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Calibri"/>
                          <a:ea typeface="Calibri"/>
                          <a:cs typeface="Times New Roman"/>
                        </a:rPr>
                        <a:t>Subdirección Administrativa y Financiera</a:t>
                      </a:r>
                    </a:p>
                  </a:txBody>
                  <a:tcPr marL="0" marR="0" marT="0" marB="0">
                    <a:solidFill>
                      <a:schemeClr val="accent1">
                        <a:lumMod val="40000"/>
                        <a:lumOff val="60000"/>
                      </a:schemeClr>
                    </a:solidFill>
                  </a:tcPr>
                </a:tc>
                <a:tc>
                  <a:txBody>
                    <a:bodyPr/>
                    <a:lstStyle/>
                    <a:p>
                      <a:pPr>
                        <a:lnSpc>
                          <a:spcPct val="100000"/>
                        </a:lnSpc>
                        <a:spcBef>
                          <a:spcPts val="50"/>
                        </a:spcBef>
                        <a:spcAft>
                          <a:spcPts val="0"/>
                        </a:spcAft>
                      </a:pPr>
                      <a:endParaRPr lang="es-MX" sz="1100" b="0" dirty="0" smtClean="0">
                        <a:solidFill>
                          <a:schemeClr val="tx1"/>
                        </a:solidFill>
                        <a:effectLst/>
                        <a:latin typeface="Calibri"/>
                        <a:ea typeface="Calibri"/>
                        <a:cs typeface="Times New Roman"/>
                      </a:endParaRPr>
                    </a:p>
                    <a:p>
                      <a:pPr>
                        <a:lnSpc>
                          <a:spcPct val="100000"/>
                        </a:lnSpc>
                        <a:spcBef>
                          <a:spcPts val="50"/>
                        </a:spcBef>
                        <a:spcAft>
                          <a:spcPts val="0"/>
                        </a:spcAft>
                      </a:pPr>
                      <a:endParaRPr lang="es-MX" sz="1100" b="0" dirty="0" smtClean="0">
                        <a:solidFill>
                          <a:schemeClr val="tx1"/>
                        </a:solidFill>
                        <a:effectLst/>
                        <a:latin typeface="Calibri"/>
                        <a:ea typeface="Calibri"/>
                        <a:cs typeface="Times New Roman"/>
                      </a:endParaRPr>
                    </a:p>
                    <a:p>
                      <a:pPr>
                        <a:lnSpc>
                          <a:spcPct val="100000"/>
                        </a:lnSpc>
                        <a:spcBef>
                          <a:spcPts val="50"/>
                        </a:spcBef>
                        <a:spcAft>
                          <a:spcPts val="0"/>
                        </a:spcAft>
                      </a:pPr>
                      <a:endParaRPr lang="es-MX" sz="1100" b="0" dirty="0" smtClean="0">
                        <a:solidFill>
                          <a:schemeClr val="tx1"/>
                        </a:solidFill>
                        <a:effectLst/>
                        <a:latin typeface="Calibri"/>
                        <a:ea typeface="Calibri"/>
                        <a:cs typeface="Times New Roman"/>
                      </a:endParaRPr>
                    </a:p>
                    <a:p>
                      <a:pPr>
                        <a:lnSpc>
                          <a:spcPct val="100000"/>
                        </a:lnSpc>
                        <a:spcBef>
                          <a:spcPts val="50"/>
                        </a:spcBef>
                        <a:spcAft>
                          <a:spcPts val="0"/>
                        </a:spcAft>
                      </a:pPr>
                      <a:endParaRPr lang="es-MX" sz="1100" b="0" dirty="0" smtClean="0">
                        <a:solidFill>
                          <a:schemeClr val="tx1"/>
                        </a:solidFill>
                        <a:effectLst/>
                        <a:latin typeface="Calibri"/>
                        <a:ea typeface="Calibri"/>
                        <a:cs typeface="Times New Roman"/>
                      </a:endParaRPr>
                    </a:p>
                    <a:p>
                      <a:pPr>
                        <a:lnSpc>
                          <a:spcPct val="100000"/>
                        </a:lnSpc>
                        <a:spcBef>
                          <a:spcPts val="50"/>
                        </a:spcBef>
                        <a:spcAft>
                          <a:spcPts val="0"/>
                        </a:spcAft>
                      </a:pPr>
                      <a:r>
                        <a:rPr lang="es-MX" sz="1100" b="0" dirty="0" smtClean="0">
                          <a:solidFill>
                            <a:schemeClr val="tx1"/>
                          </a:solidFill>
                          <a:effectLst/>
                          <a:latin typeface="Calibri"/>
                          <a:ea typeface="Calibri"/>
                          <a:cs typeface="Times New Roman"/>
                        </a:rPr>
                        <a:t>     29 de febrero de 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gn="ct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marL="0" marR="0" indent="0" algn="ctr" defTabSz="914400" rtl="0" eaLnBrk="1" fontAlgn="auto" latinLnBrk="0" hangingPunct="1">
                        <a:lnSpc>
                          <a:spcPts val="950"/>
                        </a:lnSpc>
                        <a:spcBef>
                          <a:spcPts val="15"/>
                        </a:spcBef>
                        <a:spcAft>
                          <a:spcPts val="0"/>
                        </a:spcAft>
                        <a:buClrTx/>
                        <a:buSzTx/>
                        <a:buFontTx/>
                        <a:buNone/>
                        <a:tabLst/>
                        <a:defRPr/>
                      </a:pPr>
                      <a:endParaRPr lang="es-MX" sz="1100" dirty="0" smtClean="0">
                        <a:solidFill>
                          <a:schemeClr val="tx1"/>
                        </a:solidFill>
                        <a:effectLst/>
                        <a:latin typeface="Calibri"/>
                        <a:ea typeface="Calibri"/>
                        <a:cs typeface="Times New Roman"/>
                      </a:endParaRPr>
                    </a:p>
                    <a:p>
                      <a:pPr marL="0" marR="0" indent="0" algn="ctr" defTabSz="914400" rtl="0" eaLnBrk="1" fontAlgn="auto" latinLnBrk="0" hangingPunct="1">
                        <a:lnSpc>
                          <a:spcPts val="950"/>
                        </a:lnSpc>
                        <a:spcBef>
                          <a:spcPts val="15"/>
                        </a:spcBef>
                        <a:spcAft>
                          <a:spcPts val="0"/>
                        </a:spcAft>
                        <a:buClrTx/>
                        <a:buSzTx/>
                        <a:buFontTx/>
                        <a:buNone/>
                        <a:tabLst/>
                        <a:defRPr/>
                      </a:pPr>
                      <a:endParaRPr lang="es-MX" sz="1100" dirty="0" smtClean="0">
                        <a:solidFill>
                          <a:schemeClr val="tx1"/>
                        </a:solidFill>
                        <a:effectLst/>
                        <a:latin typeface="+mn-lt"/>
                        <a:ea typeface="Calibri"/>
                        <a:cs typeface="Times New Roman"/>
                      </a:endParaRPr>
                    </a:p>
                    <a:p>
                      <a:pPr marL="0" marR="0" indent="0" algn="ctr" defTabSz="914400" rtl="0" eaLnBrk="1" fontAlgn="auto" latinLnBrk="0" hangingPunct="1">
                        <a:lnSpc>
                          <a:spcPts val="950"/>
                        </a:lnSpc>
                        <a:spcBef>
                          <a:spcPts val="15"/>
                        </a:spcBef>
                        <a:spcAft>
                          <a:spcPts val="0"/>
                        </a:spcAft>
                        <a:buClrTx/>
                        <a:buSzTx/>
                        <a:buFontTx/>
                        <a:buNone/>
                        <a:tabLst/>
                        <a:defRPr/>
                      </a:pPr>
                      <a:r>
                        <a:rPr lang="es-MX" sz="1100" dirty="0" smtClean="0">
                          <a:solidFill>
                            <a:schemeClr val="tx1"/>
                          </a:solidFill>
                          <a:effectLst/>
                          <a:latin typeface="+mn-lt"/>
                          <a:ea typeface="Calibri"/>
                          <a:cs typeface="Times New Roman"/>
                        </a:rPr>
                        <a:t>CUMPLIDA</a:t>
                      </a:r>
                      <a:endParaRPr lang="es-CO" sz="11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xmlns="" val="323131711"/>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4959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1466935452"/>
              </p:ext>
            </p:extLst>
          </p:nvPr>
        </p:nvGraphicFramePr>
        <p:xfrm>
          <a:off x="107504" y="1700806"/>
          <a:ext cx="8784975" cy="3960441"/>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xmlns="" val="20000"/>
                    </a:ext>
                  </a:extLst>
                </a:gridCol>
                <a:gridCol w="2130871">
                  <a:extLst>
                    <a:ext uri="{9D8B030D-6E8A-4147-A177-3AD203B41FA5}">
                      <a16:colId xmlns:a16="http://schemas.microsoft.com/office/drawing/2014/main" xmlns="" val="20001"/>
                    </a:ext>
                  </a:extLst>
                </a:gridCol>
                <a:gridCol w="2399680">
                  <a:extLst>
                    <a:ext uri="{9D8B030D-6E8A-4147-A177-3AD203B41FA5}">
                      <a16:colId xmlns:a16="http://schemas.microsoft.com/office/drawing/2014/main" xmlns="" val="20002"/>
                    </a:ext>
                  </a:extLst>
                </a:gridCol>
                <a:gridCol w="1224138">
                  <a:extLst>
                    <a:ext uri="{9D8B030D-6E8A-4147-A177-3AD203B41FA5}">
                      <a16:colId xmlns:a16="http://schemas.microsoft.com/office/drawing/2014/main" xmlns="" val="20003"/>
                    </a:ext>
                  </a:extLst>
                </a:gridCol>
                <a:gridCol w="1383250">
                  <a:extLst>
                    <a:ext uri="{9D8B030D-6E8A-4147-A177-3AD203B41FA5}">
                      <a16:colId xmlns:a16="http://schemas.microsoft.com/office/drawing/2014/main" xmlns="" val="20004"/>
                    </a:ext>
                  </a:extLst>
                </a:gridCol>
                <a:gridCol w="921005">
                  <a:extLst>
                    <a:ext uri="{9D8B030D-6E8A-4147-A177-3AD203B41FA5}">
                      <a16:colId xmlns:a16="http://schemas.microsoft.com/office/drawing/2014/main" xmlns="" val="20005"/>
                    </a:ext>
                  </a:extLst>
                </a:gridCol>
              </a:tblGrid>
              <a:tr h="753544">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xmlns="" val="10000"/>
                  </a:ext>
                </a:extLst>
              </a:tr>
              <a:tr h="3206897">
                <a:tc>
                  <a:txBody>
                    <a:bodyPr/>
                    <a:lstStyle/>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CO" sz="900" dirty="0" smtClean="0">
                          <a:solidFill>
                            <a:schemeClr val="tx1"/>
                          </a:solidFill>
                          <a:effectLst/>
                          <a:latin typeface="Calibri"/>
                          <a:ea typeface="Calibri"/>
                          <a:cs typeface="Times New Roman"/>
                        </a:rPr>
                        <a:t>25</a:t>
                      </a: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marL="0" algn="just" defTabSz="914400" rtl="0" eaLnBrk="1" fontAlgn="ctr" latinLnBrk="0" hangingPunct="1"/>
                      <a:r>
                        <a:rPr lang="es-CO" sz="1100" b="0" kern="1200" dirty="0">
                          <a:solidFill>
                            <a:schemeClr val="dk1"/>
                          </a:solidFill>
                          <a:effectLst/>
                          <a:latin typeface="+mn-lt"/>
                          <a:ea typeface="+mn-ea"/>
                          <a:cs typeface="+mn-cs"/>
                        </a:rPr>
                        <a:t>Adoptar la Circular 24 del 28 de diciembre de  2015, sobre determinación del posible daño antijurídico</a:t>
                      </a:r>
                    </a:p>
                  </a:txBody>
                  <a:tcPr marL="9525" marR="9525" marT="9525" marB="0" anchor="ctr">
                    <a:solidFill>
                      <a:schemeClr val="accent1">
                        <a:lumMod val="40000"/>
                        <a:lumOff val="60000"/>
                      </a:schemeClr>
                    </a:solidFill>
                  </a:tcPr>
                </a:tc>
                <a:tc>
                  <a:txBody>
                    <a:bodyPr/>
                    <a:lstStyle/>
                    <a:p>
                      <a:pPr>
                        <a:lnSpc>
                          <a:spcPts val="500"/>
                        </a:lnSpc>
                        <a:spcBef>
                          <a:spcPts val="50"/>
                        </a:spcBef>
                        <a:spcAft>
                          <a:spcPts val="0"/>
                        </a:spcAft>
                      </a:pPr>
                      <a:r>
                        <a:rPr lang="es-MX" sz="1100" b="0" kern="1200" dirty="0" smtClean="0">
                          <a:solidFill>
                            <a:schemeClr val="tx1"/>
                          </a:solidFill>
                          <a:effectLst/>
                          <a:latin typeface="+mn-lt"/>
                          <a:ea typeface="+mn-ea"/>
                          <a:cs typeface="+mn-cs"/>
                        </a:rPr>
                        <a:t> </a:t>
                      </a:r>
                    </a:p>
                    <a:p>
                      <a:pPr marL="0" marR="0" indent="0" algn="just" defTabSz="914400" rtl="0" eaLnBrk="1" fontAlgn="auto" latinLnBrk="0" hangingPunct="1">
                        <a:lnSpc>
                          <a:spcPct val="100000"/>
                        </a:lnSpc>
                        <a:spcBef>
                          <a:spcPts val="50"/>
                        </a:spcBef>
                        <a:spcAft>
                          <a:spcPts val="0"/>
                        </a:spcAft>
                        <a:buClrTx/>
                        <a:buSzTx/>
                        <a:buFontTx/>
                        <a:buNone/>
                        <a:tabLst/>
                        <a:defRPr/>
                      </a:pPr>
                      <a:r>
                        <a:rPr lang="es-MX" sz="1100" b="0" kern="1200" dirty="0" smtClean="0">
                          <a:solidFill>
                            <a:schemeClr val="tx1"/>
                          </a:solidFill>
                          <a:effectLst/>
                          <a:latin typeface="+mn-lt"/>
                          <a:ea typeface="+mn-ea"/>
                          <a:cs typeface="+mn-cs"/>
                        </a:rPr>
                        <a:t> </a:t>
                      </a:r>
                    </a:p>
                    <a:p>
                      <a:pPr marL="0" marR="0" indent="0" algn="just" defTabSz="914400" rtl="0" eaLnBrk="1" fontAlgn="auto" latinLnBrk="0" hangingPunct="1">
                        <a:lnSpc>
                          <a:spcPct val="100000"/>
                        </a:lnSpc>
                        <a:spcBef>
                          <a:spcPts val="50"/>
                        </a:spcBef>
                        <a:spcAft>
                          <a:spcPts val="0"/>
                        </a:spcAft>
                        <a:buClrTx/>
                        <a:buSzTx/>
                        <a:buFontTx/>
                        <a:buNone/>
                        <a:tabLst/>
                        <a:defRPr/>
                      </a:pPr>
                      <a:endParaRPr lang="es-MX" sz="1100" b="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dk1"/>
                          </a:solidFill>
                          <a:effectLst/>
                          <a:latin typeface="+mn-lt"/>
                          <a:ea typeface="+mn-ea"/>
                          <a:cs typeface="+mn-cs"/>
                        </a:rPr>
                        <a:t>A partir de diciembre de 2015 se vienen registrando contablemente los valores informados como provisión contable y/o cuentas de orden de procesos jurídicos en el documento remitido por la Oficina Asesora jurídica de la CRA "informe mensual para contingencias judiciales" el cual atiende lo señalado en la Circular 0023 del 11/12/2015.</a:t>
                      </a:r>
                    </a:p>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rgbClr val="FF0000"/>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MX" sz="1100" b="0" kern="1200" dirty="0" smtClean="0">
                          <a:solidFill>
                            <a:schemeClr val="tx1"/>
                          </a:solidFill>
                          <a:effectLst/>
                          <a:latin typeface="+mn-lt"/>
                          <a:ea typeface="+mn-ea"/>
                          <a:cs typeface="+mn-cs"/>
                        </a:rPr>
                        <a:t>En</a:t>
                      </a:r>
                      <a:r>
                        <a:rPr lang="es-MX" sz="1100" b="0" kern="1200" baseline="0" dirty="0" smtClean="0">
                          <a:solidFill>
                            <a:schemeClr val="tx1"/>
                          </a:solidFill>
                          <a:effectLst/>
                          <a:latin typeface="+mn-lt"/>
                          <a:ea typeface="+mn-ea"/>
                          <a:cs typeface="+mn-cs"/>
                        </a:rPr>
                        <a:t> el Comité Ordinario de Conciliación y Defensa Judicial N° 01 de 2016, se presentó el tema de la adopción de la circular N° 23 de 2015. </a:t>
                      </a:r>
                      <a:endParaRPr lang="es-CO" sz="1100" b="0" kern="1200" dirty="0" smtClean="0">
                        <a:solidFill>
                          <a:schemeClr val="tx1"/>
                        </a:solidFill>
                        <a:effectLst/>
                        <a:latin typeface="+mn-lt"/>
                        <a:ea typeface="+mn-ea"/>
                        <a:cs typeface="+mn-cs"/>
                      </a:endParaRP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Subdirección Administrativa y Financiera </a:t>
                      </a:r>
                      <a:endParaRPr lang="es-CO" sz="1100" b="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nSpc>
                          <a:spcPct val="100000"/>
                        </a:lnSpc>
                        <a:spcBef>
                          <a:spcPts val="50"/>
                        </a:spcBef>
                        <a:spcAft>
                          <a:spcPts val="0"/>
                        </a:spcAft>
                      </a:pPr>
                      <a:r>
                        <a:rPr lang="es-MX" sz="1100" b="0" dirty="0" smtClean="0">
                          <a:solidFill>
                            <a:schemeClr val="tx1"/>
                          </a:solidFill>
                          <a:effectLst/>
                          <a:latin typeface="+mn-lt"/>
                          <a:ea typeface="Calibri"/>
                          <a:cs typeface="Times New Roman"/>
                        </a:rPr>
                        <a:t>   </a:t>
                      </a:r>
                    </a:p>
                    <a:p>
                      <a:pPr>
                        <a:lnSpc>
                          <a:spcPct val="100000"/>
                        </a:lnSpc>
                        <a:spcBef>
                          <a:spcPts val="50"/>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0"/>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0"/>
                        </a:spcBef>
                        <a:spcAft>
                          <a:spcPts val="0"/>
                        </a:spcAft>
                      </a:pPr>
                      <a:r>
                        <a:rPr lang="es-MX" sz="1100" b="0" dirty="0" smtClean="0">
                          <a:solidFill>
                            <a:schemeClr val="tx1"/>
                          </a:solidFill>
                          <a:effectLst/>
                          <a:latin typeface="+mn-lt"/>
                          <a:ea typeface="Calibri"/>
                          <a:cs typeface="Times New Roman"/>
                        </a:rPr>
                        <a:t>31</a:t>
                      </a:r>
                      <a:r>
                        <a:rPr lang="es-MX" sz="1100" b="0" baseline="0" dirty="0" smtClean="0">
                          <a:solidFill>
                            <a:schemeClr val="tx1"/>
                          </a:solidFill>
                          <a:effectLst/>
                          <a:latin typeface="+mn-lt"/>
                          <a:ea typeface="Calibri"/>
                          <a:cs typeface="Times New Roman"/>
                        </a:rPr>
                        <a:t> de diciembre de 2016</a:t>
                      </a:r>
                      <a:endParaRPr lang="es-CO" sz="1100" b="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900" b="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900" b="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900" b="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900" b="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b="0" dirty="0" smtClean="0">
                          <a:solidFill>
                            <a:schemeClr val="tx1"/>
                          </a:solidFill>
                          <a:effectLst/>
                          <a:latin typeface="Calibri"/>
                          <a:ea typeface="Calibri"/>
                          <a:cs typeface="Times New Roman"/>
                        </a:rPr>
                        <a:t>               </a:t>
                      </a:r>
                      <a:r>
                        <a:rPr lang="es-MX" sz="1100" b="1" dirty="0" smtClean="0">
                          <a:solidFill>
                            <a:schemeClr val="tx1"/>
                          </a:solidFill>
                          <a:effectLst/>
                          <a:latin typeface="Calibri"/>
                          <a:ea typeface="Calibri"/>
                          <a:cs typeface="Times New Roman"/>
                        </a:rPr>
                        <a:t>CUMPLIDA</a:t>
                      </a:r>
                      <a:endParaRPr lang="es-CO" sz="1100" b="1"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xmlns="" val="10001"/>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3070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PLAN DE MEJORAMIENTO DE LA CGR AL 31 DE DICIEMBRE DE 2016</a:t>
            </a:r>
            <a:endParaRPr lang="es-CO" sz="2400" dirty="0"/>
          </a:p>
        </p:txBody>
      </p:sp>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1 Diagrama"/>
          <p:cNvGraphicFramePr/>
          <p:nvPr>
            <p:extLst>
              <p:ext uri="{D42A27DB-BD31-4B8C-83A1-F6EECF244321}">
                <p14:modId xmlns:p14="http://schemas.microsoft.com/office/powerpoint/2010/main" val="509087174"/>
              </p:ext>
            </p:extLst>
          </p:nvPr>
        </p:nvGraphicFramePr>
        <p:xfrm>
          <a:off x="179511" y="1772816"/>
          <a:ext cx="8712968" cy="3688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46379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555404962"/>
              </p:ext>
            </p:extLst>
          </p:nvPr>
        </p:nvGraphicFramePr>
        <p:xfrm>
          <a:off x="107504" y="1628800"/>
          <a:ext cx="8784975" cy="4128208"/>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xmlns="" val="20000"/>
                    </a:ext>
                  </a:extLst>
                </a:gridCol>
                <a:gridCol w="2130871">
                  <a:extLst>
                    <a:ext uri="{9D8B030D-6E8A-4147-A177-3AD203B41FA5}">
                      <a16:colId xmlns:a16="http://schemas.microsoft.com/office/drawing/2014/main" xmlns="" val="20001"/>
                    </a:ext>
                  </a:extLst>
                </a:gridCol>
                <a:gridCol w="2399680">
                  <a:extLst>
                    <a:ext uri="{9D8B030D-6E8A-4147-A177-3AD203B41FA5}">
                      <a16:colId xmlns:a16="http://schemas.microsoft.com/office/drawing/2014/main" xmlns="" val="20002"/>
                    </a:ext>
                  </a:extLst>
                </a:gridCol>
                <a:gridCol w="1080120">
                  <a:extLst>
                    <a:ext uri="{9D8B030D-6E8A-4147-A177-3AD203B41FA5}">
                      <a16:colId xmlns:a16="http://schemas.microsoft.com/office/drawing/2014/main" xmlns="" val="20003"/>
                    </a:ext>
                  </a:extLst>
                </a:gridCol>
                <a:gridCol w="1527268">
                  <a:extLst>
                    <a:ext uri="{9D8B030D-6E8A-4147-A177-3AD203B41FA5}">
                      <a16:colId xmlns:a16="http://schemas.microsoft.com/office/drawing/2014/main" xmlns="" val="20004"/>
                    </a:ext>
                  </a:extLst>
                </a:gridCol>
                <a:gridCol w="921005">
                  <a:extLst>
                    <a:ext uri="{9D8B030D-6E8A-4147-A177-3AD203B41FA5}">
                      <a16:colId xmlns:a16="http://schemas.microsoft.com/office/drawing/2014/main" xmlns="" val="20005"/>
                    </a:ext>
                  </a:extLst>
                </a:gridCol>
              </a:tblGrid>
              <a:tr h="1232608">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xmlns="" val="10000"/>
                  </a:ext>
                </a:extLst>
              </a:tr>
              <a:tr h="825056">
                <a:tc>
                  <a:txBody>
                    <a:bodyPr/>
                    <a:lstStyle/>
                    <a:p>
                      <a:pPr algn="ctr"/>
                      <a:endParaRPr lang="es-MX" sz="1100" dirty="0" smtClean="0">
                        <a:solidFill>
                          <a:schemeClr val="tx1"/>
                        </a:solidFill>
                      </a:endParaRPr>
                    </a:p>
                    <a:p>
                      <a:pPr algn="ctr"/>
                      <a:endParaRPr lang="es-MX" sz="1100" dirty="0" smtClean="0">
                        <a:solidFill>
                          <a:schemeClr val="tx1"/>
                        </a:solidFill>
                      </a:endParaRPr>
                    </a:p>
                    <a:p>
                      <a:pPr algn="ctr"/>
                      <a:endParaRPr lang="es-MX" sz="1100" dirty="0" smtClean="0">
                        <a:solidFill>
                          <a:schemeClr val="tx1"/>
                        </a:solidFill>
                      </a:endParaRPr>
                    </a:p>
                    <a:p>
                      <a:pPr algn="ctr"/>
                      <a:endParaRPr lang="es-MX" sz="1100" dirty="0" smtClean="0">
                        <a:solidFill>
                          <a:schemeClr val="tx1"/>
                        </a:solidFill>
                      </a:endParaRPr>
                    </a:p>
                    <a:p>
                      <a:pPr algn="ctr"/>
                      <a:endParaRPr lang="es-MX" sz="1100" dirty="0" smtClean="0">
                        <a:solidFill>
                          <a:schemeClr val="tx1"/>
                        </a:solidFill>
                      </a:endParaRPr>
                    </a:p>
                    <a:p>
                      <a:pPr algn="ctr"/>
                      <a:endParaRPr lang="es-MX" sz="1100" dirty="0" smtClean="0">
                        <a:solidFill>
                          <a:schemeClr val="tx1"/>
                        </a:solidFill>
                      </a:endParaRPr>
                    </a:p>
                    <a:p>
                      <a:pPr algn="ctr"/>
                      <a:endParaRPr lang="es-MX" sz="1100" dirty="0" smtClean="0">
                        <a:solidFill>
                          <a:schemeClr val="tx1"/>
                        </a:solidFill>
                      </a:endParaRPr>
                    </a:p>
                    <a:p>
                      <a:pPr algn="ctr"/>
                      <a:r>
                        <a:rPr lang="es-MX" sz="1100" b="0" dirty="0" smtClean="0">
                          <a:solidFill>
                            <a:schemeClr val="tx1"/>
                          </a:solidFill>
                        </a:rPr>
                        <a:t>4</a:t>
                      </a:r>
                    </a:p>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smtClean="0">
                          <a:solidFill>
                            <a:schemeClr val="tx1"/>
                          </a:solidFill>
                          <a:effectLst/>
                          <a:latin typeface="+mn-lt"/>
                          <a:ea typeface="Calibri"/>
                          <a:cs typeface="Times New Roman"/>
                        </a:rPr>
                        <a:t>CGR 2013</a:t>
                      </a:r>
                      <a:endParaRPr lang="es-CO" sz="11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marL="0" algn="just" defTabSz="914400" rtl="0" eaLnBrk="1" latinLnBrk="0" hangingPunct="1">
                        <a:lnSpc>
                          <a:spcPct val="100000"/>
                        </a:lnSpc>
                        <a:spcBef>
                          <a:spcPts val="5"/>
                        </a:spcBef>
                        <a:spcAft>
                          <a:spcPts val="0"/>
                        </a:spcAft>
                      </a:pPr>
                      <a:endParaRPr lang="es-MX" sz="1100" b="0" kern="1200" dirty="0" smtClean="0">
                        <a:solidFill>
                          <a:schemeClr val="tx1"/>
                        </a:solidFill>
                        <a:latin typeface="+mn-lt"/>
                        <a:ea typeface="+mn-ea"/>
                        <a:cs typeface="+mn-cs"/>
                      </a:endParaRPr>
                    </a:p>
                    <a:p>
                      <a:pPr marL="0" algn="just" defTabSz="914400" rtl="0" eaLnBrk="1" latinLnBrk="0" hangingPunct="1">
                        <a:lnSpc>
                          <a:spcPct val="100000"/>
                        </a:lnSpc>
                        <a:spcBef>
                          <a:spcPts val="5"/>
                        </a:spcBef>
                        <a:spcAft>
                          <a:spcPts val="0"/>
                        </a:spcAft>
                      </a:pPr>
                      <a:endParaRPr lang="es-CO" sz="1100" b="0" kern="1200" dirty="0" smtClean="0">
                        <a:solidFill>
                          <a:schemeClr val="tx1"/>
                        </a:solidFill>
                        <a:latin typeface="+mn-lt"/>
                        <a:ea typeface="+mn-ea"/>
                        <a:cs typeface="+mn-cs"/>
                      </a:endParaRPr>
                    </a:p>
                    <a:p>
                      <a:pPr marL="0" algn="just" defTabSz="914400" rtl="0" eaLnBrk="1" latinLnBrk="0" hangingPunct="1">
                        <a:lnSpc>
                          <a:spcPct val="100000"/>
                        </a:lnSpc>
                        <a:spcBef>
                          <a:spcPts val="5"/>
                        </a:spcBef>
                        <a:spcAft>
                          <a:spcPts val="0"/>
                        </a:spcAft>
                      </a:pPr>
                      <a:r>
                        <a:rPr lang="es-CO" sz="1100" b="0" kern="1200" dirty="0" smtClean="0">
                          <a:solidFill>
                            <a:schemeClr val="tx1"/>
                          </a:solidFill>
                          <a:latin typeface="+mn-lt"/>
                          <a:ea typeface="+mn-ea"/>
                          <a:cs typeface="+mn-cs"/>
                        </a:rPr>
                        <a:t>Expedir la resolución de pequeños prestadores.</a:t>
                      </a:r>
                    </a:p>
                    <a:p>
                      <a:pPr marL="0" algn="just" defTabSz="914400" rtl="0" eaLnBrk="1" latinLnBrk="0" hangingPunct="1">
                        <a:lnSpc>
                          <a:spcPct val="100000"/>
                        </a:lnSpc>
                        <a:spcBef>
                          <a:spcPts val="5"/>
                        </a:spcBef>
                        <a:spcAft>
                          <a:spcPts val="0"/>
                        </a:spcAft>
                      </a:pPr>
                      <a:endParaRPr lang="es-MX" sz="1100" b="0" kern="1200" dirty="0" smtClean="0">
                        <a:solidFill>
                          <a:schemeClr val="tx1"/>
                        </a:solidFill>
                        <a:latin typeface="+mn-lt"/>
                        <a:ea typeface="+mn-ea"/>
                        <a:cs typeface="+mn-cs"/>
                      </a:endParaRPr>
                    </a:p>
                    <a:p>
                      <a:pPr marL="0" algn="just" defTabSz="914400" rtl="0" eaLnBrk="1" latinLnBrk="0" hangingPunct="1">
                        <a:lnSpc>
                          <a:spcPct val="100000"/>
                        </a:lnSpc>
                        <a:spcBef>
                          <a:spcPts val="5"/>
                        </a:spcBef>
                        <a:spcAft>
                          <a:spcPts val="0"/>
                        </a:spcAft>
                      </a:pPr>
                      <a:r>
                        <a:rPr lang="es-MX" sz="1100" b="1" kern="1200" dirty="0" smtClean="0">
                          <a:solidFill>
                            <a:schemeClr val="tx1"/>
                          </a:solidFill>
                          <a:latin typeface="+mn-lt"/>
                          <a:ea typeface="+mn-ea"/>
                          <a:cs typeface="+mn-cs"/>
                        </a:rPr>
                        <a:t>UNIDAD DE MEDIDA/CANTIDADES: </a:t>
                      </a:r>
                    </a:p>
                    <a:p>
                      <a:pPr marL="0" algn="just" defTabSz="914400" rtl="0" eaLnBrk="1" latinLnBrk="0" hangingPunct="1">
                        <a:lnSpc>
                          <a:spcPct val="100000"/>
                        </a:lnSpc>
                        <a:spcBef>
                          <a:spcPts val="5"/>
                        </a:spcBef>
                        <a:spcAft>
                          <a:spcPts val="0"/>
                        </a:spcAft>
                      </a:pPr>
                      <a:endParaRPr lang="es-MX" sz="1100" b="1" kern="1200" dirty="0" smtClean="0">
                        <a:solidFill>
                          <a:schemeClr val="tx1"/>
                        </a:solidFill>
                        <a:latin typeface="+mn-lt"/>
                        <a:ea typeface="+mn-ea"/>
                        <a:cs typeface="+mn-cs"/>
                      </a:endParaRPr>
                    </a:p>
                    <a:p>
                      <a:pPr marL="0" algn="just" defTabSz="914400" rtl="0" eaLnBrk="1" latinLnBrk="0" hangingPunct="1">
                        <a:lnSpc>
                          <a:spcPct val="100000"/>
                        </a:lnSpc>
                        <a:spcBef>
                          <a:spcPts val="5"/>
                        </a:spcBef>
                        <a:spcAft>
                          <a:spcPts val="0"/>
                        </a:spcAft>
                      </a:pPr>
                      <a:r>
                        <a:rPr lang="es-MX" sz="1100" b="1" kern="1200" dirty="0" smtClean="0">
                          <a:solidFill>
                            <a:schemeClr val="tx1"/>
                          </a:solidFill>
                          <a:latin typeface="+mn-lt"/>
                          <a:ea typeface="+mn-ea"/>
                          <a:cs typeface="+mn-cs"/>
                        </a:rPr>
                        <a:t>-</a:t>
                      </a:r>
                      <a:r>
                        <a:rPr lang="es-MX" sz="1100" b="0" kern="1200" dirty="0" smtClean="0">
                          <a:solidFill>
                            <a:schemeClr val="tx1"/>
                          </a:solidFill>
                          <a:latin typeface="+mn-lt"/>
                          <a:ea typeface="+mn-ea"/>
                          <a:cs typeface="+mn-cs"/>
                        </a:rPr>
                        <a:t>Resolución</a:t>
                      </a:r>
                      <a:r>
                        <a:rPr lang="es-MX" sz="1100" b="0" kern="1200" baseline="0" dirty="0" smtClean="0">
                          <a:solidFill>
                            <a:schemeClr val="tx1"/>
                          </a:solidFill>
                          <a:latin typeface="+mn-lt"/>
                          <a:ea typeface="+mn-ea"/>
                          <a:cs typeface="+mn-cs"/>
                        </a:rPr>
                        <a:t> de pequeños prestadores.</a:t>
                      </a:r>
                      <a:endParaRPr lang="es-CO" sz="1100" b="0" kern="1200" dirty="0" smtClean="0">
                        <a:solidFill>
                          <a:schemeClr val="tx1"/>
                        </a:solidFill>
                        <a:latin typeface="+mn-lt"/>
                        <a:ea typeface="+mn-ea"/>
                        <a:cs typeface="+mn-cs"/>
                      </a:endParaRPr>
                    </a:p>
                    <a:p>
                      <a:r>
                        <a:rPr lang="es-CO" sz="1800" b="1" i="1" kern="1200" dirty="0" smtClean="0">
                          <a:solidFill>
                            <a:schemeClr val="tx1"/>
                          </a:solidFill>
                          <a:effectLst/>
                          <a:latin typeface="+mn-lt"/>
                          <a:ea typeface="+mn-ea"/>
                          <a:cs typeface="+mn-cs"/>
                        </a:rPr>
                        <a:t> </a:t>
                      </a:r>
                      <a:endParaRPr lang="es-CO" sz="1800" b="1" kern="1200" dirty="0" smtClean="0">
                        <a:solidFill>
                          <a:schemeClr val="tx1"/>
                        </a:solidFill>
                        <a:effectLst/>
                        <a:latin typeface="+mn-lt"/>
                        <a:ea typeface="+mn-ea"/>
                        <a:cs typeface="+mn-cs"/>
                      </a:endParaRPr>
                    </a:p>
                    <a:p>
                      <a:r>
                        <a:rPr lang="es-MX" sz="1100" dirty="0" smtClean="0">
                          <a:solidFill>
                            <a:schemeClr val="tx1"/>
                          </a:solidFill>
                        </a:rPr>
                        <a:t>-</a:t>
                      </a:r>
                      <a:r>
                        <a:rPr lang="es-MX" sz="1100" b="0" dirty="0" smtClean="0">
                          <a:solidFill>
                            <a:schemeClr val="tx1"/>
                          </a:solidFill>
                        </a:rPr>
                        <a:t>1</a:t>
                      </a:r>
                      <a:endParaRPr lang="es-CO" sz="1100" dirty="0">
                        <a:solidFill>
                          <a:schemeClr val="tx1"/>
                        </a:solidFill>
                      </a:endParaRPr>
                    </a:p>
                  </a:txBody>
                  <a:tcPr marL="0" marR="0" marT="0" marB="0">
                    <a:solidFill>
                      <a:schemeClr val="accent1">
                        <a:lumMod val="40000"/>
                        <a:lumOff val="60000"/>
                      </a:schemeClr>
                    </a:solidFill>
                  </a:tcPr>
                </a:tc>
                <a:tc>
                  <a:txBody>
                    <a:bodyPr/>
                    <a:lstStyle/>
                    <a:p>
                      <a:pPr algn="just"/>
                      <a:endParaRPr lang="es-MX" sz="1000" b="0" dirty="0" smtClean="0">
                        <a:solidFill>
                          <a:schemeClr val="tx1"/>
                        </a:solidFill>
                        <a:latin typeface="+mn-lt"/>
                      </a:endParaRPr>
                    </a:p>
                    <a:p>
                      <a:pPr algn="just"/>
                      <a:r>
                        <a:rPr lang="es-CO" sz="1000" b="0" dirty="0" smtClean="0">
                          <a:solidFill>
                            <a:schemeClr val="tx1"/>
                          </a:solidFill>
                          <a:latin typeface="+mn-lt"/>
                        </a:rPr>
                        <a:t>El Ministerio de Vivienda, Ciudad y Territorio, expidió el Decreto 1898 de 23 de noviembre de 2016, por el cual se reglamenta parcialmente el artículo 18 de la Ley 1753 de 2015, en lo referente a esquemas diferenciales para la prestación de los servicios de acueducto, alcantarillado y aseo en zonas rurales, el cual servirá de insumo para la expedición de la metodología tarifaria para las personas prestadoras de los servicios públicos domiciliarios de acueducto y alcantarillado que atiendan hasta 5.000 suscriptores en el área urbana y aquellas que presten el servicio exclusivamente en el área rural, en este sentido se tiene previsto en la agenda regulatoria indicativa 2017 que el mencionado proyecto sea expedido en el segundo trimestre del año.</a:t>
                      </a:r>
                      <a:endParaRPr lang="es-CO" sz="1000" b="0" baseline="0" dirty="0" smtClean="0">
                        <a:solidFill>
                          <a:schemeClr val="tx1"/>
                        </a:solidFill>
                        <a:latin typeface="+mn-lt"/>
                      </a:endParaRPr>
                    </a:p>
                  </a:txBody>
                  <a:tcPr marL="0" marR="0" marT="0" marB="0">
                    <a:solidFill>
                      <a:schemeClr val="accent1">
                        <a:lumMod val="40000"/>
                        <a:lumOff val="60000"/>
                      </a:schemeClr>
                    </a:solidFill>
                  </a:tcPr>
                </a:tc>
                <a:tc>
                  <a:txBody>
                    <a:bodyPr/>
                    <a:lstStyle/>
                    <a:p>
                      <a:pPr algn="ctr">
                        <a:lnSpc>
                          <a:spcPts val="900"/>
                        </a:lnSpc>
                        <a:spcBef>
                          <a:spcPts val="5"/>
                        </a:spcBef>
                        <a:spcAft>
                          <a:spcPts val="0"/>
                        </a:spcAft>
                      </a:pPr>
                      <a:r>
                        <a:rPr lang="es-MX" sz="1100" baseline="0" dirty="0" smtClean="0">
                          <a:solidFill>
                            <a:schemeClr val="tx1"/>
                          </a:solidFill>
                          <a:effectLst/>
                          <a:latin typeface="+mn-lt"/>
                          <a:ea typeface="Calibri"/>
                          <a:cs typeface="Times New Roman"/>
                        </a:rPr>
                        <a:t> </a:t>
                      </a:r>
                    </a:p>
                    <a:p>
                      <a:pPr algn="ctr">
                        <a:lnSpc>
                          <a:spcPts val="900"/>
                        </a:lnSpc>
                        <a:spcBef>
                          <a:spcPts val="5"/>
                        </a:spcBef>
                        <a:spcAft>
                          <a:spcPts val="0"/>
                        </a:spcAft>
                      </a:pPr>
                      <a:endParaRPr lang="es-MX" sz="1100" baseline="0" dirty="0" smtClean="0">
                        <a:solidFill>
                          <a:schemeClr val="tx1"/>
                        </a:solidFill>
                        <a:effectLst/>
                        <a:latin typeface="+mn-lt"/>
                        <a:ea typeface="Calibri"/>
                        <a:cs typeface="Times New Roman"/>
                      </a:endParaRPr>
                    </a:p>
                    <a:p>
                      <a:pPr algn="ctr">
                        <a:lnSpc>
                          <a:spcPts val="900"/>
                        </a:lnSpc>
                        <a:spcBef>
                          <a:spcPts val="5"/>
                        </a:spcBef>
                        <a:spcAft>
                          <a:spcPts val="0"/>
                        </a:spcAft>
                      </a:pPr>
                      <a:endParaRPr lang="es-MX" sz="1100" baseline="0" dirty="0" smtClean="0">
                        <a:solidFill>
                          <a:schemeClr val="tx1"/>
                        </a:solidFill>
                        <a:effectLst/>
                        <a:latin typeface="+mn-lt"/>
                        <a:ea typeface="Calibri"/>
                        <a:cs typeface="Times New Roman"/>
                      </a:endParaRPr>
                    </a:p>
                    <a:p>
                      <a:pPr algn="ctr">
                        <a:lnSpc>
                          <a:spcPts val="900"/>
                        </a:lnSpc>
                        <a:spcBef>
                          <a:spcPts val="5"/>
                        </a:spcBef>
                        <a:spcAft>
                          <a:spcPts val="0"/>
                        </a:spcAft>
                      </a:pPr>
                      <a:endParaRPr lang="es-MX" sz="1100" baseline="0" dirty="0" smtClean="0">
                        <a:solidFill>
                          <a:schemeClr val="tx1"/>
                        </a:solidFill>
                        <a:effectLst/>
                        <a:latin typeface="+mn-lt"/>
                        <a:ea typeface="Calibri"/>
                        <a:cs typeface="Times New Roman"/>
                      </a:endParaRPr>
                    </a:p>
                    <a:p>
                      <a:pPr algn="ctr">
                        <a:lnSpc>
                          <a:spcPts val="900"/>
                        </a:lnSpc>
                        <a:spcBef>
                          <a:spcPts val="5"/>
                        </a:spcBef>
                        <a:spcAft>
                          <a:spcPts val="0"/>
                        </a:spcAft>
                      </a:pPr>
                      <a:endParaRPr lang="es-MX" sz="1100" baseline="0" dirty="0" smtClean="0">
                        <a:solidFill>
                          <a:schemeClr val="tx1"/>
                        </a:solidFill>
                        <a:effectLst/>
                        <a:latin typeface="+mn-lt"/>
                        <a:ea typeface="Calibri"/>
                        <a:cs typeface="Times New Roman"/>
                      </a:endParaRPr>
                    </a:p>
                    <a:p>
                      <a:pPr algn="ctr">
                        <a:lnSpc>
                          <a:spcPts val="900"/>
                        </a:lnSpc>
                        <a:spcBef>
                          <a:spcPts val="5"/>
                        </a:spcBef>
                        <a:spcAft>
                          <a:spcPts val="0"/>
                        </a:spcAft>
                      </a:pPr>
                      <a:endParaRPr lang="es-MX" sz="1100" b="1" baseline="0" dirty="0" smtClean="0">
                        <a:solidFill>
                          <a:schemeClr val="tx1"/>
                        </a:solidFill>
                        <a:effectLst/>
                        <a:latin typeface="+mn-lt"/>
                        <a:ea typeface="Calibri"/>
                        <a:cs typeface="Times New Roman"/>
                      </a:endParaRPr>
                    </a:p>
                    <a:p>
                      <a:pPr algn="ctr">
                        <a:lnSpc>
                          <a:spcPts val="900"/>
                        </a:lnSpc>
                        <a:spcBef>
                          <a:spcPts val="5"/>
                        </a:spcBef>
                        <a:spcAft>
                          <a:spcPts val="0"/>
                        </a:spcAft>
                      </a:pPr>
                      <a:r>
                        <a:rPr lang="es-MX" sz="1100" b="0" dirty="0" smtClean="0">
                          <a:solidFill>
                            <a:schemeClr val="tx1"/>
                          </a:solidFill>
                          <a:effectLst/>
                          <a:latin typeface="+mn-lt"/>
                          <a:ea typeface="Calibri"/>
                          <a:cs typeface="Times New Roman"/>
                        </a:rPr>
                        <a:t>Oficina Jurídica</a:t>
                      </a:r>
                      <a:r>
                        <a:rPr lang="es-MX" sz="1100" dirty="0" smtClean="0">
                          <a:solidFill>
                            <a:schemeClr val="tx1"/>
                          </a:solidFill>
                          <a:effectLst/>
                          <a:latin typeface="+mn-lt"/>
                          <a:ea typeface="Calibri"/>
                          <a:cs typeface="Times New Roman"/>
                        </a:rPr>
                        <a:t> </a:t>
                      </a:r>
                      <a:endParaRPr lang="es-CO" sz="1100" b="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r>
                        <a:rPr lang="es-MX" sz="1100" b="0" dirty="0" smtClean="0">
                          <a:solidFill>
                            <a:schemeClr val="tx1"/>
                          </a:solidFill>
                          <a:effectLst/>
                          <a:latin typeface="Calibri"/>
                          <a:ea typeface="Calibri"/>
                          <a:cs typeface="Times New Roman"/>
                        </a:rPr>
                        <a:t>31</a:t>
                      </a:r>
                      <a:r>
                        <a:rPr lang="es-MX" sz="1100" b="0" baseline="0" dirty="0" smtClean="0">
                          <a:solidFill>
                            <a:schemeClr val="tx1"/>
                          </a:solidFill>
                          <a:effectLst/>
                          <a:latin typeface="Calibri"/>
                          <a:ea typeface="Calibri"/>
                          <a:cs typeface="Times New Roman"/>
                        </a:rPr>
                        <a:t> de diciembre de 2017</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dirty="0" smtClean="0">
                        <a:solidFill>
                          <a:schemeClr val="tx1"/>
                        </a:solidFill>
                        <a:effectLst/>
                        <a:latin typeface="+mn-lt"/>
                        <a:ea typeface="Calibri"/>
                        <a:cs typeface="Times New Roman"/>
                      </a:endParaRPr>
                    </a:p>
                    <a:p>
                      <a:pPr algn="ctr">
                        <a:lnSpc>
                          <a:spcPts val="950"/>
                        </a:lnSpc>
                        <a:spcBef>
                          <a:spcPts val="15"/>
                        </a:spcBef>
                        <a:spcAft>
                          <a:spcPts val="0"/>
                        </a:spcAft>
                      </a:pPr>
                      <a:r>
                        <a:rPr lang="es-MX" sz="1100" dirty="0" smtClean="0">
                          <a:solidFill>
                            <a:schemeClr val="tx1"/>
                          </a:solidFill>
                          <a:effectLst/>
                          <a:latin typeface="+mn-lt"/>
                          <a:ea typeface="Calibri"/>
                          <a:cs typeface="Times New Roman"/>
                        </a:rPr>
                        <a:t>EN PLAZO</a:t>
                      </a:r>
                      <a:endParaRPr lang="es-CO" sz="110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xmlns="" val="4173727103"/>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326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3907834494"/>
              </p:ext>
            </p:extLst>
          </p:nvPr>
        </p:nvGraphicFramePr>
        <p:xfrm>
          <a:off x="107504" y="1628800"/>
          <a:ext cx="8768874" cy="4166895"/>
        </p:xfrm>
        <a:graphic>
          <a:graphicData uri="http://schemas.openxmlformats.org/drawingml/2006/table">
            <a:tbl>
              <a:tblPr firstRow="1" firstCol="1" lastRow="1" lastCol="1" bandRow="1" bandCol="1">
                <a:tableStyleId>{5C22544A-7EE6-4342-B048-85BDC9FD1C3A}</a:tableStyleId>
              </a:tblPr>
              <a:tblGrid>
                <a:gridCol w="709930">
                  <a:extLst>
                    <a:ext uri="{9D8B030D-6E8A-4147-A177-3AD203B41FA5}">
                      <a16:colId xmlns:a16="http://schemas.microsoft.com/office/drawing/2014/main" xmlns="" val="20000"/>
                    </a:ext>
                  </a:extLst>
                </a:gridCol>
                <a:gridCol w="2130871">
                  <a:extLst>
                    <a:ext uri="{9D8B030D-6E8A-4147-A177-3AD203B41FA5}">
                      <a16:colId xmlns:a16="http://schemas.microsoft.com/office/drawing/2014/main" xmlns="" val="20001"/>
                    </a:ext>
                  </a:extLst>
                </a:gridCol>
                <a:gridCol w="2399680">
                  <a:extLst>
                    <a:ext uri="{9D8B030D-6E8A-4147-A177-3AD203B41FA5}">
                      <a16:colId xmlns:a16="http://schemas.microsoft.com/office/drawing/2014/main" xmlns="" val="20002"/>
                    </a:ext>
                  </a:extLst>
                </a:gridCol>
                <a:gridCol w="1080120">
                  <a:extLst>
                    <a:ext uri="{9D8B030D-6E8A-4147-A177-3AD203B41FA5}">
                      <a16:colId xmlns:a16="http://schemas.microsoft.com/office/drawing/2014/main" xmlns="" val="20003"/>
                    </a:ext>
                  </a:extLst>
                </a:gridCol>
                <a:gridCol w="1527268">
                  <a:extLst>
                    <a:ext uri="{9D8B030D-6E8A-4147-A177-3AD203B41FA5}">
                      <a16:colId xmlns:a16="http://schemas.microsoft.com/office/drawing/2014/main" xmlns="" val="20004"/>
                    </a:ext>
                  </a:extLst>
                </a:gridCol>
                <a:gridCol w="921005">
                  <a:extLst>
                    <a:ext uri="{9D8B030D-6E8A-4147-A177-3AD203B41FA5}">
                      <a16:colId xmlns:a16="http://schemas.microsoft.com/office/drawing/2014/main" xmlns="" val="20005"/>
                    </a:ext>
                  </a:extLst>
                </a:gridCol>
              </a:tblGrid>
              <a:tr h="864096">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xmlns="" val="10000"/>
                  </a:ext>
                </a:extLst>
              </a:tr>
              <a:tr h="1218146">
                <a:tc>
                  <a:txBody>
                    <a:bodyPr/>
                    <a:lstStyle/>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CO" sz="900" dirty="0" smtClean="0">
                          <a:solidFill>
                            <a:schemeClr val="tx1"/>
                          </a:solidFill>
                          <a:effectLst/>
                          <a:latin typeface="Calibri"/>
                          <a:ea typeface="Calibri"/>
                          <a:cs typeface="Times New Roman"/>
                        </a:rPr>
                        <a:t>12</a:t>
                      </a: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CO" sz="1100" b="0" kern="1200" dirty="0" smtClean="0">
                          <a:solidFill>
                            <a:schemeClr val="dk1"/>
                          </a:solidFill>
                          <a:effectLst/>
                          <a:latin typeface="+mn-lt"/>
                          <a:ea typeface="+mn-ea"/>
                          <a:cs typeface="+mn-cs"/>
                        </a:rPr>
                        <a:t>Socializar  en el Comité SIGC los resultados de la evaluación parcial de desempeño</a:t>
                      </a:r>
                    </a:p>
                    <a:p>
                      <a:pPr marL="0" algn="just" defTabSz="914400" rtl="0" eaLnBrk="1" fontAlgn="ctr" latinLnBrk="0" hangingPunct="1"/>
                      <a:endParaRPr lang="es-CO" sz="1100" b="0" kern="1200" dirty="0">
                        <a:solidFill>
                          <a:schemeClr val="dk1"/>
                        </a:solidFill>
                        <a:effectLst/>
                        <a:latin typeface="+mn-lt"/>
                        <a:ea typeface="+mn-ea"/>
                        <a:cs typeface="+mn-cs"/>
                      </a:endParaRPr>
                    </a:p>
                  </a:txBody>
                  <a:tcPr marL="9525" marR="9525" marT="9525" marB="0" anchor="ctr">
                    <a:solidFill>
                      <a:schemeClr val="accent1">
                        <a:lumMod val="40000"/>
                        <a:lumOff val="60000"/>
                      </a:schemeClr>
                    </a:solidFill>
                  </a:tcPr>
                </a:tc>
                <a:tc>
                  <a:txBody>
                    <a:bodyPr/>
                    <a:lstStyle/>
                    <a:p>
                      <a:pPr marL="0" algn="just" defTabSz="914400" rtl="0" eaLnBrk="1" fontAlgn="ctr" latinLnBrk="0" hangingPunct="1">
                        <a:lnSpc>
                          <a:spcPct val="100000"/>
                        </a:lnSpc>
                        <a:spcBef>
                          <a:spcPts val="50"/>
                        </a:spcBef>
                        <a:spcAft>
                          <a:spcPts val="0"/>
                        </a:spcAft>
                      </a:pPr>
                      <a:endParaRPr lang="es-CO" sz="1100" b="0" kern="1200" dirty="0" smtClean="0">
                        <a:solidFill>
                          <a:schemeClr val="dk1"/>
                        </a:solidFill>
                        <a:effectLst/>
                        <a:latin typeface="+mn-lt"/>
                        <a:ea typeface="+mn-ea"/>
                        <a:cs typeface="+mn-cs"/>
                      </a:endParaRPr>
                    </a:p>
                    <a:p>
                      <a:pPr marL="0" algn="just" defTabSz="914400" rtl="0" eaLnBrk="1" fontAlgn="ctr" latinLnBrk="0" hangingPunct="1">
                        <a:lnSpc>
                          <a:spcPct val="100000"/>
                        </a:lnSpc>
                        <a:spcBef>
                          <a:spcPts val="50"/>
                        </a:spcBef>
                        <a:spcAft>
                          <a:spcPts val="0"/>
                        </a:spcAft>
                      </a:pPr>
                      <a:r>
                        <a:rPr lang="es-CO" sz="1100" b="0" kern="1200" dirty="0" smtClean="0">
                          <a:solidFill>
                            <a:schemeClr val="dk1"/>
                          </a:solidFill>
                          <a:effectLst/>
                          <a:latin typeface="+mn-lt"/>
                          <a:ea typeface="+mn-ea"/>
                          <a:cs typeface="+mn-cs"/>
                        </a:rPr>
                        <a:t>La Subdirección Administrativa y Financiera presentó en el Comité SIGC N° 9 del 22 de septiembre los resultados de las evaluaciones de desempeño y seguimiento a las actividades parcial del 1 de febrero al 31 de julio de 2016.</a:t>
                      </a:r>
                    </a:p>
                    <a:p>
                      <a:pPr marL="0" algn="just" defTabSz="914400" rtl="0" eaLnBrk="1" fontAlgn="ctr" latinLnBrk="0" hangingPunct="1">
                        <a:lnSpc>
                          <a:spcPct val="100000"/>
                        </a:lnSpc>
                        <a:spcBef>
                          <a:spcPts val="50"/>
                        </a:spcBef>
                        <a:spcAft>
                          <a:spcPts val="0"/>
                        </a:spcAft>
                      </a:pPr>
                      <a:endParaRPr lang="es-CO" sz="1100" b="0" kern="1200" dirty="0" smtClean="0">
                        <a:solidFill>
                          <a:schemeClr val="dk1"/>
                        </a:solidFill>
                        <a:effectLst/>
                        <a:latin typeface="+mn-lt"/>
                        <a:ea typeface="+mn-ea"/>
                        <a:cs typeface="+mn-cs"/>
                      </a:endParaRPr>
                    </a:p>
                  </a:txBody>
                  <a:tcPr marL="0" marR="0" marT="0" marB="0">
                    <a:solidFill>
                      <a:schemeClr val="accent1">
                        <a:lumMod val="40000"/>
                        <a:lumOff val="60000"/>
                      </a:schemeClr>
                    </a:solidFill>
                  </a:tcPr>
                </a:tc>
                <a:tc>
                  <a:txBody>
                    <a:bodyPr/>
                    <a:lstStyle/>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r>
                        <a:rPr lang="es-MX" sz="1100" b="0" dirty="0" smtClean="0">
                          <a:solidFill>
                            <a:schemeClr val="tx1"/>
                          </a:solidFill>
                          <a:effectLst/>
                          <a:latin typeface="+mn-lt"/>
                          <a:ea typeface="Calibri"/>
                          <a:cs typeface="Times New Roman"/>
                        </a:rPr>
                        <a:t>Subdirección Administrativa y Financiera </a:t>
                      </a:r>
                      <a:endParaRPr lang="es-CO" sz="1100" b="0"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dk1"/>
                          </a:solidFill>
                          <a:effectLst/>
                          <a:latin typeface="+mn-lt"/>
                          <a:ea typeface="+mn-ea"/>
                          <a:cs typeface="+mn-cs"/>
                        </a:rPr>
                        <a:t>31</a:t>
                      </a:r>
                      <a:r>
                        <a:rPr lang="es-CO" sz="1100" b="0" kern="1200" baseline="0" dirty="0" smtClean="0">
                          <a:solidFill>
                            <a:schemeClr val="dk1"/>
                          </a:solidFill>
                          <a:effectLst/>
                          <a:latin typeface="+mn-lt"/>
                          <a:ea typeface="+mn-ea"/>
                          <a:cs typeface="+mn-cs"/>
                        </a:rPr>
                        <a:t> de diciembre de 2016</a:t>
                      </a:r>
                      <a:endParaRPr lang="es-CO" sz="1100" b="0" kern="1200" dirty="0" smtClean="0">
                        <a:solidFill>
                          <a:schemeClr val="dk1"/>
                        </a:solidFill>
                        <a:effectLst/>
                        <a:latin typeface="+mn-lt"/>
                        <a:ea typeface="+mn-ea"/>
                        <a:cs typeface="+mn-cs"/>
                      </a:endParaRPr>
                    </a:p>
                  </a:txBody>
                  <a:tcPr marL="0" marR="0" marT="0" marB="0">
                    <a:solidFill>
                      <a:schemeClr val="accent1">
                        <a:lumMod val="40000"/>
                        <a:lumOff val="60000"/>
                      </a:schemeClr>
                    </a:solidFill>
                  </a:tcPr>
                </a:tc>
                <a:tc>
                  <a:txBody>
                    <a:bodyPr/>
                    <a:lstStyle/>
                    <a:p>
                      <a:pPr algn="ctr">
                        <a:lnSpc>
                          <a:spcPct val="100000"/>
                        </a:lnSpc>
                        <a:spcBef>
                          <a:spcPts val="5"/>
                        </a:spcBef>
                        <a:spcAft>
                          <a:spcPts val="0"/>
                        </a:spcAft>
                      </a:pPr>
                      <a:endParaRPr lang="es-CO" sz="1100" b="1" dirty="0" smtClean="0">
                        <a:solidFill>
                          <a:schemeClr val="tx1"/>
                        </a:solidFill>
                        <a:effectLst/>
                        <a:latin typeface="+mn-lt"/>
                        <a:ea typeface="Calibri"/>
                        <a:cs typeface="Times New Roman"/>
                      </a:endParaRPr>
                    </a:p>
                    <a:p>
                      <a:pPr algn="ctr">
                        <a:lnSpc>
                          <a:spcPct val="100000"/>
                        </a:lnSpc>
                        <a:spcBef>
                          <a:spcPts val="5"/>
                        </a:spcBef>
                        <a:spcAft>
                          <a:spcPts val="0"/>
                        </a:spcAft>
                      </a:pPr>
                      <a:r>
                        <a:rPr lang="es-CO" sz="1100" b="1" dirty="0" smtClean="0">
                          <a:solidFill>
                            <a:schemeClr val="tx1"/>
                          </a:solidFill>
                          <a:effectLst/>
                          <a:latin typeface="+mn-lt"/>
                          <a:ea typeface="Calibri"/>
                          <a:cs typeface="Times New Roman"/>
                        </a:rPr>
                        <a:t>CUMPLIDA</a:t>
                      </a:r>
                    </a:p>
                  </a:txBody>
                  <a:tcPr marL="0" marR="0" marT="0" marB="0">
                    <a:solidFill>
                      <a:schemeClr val="accent1">
                        <a:lumMod val="40000"/>
                        <a:lumOff val="60000"/>
                      </a:schemeClr>
                    </a:solidFill>
                  </a:tcPr>
                </a:tc>
                <a:extLst>
                  <a:ext uri="{0D108BD9-81ED-4DB2-BD59-A6C34878D82A}">
                    <a16:rowId xmlns:a16="http://schemas.microsoft.com/office/drawing/2014/main" xmlns="" val="10001"/>
                  </a:ext>
                </a:extLst>
              </a:tr>
              <a:tr h="1936279">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15</a:t>
                      </a: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CGR 2013</a:t>
                      </a: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gn="just">
                        <a:lnSpc>
                          <a:spcPts val="850"/>
                        </a:lnSpc>
                        <a:spcBef>
                          <a:spcPts val="5"/>
                        </a:spcBef>
                        <a:spcAft>
                          <a:spcPts val="0"/>
                        </a:spcAft>
                      </a:pPr>
                      <a:endParaRPr lang="es-MX" sz="900" dirty="0" smtClean="0">
                        <a:solidFill>
                          <a:schemeClr val="tx1"/>
                        </a:solidFill>
                        <a:effectLst/>
                        <a:latin typeface="Calibri"/>
                        <a:ea typeface="Calibri"/>
                        <a:cs typeface="Times New Roman"/>
                      </a:endParaRPr>
                    </a:p>
                    <a:p>
                      <a:pPr algn="l">
                        <a:lnSpc>
                          <a:spcPct val="100000"/>
                        </a:lnSpc>
                        <a:spcBef>
                          <a:spcPts val="5"/>
                        </a:spcBef>
                        <a:spcAft>
                          <a:spcPts val="0"/>
                        </a:spcAft>
                      </a:pPr>
                      <a:r>
                        <a:rPr lang="es-CO" sz="1100" b="0" dirty="0" smtClean="0">
                          <a:solidFill>
                            <a:schemeClr val="tx1"/>
                          </a:solidFill>
                          <a:effectLst/>
                          <a:latin typeface="+mn-lt"/>
                          <a:ea typeface="Calibri"/>
                          <a:cs typeface="Times New Roman"/>
                        </a:rPr>
                        <a:t>Separar el alcance de las funciones de las oficinas misionales en el Plan de Acción de la CRA.</a:t>
                      </a:r>
                    </a:p>
                    <a:p>
                      <a:pPr algn="l">
                        <a:lnSpc>
                          <a:spcPct val="100000"/>
                        </a:lnSpc>
                        <a:spcBef>
                          <a:spcPts val="5"/>
                        </a:spcBef>
                        <a:spcAft>
                          <a:spcPts val="0"/>
                        </a:spcAft>
                      </a:pPr>
                      <a:endParaRPr lang="es-CO" sz="1100" b="0" dirty="0" smtClean="0">
                        <a:solidFill>
                          <a:schemeClr val="tx1"/>
                        </a:solidFill>
                        <a:effectLst/>
                        <a:latin typeface="+mn-lt"/>
                        <a:ea typeface="Calibri"/>
                        <a:cs typeface="Times New Roman"/>
                      </a:endParaRPr>
                    </a:p>
                    <a:p>
                      <a:pPr marL="0" marR="0" indent="0" algn="l" defTabSz="914400" rtl="0" eaLnBrk="1" fontAlgn="auto" latinLnBrk="0" hangingPunct="1">
                        <a:lnSpc>
                          <a:spcPct val="100000"/>
                        </a:lnSpc>
                        <a:spcBef>
                          <a:spcPts val="5"/>
                        </a:spcBef>
                        <a:spcAft>
                          <a:spcPts val="0"/>
                        </a:spcAft>
                        <a:buClrTx/>
                        <a:buSzTx/>
                        <a:buFontTx/>
                        <a:buNone/>
                        <a:tabLst/>
                        <a:defRPr/>
                      </a:pPr>
                      <a:r>
                        <a:rPr lang="es-CO" sz="1100" b="1" kern="1200" dirty="0" smtClean="0">
                          <a:solidFill>
                            <a:schemeClr val="dk1"/>
                          </a:solidFill>
                          <a:latin typeface="+mn-lt"/>
                          <a:ea typeface="+mn-ea"/>
                          <a:cs typeface="+mn-cs"/>
                        </a:rPr>
                        <a:t>UNIDAD DE MEDIDA/CANTIDADES:</a:t>
                      </a:r>
                    </a:p>
                    <a:p>
                      <a:pPr algn="l">
                        <a:lnSpc>
                          <a:spcPct val="100000"/>
                        </a:lnSpc>
                        <a:spcBef>
                          <a:spcPts val="5"/>
                        </a:spcBef>
                        <a:spcAft>
                          <a:spcPts val="0"/>
                        </a:spcAft>
                      </a:pPr>
                      <a:r>
                        <a:rPr lang="es-CO" sz="1100" b="0" dirty="0" smtClean="0">
                          <a:solidFill>
                            <a:schemeClr val="tx1"/>
                          </a:solidFill>
                          <a:effectLst/>
                          <a:latin typeface="+mn-lt"/>
                          <a:ea typeface="Calibri"/>
                          <a:cs typeface="Times New Roman"/>
                        </a:rPr>
                        <a:t>-Plan de acción con actividades diferenciadas para la Oficina Asesora Jurídica y la Subdirección de Regulación.</a:t>
                      </a:r>
                    </a:p>
                    <a:p>
                      <a:pPr algn="l">
                        <a:lnSpc>
                          <a:spcPct val="100000"/>
                        </a:lnSpc>
                        <a:spcBef>
                          <a:spcPts val="5"/>
                        </a:spcBef>
                        <a:spcAft>
                          <a:spcPts val="0"/>
                        </a:spcAft>
                      </a:pPr>
                      <a:r>
                        <a:rPr lang="es-MX" sz="1100" b="0" dirty="0" smtClean="0">
                          <a:solidFill>
                            <a:schemeClr val="tx1"/>
                          </a:solidFill>
                          <a:effectLst/>
                          <a:latin typeface="+mn-lt"/>
                          <a:ea typeface="Calibri"/>
                          <a:cs typeface="Times New Roman"/>
                        </a:rPr>
                        <a:t>2 </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500"/>
                        </a:lnSpc>
                        <a:spcBef>
                          <a:spcPts val="50"/>
                        </a:spcBef>
                        <a:spcAft>
                          <a:spcPts val="0"/>
                        </a:spcAft>
                      </a:pPr>
                      <a:endParaRPr lang="es-MX" sz="1100" dirty="0" smtClean="0">
                        <a:solidFill>
                          <a:schemeClr val="tx1"/>
                        </a:solidFill>
                        <a:effectLst/>
                      </a:endParaRPr>
                    </a:p>
                    <a:p>
                      <a:pPr algn="just"/>
                      <a:endParaRPr lang="es-CO" sz="1100" b="0" kern="1200" dirty="0" smtClean="0">
                        <a:solidFill>
                          <a:schemeClr val="tx1"/>
                        </a:solidFill>
                        <a:effectLst/>
                        <a:latin typeface="+mn-lt"/>
                        <a:ea typeface="+mn-ea"/>
                        <a:cs typeface="+mn-cs"/>
                      </a:endParaRPr>
                    </a:p>
                    <a:p>
                      <a:pPr algn="just"/>
                      <a:r>
                        <a:rPr lang="es-CO" sz="1100" b="0" kern="1200" dirty="0" smtClean="0">
                          <a:solidFill>
                            <a:schemeClr val="tx1"/>
                          </a:solidFill>
                          <a:effectLst/>
                          <a:latin typeface="+mn-lt"/>
                          <a:ea typeface="+mn-ea"/>
                          <a:cs typeface="+mn-cs"/>
                        </a:rPr>
                        <a:t>“En el Plan de Acción fueron incluidas actividades para la Oficina Asesora Jurídica y para la Subdirección de Regulación de manera diferenciada y se puede verificar en la carpeta del proceso de SEGUIMIENTO de Calidad.”</a:t>
                      </a: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dirty="0" smtClean="0">
                        <a:solidFill>
                          <a:schemeClr val="tx1"/>
                        </a:solidFill>
                        <a:effectLst/>
                        <a:latin typeface="Calibri"/>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Calibri"/>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Calibri"/>
                          <a:ea typeface="Calibri"/>
                          <a:cs typeface="Times New Roman"/>
                        </a:rPr>
                        <a:t>Oficina de           Planeación </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ct val="100000"/>
                        </a:lnSpc>
                        <a:spcBef>
                          <a:spcPts val="50"/>
                        </a:spcBef>
                        <a:spcAft>
                          <a:spcPts val="0"/>
                        </a:spcAft>
                      </a:pPr>
                      <a:endParaRPr lang="es-MX" sz="1100" b="0" dirty="0" smtClean="0">
                        <a:solidFill>
                          <a:schemeClr val="tx1"/>
                        </a:solidFill>
                        <a:effectLst/>
                        <a:latin typeface="Calibri"/>
                        <a:ea typeface="Calibri"/>
                        <a:cs typeface="Times New Roman"/>
                      </a:endParaRPr>
                    </a:p>
                    <a:p>
                      <a:pPr>
                        <a:lnSpc>
                          <a:spcPct val="100000"/>
                        </a:lnSpc>
                        <a:spcBef>
                          <a:spcPts val="50"/>
                        </a:spcBef>
                        <a:spcAft>
                          <a:spcPts val="0"/>
                        </a:spcAft>
                      </a:pPr>
                      <a:endParaRPr lang="es-MX" sz="1100" b="0" dirty="0" smtClean="0">
                        <a:solidFill>
                          <a:schemeClr val="tx1"/>
                        </a:solidFill>
                        <a:effectLst/>
                        <a:latin typeface="Calibri"/>
                        <a:ea typeface="Calibri"/>
                        <a:cs typeface="Times New Roman"/>
                      </a:endParaRPr>
                    </a:p>
                    <a:p>
                      <a:pPr>
                        <a:lnSpc>
                          <a:spcPct val="100000"/>
                        </a:lnSpc>
                        <a:spcBef>
                          <a:spcPts val="50"/>
                        </a:spcBef>
                        <a:spcAft>
                          <a:spcPts val="0"/>
                        </a:spcAft>
                      </a:pPr>
                      <a:r>
                        <a:rPr lang="es-MX" sz="1100" b="0" dirty="0" smtClean="0">
                          <a:solidFill>
                            <a:schemeClr val="tx1"/>
                          </a:solidFill>
                          <a:effectLst/>
                          <a:latin typeface="Calibri"/>
                          <a:ea typeface="Calibri"/>
                          <a:cs typeface="Times New Roman"/>
                        </a:rPr>
                        <a:t>       31 de enero de 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r>
                        <a:rPr lang="es-MX" sz="900" dirty="0" smtClean="0">
                          <a:solidFill>
                            <a:schemeClr val="tx1"/>
                          </a:solidFill>
                          <a:effectLst/>
                          <a:latin typeface="Calibri"/>
                          <a:ea typeface="Calibri"/>
                          <a:cs typeface="Times New Roman"/>
                        </a:rPr>
                        <a:t> </a:t>
                      </a:r>
                    </a:p>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nSpc>
                          <a:spcPts val="950"/>
                        </a:lnSpc>
                        <a:spcBef>
                          <a:spcPts val="15"/>
                        </a:spcBef>
                        <a:spcAft>
                          <a:spcPts val="0"/>
                        </a:spcAft>
                      </a:pPr>
                      <a:r>
                        <a:rPr lang="es-MX" sz="900" dirty="0" smtClean="0">
                          <a:solidFill>
                            <a:schemeClr val="tx1"/>
                          </a:solidFill>
                          <a:effectLst/>
                          <a:latin typeface="Calibri"/>
                          <a:ea typeface="Calibri"/>
                          <a:cs typeface="Times New Roman"/>
                        </a:rPr>
                        <a:t>      </a:t>
                      </a:r>
                    </a:p>
                    <a:p>
                      <a:pPr algn="ctr">
                        <a:lnSpc>
                          <a:spcPts val="950"/>
                        </a:lnSpc>
                        <a:spcBef>
                          <a:spcPts val="15"/>
                        </a:spcBef>
                        <a:spcAft>
                          <a:spcPts val="0"/>
                        </a:spcAft>
                      </a:pPr>
                      <a:r>
                        <a:rPr lang="es-MX" sz="1100" dirty="0" smtClean="0">
                          <a:solidFill>
                            <a:schemeClr val="tx1"/>
                          </a:solidFill>
                          <a:effectLst/>
                          <a:latin typeface="Calibri"/>
                          <a:ea typeface="Calibri"/>
                          <a:cs typeface="Times New Roman"/>
                        </a:rPr>
                        <a:t>CUMPLIDA</a:t>
                      </a:r>
                      <a:r>
                        <a:rPr lang="es-MX" sz="900" dirty="0" smtClean="0">
                          <a:solidFill>
                            <a:schemeClr val="tx1"/>
                          </a:solidFill>
                          <a:effectLst/>
                          <a:latin typeface="Calibri"/>
                          <a:ea typeface="Calibri"/>
                          <a:cs typeface="Times New Roman"/>
                        </a:rPr>
                        <a:t> </a:t>
                      </a:r>
                    </a:p>
                  </a:txBody>
                  <a:tcPr marL="0" marR="0" marT="0" marB="0">
                    <a:solidFill>
                      <a:schemeClr val="accent1">
                        <a:lumMod val="40000"/>
                        <a:lumOff val="60000"/>
                      </a:schemeClr>
                    </a:solidFill>
                  </a:tcPr>
                </a:tc>
                <a:extLst>
                  <a:ext uri="{0D108BD9-81ED-4DB2-BD59-A6C34878D82A}">
                    <a16:rowId xmlns:a16="http://schemas.microsoft.com/office/drawing/2014/main" xmlns="" val="588362446"/>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2352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707386229"/>
              </p:ext>
            </p:extLst>
          </p:nvPr>
        </p:nvGraphicFramePr>
        <p:xfrm>
          <a:off x="107504" y="1484783"/>
          <a:ext cx="8784975" cy="4329525"/>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xmlns="" val="20000"/>
                    </a:ext>
                  </a:extLst>
                </a:gridCol>
                <a:gridCol w="2130871">
                  <a:extLst>
                    <a:ext uri="{9D8B030D-6E8A-4147-A177-3AD203B41FA5}">
                      <a16:colId xmlns:a16="http://schemas.microsoft.com/office/drawing/2014/main" xmlns="" val="20001"/>
                    </a:ext>
                  </a:extLst>
                </a:gridCol>
                <a:gridCol w="2399680">
                  <a:extLst>
                    <a:ext uri="{9D8B030D-6E8A-4147-A177-3AD203B41FA5}">
                      <a16:colId xmlns:a16="http://schemas.microsoft.com/office/drawing/2014/main" xmlns="" val="20002"/>
                    </a:ext>
                  </a:extLst>
                </a:gridCol>
                <a:gridCol w="1008114">
                  <a:extLst>
                    <a:ext uri="{9D8B030D-6E8A-4147-A177-3AD203B41FA5}">
                      <a16:colId xmlns:a16="http://schemas.microsoft.com/office/drawing/2014/main" xmlns="" val="20003"/>
                    </a:ext>
                  </a:extLst>
                </a:gridCol>
                <a:gridCol w="1599274">
                  <a:extLst>
                    <a:ext uri="{9D8B030D-6E8A-4147-A177-3AD203B41FA5}">
                      <a16:colId xmlns:a16="http://schemas.microsoft.com/office/drawing/2014/main" xmlns="" val="20004"/>
                    </a:ext>
                  </a:extLst>
                </a:gridCol>
                <a:gridCol w="921005">
                  <a:extLst>
                    <a:ext uri="{9D8B030D-6E8A-4147-A177-3AD203B41FA5}">
                      <a16:colId xmlns:a16="http://schemas.microsoft.com/office/drawing/2014/main" xmlns="" val="20005"/>
                    </a:ext>
                  </a:extLst>
                </a:gridCol>
              </a:tblGrid>
              <a:tr h="936105">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MEJORA/UNIDADES</a:t>
                      </a:r>
                      <a:r>
                        <a:rPr lang="es-MX" sz="1100" baseline="0" dirty="0" smtClean="0">
                          <a:effectLst/>
                        </a:rPr>
                        <a:t> DE MEDIDA/CANTIDADES</a:t>
                      </a:r>
                    </a:p>
                    <a:p>
                      <a:pPr algn="ctr">
                        <a:lnSpc>
                          <a:spcPts val="1000"/>
                        </a:lnSpc>
                        <a:spcAft>
                          <a:spcPts val="0"/>
                        </a:spcAft>
                      </a:pP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nSpc>
                          <a:spcPts val="1000"/>
                        </a:lnSpc>
                        <a:spcAft>
                          <a:spcPts val="0"/>
                        </a:spcAft>
                      </a:pP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a:t>
                      </a:r>
                    </a:p>
                    <a:p>
                      <a:pPr algn="ctr">
                        <a:lnSpc>
                          <a:spcPts val="1000"/>
                        </a:lnSpc>
                        <a:spcAft>
                          <a:spcPts val="0"/>
                        </a:spcAft>
                      </a:pPr>
                      <a:r>
                        <a:rPr lang="en-US" sz="1100" dirty="0" smtClean="0">
                          <a:effectLst/>
                        </a:rPr>
                        <a:t>FECHA 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xmlns="" val="10000"/>
                  </a:ext>
                </a:extLst>
              </a:tr>
              <a:tr h="1440160">
                <a:tc>
                  <a:txBody>
                    <a:bodyPr/>
                    <a:lstStyle/>
                    <a:p>
                      <a:pPr marL="0" marR="0" indent="0" algn="ctr" defTabSz="914400" rtl="0" eaLnBrk="1" fontAlgn="ctr" latinLnBrk="0" hangingPunct="1">
                        <a:lnSpc>
                          <a:spcPct val="100000"/>
                        </a:lnSpc>
                        <a:spcBef>
                          <a:spcPts val="5"/>
                        </a:spcBef>
                        <a:spcAft>
                          <a:spcPts val="0"/>
                        </a:spcAft>
                        <a:buClrTx/>
                        <a:buSzTx/>
                        <a:buFontTx/>
                        <a:buNone/>
                        <a:tabLst/>
                        <a:defRPr/>
                      </a:pPr>
                      <a:r>
                        <a:rPr lang="es-MX" sz="1100" b="0" kern="1200" dirty="0" smtClean="0">
                          <a:solidFill>
                            <a:schemeClr val="dk1"/>
                          </a:solidFill>
                          <a:effectLst/>
                          <a:latin typeface="+mn-lt"/>
                          <a:ea typeface="+mn-ea"/>
                          <a:cs typeface="+mn-cs"/>
                        </a:rPr>
                        <a:t>16</a:t>
                      </a:r>
                    </a:p>
                    <a:p>
                      <a:pPr marL="0" marR="0" indent="0" algn="ctr" defTabSz="914400" rtl="0" eaLnBrk="1" fontAlgn="ctr" latinLnBrk="0" hangingPunct="1">
                        <a:lnSpc>
                          <a:spcPct val="100000"/>
                        </a:lnSpc>
                        <a:spcBef>
                          <a:spcPts val="5"/>
                        </a:spcBef>
                        <a:spcAft>
                          <a:spcPts val="0"/>
                        </a:spcAft>
                        <a:buClrTx/>
                        <a:buSzTx/>
                        <a:buFontTx/>
                        <a:buNone/>
                        <a:tabLst/>
                        <a:defRPr/>
                      </a:pPr>
                      <a:r>
                        <a:rPr lang="es-MX" sz="1100" b="0" kern="1200" dirty="0" smtClean="0">
                          <a:solidFill>
                            <a:schemeClr val="dk1"/>
                          </a:solidFill>
                          <a:effectLst/>
                          <a:latin typeface="+mn-lt"/>
                          <a:ea typeface="+mn-ea"/>
                          <a:cs typeface="+mn-cs"/>
                        </a:rPr>
                        <a:t>CGR2013</a:t>
                      </a:r>
                      <a:endParaRPr lang="es-CO" sz="1100" b="0" kern="1200" dirty="0" smtClean="0">
                        <a:solidFill>
                          <a:schemeClr val="dk1"/>
                        </a:solidFill>
                        <a:effectLst/>
                        <a:latin typeface="+mn-lt"/>
                        <a:ea typeface="+mn-ea"/>
                        <a:cs typeface="+mn-cs"/>
                      </a:endParaRPr>
                    </a:p>
                  </a:txBody>
                  <a:tcPr anchor="ctr">
                    <a:solidFill>
                      <a:schemeClr val="accent1">
                        <a:lumMod val="40000"/>
                        <a:lumOff val="60000"/>
                      </a:schemeClr>
                    </a:solidFill>
                  </a:tcPr>
                </a:tc>
                <a:tc>
                  <a:txBody>
                    <a:bodyPr/>
                    <a:lstStyle/>
                    <a:p>
                      <a:pPr marL="0" algn="just" defTabSz="914400" rtl="0" eaLnBrk="1" fontAlgn="ctr" latinLnBrk="0" hangingPunct="1">
                        <a:lnSpc>
                          <a:spcPct val="100000"/>
                        </a:lnSpc>
                        <a:spcBef>
                          <a:spcPts val="5"/>
                        </a:spcBef>
                        <a:spcAft>
                          <a:spcPts val="0"/>
                        </a:spcAft>
                      </a:pPr>
                      <a:r>
                        <a:rPr lang="es-CO" sz="1100" b="0" kern="1200" dirty="0">
                          <a:solidFill>
                            <a:schemeClr val="dk1"/>
                          </a:solidFill>
                          <a:effectLst/>
                          <a:latin typeface="+mn-lt"/>
                          <a:ea typeface="+mn-ea"/>
                          <a:cs typeface="+mn-cs"/>
                        </a:rPr>
                        <a:t>Realizar el estudio de </a:t>
                      </a:r>
                      <a:r>
                        <a:rPr lang="es-CO" sz="1100" b="0" kern="1200" dirty="0" smtClean="0">
                          <a:solidFill>
                            <a:schemeClr val="dk1"/>
                          </a:solidFill>
                          <a:effectLst/>
                          <a:latin typeface="+mn-lt"/>
                          <a:ea typeface="+mn-ea"/>
                          <a:cs typeface="+mn-cs"/>
                        </a:rPr>
                        <a:t>cargas </a:t>
                      </a:r>
                      <a:r>
                        <a:rPr lang="es-CO" sz="1100" b="0" kern="1200" dirty="0">
                          <a:solidFill>
                            <a:schemeClr val="dk1"/>
                          </a:solidFill>
                          <a:effectLst/>
                          <a:latin typeface="+mn-lt"/>
                          <a:ea typeface="+mn-ea"/>
                          <a:cs typeface="+mn-cs"/>
                        </a:rPr>
                        <a:t>para la </a:t>
                      </a:r>
                      <a:r>
                        <a:rPr lang="es-CO" sz="1100" b="0" kern="1200" dirty="0" smtClean="0">
                          <a:solidFill>
                            <a:schemeClr val="dk1"/>
                          </a:solidFill>
                          <a:effectLst/>
                          <a:latin typeface="+mn-lt"/>
                          <a:ea typeface="+mn-ea"/>
                          <a:cs typeface="+mn-cs"/>
                        </a:rPr>
                        <a:t>entidad.</a:t>
                      </a:r>
                    </a:p>
                    <a:p>
                      <a:pPr marL="0" algn="just" defTabSz="914400" rtl="0" eaLnBrk="1" fontAlgn="ctr" latinLnBrk="0" hangingPunct="1">
                        <a:lnSpc>
                          <a:spcPct val="100000"/>
                        </a:lnSpc>
                        <a:spcBef>
                          <a:spcPts val="5"/>
                        </a:spcBef>
                        <a:spcAft>
                          <a:spcPts val="0"/>
                        </a:spcAft>
                      </a:pPr>
                      <a:endParaRPr lang="es-CO" sz="1100" b="0" kern="1200" dirty="0" smtClean="0">
                        <a:solidFill>
                          <a:schemeClr val="dk1"/>
                        </a:solidFill>
                        <a:effectLst/>
                        <a:latin typeface="+mn-lt"/>
                        <a:ea typeface="+mn-ea"/>
                        <a:cs typeface="+mn-cs"/>
                      </a:endParaRPr>
                    </a:p>
                    <a:p>
                      <a:pPr marL="0" marR="0" indent="0" algn="just" defTabSz="914400" rtl="0" eaLnBrk="1" fontAlgn="ctr" latinLnBrk="0" hangingPunct="1">
                        <a:lnSpc>
                          <a:spcPct val="100000"/>
                        </a:lnSpc>
                        <a:spcBef>
                          <a:spcPts val="5"/>
                        </a:spcBef>
                        <a:spcAft>
                          <a:spcPts val="0"/>
                        </a:spcAft>
                        <a:buClrTx/>
                        <a:buSzTx/>
                        <a:buFontTx/>
                        <a:buNone/>
                        <a:tabLst/>
                        <a:defRPr/>
                      </a:pPr>
                      <a:r>
                        <a:rPr lang="es-CO" sz="1100" b="0" kern="1200" dirty="0" smtClean="0">
                          <a:solidFill>
                            <a:schemeClr val="dk1"/>
                          </a:solidFill>
                          <a:effectLst/>
                          <a:latin typeface="+mn-lt"/>
                          <a:ea typeface="+mn-ea"/>
                          <a:cs typeface="+mn-cs"/>
                        </a:rPr>
                        <a:t>UNIDAD DE MEDIDA/CANTIDADES:</a:t>
                      </a:r>
                    </a:p>
                    <a:p>
                      <a:pPr marL="0" algn="just" defTabSz="914400" rtl="0" eaLnBrk="1" fontAlgn="ctr" latinLnBrk="0" hangingPunct="1">
                        <a:lnSpc>
                          <a:spcPct val="100000"/>
                        </a:lnSpc>
                        <a:spcBef>
                          <a:spcPts val="5"/>
                        </a:spcBef>
                        <a:spcAft>
                          <a:spcPts val="0"/>
                        </a:spcAft>
                      </a:pPr>
                      <a:r>
                        <a:rPr lang="es-CO" sz="1100" b="0" kern="1200" dirty="0" smtClean="0">
                          <a:solidFill>
                            <a:schemeClr val="dk1"/>
                          </a:solidFill>
                          <a:effectLst/>
                          <a:latin typeface="+mn-lt"/>
                          <a:ea typeface="+mn-ea"/>
                          <a:cs typeface="+mn-cs"/>
                        </a:rPr>
                        <a:t>Informe de estudio de cargas</a:t>
                      </a:r>
                    </a:p>
                    <a:p>
                      <a:pPr marL="0" algn="just" defTabSz="914400" rtl="0" eaLnBrk="1" fontAlgn="ctr" latinLnBrk="0" hangingPunct="1">
                        <a:lnSpc>
                          <a:spcPct val="100000"/>
                        </a:lnSpc>
                        <a:spcBef>
                          <a:spcPts val="5"/>
                        </a:spcBef>
                        <a:spcAft>
                          <a:spcPts val="0"/>
                        </a:spcAft>
                      </a:pPr>
                      <a:endParaRPr lang="es-CO" sz="1100" b="0"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marL="0" marR="0" indent="0" algn="just" defTabSz="914400" rtl="0" eaLnBrk="1" fontAlgn="ctr" latinLnBrk="0" hangingPunct="1">
                        <a:lnSpc>
                          <a:spcPct val="100000"/>
                        </a:lnSpc>
                        <a:spcBef>
                          <a:spcPts val="5"/>
                        </a:spcBef>
                        <a:spcAft>
                          <a:spcPts val="0"/>
                        </a:spcAft>
                        <a:buClrTx/>
                        <a:buSzTx/>
                        <a:buFontTx/>
                        <a:buNone/>
                        <a:tabLst/>
                        <a:defRPr/>
                      </a:pPr>
                      <a:r>
                        <a:rPr lang="es-MX" sz="1100" b="0" kern="1200" dirty="0" smtClean="0">
                          <a:solidFill>
                            <a:schemeClr val="dk1"/>
                          </a:solidFill>
                          <a:effectLst/>
                          <a:latin typeface="+mn-lt"/>
                          <a:ea typeface="+mn-ea"/>
                          <a:cs typeface="+mn-cs"/>
                        </a:rPr>
                        <a:t>Se contrató con la firma Bahamón Asesores Asociados, quienes elaboraron el estudio de cargas de la CRA.</a:t>
                      </a:r>
                    </a:p>
                  </a:txBody>
                  <a:tcPr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
                        </a:spcBef>
                        <a:spcAft>
                          <a:spcPts val="0"/>
                        </a:spcAft>
                        <a:buClrTx/>
                        <a:buSzTx/>
                        <a:buFontTx/>
                        <a:buNone/>
                        <a:tabLst/>
                        <a:defRPr/>
                      </a:pPr>
                      <a:r>
                        <a:rPr lang="es-MX" sz="1100" b="0" kern="1200" dirty="0" smtClean="0">
                          <a:solidFill>
                            <a:schemeClr val="dk1"/>
                          </a:solidFill>
                          <a:effectLst/>
                          <a:latin typeface="+mn-lt"/>
                          <a:ea typeface="+mn-ea"/>
                          <a:cs typeface="+mn-cs"/>
                        </a:rPr>
                        <a:t>Subdirección Administrativa y Financiera</a:t>
                      </a:r>
                    </a:p>
                  </a:txBody>
                  <a:tcPr anchor="ctr">
                    <a:solidFill>
                      <a:schemeClr val="accent1">
                        <a:lumMod val="40000"/>
                        <a:lumOff val="60000"/>
                      </a:schemeClr>
                    </a:solidFill>
                  </a:tcPr>
                </a:tc>
                <a:tc>
                  <a:txBody>
                    <a:bodyPr/>
                    <a:lstStyle/>
                    <a:p>
                      <a:pPr marL="0" algn="ctr" defTabSz="914400" rtl="0" eaLnBrk="1" latinLnBrk="0" hangingPunct="1">
                        <a:lnSpc>
                          <a:spcPct val="100000"/>
                        </a:lnSpc>
                        <a:spcBef>
                          <a:spcPts val="50"/>
                        </a:spcBef>
                        <a:spcAft>
                          <a:spcPts val="0"/>
                        </a:spcAft>
                      </a:pPr>
                      <a:r>
                        <a:rPr lang="es-MX" sz="1100" b="0" kern="1200" dirty="0" smtClean="0">
                          <a:solidFill>
                            <a:schemeClr val="dk1"/>
                          </a:solidFill>
                          <a:effectLst/>
                          <a:latin typeface="+mn-lt"/>
                          <a:ea typeface="+mn-ea"/>
                          <a:cs typeface="+mn-cs"/>
                        </a:rPr>
                        <a:t>31 de diciembre de 2016</a:t>
                      </a:r>
                      <a:endParaRPr lang="es-CO" sz="1100" b="0" kern="1200" dirty="0">
                        <a:solidFill>
                          <a:schemeClr val="dk1"/>
                        </a:solidFill>
                        <a:effectLst/>
                        <a:latin typeface="+mn-lt"/>
                        <a:ea typeface="+mn-ea"/>
                        <a:cs typeface="+mn-cs"/>
                      </a:endParaRPr>
                    </a:p>
                  </a:txBody>
                  <a:tcPr anchor="ctr">
                    <a:solidFill>
                      <a:schemeClr val="accent1">
                        <a:lumMod val="40000"/>
                        <a:lumOff val="60000"/>
                      </a:schemeClr>
                    </a:solidFill>
                  </a:tcPr>
                </a:tc>
                <a:tc>
                  <a:txBody>
                    <a:bodyPr/>
                    <a:lstStyle/>
                    <a:p>
                      <a:pPr algn="ctr">
                        <a:lnSpc>
                          <a:spcPts val="950"/>
                        </a:lnSpc>
                        <a:spcBef>
                          <a:spcPts val="15"/>
                        </a:spcBef>
                        <a:spcAft>
                          <a:spcPts val="0"/>
                        </a:spcAft>
                      </a:pPr>
                      <a:r>
                        <a:rPr lang="es-MX" sz="1100" b="1" kern="1200" dirty="0" smtClean="0">
                          <a:solidFill>
                            <a:schemeClr val="dk1"/>
                          </a:solidFill>
                          <a:effectLst/>
                          <a:latin typeface="+mn-lt"/>
                          <a:ea typeface="+mn-ea"/>
                          <a:cs typeface="+mn-cs"/>
                        </a:rPr>
                        <a:t>CUMPLIDA</a:t>
                      </a:r>
                      <a:r>
                        <a:rPr lang="es-MX" sz="1100" b="0" kern="1200" dirty="0" smtClean="0">
                          <a:solidFill>
                            <a:schemeClr val="dk1"/>
                          </a:solidFill>
                          <a:effectLst/>
                          <a:latin typeface="+mn-lt"/>
                          <a:ea typeface="+mn-ea"/>
                          <a:cs typeface="+mn-cs"/>
                        </a:rPr>
                        <a:t> </a:t>
                      </a:r>
                    </a:p>
                  </a:txBody>
                  <a:tcPr anchor="ctr">
                    <a:solidFill>
                      <a:schemeClr val="accent1">
                        <a:lumMod val="40000"/>
                        <a:lumOff val="60000"/>
                      </a:schemeClr>
                    </a:solidFill>
                  </a:tcPr>
                </a:tc>
                <a:extLst>
                  <a:ext uri="{0D108BD9-81ED-4DB2-BD59-A6C34878D82A}">
                    <a16:rowId xmlns:a16="http://schemas.microsoft.com/office/drawing/2014/main" xmlns="" val="638557757"/>
                  </a:ext>
                </a:extLst>
              </a:tr>
              <a:tr h="975791">
                <a:tc>
                  <a:txBody>
                    <a:bodyPr/>
                    <a:lstStyle/>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CO" sz="900" dirty="0" smtClean="0">
                          <a:solidFill>
                            <a:schemeClr val="tx1"/>
                          </a:solidFill>
                          <a:effectLst/>
                          <a:latin typeface="Calibri"/>
                          <a:ea typeface="Calibri"/>
                          <a:cs typeface="Times New Roman"/>
                        </a:rPr>
                        <a:t>20</a:t>
                      </a:r>
                    </a:p>
                    <a:p>
                      <a:pPr marL="12065" marR="3175" algn="ctr">
                        <a:lnSpc>
                          <a:spcPct val="107000"/>
                        </a:lnSpc>
                        <a:spcBef>
                          <a:spcPts val="445"/>
                        </a:spcBef>
                        <a:spcAft>
                          <a:spcPts val="0"/>
                        </a:spcAft>
                      </a:pP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marL="0" algn="just" defTabSz="914400" rtl="0" eaLnBrk="1" fontAlgn="ctr" latinLnBrk="0" hangingPunct="1"/>
                      <a:r>
                        <a:rPr lang="es-CO" sz="1100" b="0" kern="1200" dirty="0">
                          <a:solidFill>
                            <a:schemeClr val="dk1"/>
                          </a:solidFill>
                          <a:effectLst/>
                          <a:latin typeface="+mn-lt"/>
                          <a:ea typeface="+mn-ea"/>
                          <a:cs typeface="+mn-cs"/>
                        </a:rPr>
                        <a:t>Realizar el seguimiento de la Agenda Regulatoria de cada año, en conjunto con la disponibilidad presupuestal</a:t>
                      </a:r>
                    </a:p>
                  </a:txBody>
                  <a:tcPr marL="9525" marR="9525" marT="9525" marB="0" anchor="ctr">
                    <a:solidFill>
                      <a:schemeClr val="accent1">
                        <a:lumMod val="40000"/>
                        <a:lumOff val="60000"/>
                      </a:schemeClr>
                    </a:solidFill>
                  </a:tcPr>
                </a:tc>
                <a:tc>
                  <a:txBody>
                    <a:bodyPr/>
                    <a:lstStyle/>
                    <a:p>
                      <a:pPr>
                        <a:lnSpc>
                          <a:spcPts val="500"/>
                        </a:lnSpc>
                        <a:spcBef>
                          <a:spcPts val="50"/>
                        </a:spcBef>
                        <a:spcAft>
                          <a:spcPts val="0"/>
                        </a:spcAft>
                      </a:pPr>
                      <a:endParaRPr lang="es-CO" sz="1100" b="0" kern="1200" dirty="0" smtClean="0">
                        <a:solidFill>
                          <a:schemeClr val="tx1"/>
                        </a:solidFill>
                        <a:effectLst/>
                        <a:latin typeface="+mn-lt"/>
                        <a:ea typeface="+mn-ea"/>
                        <a:cs typeface="+mn-cs"/>
                      </a:endParaRPr>
                    </a:p>
                    <a:p>
                      <a:pPr>
                        <a:lnSpc>
                          <a:spcPts val="500"/>
                        </a:lnSpc>
                        <a:spcBef>
                          <a:spcPts val="50"/>
                        </a:spcBef>
                        <a:spcAft>
                          <a:spcPts val="0"/>
                        </a:spcAft>
                      </a:pPr>
                      <a:endParaRPr lang="es-CO" sz="1100" b="0" kern="1200" dirty="0" smtClean="0">
                        <a:solidFill>
                          <a:schemeClr val="tx1"/>
                        </a:solidFill>
                        <a:effectLst/>
                        <a:latin typeface="+mn-lt"/>
                        <a:ea typeface="+mn-ea"/>
                        <a:cs typeface="+mn-cs"/>
                      </a:endParaRPr>
                    </a:p>
                    <a:p>
                      <a:pPr>
                        <a:lnSpc>
                          <a:spcPts val="500"/>
                        </a:lnSpc>
                        <a:spcBef>
                          <a:spcPts val="50"/>
                        </a:spcBef>
                        <a:spcAft>
                          <a:spcPts val="0"/>
                        </a:spcAft>
                      </a:pPr>
                      <a:endParaRPr lang="es-CO" sz="1100" b="0" kern="1200" dirty="0" smtClean="0">
                        <a:solidFill>
                          <a:schemeClr val="tx1"/>
                        </a:solidFill>
                        <a:effectLst/>
                        <a:latin typeface="+mn-lt"/>
                        <a:ea typeface="+mn-ea"/>
                        <a:cs typeface="+mn-cs"/>
                      </a:endParaRPr>
                    </a:p>
                    <a:p>
                      <a:pPr>
                        <a:lnSpc>
                          <a:spcPts val="500"/>
                        </a:lnSpc>
                        <a:spcBef>
                          <a:spcPts val="50"/>
                        </a:spcBef>
                        <a:spcAft>
                          <a:spcPts val="0"/>
                        </a:spcAft>
                      </a:pPr>
                      <a:endParaRPr lang="es-CO" sz="1100" b="0" kern="1200" dirty="0" smtClean="0">
                        <a:solidFill>
                          <a:schemeClr val="tx1"/>
                        </a:solidFill>
                        <a:effectLst/>
                        <a:latin typeface="+mn-lt"/>
                        <a:ea typeface="+mn-ea"/>
                        <a:cs typeface="+mn-cs"/>
                      </a:endParaRPr>
                    </a:p>
                    <a:p>
                      <a:pPr>
                        <a:lnSpc>
                          <a:spcPts val="500"/>
                        </a:lnSpc>
                        <a:spcBef>
                          <a:spcPts val="50"/>
                        </a:spcBef>
                        <a:spcAft>
                          <a:spcPts val="0"/>
                        </a:spcAft>
                      </a:pPr>
                      <a:endParaRPr lang="es-CO" sz="1100" b="0" kern="1200" dirty="0" smtClean="0">
                        <a:solidFill>
                          <a:schemeClr val="tx1"/>
                        </a:solidFill>
                        <a:effectLst/>
                        <a:latin typeface="+mn-lt"/>
                        <a:ea typeface="+mn-ea"/>
                        <a:cs typeface="+mn-cs"/>
                      </a:endParaRPr>
                    </a:p>
                    <a:p>
                      <a:pPr marL="0" algn="just" defTabSz="914400" rtl="0" eaLnBrk="1" fontAlgn="ctr" latinLnBrk="0" hangingPunct="1">
                        <a:lnSpc>
                          <a:spcPct val="100000"/>
                        </a:lnSpc>
                        <a:spcBef>
                          <a:spcPts val="50"/>
                        </a:spcBef>
                        <a:spcAft>
                          <a:spcPts val="0"/>
                        </a:spcAft>
                      </a:pPr>
                      <a:endParaRPr lang="es-CO" sz="1100" b="0" kern="1200" dirty="0" smtClean="0">
                        <a:solidFill>
                          <a:schemeClr val="dk1"/>
                        </a:solidFill>
                        <a:effectLst/>
                        <a:latin typeface="+mn-lt"/>
                        <a:ea typeface="+mn-ea"/>
                        <a:cs typeface="+mn-cs"/>
                      </a:endParaRPr>
                    </a:p>
                    <a:p>
                      <a:pPr marL="0" algn="just" defTabSz="914400" rtl="0" eaLnBrk="1" fontAlgn="ctr" latinLnBrk="0" hangingPunct="1">
                        <a:lnSpc>
                          <a:spcPct val="100000"/>
                        </a:lnSpc>
                        <a:spcBef>
                          <a:spcPts val="50"/>
                        </a:spcBef>
                        <a:spcAft>
                          <a:spcPts val="0"/>
                        </a:spcAft>
                      </a:pPr>
                      <a:r>
                        <a:rPr lang="es-CO" sz="1100" b="0" kern="1200" dirty="0" smtClean="0">
                          <a:solidFill>
                            <a:schemeClr val="dk1"/>
                          </a:solidFill>
                          <a:effectLst/>
                          <a:latin typeface="+mn-lt"/>
                          <a:ea typeface="+mn-ea"/>
                          <a:cs typeface="+mn-cs"/>
                        </a:rPr>
                        <a:t>Se realizó el seguimiento a la agenda regulatoria en el comité de expertos N° 43 del 16 de noviembre de 2016 y el N° 46 del 29 de noviembre de 2016.</a:t>
                      </a:r>
                    </a:p>
                    <a:p>
                      <a:pPr marL="0" algn="just" defTabSz="914400" rtl="0" eaLnBrk="1" fontAlgn="ctr" latinLnBrk="0" hangingPunct="1">
                        <a:lnSpc>
                          <a:spcPct val="100000"/>
                        </a:lnSpc>
                        <a:spcBef>
                          <a:spcPts val="50"/>
                        </a:spcBef>
                        <a:spcAft>
                          <a:spcPts val="0"/>
                        </a:spcAft>
                      </a:pPr>
                      <a:endParaRPr lang="es-CO" sz="1100" b="0" kern="1200" dirty="0" smtClean="0">
                        <a:solidFill>
                          <a:schemeClr val="dk1"/>
                        </a:solidFill>
                        <a:effectLst/>
                        <a:latin typeface="+mn-lt"/>
                        <a:ea typeface="+mn-ea"/>
                        <a:cs typeface="+mn-cs"/>
                      </a:endParaRPr>
                    </a:p>
                    <a:p>
                      <a:pPr marL="0" algn="just" defTabSz="914400" rtl="0" eaLnBrk="1" fontAlgn="ctr" latinLnBrk="0" hangingPunct="1">
                        <a:lnSpc>
                          <a:spcPct val="100000"/>
                        </a:lnSpc>
                        <a:spcBef>
                          <a:spcPts val="50"/>
                        </a:spcBef>
                        <a:spcAft>
                          <a:spcPts val="0"/>
                        </a:spcAft>
                      </a:pPr>
                      <a:endParaRPr lang="es-CO" sz="1100" b="0" kern="1200" dirty="0" smtClean="0">
                        <a:solidFill>
                          <a:schemeClr val="dk1"/>
                        </a:solidFill>
                        <a:effectLst/>
                        <a:latin typeface="+mn-lt"/>
                        <a:ea typeface="+mn-ea"/>
                        <a:cs typeface="+mn-cs"/>
                      </a:endParaRPr>
                    </a:p>
                    <a:p>
                      <a:pPr marL="0" algn="just" defTabSz="914400" rtl="0" eaLnBrk="1" fontAlgn="ctr" latinLnBrk="0" hangingPunct="1">
                        <a:lnSpc>
                          <a:spcPct val="100000"/>
                        </a:lnSpc>
                        <a:spcBef>
                          <a:spcPts val="50"/>
                        </a:spcBef>
                        <a:spcAft>
                          <a:spcPts val="0"/>
                        </a:spcAft>
                      </a:pPr>
                      <a:endParaRPr lang="es-CO" sz="1100" b="0" kern="1200" dirty="0" smtClean="0">
                        <a:solidFill>
                          <a:schemeClr val="dk1"/>
                        </a:solidFill>
                        <a:effectLst/>
                        <a:latin typeface="+mn-lt"/>
                        <a:ea typeface="+mn-ea"/>
                        <a:cs typeface="+mn-cs"/>
                      </a:endParaRPr>
                    </a:p>
                    <a:p>
                      <a:pPr marL="0" algn="just" defTabSz="914400" rtl="0" eaLnBrk="1" fontAlgn="ctr" latinLnBrk="0" hangingPunct="1">
                        <a:lnSpc>
                          <a:spcPct val="100000"/>
                        </a:lnSpc>
                        <a:spcBef>
                          <a:spcPts val="50"/>
                        </a:spcBef>
                        <a:spcAft>
                          <a:spcPts val="0"/>
                        </a:spcAft>
                      </a:pPr>
                      <a:endParaRPr lang="es-CO" sz="1100" b="0" kern="1200" dirty="0" smtClean="0">
                        <a:solidFill>
                          <a:schemeClr val="dk1"/>
                        </a:solidFill>
                        <a:effectLst/>
                        <a:latin typeface="+mn-lt"/>
                        <a:ea typeface="+mn-ea"/>
                        <a:cs typeface="+mn-cs"/>
                      </a:endParaRPr>
                    </a:p>
                  </a:txBody>
                  <a:tcPr marL="0" marR="0" marT="0" marB="0">
                    <a:solidFill>
                      <a:schemeClr val="accent1">
                        <a:lumMod val="40000"/>
                        <a:lumOff val="60000"/>
                      </a:schemeClr>
                    </a:solidFill>
                  </a:tcPr>
                </a:tc>
                <a:tc>
                  <a:txBody>
                    <a:bodyPr/>
                    <a:lstStyle/>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Expertos Comisionados </a:t>
                      </a:r>
                    </a:p>
                  </a:txBody>
                  <a:tcPr marL="0" marR="0" marT="0" marB="0">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50"/>
                        </a:spcBef>
                        <a:spcAft>
                          <a:spcPts val="0"/>
                        </a:spcAft>
                        <a:buClrTx/>
                        <a:buSzTx/>
                        <a:buFontTx/>
                        <a:buNone/>
                        <a:tabLst/>
                        <a:defRPr/>
                      </a:pPr>
                      <a:r>
                        <a:rPr lang="es-MX" sz="1100" b="0" kern="1200" dirty="0" smtClean="0">
                          <a:solidFill>
                            <a:schemeClr val="dk1"/>
                          </a:solidFill>
                          <a:effectLst/>
                          <a:latin typeface="+mn-lt"/>
                          <a:ea typeface="+mn-ea"/>
                          <a:cs typeface="+mn-cs"/>
                        </a:rPr>
                        <a:t>31 de diciembre de 2016</a:t>
                      </a:r>
                      <a:endParaRPr lang="es-CO" sz="1100" b="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txBody>
                  <a:tcPr marL="0" marR="0" marT="0" marB="0">
                    <a:solidFill>
                      <a:schemeClr val="accent1">
                        <a:lumMod val="40000"/>
                        <a:lumOff val="60000"/>
                      </a:schemeClr>
                    </a:solidFill>
                  </a:tcPr>
                </a:tc>
                <a:tc>
                  <a:txBody>
                    <a:bodyPr/>
                    <a:lstStyle/>
                    <a:p>
                      <a:pPr algn="ctr">
                        <a:lnSpc>
                          <a:spcPct val="100000"/>
                        </a:lnSpc>
                        <a:spcBef>
                          <a:spcPts val="5"/>
                        </a:spcBef>
                        <a:spcAft>
                          <a:spcPts val="0"/>
                        </a:spcAft>
                      </a:pPr>
                      <a:endParaRPr lang="es-CO" sz="1100" b="1"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CO" sz="1100" b="1"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CO" sz="1100" b="1" dirty="0" smtClean="0">
                        <a:solidFill>
                          <a:schemeClr val="tx1"/>
                        </a:solidFill>
                        <a:effectLst/>
                        <a:latin typeface="+mn-lt"/>
                        <a:ea typeface="Calibri"/>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r>
                        <a:rPr lang="es-MX" sz="1100" b="1" kern="1200" dirty="0" smtClean="0">
                          <a:solidFill>
                            <a:schemeClr val="dk1"/>
                          </a:solidFill>
                          <a:effectLst/>
                          <a:latin typeface="+mn-lt"/>
                          <a:ea typeface="+mn-ea"/>
                          <a:cs typeface="+mn-cs"/>
                        </a:rPr>
                        <a:t>CUMPLIDA</a:t>
                      </a:r>
                      <a:r>
                        <a:rPr lang="es-MX" sz="1100" b="0" kern="1200" dirty="0" smtClean="0">
                          <a:solidFill>
                            <a:schemeClr val="dk1"/>
                          </a:solidFill>
                          <a:effectLst/>
                          <a:latin typeface="+mn-lt"/>
                          <a:ea typeface="+mn-ea"/>
                          <a:cs typeface="+mn-cs"/>
                        </a:rPr>
                        <a:t> </a:t>
                      </a:r>
                    </a:p>
                    <a:p>
                      <a:pPr algn="ctr">
                        <a:lnSpc>
                          <a:spcPct val="100000"/>
                        </a:lnSpc>
                        <a:spcBef>
                          <a:spcPts val="5"/>
                        </a:spcBef>
                        <a:spcAft>
                          <a:spcPts val="0"/>
                        </a:spcAft>
                      </a:pPr>
                      <a:endParaRPr lang="es-CO" sz="1100" b="1"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xmlns="" val="323131711"/>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0213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1876664019"/>
              </p:ext>
            </p:extLst>
          </p:nvPr>
        </p:nvGraphicFramePr>
        <p:xfrm>
          <a:off x="107504" y="1628801"/>
          <a:ext cx="8784975" cy="4175760"/>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xmlns="" val="20000"/>
                    </a:ext>
                  </a:extLst>
                </a:gridCol>
                <a:gridCol w="2130871">
                  <a:extLst>
                    <a:ext uri="{9D8B030D-6E8A-4147-A177-3AD203B41FA5}">
                      <a16:colId xmlns:a16="http://schemas.microsoft.com/office/drawing/2014/main" xmlns="" val="20001"/>
                    </a:ext>
                  </a:extLst>
                </a:gridCol>
                <a:gridCol w="2399680">
                  <a:extLst>
                    <a:ext uri="{9D8B030D-6E8A-4147-A177-3AD203B41FA5}">
                      <a16:colId xmlns:a16="http://schemas.microsoft.com/office/drawing/2014/main" xmlns="" val="20002"/>
                    </a:ext>
                  </a:extLst>
                </a:gridCol>
                <a:gridCol w="1080120">
                  <a:extLst>
                    <a:ext uri="{9D8B030D-6E8A-4147-A177-3AD203B41FA5}">
                      <a16:colId xmlns:a16="http://schemas.microsoft.com/office/drawing/2014/main" xmlns="" val="20003"/>
                    </a:ext>
                  </a:extLst>
                </a:gridCol>
                <a:gridCol w="1527268">
                  <a:extLst>
                    <a:ext uri="{9D8B030D-6E8A-4147-A177-3AD203B41FA5}">
                      <a16:colId xmlns:a16="http://schemas.microsoft.com/office/drawing/2014/main" xmlns="" val="20004"/>
                    </a:ext>
                  </a:extLst>
                </a:gridCol>
                <a:gridCol w="921005">
                  <a:extLst>
                    <a:ext uri="{9D8B030D-6E8A-4147-A177-3AD203B41FA5}">
                      <a16:colId xmlns:a16="http://schemas.microsoft.com/office/drawing/2014/main" xmlns="" val="20005"/>
                    </a:ext>
                  </a:extLst>
                </a:gridCol>
              </a:tblGrid>
              <a:tr h="465958">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xmlns="" val="10000"/>
                  </a:ext>
                </a:extLst>
              </a:tr>
              <a:tr h="1012264">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22</a:t>
                      </a:r>
                    </a:p>
                    <a:p>
                      <a:pPr marL="12065" marR="3175" indent="0" algn="ctr" defTabSz="914400" rtl="0" eaLnBrk="1" fontAlgn="auto" latinLnBrk="0" hangingPunct="1">
                        <a:lnSpc>
                          <a:spcPct val="107000"/>
                        </a:lnSpc>
                        <a:spcBef>
                          <a:spcPts val="445"/>
                        </a:spcBef>
                        <a:spcAft>
                          <a:spcPts val="0"/>
                        </a:spcAft>
                        <a:buClrTx/>
                        <a:buSzTx/>
                        <a:buFontTx/>
                        <a:buNone/>
                        <a:tabLst/>
                        <a:defRPr/>
                      </a:pPr>
                      <a:r>
                        <a:rPr lang="es-MX" sz="900" dirty="0" smtClean="0">
                          <a:solidFill>
                            <a:schemeClr val="tx1"/>
                          </a:solidFill>
                          <a:effectLst/>
                          <a:latin typeface="+mn-lt"/>
                          <a:ea typeface="Calibri"/>
                          <a:cs typeface="Times New Roman"/>
                        </a:rPr>
                        <a:t>CGR 2013</a:t>
                      </a:r>
                      <a:endParaRPr lang="es-CO" sz="9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endParaRPr lang="es-CO" sz="1800" i="1" kern="1200" dirty="0" smtClean="0">
                        <a:solidFill>
                          <a:schemeClr val="dk1"/>
                        </a:solidFill>
                        <a:effectLst/>
                        <a:latin typeface="+mn-lt"/>
                        <a:ea typeface="+mn-ea"/>
                        <a:cs typeface="+mn-cs"/>
                      </a:endParaRPr>
                    </a:p>
                    <a:p>
                      <a:pPr algn="just"/>
                      <a:endParaRPr lang="es-CO" sz="1100" b="0" i="0" kern="1200" dirty="0" smtClean="0">
                        <a:solidFill>
                          <a:schemeClr val="dk1"/>
                        </a:solidFill>
                        <a:effectLst/>
                        <a:latin typeface="+mn-lt"/>
                        <a:ea typeface="+mn-ea"/>
                        <a:cs typeface="+mn-cs"/>
                      </a:endParaRPr>
                    </a:p>
                    <a:p>
                      <a:pPr algn="just"/>
                      <a:r>
                        <a:rPr lang="es-CO" sz="1100" b="0" i="0" kern="1200" dirty="0" smtClean="0">
                          <a:solidFill>
                            <a:schemeClr val="dk1"/>
                          </a:solidFill>
                          <a:effectLst/>
                          <a:latin typeface="+mn-lt"/>
                          <a:ea typeface="+mn-ea"/>
                          <a:cs typeface="+mn-cs"/>
                        </a:rPr>
                        <a:t>Modificar la política de eficiencia administrativa y cero papel de la entidad.</a:t>
                      </a:r>
                    </a:p>
                    <a:p>
                      <a:r>
                        <a:rPr lang="es-CO" sz="1800" b="0" i="1" kern="1200" dirty="0" smtClean="0">
                          <a:solidFill>
                            <a:schemeClr val="dk1"/>
                          </a:solidFill>
                          <a:effectLst/>
                          <a:latin typeface="+mn-lt"/>
                          <a:ea typeface="+mn-ea"/>
                          <a:cs typeface="+mn-cs"/>
                        </a:rPr>
                        <a:t> </a:t>
                      </a:r>
                    </a:p>
                    <a:p>
                      <a:r>
                        <a:rPr lang="es-MX" sz="1100" b="1" kern="1200" dirty="0" smtClean="0">
                          <a:solidFill>
                            <a:schemeClr val="dk1"/>
                          </a:solidFill>
                          <a:effectLst/>
                          <a:latin typeface="+mn-lt"/>
                          <a:ea typeface="+mn-ea"/>
                          <a:cs typeface="+mn-cs"/>
                        </a:rPr>
                        <a:t>UNIDAD DE MEDIDA/CANTIDADES</a:t>
                      </a:r>
                      <a:r>
                        <a:rPr lang="es-MX" sz="1100" b="0" kern="1200" dirty="0" smtClean="0">
                          <a:solidFill>
                            <a:schemeClr val="dk1"/>
                          </a:solidFill>
                          <a:effectLst/>
                          <a:latin typeface="+mn-lt"/>
                          <a:ea typeface="+mn-ea"/>
                          <a:cs typeface="+mn-cs"/>
                        </a:rPr>
                        <a:t>: </a:t>
                      </a:r>
                    </a:p>
                    <a:p>
                      <a:r>
                        <a:rPr lang="es-MX" sz="1100" b="0" kern="1200" dirty="0" smtClean="0">
                          <a:solidFill>
                            <a:schemeClr val="dk1"/>
                          </a:solidFill>
                          <a:effectLst/>
                          <a:latin typeface="+mn-lt"/>
                          <a:ea typeface="+mn-ea"/>
                          <a:cs typeface="+mn-cs"/>
                        </a:rPr>
                        <a:t>-Política de Eficiencia Administrativa y Cero Papel modificada.</a:t>
                      </a:r>
                    </a:p>
                    <a:p>
                      <a:r>
                        <a:rPr lang="es-MX" sz="1100" b="0" i="0" kern="1200" dirty="0" smtClean="0">
                          <a:solidFill>
                            <a:schemeClr val="dk1"/>
                          </a:solidFill>
                          <a:effectLst/>
                          <a:latin typeface="+mn-lt"/>
                          <a:ea typeface="+mn-ea"/>
                          <a:cs typeface="+mn-cs"/>
                        </a:rPr>
                        <a:t>-1</a:t>
                      </a:r>
                    </a:p>
                  </a:txBody>
                  <a:tcPr marL="0" marR="0" marT="0" marB="0">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tx1"/>
                          </a:solidFill>
                          <a:effectLst/>
                          <a:latin typeface="+mn-lt"/>
                          <a:ea typeface="+mn-ea"/>
                          <a:cs typeface="+mn-cs"/>
                        </a:rPr>
                        <a:t>En el Comité SIGC N° 7 del 12 de julio de 2016, fue aprobado </a:t>
                      </a:r>
                      <a:r>
                        <a:rPr lang="es-CO" sz="1100" b="0" kern="1200" dirty="0" smtClean="0">
                          <a:solidFill>
                            <a:schemeClr val="dk1"/>
                          </a:solidFill>
                          <a:effectLst/>
                          <a:latin typeface="+mn-lt"/>
                          <a:ea typeface="+mn-ea"/>
                          <a:cs typeface="+mn-cs"/>
                        </a:rPr>
                        <a:t>el</a:t>
                      </a:r>
                      <a:r>
                        <a:rPr lang="es-CO" sz="1100" b="0" kern="1200" baseline="0" dirty="0" smtClean="0">
                          <a:solidFill>
                            <a:schemeClr val="dk1"/>
                          </a:solidFill>
                          <a:effectLst/>
                          <a:latin typeface="+mn-lt"/>
                          <a:ea typeface="+mn-ea"/>
                          <a:cs typeface="+mn-cs"/>
                        </a:rPr>
                        <a:t> proyecto de</a:t>
                      </a:r>
                      <a:r>
                        <a:rPr lang="es-CO" sz="1100" b="0" kern="1200" dirty="0" smtClean="0">
                          <a:solidFill>
                            <a:schemeClr val="dk1"/>
                          </a:solidFill>
                          <a:effectLst/>
                          <a:latin typeface="+mn-lt"/>
                          <a:ea typeface="+mn-ea"/>
                          <a:cs typeface="+mn-cs"/>
                        </a:rPr>
                        <a:t> modificación de la política de eficiencia administrativa y cero papel de la entidad.</a:t>
                      </a:r>
                    </a:p>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dk1"/>
                          </a:solidFill>
                          <a:effectLst/>
                          <a:latin typeface="+mn-lt"/>
                          <a:ea typeface="+mn-ea"/>
                          <a:cs typeface="+mn-cs"/>
                        </a:rPr>
                        <a:t> </a:t>
                      </a:r>
                    </a:p>
                  </a:txBody>
                  <a:tcPr marL="0" marR="0" marT="0" marB="0">
                    <a:solidFill>
                      <a:schemeClr val="accent1">
                        <a:lumMod val="40000"/>
                        <a:lumOff val="60000"/>
                      </a:schemeClr>
                    </a:solidFill>
                  </a:tcPr>
                </a:tc>
                <a:tc>
                  <a:txBody>
                    <a:bodyPr/>
                    <a:lstStyle/>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Subdirección Administrativa y Financiera</a:t>
                      </a:r>
                    </a:p>
                  </a:txBody>
                  <a:tcPr marL="0" marR="0" marT="0" marB="0">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dk1"/>
                          </a:solidFill>
                          <a:effectLst/>
                          <a:latin typeface="+mn-lt"/>
                          <a:ea typeface="+mn-ea"/>
                          <a:cs typeface="+mn-cs"/>
                        </a:rPr>
                        <a:t>30 de junio de 2016</a:t>
                      </a:r>
                    </a:p>
                  </a:txBody>
                  <a:tcPr marL="0" marR="0" marT="0" marB="0">
                    <a:solidFill>
                      <a:schemeClr val="accent1">
                        <a:lumMod val="40000"/>
                        <a:lumOff val="60000"/>
                      </a:schemeClr>
                    </a:solidFill>
                  </a:tcPr>
                </a:tc>
                <a:tc>
                  <a:txBody>
                    <a:bodyPr/>
                    <a:lstStyle/>
                    <a:p>
                      <a:pPr algn="ct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dirty="0" smtClean="0">
                          <a:solidFill>
                            <a:schemeClr val="tx1"/>
                          </a:solidFill>
                          <a:effectLst/>
                          <a:latin typeface="+mn-lt"/>
                          <a:ea typeface="Calibri"/>
                          <a:cs typeface="Times New Roman"/>
                        </a:rPr>
                        <a:t>CUMPLIDA</a:t>
                      </a:r>
                    </a:p>
                  </a:txBody>
                  <a:tcPr marL="0" marR="0" marT="0" marB="0">
                    <a:solidFill>
                      <a:schemeClr val="accent1">
                        <a:lumMod val="40000"/>
                        <a:lumOff val="60000"/>
                      </a:schemeClr>
                    </a:solidFill>
                  </a:tcPr>
                </a:tc>
                <a:extLst>
                  <a:ext uri="{0D108BD9-81ED-4DB2-BD59-A6C34878D82A}">
                    <a16:rowId xmlns:a16="http://schemas.microsoft.com/office/drawing/2014/main" xmlns="" val="10001"/>
                  </a:ext>
                </a:extLst>
              </a:tr>
              <a:tr h="1042431">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23</a:t>
                      </a:r>
                    </a:p>
                    <a:p>
                      <a:pPr marL="12065" marR="3175" indent="0" algn="ctr" defTabSz="914400" rtl="0" eaLnBrk="1" fontAlgn="auto" latinLnBrk="0" hangingPunct="1">
                        <a:lnSpc>
                          <a:spcPct val="107000"/>
                        </a:lnSpc>
                        <a:spcBef>
                          <a:spcPts val="445"/>
                        </a:spcBef>
                        <a:spcAft>
                          <a:spcPts val="0"/>
                        </a:spcAft>
                        <a:buClrTx/>
                        <a:buSzTx/>
                        <a:buFontTx/>
                        <a:buNone/>
                        <a:tabLst/>
                        <a:defRPr/>
                      </a:pPr>
                      <a:r>
                        <a:rPr lang="es-MX" sz="900" dirty="0" smtClean="0">
                          <a:solidFill>
                            <a:schemeClr val="tx1"/>
                          </a:solidFill>
                          <a:effectLst/>
                          <a:latin typeface="+mn-lt"/>
                          <a:ea typeface="Calibri"/>
                          <a:cs typeface="Times New Roman"/>
                        </a:rPr>
                        <a:t>CGR 2013</a:t>
                      </a:r>
                      <a:endParaRPr lang="es-CO" sz="9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kern="1200" dirty="0" smtClean="0">
                        <a:solidFill>
                          <a:schemeClr val="tx1"/>
                        </a:solidFill>
                        <a:effectLst/>
                        <a:latin typeface="Calibri"/>
                        <a:ea typeface="+mn-ea"/>
                        <a:cs typeface="Times New Roman"/>
                      </a:endParaRPr>
                    </a:p>
                    <a:p>
                      <a:pPr>
                        <a:lnSpc>
                          <a:spcPct val="100000"/>
                        </a:lnSpc>
                        <a:spcBef>
                          <a:spcPts val="5"/>
                        </a:spcBef>
                        <a:spcAft>
                          <a:spcPts val="0"/>
                        </a:spcAft>
                      </a:pPr>
                      <a:r>
                        <a:rPr lang="es-CO" sz="1100" b="0" kern="1200" dirty="0" smtClean="0">
                          <a:solidFill>
                            <a:schemeClr val="dk1"/>
                          </a:solidFill>
                          <a:effectLst/>
                          <a:latin typeface="+mn-lt"/>
                          <a:ea typeface="+mn-ea"/>
                          <a:cs typeface="+mn-cs"/>
                        </a:rPr>
                        <a:t>Expedición de las resoluciones sobre desincentivo al consumo y uso racional del agua.</a:t>
                      </a:r>
                    </a:p>
                    <a:p>
                      <a:pPr>
                        <a:lnSpc>
                          <a:spcPct val="100000"/>
                        </a:lnSpc>
                        <a:spcBef>
                          <a:spcPts val="5"/>
                        </a:spcBef>
                        <a:spcAft>
                          <a:spcPts val="0"/>
                        </a:spcAft>
                      </a:pPr>
                      <a:endParaRPr lang="es-CO" sz="1100" b="0"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5"/>
                        </a:spcBef>
                        <a:spcAft>
                          <a:spcPts val="0"/>
                        </a:spcAft>
                        <a:buClrTx/>
                        <a:buSzTx/>
                        <a:buFontTx/>
                        <a:buNone/>
                        <a:tabLst/>
                        <a:defRPr/>
                      </a:pPr>
                      <a:r>
                        <a:rPr lang="es-CO" sz="1100" b="1" kern="1200" dirty="0" smtClean="0">
                          <a:solidFill>
                            <a:schemeClr val="dk1"/>
                          </a:solidFill>
                          <a:latin typeface="+mn-lt"/>
                          <a:ea typeface="+mn-ea"/>
                          <a:cs typeface="+mn-cs"/>
                        </a:rPr>
                        <a:t>UNIDAD DE MEDIDA/CANTIDADES:</a:t>
                      </a:r>
                    </a:p>
                    <a:p>
                      <a:pPr>
                        <a:lnSpc>
                          <a:spcPct val="100000"/>
                        </a:lnSpc>
                        <a:spcBef>
                          <a:spcPts val="5"/>
                        </a:spcBef>
                        <a:spcAft>
                          <a:spcPts val="0"/>
                        </a:spcAft>
                      </a:pPr>
                      <a:r>
                        <a:rPr lang="es-CO" sz="1100" b="0" kern="1200" dirty="0" smtClean="0">
                          <a:solidFill>
                            <a:schemeClr val="dk1"/>
                          </a:solidFill>
                          <a:effectLst/>
                          <a:latin typeface="+mn-lt"/>
                          <a:ea typeface="+mn-ea"/>
                          <a:cs typeface="+mn-cs"/>
                        </a:rPr>
                        <a:t>-Resolución sobre desincentivo al consumo y uso racional del agua como medida transitoria.</a:t>
                      </a:r>
                    </a:p>
                    <a:p>
                      <a:pPr>
                        <a:lnSpc>
                          <a:spcPct val="100000"/>
                        </a:lnSpc>
                        <a:spcBef>
                          <a:spcPts val="5"/>
                        </a:spcBef>
                        <a:spcAft>
                          <a:spcPts val="0"/>
                        </a:spcAft>
                      </a:pPr>
                      <a:r>
                        <a:rPr lang="es-CO" sz="1100" b="0" kern="1200" dirty="0" smtClean="0">
                          <a:solidFill>
                            <a:schemeClr val="dk1"/>
                          </a:solidFill>
                          <a:effectLst/>
                          <a:latin typeface="+mn-lt"/>
                          <a:ea typeface="+mn-ea"/>
                          <a:cs typeface="+mn-cs"/>
                        </a:rPr>
                        <a:t>-1 </a:t>
                      </a:r>
                      <a:endParaRPr lang="es-CO" sz="1100" b="0" kern="1200" dirty="0">
                        <a:solidFill>
                          <a:schemeClr val="dk1"/>
                        </a:solidFill>
                        <a:effectLst/>
                        <a:latin typeface="+mn-lt"/>
                        <a:ea typeface="+mn-ea"/>
                        <a:cs typeface="+mn-cs"/>
                      </a:endParaRPr>
                    </a:p>
                  </a:txBody>
                  <a:tcPr marL="0" marR="0" marT="0" marB="0">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tx1"/>
                          </a:solidFill>
                          <a:effectLst/>
                          <a:latin typeface="+mn-lt"/>
                          <a:ea typeface="+mn-ea"/>
                          <a:cs typeface="+mn-cs"/>
                        </a:rPr>
                        <a:t>Se elaboró la resolución N° 749 del 8 de febrero de 2016 por medio de la cual la Comisión de Regulación de Agua Potable y Saneamiento Básico, adoptó medidas para promover el uso eficiente y ahorro del agua potable y desincentivar su consumo excesivo. </a:t>
                      </a:r>
                      <a:endParaRPr lang="es-CO" sz="1100" b="0" dirty="0">
                        <a:solidFill>
                          <a:schemeClr val="tx1"/>
                        </a:solidFill>
                        <a:effectLst/>
                      </a:endParaRP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dirty="0" smtClean="0">
                        <a:solidFill>
                          <a:schemeClr val="tx1"/>
                        </a:solidFill>
                        <a:effectLst/>
                        <a:latin typeface="Calibri"/>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Calibri"/>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Calibri"/>
                          <a:ea typeface="Calibri"/>
                          <a:cs typeface="Times New Roman"/>
                        </a:rPr>
                        <a:t>Subdirección </a:t>
                      </a:r>
                      <a:r>
                        <a:rPr lang="es-MX" sz="1100" b="0" baseline="0" dirty="0" smtClean="0">
                          <a:solidFill>
                            <a:schemeClr val="tx1"/>
                          </a:solidFill>
                          <a:effectLst/>
                          <a:latin typeface="Calibri"/>
                          <a:ea typeface="Calibri"/>
                          <a:cs typeface="Times New Roman"/>
                        </a:rPr>
                        <a:t> de   Regulación </a:t>
                      </a:r>
                      <a:endParaRPr lang="es-MX" sz="1100" b="0" dirty="0" smtClean="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500"/>
                        </a:lnSpc>
                        <a:spcBef>
                          <a:spcPts val="50"/>
                        </a:spcBef>
                        <a:spcAft>
                          <a:spcPts val="0"/>
                        </a:spcAft>
                      </a:pPr>
                      <a:endParaRPr lang="es-MX" sz="1100" dirty="0" smtClean="0">
                        <a:solidFill>
                          <a:schemeClr val="tx1"/>
                        </a:solidFill>
                        <a:effectLst/>
                        <a:latin typeface="Calibri"/>
                        <a:ea typeface="Calibri"/>
                        <a:cs typeface="Times New Roman"/>
                      </a:endParaRPr>
                    </a:p>
                    <a:p>
                      <a:pPr>
                        <a:lnSpc>
                          <a:spcPts val="500"/>
                        </a:lnSpc>
                        <a:spcBef>
                          <a:spcPts val="50"/>
                        </a:spcBef>
                        <a:spcAft>
                          <a:spcPts val="0"/>
                        </a:spcAft>
                      </a:pPr>
                      <a:endParaRPr lang="es-MX" sz="1100" dirty="0" smtClean="0">
                        <a:solidFill>
                          <a:schemeClr val="tx1"/>
                        </a:solidFill>
                        <a:effectLst/>
                        <a:latin typeface="Calibri"/>
                        <a:ea typeface="Calibri"/>
                        <a:cs typeface="Times New Roman"/>
                      </a:endParaRPr>
                    </a:p>
                    <a:p>
                      <a:pPr>
                        <a:lnSpc>
                          <a:spcPts val="500"/>
                        </a:lnSpc>
                        <a:spcBef>
                          <a:spcPts val="50"/>
                        </a:spcBef>
                        <a:spcAft>
                          <a:spcPts val="0"/>
                        </a:spcAft>
                      </a:pPr>
                      <a:endParaRPr lang="es-MX" sz="1100" dirty="0" smtClean="0">
                        <a:solidFill>
                          <a:schemeClr val="tx1"/>
                        </a:solidFill>
                        <a:effectLst/>
                        <a:latin typeface="Calibri"/>
                        <a:ea typeface="Calibri"/>
                        <a:cs typeface="Times New Roman"/>
                      </a:endParaRPr>
                    </a:p>
                    <a:p>
                      <a:pPr>
                        <a:lnSpc>
                          <a:spcPts val="500"/>
                        </a:lnSpc>
                        <a:spcBef>
                          <a:spcPts val="50"/>
                        </a:spcBef>
                        <a:spcAft>
                          <a:spcPts val="0"/>
                        </a:spcAft>
                      </a:pPr>
                      <a:endParaRPr lang="es-MX" sz="1100" dirty="0" smtClean="0">
                        <a:solidFill>
                          <a:schemeClr val="tx1"/>
                        </a:solidFill>
                        <a:effectLst/>
                        <a:latin typeface="Calibri"/>
                        <a:ea typeface="Calibri"/>
                        <a:cs typeface="Times New Roman"/>
                      </a:endParaRPr>
                    </a:p>
                    <a:p>
                      <a:pPr>
                        <a:lnSpc>
                          <a:spcPts val="500"/>
                        </a:lnSpc>
                        <a:spcBef>
                          <a:spcPts val="50"/>
                        </a:spcBef>
                        <a:spcAft>
                          <a:spcPts val="0"/>
                        </a:spcAft>
                      </a:pPr>
                      <a:endParaRPr lang="es-MX" sz="1100" dirty="0" smtClean="0">
                        <a:solidFill>
                          <a:schemeClr val="tx1"/>
                        </a:solidFill>
                        <a:effectLst/>
                        <a:latin typeface="Calibri"/>
                        <a:ea typeface="Calibri"/>
                        <a:cs typeface="Times New Roman"/>
                      </a:endParaRPr>
                    </a:p>
                    <a:p>
                      <a:pPr>
                        <a:lnSpc>
                          <a:spcPct val="100000"/>
                        </a:lnSpc>
                        <a:spcBef>
                          <a:spcPts val="50"/>
                        </a:spcBef>
                        <a:spcAft>
                          <a:spcPts val="0"/>
                        </a:spcAft>
                      </a:pPr>
                      <a:r>
                        <a:rPr lang="es-MX" sz="1100" dirty="0" smtClean="0">
                          <a:solidFill>
                            <a:schemeClr val="tx1"/>
                          </a:solidFill>
                          <a:effectLst/>
                          <a:latin typeface="Calibri"/>
                          <a:ea typeface="Calibri"/>
                          <a:cs typeface="Times New Roman"/>
                        </a:rPr>
                        <a:t>       </a:t>
                      </a:r>
                      <a:r>
                        <a:rPr lang="es-MX" sz="1100" b="0" dirty="0" smtClean="0">
                          <a:solidFill>
                            <a:schemeClr val="tx1"/>
                          </a:solidFill>
                          <a:effectLst/>
                          <a:latin typeface="Calibri"/>
                          <a:ea typeface="Calibri"/>
                          <a:cs typeface="Times New Roman"/>
                        </a:rPr>
                        <a:t>31 de marzo de 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dirty="0" smtClean="0">
                          <a:solidFill>
                            <a:schemeClr val="tx1"/>
                          </a:solidFill>
                          <a:effectLst/>
                          <a:latin typeface="Calibri"/>
                          <a:ea typeface="Calibri"/>
                          <a:cs typeface="Times New Roman"/>
                        </a:rPr>
                        <a:t>CUMPLIDA</a:t>
                      </a:r>
                      <a:endParaRPr lang="es-CO" sz="11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xmlns="" val="638557757"/>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8811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781127149"/>
              </p:ext>
            </p:extLst>
          </p:nvPr>
        </p:nvGraphicFramePr>
        <p:xfrm>
          <a:off x="107504" y="1628801"/>
          <a:ext cx="8784975" cy="4032448"/>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xmlns="" val="20000"/>
                    </a:ext>
                  </a:extLst>
                </a:gridCol>
                <a:gridCol w="2130871">
                  <a:extLst>
                    <a:ext uri="{9D8B030D-6E8A-4147-A177-3AD203B41FA5}">
                      <a16:colId xmlns:a16="http://schemas.microsoft.com/office/drawing/2014/main" xmlns="" val="20001"/>
                    </a:ext>
                  </a:extLst>
                </a:gridCol>
                <a:gridCol w="2399680">
                  <a:extLst>
                    <a:ext uri="{9D8B030D-6E8A-4147-A177-3AD203B41FA5}">
                      <a16:colId xmlns:a16="http://schemas.microsoft.com/office/drawing/2014/main" xmlns="" val="20002"/>
                    </a:ext>
                  </a:extLst>
                </a:gridCol>
                <a:gridCol w="1080120">
                  <a:extLst>
                    <a:ext uri="{9D8B030D-6E8A-4147-A177-3AD203B41FA5}">
                      <a16:colId xmlns:a16="http://schemas.microsoft.com/office/drawing/2014/main" xmlns="" val="20003"/>
                    </a:ext>
                  </a:extLst>
                </a:gridCol>
                <a:gridCol w="1527268">
                  <a:extLst>
                    <a:ext uri="{9D8B030D-6E8A-4147-A177-3AD203B41FA5}">
                      <a16:colId xmlns:a16="http://schemas.microsoft.com/office/drawing/2014/main" xmlns="" val="20004"/>
                    </a:ext>
                  </a:extLst>
                </a:gridCol>
                <a:gridCol w="921005">
                  <a:extLst>
                    <a:ext uri="{9D8B030D-6E8A-4147-A177-3AD203B41FA5}">
                      <a16:colId xmlns:a16="http://schemas.microsoft.com/office/drawing/2014/main" xmlns="" val="20005"/>
                    </a:ext>
                  </a:extLst>
                </a:gridCol>
              </a:tblGrid>
              <a:tr h="976634">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MEJORA/UNIDADES</a:t>
                      </a:r>
                      <a:r>
                        <a:rPr lang="es-MX" sz="1100" baseline="0" dirty="0" smtClean="0">
                          <a:effectLst/>
                        </a:rPr>
                        <a:t> DE MEDIDA/CANTIDADES</a:t>
                      </a:r>
                    </a:p>
                    <a:p>
                      <a:pPr algn="ctr">
                        <a:lnSpc>
                          <a:spcPts val="1000"/>
                        </a:lnSpc>
                        <a:spcAft>
                          <a:spcPts val="0"/>
                        </a:spcAft>
                      </a:pP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nSpc>
                          <a:spcPts val="1000"/>
                        </a:lnSpc>
                        <a:spcAft>
                          <a:spcPts val="0"/>
                        </a:spcAft>
                      </a:pP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nSpc>
                          <a:spcPts val="1000"/>
                        </a:lnSpc>
                        <a:spcAft>
                          <a:spcPts val="0"/>
                        </a:spcAft>
                      </a:pPr>
                      <a:endParaRPr lang="en-US" sz="1100" dirty="0" smtClean="0">
                        <a:effectLst/>
                      </a:endParaRPr>
                    </a:p>
                    <a:p>
                      <a:pPr algn="ctr">
                        <a:lnSpc>
                          <a:spcPts val="1000"/>
                        </a:lnSpc>
                        <a:spcAft>
                          <a:spcPts val="0"/>
                        </a:spcAft>
                      </a:pPr>
                      <a:r>
                        <a:rPr lang="en-US" sz="1100" dirty="0" smtClean="0">
                          <a:effectLst/>
                        </a:rPr>
                        <a:t> FECHA 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n-US" sz="1100" dirty="0" smtClean="0">
                        <a:effectLst/>
                      </a:endParaRPr>
                    </a:p>
                    <a:p>
                      <a:pPr>
                        <a:lnSpc>
                          <a:spcPts val="750"/>
                        </a:lnSpc>
                        <a:spcBef>
                          <a:spcPts val="5"/>
                        </a:spcBef>
                        <a:spcAft>
                          <a:spcPts val="0"/>
                        </a:spcAft>
                      </a:pP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xmlns="" val="10000"/>
                  </a:ext>
                </a:extLst>
              </a:tr>
              <a:tr h="1527907">
                <a:tc>
                  <a:txBody>
                    <a:bodyPr/>
                    <a:lstStyle/>
                    <a:p>
                      <a:pPr marL="12065" marR="3175" algn="ctr">
                        <a:lnSpc>
                          <a:spcPct val="107000"/>
                        </a:lnSpc>
                        <a:spcBef>
                          <a:spcPts val="445"/>
                        </a:spcBef>
                        <a:spcAft>
                          <a:spcPts val="0"/>
                        </a:spcAft>
                      </a:pPr>
                      <a:endParaRPr lang="es-CO" sz="1100" b="0" kern="1200" dirty="0" smtClean="0">
                        <a:solidFill>
                          <a:schemeClr val="dk1"/>
                        </a:solidFill>
                        <a:effectLst/>
                        <a:latin typeface="+mn-lt"/>
                        <a:ea typeface="+mn-ea"/>
                        <a:cs typeface="+mn-cs"/>
                      </a:endParaRPr>
                    </a:p>
                    <a:p>
                      <a:pPr marL="12065" marR="3175" algn="ctr">
                        <a:lnSpc>
                          <a:spcPct val="107000"/>
                        </a:lnSpc>
                        <a:spcBef>
                          <a:spcPts val="445"/>
                        </a:spcBef>
                        <a:spcAft>
                          <a:spcPts val="0"/>
                        </a:spcAft>
                      </a:pPr>
                      <a:endParaRPr lang="es-CO" sz="1100" b="0" kern="1200" dirty="0" smtClean="0">
                        <a:solidFill>
                          <a:schemeClr val="dk1"/>
                        </a:solidFill>
                        <a:effectLst/>
                        <a:latin typeface="+mn-lt"/>
                        <a:ea typeface="+mn-ea"/>
                        <a:cs typeface="+mn-cs"/>
                      </a:endParaRPr>
                    </a:p>
                    <a:p>
                      <a:pPr marL="12065" marR="3175" algn="ctr">
                        <a:lnSpc>
                          <a:spcPct val="107000"/>
                        </a:lnSpc>
                        <a:spcBef>
                          <a:spcPts val="445"/>
                        </a:spcBef>
                        <a:spcAft>
                          <a:spcPts val="0"/>
                        </a:spcAft>
                      </a:pPr>
                      <a:endParaRPr lang="es-CO" sz="1100" b="0" kern="1200" dirty="0">
                        <a:solidFill>
                          <a:schemeClr val="dk1"/>
                        </a:solidFill>
                        <a:effectLst/>
                        <a:latin typeface="+mn-lt"/>
                        <a:ea typeface="+mn-ea"/>
                        <a:cs typeface="+mn-cs"/>
                      </a:endParaRPr>
                    </a:p>
                    <a:p>
                      <a:pPr marL="12065" marR="3175" algn="ctr">
                        <a:lnSpc>
                          <a:spcPct val="107000"/>
                        </a:lnSpc>
                        <a:spcBef>
                          <a:spcPts val="445"/>
                        </a:spcBef>
                        <a:spcAft>
                          <a:spcPts val="0"/>
                        </a:spcAft>
                      </a:pPr>
                      <a:r>
                        <a:rPr lang="es-CO" sz="1100" b="0" kern="1200" dirty="0" smtClean="0">
                          <a:solidFill>
                            <a:schemeClr val="dk1"/>
                          </a:solidFill>
                          <a:effectLst/>
                          <a:latin typeface="+mn-lt"/>
                          <a:ea typeface="+mn-ea"/>
                          <a:cs typeface="+mn-cs"/>
                        </a:rPr>
                        <a:t>24</a:t>
                      </a:r>
                      <a:endParaRPr lang="es-CO" sz="1100" b="0" kern="1200" dirty="0">
                        <a:solidFill>
                          <a:schemeClr val="dk1"/>
                        </a:solidFill>
                        <a:effectLst/>
                        <a:latin typeface="+mn-lt"/>
                        <a:ea typeface="+mn-ea"/>
                        <a:cs typeface="+mn-cs"/>
                      </a:endParaRPr>
                    </a:p>
                  </a:txBody>
                  <a:tcPr marL="0" marR="0" marT="0" marB="0">
                    <a:solidFill>
                      <a:schemeClr val="accent1">
                        <a:lumMod val="40000"/>
                        <a:lumOff val="60000"/>
                      </a:schemeClr>
                    </a:solidFill>
                  </a:tcPr>
                </a:tc>
                <a:tc>
                  <a:txBody>
                    <a:bodyPr/>
                    <a:lstStyle/>
                    <a:p>
                      <a:pPr marL="0" algn="just" defTabSz="914400" rtl="0" eaLnBrk="1" fontAlgn="ctr" latinLnBrk="0" hangingPunct="1"/>
                      <a:r>
                        <a:rPr lang="es-CO" sz="1100" b="0" kern="1200" dirty="0">
                          <a:solidFill>
                            <a:schemeClr val="dk1"/>
                          </a:solidFill>
                          <a:effectLst/>
                          <a:latin typeface="+mn-lt"/>
                          <a:ea typeface="+mn-ea"/>
                          <a:cs typeface="+mn-cs"/>
                        </a:rPr>
                        <a:t>Elaborar un manual de procedimientos </a:t>
                      </a:r>
                      <a:r>
                        <a:rPr lang="es-CO" sz="1100" b="0" kern="1200" dirty="0" smtClean="0">
                          <a:solidFill>
                            <a:schemeClr val="dk1"/>
                          </a:solidFill>
                          <a:effectLst/>
                          <a:latin typeface="+mn-lt"/>
                          <a:ea typeface="+mn-ea"/>
                          <a:cs typeface="+mn-cs"/>
                        </a:rPr>
                        <a:t>contables”. </a:t>
                      </a:r>
                      <a:r>
                        <a:rPr lang="es-CO" sz="1100" b="0" i="1" kern="1200" dirty="0" smtClean="0">
                          <a:solidFill>
                            <a:schemeClr val="dk1"/>
                          </a:solidFill>
                          <a:effectLst/>
                          <a:latin typeface="+mn-lt"/>
                          <a:ea typeface="+mn-ea"/>
                          <a:cs typeface="+mn-cs"/>
                        </a:rPr>
                        <a:t>-La falta de políticas y procedimientos claros y precisos en el manejo  de la información </a:t>
                      </a:r>
                      <a:endParaRPr lang="es-CO" sz="1100" b="0" i="1" kern="1200" dirty="0">
                        <a:solidFill>
                          <a:schemeClr val="dk1"/>
                        </a:solidFill>
                        <a:effectLst/>
                        <a:latin typeface="+mn-lt"/>
                        <a:ea typeface="+mn-ea"/>
                        <a:cs typeface="+mn-cs"/>
                      </a:endParaRPr>
                    </a:p>
                  </a:txBody>
                  <a:tcPr marL="9525" marR="9525" marT="9525" marB="0" anchor="ctr">
                    <a:solidFill>
                      <a:schemeClr val="accent1">
                        <a:lumMod val="40000"/>
                        <a:lumOff val="60000"/>
                      </a:schemeClr>
                    </a:solidFill>
                  </a:tcPr>
                </a:tc>
                <a:tc rowSpan="2">
                  <a:txBody>
                    <a:bodyPr/>
                    <a:lstStyle/>
                    <a:p>
                      <a:pPr algn="just"/>
                      <a:endParaRPr lang="es-CO" sz="1100" b="0" kern="1200" dirty="0" smtClean="0">
                        <a:solidFill>
                          <a:schemeClr val="dk1"/>
                        </a:solidFill>
                        <a:effectLst/>
                        <a:latin typeface="+mn-lt"/>
                        <a:ea typeface="+mn-ea"/>
                        <a:cs typeface="+mn-cs"/>
                      </a:endParaRPr>
                    </a:p>
                    <a:p>
                      <a:pPr algn="just"/>
                      <a:endParaRPr lang="es-CO" sz="1100" b="0" kern="1200" dirty="0" smtClean="0">
                        <a:solidFill>
                          <a:schemeClr val="dk1"/>
                        </a:solidFill>
                        <a:effectLst/>
                        <a:latin typeface="+mn-lt"/>
                        <a:ea typeface="+mn-ea"/>
                        <a:cs typeface="+mn-cs"/>
                      </a:endParaRPr>
                    </a:p>
                    <a:p>
                      <a:pPr algn="just"/>
                      <a:endParaRPr lang="es-CO" sz="1100" b="0" kern="1200" dirty="0" smtClean="0">
                        <a:solidFill>
                          <a:schemeClr val="dk1"/>
                        </a:solidFill>
                        <a:effectLst/>
                        <a:latin typeface="+mn-lt"/>
                        <a:ea typeface="+mn-ea"/>
                        <a:cs typeface="+mn-cs"/>
                      </a:endParaRPr>
                    </a:p>
                    <a:p>
                      <a:pPr algn="just"/>
                      <a:endParaRPr lang="es-CO" sz="1100" b="0" kern="1200" dirty="0" smtClean="0">
                        <a:solidFill>
                          <a:schemeClr val="dk1"/>
                        </a:solidFill>
                        <a:effectLst/>
                        <a:latin typeface="+mn-lt"/>
                        <a:ea typeface="+mn-ea"/>
                        <a:cs typeface="+mn-cs"/>
                      </a:endParaRPr>
                    </a:p>
                    <a:p>
                      <a:pPr algn="just"/>
                      <a:r>
                        <a:rPr lang="es-CO" sz="1100" b="0" kern="1200" dirty="0" smtClean="0">
                          <a:solidFill>
                            <a:schemeClr val="dk1"/>
                          </a:solidFill>
                          <a:effectLst/>
                          <a:latin typeface="+mn-lt"/>
                          <a:ea typeface="+mn-ea"/>
                          <a:cs typeface="+mn-cs"/>
                        </a:rPr>
                        <a:t>En el numeral 3.1 del manual de políticas contables aprobado en el Comité IDA del 22 de diciembre de 2016 se define la política contable que suministra información referente a la presentación razonable de los estados financieros y establece el conjunto completo de estos, con el propósito de asegurar que los mismos sean comparables y que cubran las necesidades de diferentes usuarios de la información.</a:t>
                      </a:r>
                    </a:p>
                    <a:p>
                      <a:pPr algn="just"/>
                      <a:endParaRPr lang="es-CO" sz="1100" b="0" kern="1200" dirty="0" smtClean="0">
                        <a:solidFill>
                          <a:srgbClr val="FF0000"/>
                        </a:solidFill>
                        <a:effectLst/>
                        <a:latin typeface="+mn-lt"/>
                        <a:ea typeface="+mn-ea"/>
                        <a:cs typeface="+mn-cs"/>
                      </a:endParaRPr>
                    </a:p>
                    <a:p>
                      <a:pPr algn="just"/>
                      <a:endParaRPr lang="es-CO" sz="1100" b="0" kern="1200" dirty="0" smtClean="0">
                        <a:solidFill>
                          <a:srgbClr val="FF0000"/>
                        </a:solidFill>
                        <a:effectLst/>
                        <a:latin typeface="+mn-lt"/>
                        <a:ea typeface="+mn-ea"/>
                        <a:cs typeface="+mn-cs"/>
                      </a:endParaRPr>
                    </a:p>
                    <a:p>
                      <a:pPr algn="just"/>
                      <a:endParaRPr lang="es-CO" sz="1100" b="0" kern="1200" dirty="0" smtClean="0">
                        <a:solidFill>
                          <a:srgbClr val="FF0000"/>
                        </a:solidFill>
                        <a:effectLst/>
                        <a:latin typeface="+mn-lt"/>
                        <a:ea typeface="+mn-ea"/>
                        <a:cs typeface="+mn-cs"/>
                      </a:endParaRP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r>
                        <a:rPr lang="es-MX" sz="1100" b="0" kern="1200" dirty="0" smtClean="0">
                          <a:solidFill>
                            <a:schemeClr val="tx1"/>
                          </a:solidFill>
                          <a:effectLst/>
                          <a:latin typeface="+mn-lt"/>
                          <a:ea typeface="+mn-ea"/>
                          <a:cs typeface="+mn-cs"/>
                        </a:rPr>
                        <a:t>Subdirección Administrativa y Financiera</a:t>
                      </a:r>
                    </a:p>
                  </a:txBody>
                  <a:tcPr marL="0" marR="0" marT="0" marB="0">
                    <a:solidFill>
                      <a:schemeClr val="accent1">
                        <a:lumMod val="40000"/>
                        <a:lumOff val="60000"/>
                      </a:schemeClr>
                    </a:solidFill>
                  </a:tcPr>
                </a:tc>
                <a:tc>
                  <a:txBody>
                    <a:bodyPr/>
                    <a:lstStyle/>
                    <a:p>
                      <a:pPr algn="ctr">
                        <a:lnSpc>
                          <a:spcPct val="1000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ct val="1000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ct val="100000"/>
                        </a:lnSpc>
                        <a:spcBef>
                          <a:spcPts val="50"/>
                        </a:spcBef>
                        <a:spcAft>
                          <a:spcPts val="0"/>
                        </a:spcAft>
                      </a:pPr>
                      <a:r>
                        <a:rPr lang="es-CO" sz="1100" b="0" dirty="0" smtClean="0">
                          <a:solidFill>
                            <a:schemeClr val="tx1"/>
                          </a:solidFill>
                          <a:effectLst/>
                          <a:latin typeface="Calibri"/>
                          <a:ea typeface="Calibri"/>
                          <a:cs typeface="Times New Roman"/>
                        </a:rPr>
                        <a:t>31 de</a:t>
                      </a:r>
                      <a:r>
                        <a:rPr lang="es-CO" sz="1100" b="0" baseline="0" dirty="0" smtClean="0">
                          <a:solidFill>
                            <a:schemeClr val="tx1"/>
                          </a:solidFill>
                          <a:effectLst/>
                          <a:latin typeface="Calibri"/>
                          <a:ea typeface="Calibri"/>
                          <a:cs typeface="Times New Roman"/>
                        </a:rPr>
                        <a:t> diciembre de 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marL="0" marR="0" lvl="0" indent="0" algn="l" defTabSz="914400" rtl="0" eaLnBrk="1" fontAlgn="auto" latinLnBrk="0" hangingPunct="1">
                        <a:lnSpc>
                          <a:spcPts val="950"/>
                        </a:lnSpc>
                        <a:spcBef>
                          <a:spcPts val="15"/>
                        </a:spcBef>
                        <a:spcAft>
                          <a:spcPts val="0"/>
                        </a:spcAft>
                        <a:buClrTx/>
                        <a:buSzTx/>
                        <a:buFontTx/>
                        <a:buNone/>
                        <a:tabLst/>
                        <a:defRPr/>
                      </a:pPr>
                      <a:r>
                        <a:rPr lang="es-MX" sz="1100" dirty="0" smtClean="0">
                          <a:solidFill>
                            <a:schemeClr val="tx1"/>
                          </a:solidFill>
                          <a:effectLst/>
                          <a:latin typeface="+mn-lt"/>
                          <a:ea typeface="Calibri"/>
                          <a:cs typeface="Times New Roman"/>
                        </a:rPr>
                        <a:t>    CUMPLIDA</a:t>
                      </a:r>
                      <a:endParaRPr lang="es-CO" sz="11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xmlns="" val="323131711"/>
                  </a:ext>
                </a:extLst>
              </a:tr>
              <a:tr h="1527907">
                <a:tc>
                  <a:txBody>
                    <a:bodyPr/>
                    <a:lstStyle/>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CO" sz="900" dirty="0" smtClean="0">
                          <a:solidFill>
                            <a:schemeClr val="tx1"/>
                          </a:solidFill>
                          <a:effectLst/>
                          <a:latin typeface="Calibri"/>
                          <a:ea typeface="Calibri"/>
                          <a:cs typeface="Times New Roman"/>
                        </a:rPr>
                        <a:t>24</a:t>
                      </a: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marL="0" algn="just" defTabSz="914400" rtl="0" eaLnBrk="1" fontAlgn="ctr" latinLnBrk="0" hangingPunct="1"/>
                      <a:r>
                        <a:rPr lang="es-CO" sz="1100" b="0" kern="1200" dirty="0">
                          <a:solidFill>
                            <a:schemeClr val="dk1"/>
                          </a:solidFill>
                          <a:effectLst/>
                          <a:latin typeface="+mn-lt"/>
                          <a:ea typeface="+mn-ea"/>
                          <a:cs typeface="+mn-cs"/>
                        </a:rPr>
                        <a:t>Elaborar un manual de procedimientos </a:t>
                      </a:r>
                      <a:r>
                        <a:rPr lang="es-CO" sz="1100" b="0" kern="1200" dirty="0" smtClean="0">
                          <a:solidFill>
                            <a:schemeClr val="dk1"/>
                          </a:solidFill>
                          <a:effectLst/>
                          <a:latin typeface="+mn-lt"/>
                          <a:ea typeface="+mn-ea"/>
                          <a:cs typeface="+mn-cs"/>
                        </a:rPr>
                        <a:t>contables.</a:t>
                      </a:r>
                      <a:r>
                        <a:rPr lang="es-CO" sz="1100" b="0" kern="1200" baseline="0" dirty="0" smtClean="0">
                          <a:solidFill>
                            <a:schemeClr val="dk1"/>
                          </a:solidFill>
                          <a:effectLst/>
                          <a:latin typeface="+mn-lt"/>
                          <a:ea typeface="+mn-ea"/>
                          <a:cs typeface="+mn-cs"/>
                        </a:rPr>
                        <a:t> “</a:t>
                      </a:r>
                      <a:r>
                        <a:rPr lang="es-CO" sz="1100" b="0" i="1" kern="1200" baseline="0" dirty="0" smtClean="0">
                          <a:solidFill>
                            <a:schemeClr val="dk1"/>
                          </a:solidFill>
                          <a:effectLst/>
                          <a:latin typeface="+mn-lt"/>
                          <a:ea typeface="+mn-ea"/>
                          <a:cs typeface="+mn-cs"/>
                        </a:rPr>
                        <a:t>Los Estados Contables de la CRA a 31 de diciembre de 2012, fueron firmados por una persona diferente al contador”.</a:t>
                      </a:r>
                      <a:endParaRPr lang="es-CO" sz="1100" b="0" i="1" kern="1200" dirty="0">
                        <a:solidFill>
                          <a:schemeClr val="dk1"/>
                        </a:solidFill>
                        <a:effectLst/>
                        <a:latin typeface="+mn-lt"/>
                        <a:ea typeface="+mn-ea"/>
                        <a:cs typeface="+mn-cs"/>
                      </a:endParaRPr>
                    </a:p>
                  </a:txBody>
                  <a:tcPr marL="9525" marR="9525" marT="9525" marB="0" anchor="ctr">
                    <a:solidFill>
                      <a:schemeClr val="accent1">
                        <a:lumMod val="40000"/>
                        <a:lumOff val="60000"/>
                      </a:schemeClr>
                    </a:solidFill>
                  </a:tcPr>
                </a:tc>
                <a:tc vMerge="1">
                  <a:txBody>
                    <a:bodyPr/>
                    <a:lstStyle/>
                    <a:p>
                      <a:pPr algn="just"/>
                      <a:endParaRPr lang="es-CO" sz="1100" b="0" kern="1200" dirty="0" smtClean="0">
                        <a:solidFill>
                          <a:srgbClr val="FF0000"/>
                        </a:solidFill>
                        <a:effectLst/>
                        <a:latin typeface="+mn-lt"/>
                        <a:ea typeface="+mn-ea"/>
                        <a:cs typeface="+mn-cs"/>
                      </a:endParaRP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r>
                        <a:rPr lang="es-MX" sz="1100" b="0" kern="1200" dirty="0" smtClean="0">
                          <a:solidFill>
                            <a:schemeClr val="tx1"/>
                          </a:solidFill>
                          <a:effectLst/>
                          <a:latin typeface="+mn-lt"/>
                          <a:ea typeface="+mn-ea"/>
                          <a:cs typeface="+mn-cs"/>
                        </a:rPr>
                        <a:t>Subdirección Administrativa y Financiera</a:t>
                      </a:r>
                    </a:p>
                  </a:txBody>
                  <a:tcPr marL="0" marR="0" marT="0" marB="0">
                    <a:solidFill>
                      <a:schemeClr val="accent1">
                        <a:lumMod val="40000"/>
                        <a:lumOff val="60000"/>
                      </a:schemeClr>
                    </a:solidFill>
                  </a:tcPr>
                </a:tc>
                <a:tc>
                  <a:txBody>
                    <a:bodyPr/>
                    <a:lstStyle/>
                    <a:p>
                      <a:pPr algn="ctr">
                        <a:lnSpc>
                          <a:spcPct val="1000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ct val="1000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ct val="100000"/>
                        </a:lnSpc>
                        <a:spcBef>
                          <a:spcPts val="50"/>
                        </a:spcBef>
                        <a:spcAft>
                          <a:spcPts val="0"/>
                        </a:spcAft>
                      </a:pPr>
                      <a:r>
                        <a:rPr lang="es-CO" sz="1100" b="0" dirty="0" smtClean="0">
                          <a:solidFill>
                            <a:schemeClr val="tx1"/>
                          </a:solidFill>
                          <a:effectLst/>
                          <a:latin typeface="Calibri"/>
                          <a:ea typeface="Calibri"/>
                          <a:cs typeface="Times New Roman"/>
                        </a:rPr>
                        <a:t>31 de</a:t>
                      </a:r>
                      <a:r>
                        <a:rPr lang="es-CO" sz="1100" b="0" baseline="0" dirty="0" smtClean="0">
                          <a:solidFill>
                            <a:schemeClr val="tx1"/>
                          </a:solidFill>
                          <a:effectLst/>
                          <a:latin typeface="Calibri"/>
                          <a:ea typeface="Calibri"/>
                          <a:cs typeface="Times New Roman"/>
                        </a:rPr>
                        <a:t> diciembre de 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marL="0" marR="0" lvl="0" indent="0" algn="l" defTabSz="914400" rtl="0" eaLnBrk="1" fontAlgn="auto" latinLnBrk="0" hangingPunct="1">
                        <a:lnSpc>
                          <a:spcPts val="950"/>
                        </a:lnSpc>
                        <a:spcBef>
                          <a:spcPts val="15"/>
                        </a:spcBef>
                        <a:spcAft>
                          <a:spcPts val="0"/>
                        </a:spcAft>
                        <a:buClrTx/>
                        <a:buSzTx/>
                        <a:buFontTx/>
                        <a:buNone/>
                        <a:tabLst/>
                        <a:defRPr/>
                      </a:pPr>
                      <a:r>
                        <a:rPr lang="es-MX" sz="1100" dirty="0" smtClean="0">
                          <a:solidFill>
                            <a:schemeClr val="tx1"/>
                          </a:solidFill>
                          <a:effectLst/>
                          <a:latin typeface="+mn-lt"/>
                          <a:ea typeface="Calibri"/>
                          <a:cs typeface="Times New Roman"/>
                        </a:rPr>
                        <a:t>    CUMPLIDA</a:t>
                      </a:r>
                      <a:endParaRPr lang="es-CO" sz="11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xmlns="" val="421686479"/>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1347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1606667976"/>
              </p:ext>
            </p:extLst>
          </p:nvPr>
        </p:nvGraphicFramePr>
        <p:xfrm>
          <a:off x="107504" y="1628800"/>
          <a:ext cx="8784975" cy="885495"/>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xmlns="" val="20000"/>
                    </a:ext>
                  </a:extLst>
                </a:gridCol>
                <a:gridCol w="2130871">
                  <a:extLst>
                    <a:ext uri="{9D8B030D-6E8A-4147-A177-3AD203B41FA5}">
                      <a16:colId xmlns:a16="http://schemas.microsoft.com/office/drawing/2014/main" xmlns="" val="20001"/>
                    </a:ext>
                  </a:extLst>
                </a:gridCol>
                <a:gridCol w="2399680">
                  <a:extLst>
                    <a:ext uri="{9D8B030D-6E8A-4147-A177-3AD203B41FA5}">
                      <a16:colId xmlns:a16="http://schemas.microsoft.com/office/drawing/2014/main" xmlns="" val="20002"/>
                    </a:ext>
                  </a:extLst>
                </a:gridCol>
                <a:gridCol w="1080120">
                  <a:extLst>
                    <a:ext uri="{9D8B030D-6E8A-4147-A177-3AD203B41FA5}">
                      <a16:colId xmlns:a16="http://schemas.microsoft.com/office/drawing/2014/main" xmlns="" val="20003"/>
                    </a:ext>
                  </a:extLst>
                </a:gridCol>
                <a:gridCol w="1527268">
                  <a:extLst>
                    <a:ext uri="{9D8B030D-6E8A-4147-A177-3AD203B41FA5}">
                      <a16:colId xmlns:a16="http://schemas.microsoft.com/office/drawing/2014/main" xmlns="" val="20004"/>
                    </a:ext>
                  </a:extLst>
                </a:gridCol>
                <a:gridCol w="921005">
                  <a:extLst>
                    <a:ext uri="{9D8B030D-6E8A-4147-A177-3AD203B41FA5}">
                      <a16:colId xmlns:a16="http://schemas.microsoft.com/office/drawing/2014/main" xmlns="" val="20005"/>
                    </a:ext>
                  </a:extLst>
                </a:gridCol>
              </a:tblGrid>
              <a:tr h="885495">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xmlns="" val="10000"/>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a 1"/>
          <p:cNvGraphicFramePr>
            <a:graphicFrameLocks noGrp="1"/>
          </p:cNvGraphicFramePr>
          <p:nvPr>
            <p:extLst>
              <p:ext uri="{D42A27DB-BD31-4B8C-83A1-F6EECF244321}">
                <p14:modId xmlns:p14="http://schemas.microsoft.com/office/powerpoint/2010/main" val="2437651153"/>
              </p:ext>
            </p:extLst>
          </p:nvPr>
        </p:nvGraphicFramePr>
        <p:xfrm>
          <a:off x="107503" y="2658312"/>
          <a:ext cx="8784976" cy="3074944"/>
        </p:xfrm>
        <a:graphic>
          <a:graphicData uri="http://schemas.openxmlformats.org/drawingml/2006/table">
            <a:tbl>
              <a:tblPr firstRow="1" firstCol="1" lastRow="1" lastCol="1" bandRow="1" bandCol="1">
                <a:tableStyleId>{5C22544A-7EE6-4342-B048-85BDC9FD1C3A}</a:tableStyleId>
              </a:tblPr>
              <a:tblGrid>
                <a:gridCol w="726032">
                  <a:extLst>
                    <a:ext uri="{9D8B030D-6E8A-4147-A177-3AD203B41FA5}">
                      <a16:colId xmlns:a16="http://schemas.microsoft.com/office/drawing/2014/main" xmlns="" val="1627699132"/>
                    </a:ext>
                  </a:extLst>
                </a:gridCol>
                <a:gridCol w="2130871">
                  <a:extLst>
                    <a:ext uri="{9D8B030D-6E8A-4147-A177-3AD203B41FA5}">
                      <a16:colId xmlns:a16="http://schemas.microsoft.com/office/drawing/2014/main" xmlns="" val="2491316137"/>
                    </a:ext>
                  </a:extLst>
                </a:gridCol>
                <a:gridCol w="2399680">
                  <a:extLst>
                    <a:ext uri="{9D8B030D-6E8A-4147-A177-3AD203B41FA5}">
                      <a16:colId xmlns:a16="http://schemas.microsoft.com/office/drawing/2014/main" xmlns="" val="2454841338"/>
                    </a:ext>
                  </a:extLst>
                </a:gridCol>
                <a:gridCol w="1080120">
                  <a:extLst>
                    <a:ext uri="{9D8B030D-6E8A-4147-A177-3AD203B41FA5}">
                      <a16:colId xmlns:a16="http://schemas.microsoft.com/office/drawing/2014/main" xmlns="" val="3598551603"/>
                    </a:ext>
                  </a:extLst>
                </a:gridCol>
                <a:gridCol w="1527268">
                  <a:extLst>
                    <a:ext uri="{9D8B030D-6E8A-4147-A177-3AD203B41FA5}">
                      <a16:colId xmlns:a16="http://schemas.microsoft.com/office/drawing/2014/main" xmlns="" val="3941856793"/>
                    </a:ext>
                  </a:extLst>
                </a:gridCol>
                <a:gridCol w="921005">
                  <a:extLst>
                    <a:ext uri="{9D8B030D-6E8A-4147-A177-3AD203B41FA5}">
                      <a16:colId xmlns:a16="http://schemas.microsoft.com/office/drawing/2014/main" xmlns="" val="1352598789"/>
                    </a:ext>
                  </a:extLst>
                </a:gridCol>
              </a:tblGrid>
              <a:tr h="3074944">
                <a:tc>
                  <a:txBody>
                    <a:bodyPr/>
                    <a:lstStyle/>
                    <a:p>
                      <a:pPr marL="12065" marR="3175" algn="ctr">
                        <a:lnSpc>
                          <a:spcPct val="107000"/>
                        </a:lnSpc>
                        <a:spcBef>
                          <a:spcPts val="445"/>
                        </a:spcBef>
                        <a:spcAft>
                          <a:spcPts val="0"/>
                        </a:spcAft>
                      </a:pPr>
                      <a:endParaRPr lang="es-MX" sz="900" dirty="0" smtClean="0">
                        <a:solidFill>
                          <a:schemeClr val="tx1"/>
                        </a:solidFill>
                        <a:effectLst/>
                        <a:latin typeface="+mn-lt"/>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mn-lt"/>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mn-lt"/>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mn-lt"/>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mn-lt"/>
                          <a:ea typeface="Calibri"/>
                          <a:cs typeface="Times New Roman"/>
                        </a:rPr>
                        <a:t>24</a:t>
                      </a:r>
                    </a:p>
                    <a:p>
                      <a:pPr marL="12065" marR="3175" indent="0" algn="ctr" defTabSz="914400" rtl="0" eaLnBrk="1" fontAlgn="auto" latinLnBrk="0" hangingPunct="1">
                        <a:lnSpc>
                          <a:spcPct val="107000"/>
                        </a:lnSpc>
                        <a:spcBef>
                          <a:spcPts val="445"/>
                        </a:spcBef>
                        <a:spcAft>
                          <a:spcPts val="0"/>
                        </a:spcAft>
                        <a:buClrTx/>
                        <a:buSzTx/>
                        <a:buFontTx/>
                        <a:buNone/>
                        <a:tabLst/>
                        <a:defRPr/>
                      </a:pPr>
                      <a:r>
                        <a:rPr lang="es-MX" sz="900" dirty="0" smtClean="0">
                          <a:solidFill>
                            <a:schemeClr val="tx1"/>
                          </a:solidFill>
                          <a:effectLst/>
                          <a:latin typeface="+mn-lt"/>
                          <a:ea typeface="Calibri"/>
                          <a:cs typeface="Times New Roman"/>
                        </a:rPr>
                        <a:t>CGR 2013</a:t>
                      </a:r>
                      <a:endParaRPr lang="es-CO" sz="9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5"/>
                        </a:spcBef>
                        <a:spcAft>
                          <a:spcPts val="0"/>
                        </a:spcAft>
                        <a:buClrTx/>
                        <a:buSzTx/>
                        <a:buFontTx/>
                        <a:buNone/>
                        <a:tabLst/>
                        <a:defRPr/>
                      </a:pPr>
                      <a:endParaRPr lang="es-CO" sz="1100" b="0" i="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
                        </a:spcBef>
                        <a:spcAft>
                          <a:spcPts val="0"/>
                        </a:spcAft>
                        <a:buClrTx/>
                        <a:buSzTx/>
                        <a:buFontTx/>
                        <a:buNone/>
                        <a:tabLst/>
                        <a:defRPr/>
                      </a:pPr>
                      <a:endParaRPr lang="es-CO" sz="1100" b="0" i="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
                        </a:spcBef>
                        <a:spcAft>
                          <a:spcPts val="0"/>
                        </a:spcAft>
                        <a:buClrTx/>
                        <a:buSzTx/>
                        <a:buFontTx/>
                        <a:buNone/>
                        <a:tabLst/>
                        <a:defRPr/>
                      </a:pPr>
                      <a:r>
                        <a:rPr lang="es-CO" sz="1100" b="0" i="0" kern="1200" dirty="0" smtClean="0">
                          <a:solidFill>
                            <a:schemeClr val="dk1"/>
                          </a:solidFill>
                          <a:effectLst/>
                          <a:latin typeface="+mn-lt"/>
                          <a:ea typeface="+mn-ea"/>
                          <a:cs typeface="+mn-cs"/>
                        </a:rPr>
                        <a:t>Manejo centralizado del archivo de</a:t>
                      </a:r>
                      <a:r>
                        <a:rPr lang="es-CO" sz="1100" b="0" i="0" kern="1200" baseline="0" dirty="0" smtClean="0">
                          <a:solidFill>
                            <a:schemeClr val="dk1"/>
                          </a:solidFill>
                          <a:effectLst/>
                          <a:latin typeface="+mn-lt"/>
                          <a:ea typeface="+mn-ea"/>
                          <a:cs typeface="+mn-cs"/>
                        </a:rPr>
                        <a:t> </a:t>
                      </a:r>
                      <a:r>
                        <a:rPr lang="es-CO" sz="1100" b="0" i="0" kern="1200" dirty="0" smtClean="0">
                          <a:solidFill>
                            <a:schemeClr val="dk1"/>
                          </a:solidFill>
                          <a:effectLst/>
                          <a:latin typeface="+mn-lt"/>
                          <a:ea typeface="+mn-ea"/>
                          <a:cs typeface="+mn-cs"/>
                        </a:rPr>
                        <a:t>gestión del área financiera.</a:t>
                      </a:r>
                    </a:p>
                    <a:p>
                      <a:pPr marL="0" algn="just" defTabSz="914400" rtl="0" eaLnBrk="1" latinLnBrk="0" hangingPunct="1">
                        <a:lnSpc>
                          <a:spcPts val="850"/>
                        </a:lnSpc>
                        <a:spcBef>
                          <a:spcPts val="5"/>
                        </a:spcBef>
                        <a:spcAft>
                          <a:spcPts val="0"/>
                        </a:spcAft>
                      </a:pPr>
                      <a:endParaRPr lang="es-MX" sz="1100" i="0" kern="1200" dirty="0" smtClean="0">
                        <a:solidFill>
                          <a:schemeClr val="dk1"/>
                        </a:solidFill>
                        <a:effectLst/>
                        <a:latin typeface="+mn-lt"/>
                        <a:ea typeface="+mn-ea"/>
                        <a:cs typeface="+mn-cs"/>
                      </a:endParaRPr>
                    </a:p>
                    <a:p>
                      <a:pPr marL="0" algn="just" defTabSz="914400" rtl="0" eaLnBrk="1" latinLnBrk="0" hangingPunct="1">
                        <a:lnSpc>
                          <a:spcPts val="850"/>
                        </a:lnSpc>
                        <a:spcBef>
                          <a:spcPts val="5"/>
                        </a:spcBef>
                        <a:spcAft>
                          <a:spcPts val="0"/>
                        </a:spcAft>
                      </a:pPr>
                      <a:endParaRPr lang="es-MX" sz="1100" i="0" kern="1200" dirty="0" smtClean="0">
                        <a:solidFill>
                          <a:schemeClr val="dk1"/>
                        </a:solidFill>
                        <a:effectLst/>
                        <a:latin typeface="+mn-lt"/>
                        <a:ea typeface="+mn-ea"/>
                        <a:cs typeface="+mn-cs"/>
                      </a:endParaRPr>
                    </a:p>
                    <a:p>
                      <a:pPr marL="0" algn="just" defTabSz="914400" rtl="0" eaLnBrk="1" latinLnBrk="0" hangingPunct="1">
                        <a:lnSpc>
                          <a:spcPts val="850"/>
                        </a:lnSpc>
                        <a:spcBef>
                          <a:spcPts val="5"/>
                        </a:spcBef>
                        <a:spcAft>
                          <a:spcPts val="0"/>
                        </a:spcAft>
                      </a:pPr>
                      <a:endParaRPr lang="es-MX" sz="1100" i="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
                        </a:spcBef>
                        <a:spcAft>
                          <a:spcPts val="0"/>
                        </a:spcAft>
                        <a:buClrTx/>
                        <a:buSzTx/>
                        <a:buFontTx/>
                        <a:buNone/>
                        <a:tabLst/>
                        <a:defRPr/>
                      </a:pPr>
                      <a:r>
                        <a:rPr lang="es-MX" sz="1100" b="1" kern="1200" dirty="0" smtClean="0">
                          <a:solidFill>
                            <a:schemeClr val="dk1"/>
                          </a:solidFill>
                          <a:effectLst/>
                          <a:latin typeface="+mn-lt"/>
                          <a:ea typeface="+mn-ea"/>
                          <a:cs typeface="+mn-cs"/>
                        </a:rPr>
                        <a:t>UNIDAD DE MEDIDA</a:t>
                      </a:r>
                      <a:r>
                        <a:rPr lang="es-MX" sz="1100" b="0" kern="1200" dirty="0" smtClean="0">
                          <a:solidFill>
                            <a:schemeClr val="dk1"/>
                          </a:solidFill>
                          <a:effectLst/>
                          <a:latin typeface="+mn-lt"/>
                          <a:ea typeface="+mn-ea"/>
                          <a:cs typeface="+mn-cs"/>
                        </a:rPr>
                        <a:t>: </a:t>
                      </a:r>
                    </a:p>
                    <a:p>
                      <a:pPr marL="0" marR="0" indent="0" algn="just" defTabSz="914400" rtl="0" eaLnBrk="1" fontAlgn="auto" latinLnBrk="0" hangingPunct="1">
                        <a:lnSpc>
                          <a:spcPct val="100000"/>
                        </a:lnSpc>
                        <a:spcBef>
                          <a:spcPts val="5"/>
                        </a:spcBef>
                        <a:spcAft>
                          <a:spcPts val="0"/>
                        </a:spcAft>
                        <a:buClrTx/>
                        <a:buSzTx/>
                        <a:buFontTx/>
                        <a:buNone/>
                        <a:tabLst/>
                        <a:defRPr/>
                      </a:pPr>
                      <a:endParaRPr lang="es-MX" sz="1100" b="0" i="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
                        </a:spcBef>
                        <a:spcAft>
                          <a:spcPts val="0"/>
                        </a:spcAft>
                        <a:buClrTx/>
                        <a:buSzTx/>
                        <a:buFontTx/>
                        <a:buNone/>
                        <a:tabLst/>
                        <a:defRPr/>
                      </a:pPr>
                      <a:r>
                        <a:rPr lang="es-MX" sz="1100" b="0" i="0" kern="1200" dirty="0" smtClean="0">
                          <a:solidFill>
                            <a:schemeClr val="dk1"/>
                          </a:solidFill>
                          <a:effectLst/>
                          <a:latin typeface="+mn-lt"/>
                          <a:ea typeface="+mn-ea"/>
                          <a:cs typeface="+mn-cs"/>
                        </a:rPr>
                        <a:t>-</a:t>
                      </a:r>
                      <a:r>
                        <a:rPr lang="es-CO" sz="1100" b="0" i="0" kern="1200" dirty="0" smtClean="0">
                          <a:solidFill>
                            <a:schemeClr val="dk1"/>
                          </a:solidFill>
                          <a:effectLst/>
                          <a:latin typeface="+mn-lt"/>
                          <a:ea typeface="+mn-ea"/>
                          <a:cs typeface="+mn-cs"/>
                        </a:rPr>
                        <a:t>Modificación del INF-PRC09 Procedimiento de Transferencia Documental.</a:t>
                      </a:r>
                    </a:p>
                    <a:p>
                      <a:pPr marL="0" marR="0" indent="0" algn="just" defTabSz="914400" rtl="0" eaLnBrk="1" fontAlgn="auto" latinLnBrk="0" hangingPunct="1">
                        <a:lnSpc>
                          <a:spcPct val="100000"/>
                        </a:lnSpc>
                        <a:spcBef>
                          <a:spcPts val="5"/>
                        </a:spcBef>
                        <a:spcAft>
                          <a:spcPts val="0"/>
                        </a:spcAft>
                        <a:buClrTx/>
                        <a:buSzTx/>
                        <a:buFontTx/>
                        <a:buNone/>
                        <a:tabLst/>
                        <a:defRPr/>
                      </a:pPr>
                      <a:endParaRPr lang="es-MX" sz="1100" b="0" i="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
                        </a:spcBef>
                        <a:spcAft>
                          <a:spcPts val="0"/>
                        </a:spcAft>
                        <a:buClrTx/>
                        <a:buSzTx/>
                        <a:buFontTx/>
                        <a:buNone/>
                        <a:tabLst/>
                        <a:defRPr/>
                      </a:pPr>
                      <a:r>
                        <a:rPr lang="es-MX" sz="1100" b="0" i="0" kern="1200" dirty="0" smtClean="0">
                          <a:solidFill>
                            <a:schemeClr val="dk1"/>
                          </a:solidFill>
                          <a:effectLst/>
                          <a:latin typeface="+mn-lt"/>
                          <a:ea typeface="+mn-ea"/>
                          <a:cs typeface="+mn-cs"/>
                        </a:rPr>
                        <a:t>-1</a:t>
                      </a:r>
                      <a:endParaRPr lang="es-CO" sz="1100" b="0" i="0" kern="1200" dirty="0" smtClean="0">
                        <a:solidFill>
                          <a:schemeClr val="dk1"/>
                        </a:solidFill>
                        <a:effectLst/>
                        <a:latin typeface="+mn-lt"/>
                        <a:ea typeface="+mn-ea"/>
                        <a:cs typeface="+mn-cs"/>
                      </a:endParaRPr>
                    </a:p>
                  </a:txBody>
                  <a:tcPr marL="9525" marR="9525" marT="9525" marB="0" anchor="ct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dk1"/>
                          </a:solidFill>
                          <a:effectLst/>
                          <a:latin typeface="+mn-lt"/>
                          <a:ea typeface="+mn-ea"/>
                          <a:cs typeface="+mn-cs"/>
                        </a:rPr>
                        <a:t>En el Comité SIGC No. 6 del 31 de mayo de 2016 se aprobó la modificación del procedimiento de transferencia documental.</a:t>
                      </a:r>
                    </a:p>
                  </a:txBody>
                  <a:tcPr marL="0" marR="0" marT="0" marB="0">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5"/>
                        </a:spcBef>
                        <a:spcAft>
                          <a:spcPts val="0"/>
                        </a:spcAft>
                        <a:buClrTx/>
                        <a:buSzTx/>
                        <a:buFontTx/>
                        <a:buNone/>
                        <a:tabLst/>
                        <a:defRPr/>
                      </a:pPr>
                      <a:endParaRPr lang="es-MX" sz="1100" b="0" dirty="0" smtClean="0">
                        <a:solidFill>
                          <a:schemeClr val="tx1"/>
                        </a:solidFill>
                        <a:effectLst/>
                        <a:latin typeface="+mn-lt"/>
                        <a:ea typeface="Calibri"/>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endParaRPr lang="es-MX" sz="1100" b="0" dirty="0" smtClean="0">
                        <a:solidFill>
                          <a:schemeClr val="tx1"/>
                        </a:solidFill>
                        <a:effectLst/>
                        <a:latin typeface="+mn-lt"/>
                        <a:ea typeface="Calibri"/>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endParaRPr lang="es-MX" sz="1100" b="0" dirty="0" smtClean="0">
                        <a:solidFill>
                          <a:schemeClr val="tx1"/>
                        </a:solidFill>
                        <a:effectLst/>
                        <a:latin typeface="+mn-lt"/>
                        <a:ea typeface="Calibri"/>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endParaRPr lang="es-MX" sz="1100" b="0" dirty="0" smtClean="0">
                        <a:solidFill>
                          <a:schemeClr val="tx1"/>
                        </a:solidFill>
                        <a:effectLst/>
                        <a:latin typeface="+mn-lt"/>
                        <a:ea typeface="Calibri"/>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endParaRPr lang="es-MX" sz="1100" b="0" dirty="0" smtClean="0">
                        <a:solidFill>
                          <a:schemeClr val="tx1"/>
                        </a:solidFill>
                        <a:effectLst/>
                        <a:latin typeface="+mn-lt"/>
                        <a:ea typeface="Calibri"/>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r>
                        <a:rPr lang="es-MX" sz="1100" b="0" dirty="0" smtClean="0">
                          <a:solidFill>
                            <a:schemeClr val="tx1"/>
                          </a:solidFill>
                          <a:effectLst/>
                          <a:latin typeface="+mn-lt"/>
                          <a:ea typeface="Calibri"/>
                          <a:cs typeface="Times New Roman"/>
                        </a:rPr>
                        <a:t>Subdirección Administrativa y Financiera</a:t>
                      </a:r>
                    </a:p>
                  </a:txBody>
                  <a:tcPr marL="0" marR="0" marT="0" marB="0">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dk1"/>
                          </a:solidFill>
                          <a:effectLst/>
                          <a:latin typeface="+mn-lt"/>
                          <a:ea typeface="+mn-ea"/>
                          <a:cs typeface="+mn-cs"/>
                        </a:rPr>
                        <a:t>30 de junio de 2016</a:t>
                      </a:r>
                    </a:p>
                  </a:txBody>
                  <a:tcPr marL="0" marR="0" marT="0" marB="0">
                    <a:solidFill>
                      <a:schemeClr val="accent1">
                        <a:lumMod val="40000"/>
                        <a:lumOff val="60000"/>
                      </a:schemeClr>
                    </a:solidFill>
                  </a:tcPr>
                </a:tc>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algn="ctr">
                        <a:lnSpc>
                          <a:spcPts val="950"/>
                        </a:lnSpc>
                        <a:spcBef>
                          <a:spcPts val="15"/>
                        </a:spcBef>
                        <a:spcAft>
                          <a:spcPts val="0"/>
                        </a:spcAft>
                      </a:pPr>
                      <a:r>
                        <a:rPr lang="es-CO" sz="900" dirty="0" smtClean="0">
                          <a:solidFill>
                            <a:schemeClr val="tx1"/>
                          </a:solidFill>
                          <a:effectLst/>
                          <a:latin typeface="+mn-lt"/>
                          <a:ea typeface="Calibri"/>
                          <a:cs typeface="Times New Roman"/>
                        </a:rPr>
                        <a:t>CUMPLIDA</a:t>
                      </a: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xmlns="" val="1191581669"/>
                  </a:ext>
                </a:extLst>
              </a:tr>
            </a:tbl>
          </a:graphicData>
        </a:graphic>
      </p:graphicFrame>
    </p:spTree>
    <p:extLst>
      <p:ext uri="{BB962C8B-B14F-4D97-AF65-F5344CB8AC3E}">
        <p14:creationId xmlns:p14="http://schemas.microsoft.com/office/powerpoint/2010/main" val="36587750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117878600"/>
              </p:ext>
            </p:extLst>
          </p:nvPr>
        </p:nvGraphicFramePr>
        <p:xfrm>
          <a:off x="107504" y="1628800"/>
          <a:ext cx="8784975" cy="3888431"/>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xmlns="" val="20000"/>
                    </a:ext>
                  </a:extLst>
                </a:gridCol>
                <a:gridCol w="2130871">
                  <a:extLst>
                    <a:ext uri="{9D8B030D-6E8A-4147-A177-3AD203B41FA5}">
                      <a16:colId xmlns:a16="http://schemas.microsoft.com/office/drawing/2014/main" xmlns="" val="20001"/>
                    </a:ext>
                  </a:extLst>
                </a:gridCol>
                <a:gridCol w="2399680">
                  <a:extLst>
                    <a:ext uri="{9D8B030D-6E8A-4147-A177-3AD203B41FA5}">
                      <a16:colId xmlns:a16="http://schemas.microsoft.com/office/drawing/2014/main" xmlns="" val="20002"/>
                    </a:ext>
                  </a:extLst>
                </a:gridCol>
                <a:gridCol w="1080120">
                  <a:extLst>
                    <a:ext uri="{9D8B030D-6E8A-4147-A177-3AD203B41FA5}">
                      <a16:colId xmlns:a16="http://schemas.microsoft.com/office/drawing/2014/main" xmlns="" val="20003"/>
                    </a:ext>
                  </a:extLst>
                </a:gridCol>
                <a:gridCol w="1527268">
                  <a:extLst>
                    <a:ext uri="{9D8B030D-6E8A-4147-A177-3AD203B41FA5}">
                      <a16:colId xmlns:a16="http://schemas.microsoft.com/office/drawing/2014/main" xmlns="" val="20004"/>
                    </a:ext>
                  </a:extLst>
                </a:gridCol>
                <a:gridCol w="921005">
                  <a:extLst>
                    <a:ext uri="{9D8B030D-6E8A-4147-A177-3AD203B41FA5}">
                      <a16:colId xmlns:a16="http://schemas.microsoft.com/office/drawing/2014/main" xmlns="" val="20005"/>
                    </a:ext>
                  </a:extLst>
                </a:gridCol>
              </a:tblGrid>
              <a:tr h="685186">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xmlns="" val="10000"/>
                  </a:ext>
                </a:extLst>
              </a:tr>
              <a:tr h="3203245">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24</a:t>
                      </a:r>
                    </a:p>
                    <a:p>
                      <a:pPr marL="12065" marR="3175" indent="0" algn="ctr" defTabSz="914400" rtl="0" eaLnBrk="1" fontAlgn="auto" latinLnBrk="0" hangingPunct="1">
                        <a:lnSpc>
                          <a:spcPct val="107000"/>
                        </a:lnSpc>
                        <a:spcBef>
                          <a:spcPts val="445"/>
                        </a:spcBef>
                        <a:spcAft>
                          <a:spcPts val="0"/>
                        </a:spcAft>
                        <a:buClrTx/>
                        <a:buSzTx/>
                        <a:buFontTx/>
                        <a:buNone/>
                        <a:tabLst/>
                        <a:defRPr/>
                      </a:pPr>
                      <a:r>
                        <a:rPr lang="es-MX" sz="900" dirty="0" smtClean="0">
                          <a:solidFill>
                            <a:schemeClr val="tx1"/>
                          </a:solidFill>
                          <a:effectLst/>
                          <a:latin typeface="+mn-lt"/>
                          <a:ea typeface="Calibri"/>
                          <a:cs typeface="Times New Roman"/>
                        </a:rPr>
                        <a:t>CGR 2013</a:t>
                      </a:r>
                      <a:endParaRPr lang="es-CO" sz="9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gn="just"/>
                      <a:endParaRPr lang="es-CO" sz="1100" i="0" kern="1200" dirty="0" smtClean="0">
                        <a:solidFill>
                          <a:schemeClr val="dk1"/>
                        </a:solidFill>
                        <a:effectLst/>
                        <a:latin typeface="+mn-lt"/>
                        <a:ea typeface="+mn-ea"/>
                        <a:cs typeface="+mn-cs"/>
                      </a:endParaRPr>
                    </a:p>
                    <a:p>
                      <a:pPr algn="just"/>
                      <a:endParaRPr lang="es-CO" sz="1100" i="0" kern="1200" dirty="0" smtClean="0">
                        <a:solidFill>
                          <a:schemeClr val="dk1"/>
                        </a:solidFill>
                        <a:effectLst/>
                        <a:latin typeface="+mn-lt"/>
                        <a:ea typeface="+mn-ea"/>
                        <a:cs typeface="+mn-cs"/>
                      </a:endParaRPr>
                    </a:p>
                    <a:p>
                      <a:pPr algn="just"/>
                      <a:endParaRPr lang="es-CO" sz="1100" i="0" kern="1200" dirty="0" smtClean="0">
                        <a:solidFill>
                          <a:schemeClr val="dk1"/>
                        </a:solidFill>
                        <a:effectLst/>
                        <a:latin typeface="+mn-lt"/>
                        <a:ea typeface="+mn-ea"/>
                        <a:cs typeface="+mn-cs"/>
                      </a:endParaRPr>
                    </a:p>
                    <a:p>
                      <a:pPr algn="just"/>
                      <a:r>
                        <a:rPr lang="es-CO" sz="1100" b="0" i="0" kern="1200" dirty="0" smtClean="0">
                          <a:solidFill>
                            <a:schemeClr val="dk1"/>
                          </a:solidFill>
                          <a:effectLst/>
                          <a:latin typeface="+mn-lt"/>
                          <a:ea typeface="+mn-ea"/>
                          <a:cs typeface="+mn-cs"/>
                        </a:rPr>
                        <a:t>Incluir en la matriz general de riesgos de la entidad los eventos que pueden impactar  los bienes de la entidad.</a:t>
                      </a:r>
                    </a:p>
                    <a:p>
                      <a:pPr algn="just"/>
                      <a:endParaRPr lang="es-MX" sz="1100" i="0" kern="1200" dirty="0" smtClean="0">
                        <a:solidFill>
                          <a:schemeClr val="dk1"/>
                        </a:solidFill>
                        <a:effectLst/>
                        <a:latin typeface="+mn-lt"/>
                        <a:ea typeface="+mn-ea"/>
                        <a:cs typeface="+mn-cs"/>
                      </a:endParaRPr>
                    </a:p>
                    <a:p>
                      <a:pPr algn="just"/>
                      <a:r>
                        <a:rPr lang="es-MX" sz="1100" b="1" i="0" kern="1200" dirty="0" smtClean="0">
                          <a:solidFill>
                            <a:schemeClr val="dk1"/>
                          </a:solidFill>
                          <a:effectLst/>
                          <a:latin typeface="+mn-lt"/>
                          <a:ea typeface="+mn-ea"/>
                          <a:cs typeface="+mn-cs"/>
                        </a:rPr>
                        <a:t>UNIDAD</a:t>
                      </a:r>
                      <a:r>
                        <a:rPr lang="es-MX" sz="1100" b="1" i="0" kern="1200" baseline="0" dirty="0" smtClean="0">
                          <a:solidFill>
                            <a:schemeClr val="dk1"/>
                          </a:solidFill>
                          <a:effectLst/>
                          <a:latin typeface="+mn-lt"/>
                          <a:ea typeface="+mn-ea"/>
                          <a:cs typeface="+mn-cs"/>
                        </a:rPr>
                        <a:t> DE MEDIDA/CANTIDADES: </a:t>
                      </a:r>
                    </a:p>
                    <a:p>
                      <a:pPr algn="just"/>
                      <a:endParaRPr lang="es-MX" sz="1100" b="1" i="0" kern="1200" baseline="0" dirty="0" smtClean="0">
                        <a:solidFill>
                          <a:schemeClr val="dk1"/>
                        </a:solidFill>
                        <a:effectLst/>
                        <a:latin typeface="+mn-lt"/>
                        <a:ea typeface="+mn-ea"/>
                        <a:cs typeface="+mn-cs"/>
                      </a:endParaRPr>
                    </a:p>
                    <a:p>
                      <a:pPr algn="just"/>
                      <a:r>
                        <a:rPr lang="es-CO" sz="1100" b="0" i="0" kern="1200" dirty="0" smtClean="0">
                          <a:solidFill>
                            <a:schemeClr val="dk1"/>
                          </a:solidFill>
                          <a:effectLst/>
                          <a:latin typeface="+mn-lt"/>
                          <a:ea typeface="+mn-ea"/>
                          <a:cs typeface="+mn-cs"/>
                        </a:rPr>
                        <a:t>-Matriz de riesgos modificada.</a:t>
                      </a:r>
                    </a:p>
                    <a:p>
                      <a:pPr algn="just"/>
                      <a:r>
                        <a:rPr lang="es-MX" sz="1100" b="0" i="0" kern="1200" dirty="0" smtClean="0">
                          <a:solidFill>
                            <a:schemeClr val="dk1"/>
                          </a:solidFill>
                          <a:effectLst/>
                          <a:latin typeface="+mn-lt"/>
                          <a:ea typeface="+mn-ea"/>
                          <a:cs typeface="+mn-cs"/>
                        </a:rPr>
                        <a:t>-1</a:t>
                      </a:r>
                    </a:p>
                  </a:txBody>
                  <a:tcPr marL="0" marR="0" marT="0" marB="0">
                    <a:solidFill>
                      <a:schemeClr val="accent1">
                        <a:lumMod val="40000"/>
                        <a:lumOff val="60000"/>
                      </a:schemeClr>
                    </a:solidFill>
                  </a:tcPr>
                </a:tc>
                <a:tc>
                  <a:txBody>
                    <a:bodyPr/>
                    <a:lstStyle/>
                    <a:p>
                      <a:endParaRPr lang="es-CO" sz="1100" b="0" kern="1200" dirty="0" smtClean="0">
                        <a:solidFill>
                          <a:schemeClr val="dk1"/>
                        </a:solidFill>
                        <a:effectLst/>
                        <a:latin typeface="+mn-lt"/>
                        <a:ea typeface="+mn-ea"/>
                        <a:cs typeface="+mn-cs"/>
                      </a:endParaRPr>
                    </a:p>
                    <a:p>
                      <a:endParaRPr lang="es-CO" sz="1100" b="0" kern="1200" dirty="0" smtClean="0">
                        <a:solidFill>
                          <a:schemeClr val="dk1"/>
                        </a:solidFill>
                        <a:effectLst/>
                        <a:latin typeface="+mn-lt"/>
                        <a:ea typeface="+mn-ea"/>
                        <a:cs typeface="+mn-cs"/>
                      </a:endParaRPr>
                    </a:p>
                    <a:p>
                      <a:endParaRPr lang="es-CO" sz="1100" b="0" kern="1200" dirty="0" smtClean="0">
                        <a:solidFill>
                          <a:schemeClr val="dk1"/>
                        </a:solidFill>
                        <a:effectLst/>
                        <a:latin typeface="+mn-lt"/>
                        <a:ea typeface="+mn-ea"/>
                        <a:cs typeface="+mn-cs"/>
                      </a:endParaRPr>
                    </a:p>
                    <a:p>
                      <a:pPr algn="just"/>
                      <a:r>
                        <a:rPr lang="es-CO" sz="1100" b="0" kern="1200" dirty="0" smtClean="0">
                          <a:solidFill>
                            <a:schemeClr val="dk1"/>
                          </a:solidFill>
                          <a:effectLst/>
                          <a:latin typeface="+mn-lt"/>
                          <a:ea typeface="+mn-ea"/>
                          <a:cs typeface="+mn-cs"/>
                        </a:rPr>
                        <a:t>Se presentó en el Comité SIGC N°6 del 31 de mayo de 2016 la nueva matriz de riesgos, en el cual se incluyeron dos riesgos de gestión que están relacionados con la modalidad  de adquisición</a:t>
                      </a:r>
                      <a:r>
                        <a:rPr lang="es-CO" sz="1100" b="0" kern="1200" baseline="0" dirty="0" smtClean="0">
                          <a:solidFill>
                            <a:schemeClr val="dk1"/>
                          </a:solidFill>
                          <a:effectLst/>
                          <a:latin typeface="+mn-lt"/>
                          <a:ea typeface="+mn-ea"/>
                          <a:cs typeface="+mn-cs"/>
                        </a:rPr>
                        <a:t> </a:t>
                      </a:r>
                      <a:r>
                        <a:rPr lang="es-CO" sz="1100" b="0" kern="1200" dirty="0" smtClean="0">
                          <a:solidFill>
                            <a:schemeClr val="dk1"/>
                          </a:solidFill>
                          <a:effectLst/>
                          <a:latin typeface="+mn-lt"/>
                          <a:ea typeface="+mn-ea"/>
                          <a:cs typeface="+mn-cs"/>
                        </a:rPr>
                        <a:t>de los</a:t>
                      </a:r>
                      <a:r>
                        <a:rPr lang="es-CO" sz="1100" b="0" kern="1200" baseline="0" dirty="0" smtClean="0">
                          <a:solidFill>
                            <a:schemeClr val="dk1"/>
                          </a:solidFill>
                          <a:effectLst/>
                          <a:latin typeface="+mn-lt"/>
                          <a:ea typeface="+mn-ea"/>
                          <a:cs typeface="+mn-cs"/>
                        </a:rPr>
                        <a:t> bienes (contratación). </a:t>
                      </a:r>
                      <a:r>
                        <a:rPr lang="es-CO" sz="1100" b="0" kern="1200" dirty="0" smtClean="0">
                          <a:solidFill>
                            <a:schemeClr val="tx1"/>
                          </a:solidFill>
                          <a:effectLst/>
                          <a:latin typeface="+mn-lt"/>
                          <a:ea typeface="+mn-ea"/>
                          <a:cs typeface="+mn-cs"/>
                        </a:rPr>
                        <a:t>No obstante</a:t>
                      </a:r>
                      <a:r>
                        <a:rPr lang="es-CO" sz="1100" b="0" kern="1200" baseline="0" dirty="0" smtClean="0">
                          <a:solidFill>
                            <a:schemeClr val="tx1"/>
                          </a:solidFill>
                          <a:effectLst/>
                          <a:latin typeface="+mn-lt"/>
                          <a:ea typeface="+mn-ea"/>
                          <a:cs typeface="+mn-cs"/>
                        </a:rPr>
                        <a:t> </a:t>
                      </a:r>
                      <a:r>
                        <a:rPr lang="es-CO" sz="1100" b="0" kern="1200" dirty="0" smtClean="0">
                          <a:solidFill>
                            <a:schemeClr val="tx1"/>
                          </a:solidFill>
                          <a:effectLst/>
                          <a:latin typeface="+mn-lt"/>
                          <a:ea typeface="+mn-ea"/>
                          <a:cs typeface="+mn-cs"/>
                        </a:rPr>
                        <a:t>en opinión</a:t>
                      </a:r>
                      <a:r>
                        <a:rPr lang="es-CO" sz="1100" b="0" kern="1200" baseline="0" dirty="0" smtClean="0">
                          <a:solidFill>
                            <a:schemeClr val="tx1"/>
                          </a:solidFill>
                          <a:effectLst/>
                          <a:latin typeface="+mn-lt"/>
                          <a:ea typeface="+mn-ea"/>
                          <a:cs typeface="+mn-cs"/>
                        </a:rPr>
                        <a:t> de este despacho, no se contemplaron los riesgos de los  bienes que se encuentran en la entidad que si bien son mitigados con pólizas de seguro y otros mecanismos ,es conveniente que se gestionen en la matriz de riesgo para cerrar el hallazgo de la Contraloría General de la República. </a:t>
                      </a:r>
                      <a:endParaRPr lang="es-CO" sz="1100" i="0" kern="1200" dirty="0" smtClean="0">
                        <a:solidFill>
                          <a:schemeClr val="tx1"/>
                        </a:solidFill>
                        <a:effectLst/>
                        <a:latin typeface="+mn-lt"/>
                        <a:ea typeface="+mn-ea"/>
                        <a:cs typeface="+mn-cs"/>
                      </a:endParaRPr>
                    </a:p>
                  </a:txBody>
                  <a:tcPr marL="0" marR="0" marT="0" marB="0">
                    <a:solidFill>
                      <a:schemeClr val="accent1">
                        <a:lumMod val="40000"/>
                        <a:lumOff val="60000"/>
                      </a:schemeClr>
                    </a:solidFill>
                  </a:tcPr>
                </a:tc>
                <a:tc>
                  <a:txBody>
                    <a:bodyPr/>
                    <a:lstStyle/>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Subdirección Administrativa y Financiera</a:t>
                      </a:r>
                    </a:p>
                  </a:txBody>
                  <a:tcPr marL="0" marR="0" marT="0" marB="0">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0"/>
                        </a:spcBef>
                        <a:spcAft>
                          <a:spcPts val="0"/>
                        </a:spcAft>
                        <a:buClrTx/>
                        <a:buSzTx/>
                        <a:buFontTx/>
                        <a:buNone/>
                        <a:tabLst/>
                        <a:defRPr/>
                      </a:pPr>
                      <a:endParaRPr lang="es-MX"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MX"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dk1"/>
                          </a:solidFill>
                          <a:effectLst/>
                          <a:latin typeface="+mn-lt"/>
                          <a:ea typeface="+mn-ea"/>
                          <a:cs typeface="+mn-cs"/>
                        </a:rPr>
                        <a:t>30 de junio de 2016</a:t>
                      </a: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nSpc>
                          <a:spcPts val="950"/>
                        </a:lnSpc>
                        <a:spcBef>
                          <a:spcPts val="15"/>
                        </a:spcBef>
                        <a:spcAft>
                          <a:spcPts val="0"/>
                        </a:spcAft>
                      </a:pPr>
                      <a:r>
                        <a:rPr lang="es-MX" sz="1100" b="1" baseline="0" dirty="0" smtClean="0">
                          <a:solidFill>
                            <a:schemeClr val="tx1"/>
                          </a:solidFill>
                          <a:effectLst/>
                          <a:latin typeface="Calibri"/>
                          <a:ea typeface="Calibri"/>
                          <a:cs typeface="Times New Roman"/>
                        </a:rPr>
                        <a:t>    </a:t>
                      </a:r>
                    </a:p>
                    <a:p>
                      <a:pPr>
                        <a:lnSpc>
                          <a:spcPts val="950"/>
                        </a:lnSpc>
                        <a:spcBef>
                          <a:spcPts val="15"/>
                        </a:spcBef>
                        <a:spcAft>
                          <a:spcPts val="0"/>
                        </a:spcAft>
                      </a:pPr>
                      <a:endParaRPr lang="es-MX" sz="1100" b="1" baseline="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1" baseline="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b="1" smtClean="0">
                          <a:solidFill>
                            <a:schemeClr val="tx1"/>
                          </a:solidFill>
                          <a:effectLst/>
                          <a:latin typeface="Calibri"/>
                          <a:ea typeface="Calibri"/>
                          <a:cs typeface="Times New Roman"/>
                        </a:rPr>
                        <a:t>CUMPLIDA</a:t>
                      </a:r>
                      <a:endParaRPr lang="es-CO" sz="1100" b="1"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xmlns="" val="323131711"/>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9302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1696212824"/>
              </p:ext>
            </p:extLst>
          </p:nvPr>
        </p:nvGraphicFramePr>
        <p:xfrm>
          <a:off x="107504" y="1628801"/>
          <a:ext cx="8784975" cy="4104455"/>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xmlns="" val="20000"/>
                    </a:ext>
                  </a:extLst>
                </a:gridCol>
                <a:gridCol w="2130871">
                  <a:extLst>
                    <a:ext uri="{9D8B030D-6E8A-4147-A177-3AD203B41FA5}">
                      <a16:colId xmlns:a16="http://schemas.microsoft.com/office/drawing/2014/main" xmlns="" val="20001"/>
                    </a:ext>
                  </a:extLst>
                </a:gridCol>
                <a:gridCol w="2399680">
                  <a:extLst>
                    <a:ext uri="{9D8B030D-6E8A-4147-A177-3AD203B41FA5}">
                      <a16:colId xmlns:a16="http://schemas.microsoft.com/office/drawing/2014/main" xmlns="" val="20002"/>
                    </a:ext>
                  </a:extLst>
                </a:gridCol>
                <a:gridCol w="1080120">
                  <a:extLst>
                    <a:ext uri="{9D8B030D-6E8A-4147-A177-3AD203B41FA5}">
                      <a16:colId xmlns:a16="http://schemas.microsoft.com/office/drawing/2014/main" xmlns="" val="20003"/>
                    </a:ext>
                  </a:extLst>
                </a:gridCol>
                <a:gridCol w="1527268">
                  <a:extLst>
                    <a:ext uri="{9D8B030D-6E8A-4147-A177-3AD203B41FA5}">
                      <a16:colId xmlns:a16="http://schemas.microsoft.com/office/drawing/2014/main" xmlns="" val="20004"/>
                    </a:ext>
                  </a:extLst>
                </a:gridCol>
                <a:gridCol w="921005">
                  <a:extLst>
                    <a:ext uri="{9D8B030D-6E8A-4147-A177-3AD203B41FA5}">
                      <a16:colId xmlns:a16="http://schemas.microsoft.com/office/drawing/2014/main" xmlns="" val="20005"/>
                    </a:ext>
                  </a:extLst>
                </a:gridCol>
              </a:tblGrid>
              <a:tr h="1022328">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xmlns="" val="10000"/>
                  </a:ext>
                </a:extLst>
              </a:tr>
              <a:tr h="3082127">
                <a:tc>
                  <a:txBody>
                    <a:bodyPr/>
                    <a:lstStyle/>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CO" sz="900" dirty="0" smtClean="0">
                          <a:solidFill>
                            <a:schemeClr val="tx1"/>
                          </a:solidFill>
                          <a:effectLst/>
                          <a:latin typeface="Calibri"/>
                          <a:ea typeface="Calibri"/>
                          <a:cs typeface="Times New Roman"/>
                        </a:rPr>
                        <a:t>24</a:t>
                      </a: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marL="0" algn="just" defTabSz="914400" rtl="0" eaLnBrk="1" fontAlgn="ctr" latinLnBrk="0" hangingPunct="1"/>
                      <a:r>
                        <a:rPr lang="es-CO" sz="1100" b="0" kern="1200" dirty="0">
                          <a:solidFill>
                            <a:schemeClr val="dk1"/>
                          </a:solidFill>
                          <a:effectLst/>
                          <a:latin typeface="+mn-lt"/>
                          <a:ea typeface="+mn-ea"/>
                          <a:cs typeface="+mn-cs"/>
                        </a:rPr>
                        <a:t>Elaborar un manual de procedimientos </a:t>
                      </a:r>
                      <a:r>
                        <a:rPr lang="es-CO" sz="1100" b="0" kern="1200" dirty="0" smtClean="0">
                          <a:solidFill>
                            <a:schemeClr val="dk1"/>
                          </a:solidFill>
                          <a:effectLst/>
                          <a:latin typeface="+mn-lt"/>
                          <a:ea typeface="+mn-ea"/>
                          <a:cs typeface="+mn-cs"/>
                        </a:rPr>
                        <a:t>contables. “</a:t>
                      </a:r>
                      <a:r>
                        <a:rPr lang="es-CO" sz="1100" b="0" i="1" kern="1200" dirty="0" smtClean="0">
                          <a:solidFill>
                            <a:schemeClr val="dk1"/>
                          </a:solidFill>
                          <a:effectLst/>
                          <a:latin typeface="+mn-lt"/>
                          <a:ea typeface="+mn-ea"/>
                          <a:cs typeface="+mn-cs"/>
                        </a:rPr>
                        <a:t>La CRA no cuenta con las Actas de Levantamiento de Inventario físico que soporte las cifras reflejadas en el balance y que sirva de control de los activos de la entidad.”</a:t>
                      </a:r>
                      <a:endParaRPr lang="es-CO" sz="1100" b="0" i="1" kern="1200" dirty="0">
                        <a:solidFill>
                          <a:schemeClr val="dk1"/>
                        </a:solidFill>
                        <a:effectLst/>
                        <a:latin typeface="+mn-lt"/>
                        <a:ea typeface="+mn-ea"/>
                        <a:cs typeface="+mn-cs"/>
                      </a:endParaRPr>
                    </a:p>
                  </a:txBody>
                  <a:tcPr marL="9525" marR="9525" marT="9525" marB="0" anchor="ctr">
                    <a:solidFill>
                      <a:schemeClr val="accent1">
                        <a:lumMod val="40000"/>
                        <a:lumOff val="60000"/>
                      </a:schemeClr>
                    </a:solidFill>
                  </a:tcPr>
                </a:tc>
                <a:tc>
                  <a:txBody>
                    <a:bodyPr/>
                    <a:lstStyle/>
                    <a:p>
                      <a:pPr algn="just"/>
                      <a:r>
                        <a:rPr lang="es-CO" sz="1100" b="0" kern="1200" dirty="0" smtClean="0">
                          <a:solidFill>
                            <a:schemeClr val="tx1"/>
                          </a:solidFill>
                          <a:effectLst/>
                          <a:latin typeface="+mn-lt"/>
                          <a:ea typeface="+mn-ea"/>
                          <a:cs typeface="+mn-cs"/>
                        </a:rPr>
                        <a:t>En el numeral 3.6  del manual de políticas contables aprobado en el Comité IDA del 22 de diciembre de 2016 se expone la política que establece una guía para la CRA, que determina el reconocimiento, medición y revelaciones que deberá realizar la entidad para efectos de obtener su información financiera referente a las propiedades planta y equipo que posea.  Adicionalmente, se encuentra el procedimiento de inventarios (GBS-PRC01 Procedimiento actualización de inventarios V01.docx) como el formato para tal fin (GBS-FOR19 Formato hoja de inventario individual V01.docx).</a:t>
                      </a:r>
                    </a:p>
                    <a:p>
                      <a:pPr algn="just"/>
                      <a:endParaRPr lang="es-CO" sz="1100" b="0" kern="1200" dirty="0" smtClean="0">
                        <a:solidFill>
                          <a:schemeClr val="tx1"/>
                        </a:solidFill>
                        <a:effectLst/>
                        <a:latin typeface="+mn-lt"/>
                        <a:ea typeface="+mn-ea"/>
                        <a:cs typeface="+mn-cs"/>
                      </a:endParaRP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r>
                        <a:rPr lang="es-MX" sz="1100" b="0" kern="1200" dirty="0" smtClean="0">
                          <a:solidFill>
                            <a:schemeClr val="tx1"/>
                          </a:solidFill>
                          <a:effectLst/>
                          <a:latin typeface="+mn-lt"/>
                          <a:ea typeface="+mn-ea"/>
                          <a:cs typeface="+mn-cs"/>
                        </a:rPr>
                        <a:t>Subdirección Administrativa y Financiera</a:t>
                      </a:r>
                    </a:p>
                  </a:txBody>
                  <a:tcPr marL="0" marR="0" marT="0" marB="0">
                    <a:solidFill>
                      <a:schemeClr val="accent1">
                        <a:lumMod val="40000"/>
                        <a:lumOff val="60000"/>
                      </a:schemeClr>
                    </a:solidFill>
                  </a:tcPr>
                </a:tc>
                <a:tc>
                  <a:txBody>
                    <a:bodyPr/>
                    <a:lstStyle/>
                    <a:p>
                      <a:pPr algn="ctr">
                        <a:lnSpc>
                          <a:spcPct val="1000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ct val="1000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ct val="100000"/>
                        </a:lnSpc>
                        <a:spcBef>
                          <a:spcPts val="50"/>
                        </a:spcBef>
                        <a:spcAft>
                          <a:spcPts val="0"/>
                        </a:spcAft>
                      </a:pPr>
                      <a:r>
                        <a:rPr lang="es-CO" sz="1100" b="0" dirty="0" smtClean="0">
                          <a:solidFill>
                            <a:schemeClr val="tx1"/>
                          </a:solidFill>
                          <a:effectLst/>
                          <a:latin typeface="Calibri"/>
                          <a:ea typeface="Calibri"/>
                          <a:cs typeface="Times New Roman"/>
                        </a:rPr>
                        <a:t>31 de</a:t>
                      </a:r>
                      <a:r>
                        <a:rPr lang="es-CO" sz="1100" b="0" baseline="0" dirty="0" smtClean="0">
                          <a:solidFill>
                            <a:schemeClr val="tx1"/>
                          </a:solidFill>
                          <a:effectLst/>
                          <a:latin typeface="Calibri"/>
                          <a:ea typeface="Calibri"/>
                          <a:cs typeface="Times New Roman"/>
                        </a:rPr>
                        <a:t> diciembre de 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marL="0" marR="0" lvl="0" indent="0" algn="l" defTabSz="914400" rtl="0" eaLnBrk="1" fontAlgn="auto" latinLnBrk="0" hangingPunct="1">
                        <a:lnSpc>
                          <a:spcPts val="950"/>
                        </a:lnSpc>
                        <a:spcBef>
                          <a:spcPts val="15"/>
                        </a:spcBef>
                        <a:spcAft>
                          <a:spcPts val="0"/>
                        </a:spcAft>
                        <a:buClrTx/>
                        <a:buSzTx/>
                        <a:buFontTx/>
                        <a:buNone/>
                        <a:tabLst/>
                        <a:defRPr/>
                      </a:pPr>
                      <a:r>
                        <a:rPr lang="es-MX" sz="1100" dirty="0" smtClean="0">
                          <a:solidFill>
                            <a:schemeClr val="tx1"/>
                          </a:solidFill>
                          <a:effectLst/>
                          <a:latin typeface="+mn-lt"/>
                          <a:ea typeface="Calibri"/>
                          <a:cs typeface="Times New Roman"/>
                        </a:rPr>
                        <a:t>    CUMPLIDA</a:t>
                      </a:r>
                      <a:endParaRPr lang="es-CO" sz="11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xmlns="" val="10001"/>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5457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1830616913"/>
              </p:ext>
            </p:extLst>
          </p:nvPr>
        </p:nvGraphicFramePr>
        <p:xfrm>
          <a:off x="107504" y="1628801"/>
          <a:ext cx="8784975" cy="4074847"/>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xmlns="" val="20000"/>
                    </a:ext>
                  </a:extLst>
                </a:gridCol>
                <a:gridCol w="2130871">
                  <a:extLst>
                    <a:ext uri="{9D8B030D-6E8A-4147-A177-3AD203B41FA5}">
                      <a16:colId xmlns:a16="http://schemas.microsoft.com/office/drawing/2014/main" xmlns="" val="20001"/>
                    </a:ext>
                  </a:extLst>
                </a:gridCol>
                <a:gridCol w="2399680">
                  <a:extLst>
                    <a:ext uri="{9D8B030D-6E8A-4147-A177-3AD203B41FA5}">
                      <a16:colId xmlns:a16="http://schemas.microsoft.com/office/drawing/2014/main" xmlns="" val="20002"/>
                    </a:ext>
                  </a:extLst>
                </a:gridCol>
                <a:gridCol w="1080120">
                  <a:extLst>
                    <a:ext uri="{9D8B030D-6E8A-4147-A177-3AD203B41FA5}">
                      <a16:colId xmlns:a16="http://schemas.microsoft.com/office/drawing/2014/main" xmlns="" val="20003"/>
                    </a:ext>
                  </a:extLst>
                </a:gridCol>
                <a:gridCol w="1527268">
                  <a:extLst>
                    <a:ext uri="{9D8B030D-6E8A-4147-A177-3AD203B41FA5}">
                      <a16:colId xmlns:a16="http://schemas.microsoft.com/office/drawing/2014/main" xmlns="" val="20004"/>
                    </a:ext>
                  </a:extLst>
                </a:gridCol>
                <a:gridCol w="921005">
                  <a:extLst>
                    <a:ext uri="{9D8B030D-6E8A-4147-A177-3AD203B41FA5}">
                      <a16:colId xmlns:a16="http://schemas.microsoft.com/office/drawing/2014/main" xmlns="" val="20005"/>
                    </a:ext>
                  </a:extLst>
                </a:gridCol>
              </a:tblGrid>
              <a:tr h="889687">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xmlns="" val="10000"/>
                  </a:ext>
                </a:extLst>
              </a:tr>
              <a:tr h="1521386">
                <a:tc>
                  <a:txBody>
                    <a:bodyPr/>
                    <a:lstStyle/>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CO" sz="900" dirty="0" smtClean="0">
                          <a:solidFill>
                            <a:schemeClr val="tx1"/>
                          </a:solidFill>
                          <a:effectLst/>
                          <a:latin typeface="Calibri"/>
                          <a:ea typeface="Calibri"/>
                          <a:cs typeface="Times New Roman"/>
                        </a:rPr>
                        <a:t>24</a:t>
                      </a: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marL="0" algn="just" defTabSz="914400" rtl="0" eaLnBrk="1" fontAlgn="ctr" latinLnBrk="0" hangingPunct="1"/>
                      <a:r>
                        <a:rPr lang="es-CO" sz="1100" b="0" kern="1200" dirty="0">
                          <a:solidFill>
                            <a:schemeClr val="dk1"/>
                          </a:solidFill>
                          <a:effectLst/>
                          <a:latin typeface="+mn-lt"/>
                          <a:ea typeface="+mn-ea"/>
                          <a:cs typeface="+mn-cs"/>
                        </a:rPr>
                        <a:t>Elaborar un manual de procedimientos contables </a:t>
                      </a:r>
                    </a:p>
                  </a:txBody>
                  <a:tcPr marL="9525" marR="9525" marT="9525" marB="0" anchor="ctr">
                    <a:solidFill>
                      <a:schemeClr val="accent1">
                        <a:lumMod val="40000"/>
                        <a:lumOff val="60000"/>
                      </a:schemeClr>
                    </a:solidFill>
                  </a:tcPr>
                </a:tc>
                <a:tc>
                  <a:txBody>
                    <a:bodyPr/>
                    <a:lstStyle/>
                    <a:p>
                      <a:pPr algn="just"/>
                      <a:endParaRPr lang="es-CO" sz="1100" b="0" kern="1200" dirty="0" smtClean="0">
                        <a:solidFill>
                          <a:srgbClr val="FF0000"/>
                        </a:solidFill>
                        <a:effectLst/>
                        <a:latin typeface="+mn-lt"/>
                        <a:ea typeface="+mn-ea"/>
                        <a:cs typeface="+mn-cs"/>
                      </a:endParaRPr>
                    </a:p>
                    <a:p>
                      <a:pPr algn="just"/>
                      <a:endParaRPr lang="es-CO" sz="1100" b="0" kern="1200" dirty="0" smtClean="0">
                        <a:solidFill>
                          <a:srgbClr val="FF0000"/>
                        </a:solidFill>
                        <a:effectLst/>
                        <a:latin typeface="+mn-lt"/>
                        <a:ea typeface="+mn-ea"/>
                        <a:cs typeface="+mn-cs"/>
                      </a:endParaRPr>
                    </a:p>
                    <a:p>
                      <a:pPr algn="just"/>
                      <a:r>
                        <a:rPr lang="es-CO" sz="1100" b="0" kern="1200" dirty="0" smtClean="0">
                          <a:solidFill>
                            <a:schemeClr val="tx1"/>
                          </a:solidFill>
                          <a:effectLst/>
                          <a:latin typeface="+mn-lt"/>
                          <a:ea typeface="+mn-ea"/>
                          <a:cs typeface="+mn-cs"/>
                        </a:rPr>
                        <a:t>En el numeral 3.6  del manual de políticas contables aprobado en el Comité IDA del 22 de diciembre de 2016 se expone la política que establece una guía para la CRA, que determina el reconocimiento, medición y revelaciones que deberá realizar la entidad para efectos de obtener su información financiera referente a las propiedades planta y equipo que posea. </a:t>
                      </a:r>
                    </a:p>
                    <a:p>
                      <a:pPr algn="just"/>
                      <a:endParaRPr lang="es-CO" sz="1100" b="0" kern="1200" dirty="0" smtClean="0">
                        <a:solidFill>
                          <a:schemeClr val="tx1"/>
                        </a:solidFill>
                        <a:effectLst/>
                        <a:latin typeface="+mn-lt"/>
                        <a:ea typeface="+mn-ea"/>
                        <a:cs typeface="+mn-cs"/>
                      </a:endParaRPr>
                    </a:p>
                    <a:p>
                      <a:pPr algn="just"/>
                      <a:r>
                        <a:rPr lang="es-CO" sz="1100" b="0" kern="1200" dirty="0" smtClean="0">
                          <a:solidFill>
                            <a:schemeClr val="tx1"/>
                          </a:solidFill>
                          <a:effectLst/>
                          <a:latin typeface="+mn-lt"/>
                          <a:ea typeface="+mn-ea"/>
                          <a:cs typeface="+mn-cs"/>
                        </a:rPr>
                        <a:t>Adicionalmente  en "Revelaciones requeridas" del mismo numeral se establece la información que se debe reportar par este caso retiros.</a:t>
                      </a:r>
                    </a:p>
                    <a:p>
                      <a:pPr algn="just"/>
                      <a:endParaRPr lang="es-CO" sz="1100" b="0" kern="1200" dirty="0" smtClean="0">
                        <a:solidFill>
                          <a:schemeClr val="tx1"/>
                        </a:solidFill>
                        <a:effectLst/>
                        <a:latin typeface="+mn-lt"/>
                        <a:ea typeface="+mn-ea"/>
                        <a:cs typeface="+mn-cs"/>
                      </a:endParaRPr>
                    </a:p>
                    <a:p>
                      <a:pPr algn="just"/>
                      <a:endParaRPr lang="es-CO" sz="1100" b="0" kern="1200" dirty="0" smtClean="0">
                        <a:solidFill>
                          <a:srgbClr val="FF0000"/>
                        </a:solidFill>
                        <a:effectLst/>
                        <a:latin typeface="+mn-lt"/>
                        <a:ea typeface="+mn-ea"/>
                        <a:cs typeface="+mn-cs"/>
                      </a:endParaRP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r>
                        <a:rPr lang="es-MX" sz="1100" b="0" kern="1200" dirty="0" smtClean="0">
                          <a:solidFill>
                            <a:schemeClr val="tx1"/>
                          </a:solidFill>
                          <a:effectLst/>
                          <a:latin typeface="+mn-lt"/>
                          <a:ea typeface="+mn-ea"/>
                          <a:cs typeface="+mn-cs"/>
                        </a:rPr>
                        <a:t>Subdirección Administrativa y Financiera</a:t>
                      </a:r>
                    </a:p>
                  </a:txBody>
                  <a:tcPr marL="0" marR="0" marT="0" marB="0">
                    <a:solidFill>
                      <a:schemeClr val="accent1">
                        <a:lumMod val="40000"/>
                        <a:lumOff val="60000"/>
                      </a:schemeClr>
                    </a:solidFill>
                  </a:tcPr>
                </a:tc>
                <a:tc>
                  <a:txBody>
                    <a:bodyPr/>
                    <a:lstStyle/>
                    <a:p>
                      <a:pPr algn="ctr">
                        <a:lnSpc>
                          <a:spcPct val="1000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ct val="1000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ct val="100000"/>
                        </a:lnSpc>
                        <a:spcBef>
                          <a:spcPts val="50"/>
                        </a:spcBef>
                        <a:spcAft>
                          <a:spcPts val="0"/>
                        </a:spcAft>
                      </a:pPr>
                      <a:r>
                        <a:rPr lang="es-CO" sz="1100" b="0" dirty="0" smtClean="0">
                          <a:solidFill>
                            <a:schemeClr val="tx1"/>
                          </a:solidFill>
                          <a:effectLst/>
                          <a:latin typeface="Calibri"/>
                          <a:ea typeface="Calibri"/>
                          <a:cs typeface="Times New Roman"/>
                        </a:rPr>
                        <a:t>31 de</a:t>
                      </a:r>
                      <a:r>
                        <a:rPr lang="es-CO" sz="1100" b="0" baseline="0" dirty="0" smtClean="0">
                          <a:solidFill>
                            <a:schemeClr val="tx1"/>
                          </a:solidFill>
                          <a:effectLst/>
                          <a:latin typeface="Calibri"/>
                          <a:ea typeface="Calibri"/>
                          <a:cs typeface="Times New Roman"/>
                        </a:rPr>
                        <a:t> diciembre de 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marL="0" marR="0" lvl="0" indent="0" algn="l" defTabSz="914400" rtl="0" eaLnBrk="1" fontAlgn="auto" latinLnBrk="0" hangingPunct="1">
                        <a:lnSpc>
                          <a:spcPts val="950"/>
                        </a:lnSpc>
                        <a:spcBef>
                          <a:spcPts val="15"/>
                        </a:spcBef>
                        <a:spcAft>
                          <a:spcPts val="0"/>
                        </a:spcAft>
                        <a:buClrTx/>
                        <a:buSzTx/>
                        <a:buFontTx/>
                        <a:buNone/>
                        <a:tabLst/>
                        <a:defRPr/>
                      </a:pPr>
                      <a:r>
                        <a:rPr lang="es-MX" sz="1100" dirty="0" smtClean="0">
                          <a:solidFill>
                            <a:schemeClr val="tx1"/>
                          </a:solidFill>
                          <a:effectLst/>
                          <a:latin typeface="+mn-lt"/>
                          <a:ea typeface="Calibri"/>
                          <a:cs typeface="Times New Roman"/>
                        </a:rPr>
                        <a:t>    CUMPLIDA</a:t>
                      </a:r>
                      <a:endParaRPr lang="es-CO" sz="11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xmlns="" val="638557757"/>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5821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2016164724"/>
              </p:ext>
            </p:extLst>
          </p:nvPr>
        </p:nvGraphicFramePr>
        <p:xfrm>
          <a:off x="107504" y="1628800"/>
          <a:ext cx="8784975" cy="3888431"/>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xmlns="" val="20000"/>
                    </a:ext>
                  </a:extLst>
                </a:gridCol>
                <a:gridCol w="2130871">
                  <a:extLst>
                    <a:ext uri="{9D8B030D-6E8A-4147-A177-3AD203B41FA5}">
                      <a16:colId xmlns:a16="http://schemas.microsoft.com/office/drawing/2014/main" xmlns="" val="20001"/>
                    </a:ext>
                  </a:extLst>
                </a:gridCol>
                <a:gridCol w="2399680">
                  <a:extLst>
                    <a:ext uri="{9D8B030D-6E8A-4147-A177-3AD203B41FA5}">
                      <a16:colId xmlns:a16="http://schemas.microsoft.com/office/drawing/2014/main" xmlns="" val="20002"/>
                    </a:ext>
                  </a:extLst>
                </a:gridCol>
                <a:gridCol w="1080120">
                  <a:extLst>
                    <a:ext uri="{9D8B030D-6E8A-4147-A177-3AD203B41FA5}">
                      <a16:colId xmlns:a16="http://schemas.microsoft.com/office/drawing/2014/main" xmlns="" val="20003"/>
                    </a:ext>
                  </a:extLst>
                </a:gridCol>
                <a:gridCol w="1527268">
                  <a:extLst>
                    <a:ext uri="{9D8B030D-6E8A-4147-A177-3AD203B41FA5}">
                      <a16:colId xmlns:a16="http://schemas.microsoft.com/office/drawing/2014/main" xmlns="" val="20004"/>
                    </a:ext>
                  </a:extLst>
                </a:gridCol>
                <a:gridCol w="921005">
                  <a:extLst>
                    <a:ext uri="{9D8B030D-6E8A-4147-A177-3AD203B41FA5}">
                      <a16:colId xmlns:a16="http://schemas.microsoft.com/office/drawing/2014/main" xmlns="" val="20005"/>
                    </a:ext>
                  </a:extLst>
                </a:gridCol>
              </a:tblGrid>
              <a:tr h="816468">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xmlns="" val="10000"/>
                  </a:ext>
                </a:extLst>
              </a:tr>
              <a:tr h="3071963">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24</a:t>
                      </a:r>
                    </a:p>
                    <a:p>
                      <a:pPr marL="12065" marR="3175" indent="0" algn="ctr" defTabSz="914400" rtl="0" eaLnBrk="1" fontAlgn="auto" latinLnBrk="0" hangingPunct="1">
                        <a:lnSpc>
                          <a:spcPct val="107000"/>
                        </a:lnSpc>
                        <a:spcBef>
                          <a:spcPts val="445"/>
                        </a:spcBef>
                        <a:spcAft>
                          <a:spcPts val="0"/>
                        </a:spcAft>
                        <a:buClrTx/>
                        <a:buSzTx/>
                        <a:buFontTx/>
                        <a:buNone/>
                        <a:tabLst/>
                        <a:defRPr/>
                      </a:pPr>
                      <a:r>
                        <a:rPr lang="es-MX" sz="900" dirty="0" smtClean="0">
                          <a:solidFill>
                            <a:schemeClr val="tx1"/>
                          </a:solidFill>
                          <a:effectLst/>
                          <a:latin typeface="+mn-lt"/>
                          <a:ea typeface="Calibri"/>
                          <a:cs typeface="Times New Roman"/>
                        </a:rPr>
                        <a:t>CGR 2013</a:t>
                      </a:r>
                      <a:endParaRPr lang="es-CO" sz="9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gn="just">
                        <a:lnSpc>
                          <a:spcPts val="850"/>
                        </a:lnSpc>
                        <a:spcBef>
                          <a:spcPts val="5"/>
                        </a:spcBef>
                        <a:spcAft>
                          <a:spcPts val="0"/>
                        </a:spcAft>
                      </a:pPr>
                      <a:r>
                        <a:rPr lang="es-MX" sz="1100" b="0" dirty="0" smtClean="0">
                          <a:solidFill>
                            <a:schemeClr val="tx1"/>
                          </a:solidFill>
                          <a:effectLst/>
                          <a:latin typeface="Calibri"/>
                          <a:ea typeface="Calibri"/>
                          <a:cs typeface="Times New Roman"/>
                        </a:rPr>
                        <a:t>   </a:t>
                      </a:r>
                    </a:p>
                    <a:p>
                      <a:pPr algn="just">
                        <a:lnSpc>
                          <a:spcPct val="100000"/>
                        </a:lnSpc>
                        <a:spcBef>
                          <a:spcPts val="5"/>
                        </a:spcBef>
                        <a:spcAft>
                          <a:spcPts val="0"/>
                        </a:spcAft>
                      </a:pPr>
                      <a:r>
                        <a:rPr lang="es-CO" sz="1100" b="0" dirty="0" smtClean="0">
                          <a:solidFill>
                            <a:schemeClr val="tx1"/>
                          </a:solidFill>
                          <a:effectLst/>
                          <a:latin typeface="+mn-lt"/>
                          <a:ea typeface="Calibri"/>
                          <a:cs typeface="Times New Roman"/>
                        </a:rPr>
                        <a:t>Adoptar la Circular 24 del 28 de diciembre de  2015, sobre determinación del posible daño antijurídico.</a:t>
                      </a:r>
                    </a:p>
                    <a:p>
                      <a:pPr algn="just">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just">
                        <a:lnSpc>
                          <a:spcPct val="100000"/>
                        </a:lnSpc>
                        <a:spcBef>
                          <a:spcPts val="5"/>
                        </a:spcBef>
                        <a:spcAft>
                          <a:spcPts val="0"/>
                        </a:spcAft>
                      </a:pPr>
                      <a:r>
                        <a:rPr lang="es-MX" sz="1100" b="1" dirty="0" smtClean="0">
                          <a:solidFill>
                            <a:schemeClr val="tx1"/>
                          </a:solidFill>
                          <a:effectLst/>
                          <a:latin typeface="+mn-lt"/>
                          <a:ea typeface="Calibri"/>
                          <a:cs typeface="Times New Roman"/>
                        </a:rPr>
                        <a:t>UNIDAD DE MEDIDA/CANTIDADES:</a:t>
                      </a:r>
                      <a:r>
                        <a:rPr lang="es-MX" sz="1100" b="1" baseline="0" dirty="0" smtClean="0">
                          <a:solidFill>
                            <a:schemeClr val="tx1"/>
                          </a:solidFill>
                          <a:effectLst/>
                          <a:latin typeface="+mn-lt"/>
                          <a:ea typeface="Calibri"/>
                          <a:cs typeface="Times New Roman"/>
                        </a:rPr>
                        <a:t> </a:t>
                      </a:r>
                    </a:p>
                    <a:p>
                      <a:pPr algn="just">
                        <a:lnSpc>
                          <a:spcPct val="100000"/>
                        </a:lnSpc>
                        <a:spcBef>
                          <a:spcPts val="5"/>
                        </a:spcBef>
                        <a:spcAft>
                          <a:spcPts val="0"/>
                        </a:spcAft>
                      </a:pPr>
                      <a:endParaRPr lang="es-MX" sz="1100" b="0" baseline="0" dirty="0" smtClean="0">
                        <a:solidFill>
                          <a:schemeClr val="tx1"/>
                        </a:solidFill>
                        <a:effectLst/>
                        <a:latin typeface="+mn-lt"/>
                        <a:ea typeface="Calibri"/>
                        <a:cs typeface="Times New Roman"/>
                      </a:endParaRPr>
                    </a:p>
                    <a:p>
                      <a:pPr algn="just">
                        <a:lnSpc>
                          <a:spcPct val="100000"/>
                        </a:lnSpc>
                        <a:spcBef>
                          <a:spcPts val="5"/>
                        </a:spcBef>
                        <a:spcAft>
                          <a:spcPts val="0"/>
                        </a:spcAft>
                      </a:pPr>
                      <a:r>
                        <a:rPr lang="es-CO" sz="1100" b="0" dirty="0" smtClean="0">
                          <a:solidFill>
                            <a:schemeClr val="tx1"/>
                          </a:solidFill>
                          <a:effectLst/>
                          <a:latin typeface="+mn-lt"/>
                          <a:ea typeface="Calibri"/>
                          <a:cs typeface="Times New Roman"/>
                        </a:rPr>
                        <a:t>-Adopción de la metodología de Cálculo de la provisión de los procesos judiciales en contra de la entidad aprobado en Comité SIGC.</a:t>
                      </a:r>
                    </a:p>
                    <a:p>
                      <a:pPr algn="just">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just">
                        <a:lnSpc>
                          <a:spcPct val="100000"/>
                        </a:lnSpc>
                        <a:spcBef>
                          <a:spcPts val="5"/>
                        </a:spcBef>
                        <a:spcAft>
                          <a:spcPts val="0"/>
                        </a:spcAft>
                      </a:pPr>
                      <a:r>
                        <a:rPr lang="es-MX" sz="1100" b="0" dirty="0" smtClean="0">
                          <a:solidFill>
                            <a:schemeClr val="tx1"/>
                          </a:solidFill>
                          <a:effectLst/>
                          <a:latin typeface="+mn-lt"/>
                          <a:ea typeface="Calibri"/>
                          <a:cs typeface="Times New Roman"/>
                        </a:rPr>
                        <a:t>-1</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500"/>
                        </a:lnSpc>
                        <a:spcBef>
                          <a:spcPts val="50"/>
                        </a:spcBef>
                        <a:spcAft>
                          <a:spcPts val="0"/>
                        </a:spcAft>
                      </a:pPr>
                      <a:r>
                        <a:rPr lang="es-MX" sz="1100" b="0" kern="1200" dirty="0" smtClean="0">
                          <a:solidFill>
                            <a:schemeClr val="tx1"/>
                          </a:solidFill>
                          <a:effectLst/>
                          <a:latin typeface="+mn-lt"/>
                          <a:ea typeface="+mn-ea"/>
                          <a:cs typeface="+mn-cs"/>
                        </a:rPr>
                        <a:t> </a:t>
                      </a:r>
                    </a:p>
                    <a:p>
                      <a:pPr marL="0" marR="0" indent="0" algn="just" defTabSz="914400" rtl="0" eaLnBrk="1" fontAlgn="auto" latinLnBrk="0" hangingPunct="1">
                        <a:lnSpc>
                          <a:spcPct val="100000"/>
                        </a:lnSpc>
                        <a:spcBef>
                          <a:spcPts val="50"/>
                        </a:spcBef>
                        <a:spcAft>
                          <a:spcPts val="0"/>
                        </a:spcAft>
                        <a:buClrTx/>
                        <a:buSzTx/>
                        <a:buFontTx/>
                        <a:buNone/>
                        <a:tabLst/>
                        <a:defRPr/>
                      </a:pPr>
                      <a:r>
                        <a:rPr lang="es-MX" sz="1100" b="0" kern="1200" dirty="0" smtClean="0">
                          <a:solidFill>
                            <a:schemeClr val="tx1"/>
                          </a:solidFill>
                          <a:effectLst/>
                          <a:latin typeface="+mn-lt"/>
                          <a:ea typeface="+mn-ea"/>
                          <a:cs typeface="+mn-cs"/>
                        </a:rPr>
                        <a:t> </a:t>
                      </a:r>
                      <a:r>
                        <a:rPr lang="es-CO" sz="1100" b="0" kern="1200" dirty="0" smtClean="0">
                          <a:solidFill>
                            <a:schemeClr val="dk1"/>
                          </a:solidFill>
                          <a:effectLst/>
                          <a:latin typeface="+mn-lt"/>
                          <a:ea typeface="+mn-ea"/>
                          <a:cs typeface="+mn-cs"/>
                        </a:rPr>
                        <a:t>A partir de diciembre de 2015 se vienen registrando contablemente los valores informados como provisión contable y/o cuentas de orden de procesos jurídicos en el documento remitido por la Oficina Asesora jurídica de la CRA "informe mensual para contingencias judiciales" el cual atiende lo señalado en la Circular 0023 del 11/12/2015.</a:t>
                      </a:r>
                    </a:p>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MX" sz="1100" b="0" kern="1200" dirty="0" smtClean="0">
                          <a:solidFill>
                            <a:schemeClr val="dk1"/>
                          </a:solidFill>
                          <a:effectLst/>
                          <a:latin typeface="+mn-lt"/>
                          <a:ea typeface="+mn-ea"/>
                          <a:cs typeface="+mn-cs"/>
                        </a:rPr>
                        <a:t>En</a:t>
                      </a:r>
                      <a:r>
                        <a:rPr lang="es-MX" sz="1100" b="0" kern="1200" baseline="0" dirty="0" smtClean="0">
                          <a:solidFill>
                            <a:schemeClr val="dk1"/>
                          </a:solidFill>
                          <a:effectLst/>
                          <a:latin typeface="+mn-lt"/>
                          <a:ea typeface="+mn-ea"/>
                          <a:cs typeface="+mn-cs"/>
                        </a:rPr>
                        <a:t> el Comité Ordinario de Conciliación y Defensa Judicial N° 01 de 2016, se presentó el tema de la adopción de la circular N° 23 de 2015.</a:t>
                      </a:r>
                      <a:endParaRPr lang="es-CO" sz="1100" b="0" kern="1200" dirty="0" smtClean="0">
                        <a:solidFill>
                          <a:schemeClr val="tx1"/>
                        </a:solidFill>
                        <a:effectLst/>
                        <a:latin typeface="+mn-lt"/>
                        <a:ea typeface="+mn-ea"/>
                        <a:cs typeface="+mn-cs"/>
                      </a:endParaRP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dirty="0" smtClean="0">
                          <a:solidFill>
                            <a:schemeClr val="tx1"/>
                          </a:solidFill>
                          <a:effectLst/>
                          <a:latin typeface="+mn-lt"/>
                          <a:ea typeface="Calibri"/>
                          <a:cs typeface="Times New Roman"/>
                        </a:rPr>
                        <a:t>Subdirección Administrativa y Financiera </a:t>
                      </a:r>
                      <a:endParaRPr lang="es-CO" sz="110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nSpc>
                          <a:spcPct val="100000"/>
                        </a:lnSpc>
                        <a:spcBef>
                          <a:spcPts val="50"/>
                        </a:spcBef>
                        <a:spcAft>
                          <a:spcPts val="0"/>
                        </a:spcAft>
                      </a:pPr>
                      <a:r>
                        <a:rPr lang="es-MX" sz="1100" dirty="0" smtClean="0">
                          <a:solidFill>
                            <a:schemeClr val="tx1"/>
                          </a:solidFill>
                          <a:effectLst/>
                          <a:latin typeface="+mn-lt"/>
                          <a:ea typeface="Calibri"/>
                          <a:cs typeface="Times New Roman"/>
                        </a:rPr>
                        <a:t>   </a:t>
                      </a:r>
                    </a:p>
                    <a:p>
                      <a:pPr>
                        <a:lnSpc>
                          <a:spcPct val="100000"/>
                        </a:lnSpc>
                        <a:spcBef>
                          <a:spcPts val="50"/>
                        </a:spcBef>
                        <a:spcAft>
                          <a:spcPts val="0"/>
                        </a:spcAft>
                      </a:pPr>
                      <a:endParaRPr lang="es-MX" sz="1100" dirty="0" smtClean="0">
                        <a:solidFill>
                          <a:schemeClr val="tx1"/>
                        </a:solidFill>
                        <a:effectLst/>
                        <a:latin typeface="+mn-lt"/>
                        <a:ea typeface="Calibri"/>
                        <a:cs typeface="Times New Roman"/>
                      </a:endParaRPr>
                    </a:p>
                    <a:p>
                      <a:pPr>
                        <a:lnSpc>
                          <a:spcPct val="100000"/>
                        </a:lnSpc>
                        <a:spcBef>
                          <a:spcPts val="50"/>
                        </a:spcBef>
                        <a:spcAft>
                          <a:spcPts val="0"/>
                        </a:spcAft>
                      </a:pPr>
                      <a:endParaRPr lang="es-MX" sz="1100" dirty="0" smtClean="0">
                        <a:solidFill>
                          <a:schemeClr val="tx1"/>
                        </a:solidFill>
                        <a:effectLst/>
                        <a:latin typeface="+mn-lt"/>
                        <a:ea typeface="Calibri"/>
                        <a:cs typeface="Times New Roman"/>
                      </a:endParaRPr>
                    </a:p>
                    <a:p>
                      <a:pPr>
                        <a:lnSpc>
                          <a:spcPct val="100000"/>
                        </a:lnSpc>
                        <a:spcBef>
                          <a:spcPts val="50"/>
                        </a:spcBef>
                        <a:spcAft>
                          <a:spcPts val="0"/>
                        </a:spcAft>
                      </a:pPr>
                      <a:r>
                        <a:rPr lang="es-MX" sz="1100" dirty="0" smtClean="0">
                          <a:solidFill>
                            <a:schemeClr val="tx1"/>
                          </a:solidFill>
                          <a:effectLst/>
                          <a:latin typeface="+mn-lt"/>
                          <a:ea typeface="Calibri"/>
                          <a:cs typeface="Times New Roman"/>
                        </a:rPr>
                        <a:t>      29</a:t>
                      </a:r>
                      <a:r>
                        <a:rPr lang="es-MX" sz="1100" baseline="0" dirty="0" smtClean="0">
                          <a:solidFill>
                            <a:schemeClr val="tx1"/>
                          </a:solidFill>
                          <a:effectLst/>
                          <a:latin typeface="+mn-lt"/>
                          <a:ea typeface="Calibri"/>
                          <a:cs typeface="Times New Roman"/>
                        </a:rPr>
                        <a:t> de febrero de 2016</a:t>
                      </a:r>
                      <a:endParaRPr lang="es-CO" sz="110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b="1" dirty="0" smtClean="0">
                          <a:solidFill>
                            <a:schemeClr val="tx1"/>
                          </a:solidFill>
                          <a:effectLst/>
                          <a:latin typeface="Calibri"/>
                          <a:ea typeface="Calibri"/>
                          <a:cs typeface="Times New Roman"/>
                        </a:rPr>
                        <a:t>               CUMPLIDA</a:t>
                      </a:r>
                      <a:endParaRPr lang="es-CO" sz="1100" b="1"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xmlns="" val="323131711"/>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375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195673543"/>
              </p:ext>
            </p:extLst>
          </p:nvPr>
        </p:nvGraphicFramePr>
        <p:xfrm>
          <a:off x="179513" y="1700808"/>
          <a:ext cx="8784976" cy="3960440"/>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xmlns="" val="20000"/>
                    </a:ext>
                  </a:extLst>
                </a:gridCol>
                <a:gridCol w="2105490">
                  <a:extLst>
                    <a:ext uri="{9D8B030D-6E8A-4147-A177-3AD203B41FA5}">
                      <a16:colId xmlns:a16="http://schemas.microsoft.com/office/drawing/2014/main" xmlns="" val="20001"/>
                    </a:ext>
                  </a:extLst>
                </a:gridCol>
                <a:gridCol w="2281046">
                  <a:extLst>
                    <a:ext uri="{9D8B030D-6E8A-4147-A177-3AD203B41FA5}">
                      <a16:colId xmlns:a16="http://schemas.microsoft.com/office/drawing/2014/main" xmlns="" val="20002"/>
                    </a:ext>
                  </a:extLst>
                </a:gridCol>
                <a:gridCol w="1008112">
                  <a:extLst>
                    <a:ext uri="{9D8B030D-6E8A-4147-A177-3AD203B41FA5}">
                      <a16:colId xmlns:a16="http://schemas.microsoft.com/office/drawing/2014/main" xmlns="" val="20003"/>
                    </a:ext>
                  </a:extLst>
                </a:gridCol>
                <a:gridCol w="1512168">
                  <a:extLst>
                    <a:ext uri="{9D8B030D-6E8A-4147-A177-3AD203B41FA5}">
                      <a16:colId xmlns:a16="http://schemas.microsoft.com/office/drawing/2014/main" xmlns="" val="20004"/>
                    </a:ext>
                  </a:extLst>
                </a:gridCol>
                <a:gridCol w="1152129">
                  <a:extLst>
                    <a:ext uri="{9D8B030D-6E8A-4147-A177-3AD203B41FA5}">
                      <a16:colId xmlns:a16="http://schemas.microsoft.com/office/drawing/2014/main" xmlns="" val="20005"/>
                    </a:ext>
                  </a:extLst>
                </a:gridCol>
              </a:tblGrid>
              <a:tr h="720080">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 DE MEDIDA /CANTIDADES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endParaRPr lang="en-US" sz="1100" dirty="0" smtClean="0">
                        <a:effectLst/>
                      </a:endParaRPr>
                    </a:p>
                    <a:p>
                      <a:pPr algn="ctr">
                        <a:lnSpc>
                          <a:spcPts val="1300"/>
                        </a:lnSpc>
                        <a:spcBef>
                          <a:spcPts val="100"/>
                        </a:spcBef>
                        <a:spcAft>
                          <a:spcPts val="0"/>
                        </a:spcAft>
                      </a:pP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a:t>
                      </a:r>
                    </a:p>
                    <a:p>
                      <a:pPr algn="ctr">
                        <a:lnSpc>
                          <a:spcPts val="1000"/>
                        </a:lnSpc>
                        <a:spcAft>
                          <a:spcPts val="0"/>
                        </a:spcAft>
                      </a:pPr>
                      <a:r>
                        <a:rPr lang="en-US" sz="1100" dirty="0" smtClean="0">
                          <a:effectLst/>
                        </a:rPr>
                        <a:t>FECHA DE  VENCIMIENTO</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xmlns="" val="10000"/>
                  </a:ext>
                </a:extLst>
              </a:tr>
              <a:tr h="1584176">
                <a:tc>
                  <a:txBody>
                    <a:bodyPr/>
                    <a:lstStyle/>
                    <a:p>
                      <a:pPr algn="ctr"/>
                      <a:endParaRPr lang="es-MX" sz="1100" dirty="0" smtClean="0">
                        <a:solidFill>
                          <a:schemeClr val="tx1"/>
                        </a:solidFill>
                        <a:latin typeface="+mn-lt"/>
                      </a:endParaRPr>
                    </a:p>
                    <a:p>
                      <a:pPr algn="ctr"/>
                      <a:endParaRPr lang="es-MX" sz="1100" dirty="0" smtClean="0">
                        <a:solidFill>
                          <a:schemeClr val="tx1"/>
                        </a:solidFill>
                        <a:latin typeface="+mn-lt"/>
                      </a:endParaRPr>
                    </a:p>
                    <a:p>
                      <a:pPr algn="ctr"/>
                      <a:endParaRPr lang="es-MX" sz="1100" dirty="0" smtClean="0">
                        <a:solidFill>
                          <a:schemeClr val="tx1"/>
                        </a:solidFill>
                        <a:latin typeface="+mn-lt"/>
                      </a:endParaRPr>
                    </a:p>
                    <a:p>
                      <a:pPr algn="ctr"/>
                      <a:endParaRPr lang="es-MX" sz="1100" dirty="0" smtClean="0">
                        <a:solidFill>
                          <a:schemeClr val="tx1"/>
                        </a:solidFill>
                        <a:latin typeface="+mn-lt"/>
                      </a:endParaRPr>
                    </a:p>
                    <a:p>
                      <a:pPr algn="ctr"/>
                      <a:r>
                        <a:rPr lang="es-MX" sz="1100" dirty="0" smtClean="0">
                          <a:solidFill>
                            <a:schemeClr val="tx1"/>
                          </a:solidFill>
                          <a:latin typeface="+mn-lt"/>
                        </a:rPr>
                        <a:t>1</a:t>
                      </a:r>
                      <a:endParaRPr lang="es-CO" sz="1100" dirty="0">
                        <a:solidFill>
                          <a:schemeClr val="tx1"/>
                        </a:solidFill>
                        <a:latin typeface="+mn-lt"/>
                      </a:endParaRPr>
                    </a:p>
                  </a:txBody>
                  <a:tcPr>
                    <a:solidFill>
                      <a:schemeClr val="accent1">
                        <a:lumMod val="40000"/>
                        <a:lumOff val="60000"/>
                      </a:schemeClr>
                    </a:solidFill>
                  </a:tcPr>
                </a:tc>
                <a:tc>
                  <a:txBody>
                    <a:bodyPr/>
                    <a:lstStyle/>
                    <a:p>
                      <a:pPr algn="just" fontAlgn="ctr"/>
                      <a:r>
                        <a:rPr lang="es-CO" sz="1100" b="0" i="0" u="none" strike="noStrike" dirty="0" smtClean="0">
                          <a:solidFill>
                            <a:schemeClr val="tx1"/>
                          </a:solidFill>
                          <a:effectLst/>
                          <a:latin typeface="+mn-lt"/>
                        </a:rPr>
                        <a:t>Incluir en el Plan de Acción para el año 2016 el rubro presupuestal</a:t>
                      </a:r>
                      <a:endParaRPr lang="es-CO" sz="1100" b="0" i="0" u="none" strike="noStrike" dirty="0">
                        <a:solidFill>
                          <a:schemeClr val="tx1"/>
                        </a:solidFill>
                        <a:effectLst/>
                        <a:latin typeface="+mn-lt"/>
                      </a:endParaRPr>
                    </a:p>
                  </a:txBody>
                  <a:tcPr marL="0" marR="0" marT="0" marB="0" anchor="ctr">
                    <a:solidFill>
                      <a:schemeClr val="accent1">
                        <a:lumMod val="40000"/>
                        <a:lumOff val="60000"/>
                      </a:schemeClr>
                    </a:solidFill>
                  </a:tcPr>
                </a:tc>
                <a:tc>
                  <a:txBody>
                    <a:bodyPr/>
                    <a:lstStyle/>
                    <a:p>
                      <a:pPr algn="ctr"/>
                      <a:endParaRPr lang="es-MX" sz="1100" dirty="0" smtClean="0">
                        <a:solidFill>
                          <a:schemeClr val="tx1"/>
                        </a:solidFill>
                        <a:latin typeface="+mn-lt"/>
                      </a:endParaRPr>
                    </a:p>
                    <a:p>
                      <a:pPr algn="ctr"/>
                      <a:endParaRPr lang="es-MX" sz="1100" dirty="0" smtClean="0">
                        <a:solidFill>
                          <a:schemeClr val="tx1"/>
                        </a:solidFill>
                        <a:latin typeface="+mn-lt"/>
                      </a:endParaRPr>
                    </a:p>
                    <a:p>
                      <a:pPr algn="ctr"/>
                      <a:endParaRPr lang="es-MX" sz="1100" dirty="0" smtClean="0">
                        <a:solidFill>
                          <a:schemeClr val="tx1"/>
                        </a:solidFill>
                        <a:latin typeface="+mn-lt"/>
                      </a:endParaRPr>
                    </a:p>
                    <a:p>
                      <a:pPr algn="ctr"/>
                      <a:endParaRPr lang="es-MX" sz="1100" dirty="0" smtClean="0">
                        <a:solidFill>
                          <a:schemeClr val="tx1"/>
                        </a:solidFill>
                        <a:latin typeface="+mn-lt"/>
                      </a:endParaRPr>
                    </a:p>
                    <a:p>
                      <a:pPr algn="just"/>
                      <a:r>
                        <a:rPr lang="es-MX" sz="1100" b="0" dirty="0" smtClean="0">
                          <a:solidFill>
                            <a:schemeClr val="tx1"/>
                          </a:solidFill>
                          <a:latin typeface="+mn-lt"/>
                        </a:rPr>
                        <a:t>La Oficina Asesora de Planeación elaboró</a:t>
                      </a:r>
                      <a:r>
                        <a:rPr lang="es-MX" sz="1100" b="0" baseline="0" dirty="0" smtClean="0">
                          <a:solidFill>
                            <a:schemeClr val="tx1"/>
                          </a:solidFill>
                          <a:latin typeface="+mn-lt"/>
                        </a:rPr>
                        <a:t> el Plan de Acción </a:t>
                      </a:r>
                      <a:r>
                        <a:rPr lang="es-CO" sz="1100" b="0" baseline="0" dirty="0" smtClean="0">
                          <a:solidFill>
                            <a:schemeClr val="tx1"/>
                          </a:solidFill>
                          <a:latin typeface="+mn-lt"/>
                        </a:rPr>
                        <a:t>asignando para cada actividad el rubro  presupuestal  correspondiente.</a:t>
                      </a:r>
                      <a:endParaRPr lang="es-CO" sz="1100" b="0" dirty="0">
                        <a:solidFill>
                          <a:schemeClr val="tx1"/>
                        </a:solidFill>
                        <a:latin typeface="+mn-lt"/>
                      </a:endParaRPr>
                    </a:p>
                  </a:txBody>
                  <a:tcPr>
                    <a:solidFill>
                      <a:schemeClr val="accent1">
                        <a:lumMod val="40000"/>
                        <a:lumOff val="60000"/>
                      </a:schemeClr>
                    </a:solidFill>
                  </a:tcPr>
                </a:tc>
                <a:tc>
                  <a:txBody>
                    <a:bodyPr/>
                    <a:lstStyle/>
                    <a:p>
                      <a:pPr algn="ctr"/>
                      <a:endParaRPr lang="es-MX" sz="1100" dirty="0" smtClean="0">
                        <a:solidFill>
                          <a:schemeClr val="tx1"/>
                        </a:solidFill>
                      </a:endParaRPr>
                    </a:p>
                    <a:p>
                      <a:pPr algn="ctr"/>
                      <a:endParaRPr lang="es-MX" sz="1100" dirty="0" smtClean="0">
                        <a:solidFill>
                          <a:schemeClr val="tx1"/>
                        </a:solidFill>
                      </a:endParaRPr>
                    </a:p>
                    <a:p>
                      <a:pPr algn="ctr"/>
                      <a:endParaRPr lang="es-MX" sz="1100" dirty="0" smtClean="0">
                        <a:solidFill>
                          <a:schemeClr val="tx1"/>
                        </a:solidFill>
                      </a:endParaRPr>
                    </a:p>
                    <a:p>
                      <a:pPr algn="ctr"/>
                      <a:endParaRPr lang="es-MX" sz="1100" dirty="0" smtClean="0">
                        <a:solidFill>
                          <a:schemeClr val="tx1"/>
                        </a:solidFill>
                      </a:endParaRPr>
                    </a:p>
                    <a:p>
                      <a:pPr algn="ctr"/>
                      <a:r>
                        <a:rPr lang="es-MX" sz="1100" b="0" dirty="0" smtClean="0">
                          <a:solidFill>
                            <a:schemeClr val="tx1"/>
                          </a:solidFill>
                        </a:rPr>
                        <a:t>Oficina</a:t>
                      </a:r>
                      <a:r>
                        <a:rPr lang="es-MX" sz="1100" b="0" baseline="0" dirty="0" smtClean="0">
                          <a:solidFill>
                            <a:schemeClr val="tx1"/>
                          </a:solidFill>
                        </a:rPr>
                        <a:t> Asesora de Planeación</a:t>
                      </a:r>
                      <a:endParaRPr lang="es-MX" sz="1100" b="0" dirty="0" smtClean="0">
                        <a:solidFill>
                          <a:schemeClr val="tx1"/>
                        </a:solidFill>
                      </a:endParaRPr>
                    </a:p>
                  </a:txBody>
                  <a:tcP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MX" sz="110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MX" sz="110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MX" sz="110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MX" sz="110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MX" sz="1100" b="0" dirty="0" smtClean="0">
                          <a:solidFill>
                            <a:schemeClr val="tx1"/>
                          </a:solidFill>
                        </a:rPr>
                        <a:t>31 de</a:t>
                      </a:r>
                      <a:r>
                        <a:rPr lang="es-MX" sz="1100" b="0" baseline="0" dirty="0" smtClean="0">
                          <a:solidFill>
                            <a:schemeClr val="tx1"/>
                          </a:solidFill>
                        </a:rPr>
                        <a:t> diciembre de 2016</a:t>
                      </a:r>
                      <a:endParaRPr lang="es-CO" sz="1100" b="0" dirty="0">
                        <a:solidFill>
                          <a:schemeClr val="tx1"/>
                        </a:solidFill>
                      </a:endParaRPr>
                    </a:p>
                  </a:txBody>
                  <a:tcPr>
                    <a:solidFill>
                      <a:schemeClr val="accent1">
                        <a:lumMod val="40000"/>
                        <a:lumOff val="60000"/>
                      </a:schemeClr>
                    </a:solidFill>
                  </a:tcPr>
                </a:tc>
                <a:tc>
                  <a:txBody>
                    <a:bodyPr/>
                    <a:lstStyle/>
                    <a:p>
                      <a:pPr algn="ctr"/>
                      <a:endParaRPr lang="es-MX" sz="1100" dirty="0" smtClean="0">
                        <a:solidFill>
                          <a:schemeClr val="tx1"/>
                        </a:solidFill>
                        <a:latin typeface="+mn-lt"/>
                      </a:endParaRPr>
                    </a:p>
                    <a:p>
                      <a:pPr algn="ctr"/>
                      <a:endParaRPr lang="es-MX" sz="1100" dirty="0" smtClean="0">
                        <a:solidFill>
                          <a:schemeClr val="tx1"/>
                        </a:solidFill>
                        <a:latin typeface="+mn-lt"/>
                      </a:endParaRPr>
                    </a:p>
                    <a:p>
                      <a:pPr algn="ctr"/>
                      <a:endParaRPr lang="es-MX" sz="1100" dirty="0" smtClean="0">
                        <a:solidFill>
                          <a:schemeClr val="tx1"/>
                        </a:solidFill>
                        <a:latin typeface="+mn-lt"/>
                      </a:endParaRPr>
                    </a:p>
                    <a:p>
                      <a:pPr algn="ctr"/>
                      <a:endParaRPr lang="es-MX" sz="1100" dirty="0" smtClean="0">
                        <a:solidFill>
                          <a:schemeClr val="tx1"/>
                        </a:solidFill>
                        <a:latin typeface="+mn-lt"/>
                      </a:endParaRPr>
                    </a:p>
                    <a:p>
                      <a:pPr algn="ctr"/>
                      <a:r>
                        <a:rPr lang="es-MX" sz="1100" dirty="0" smtClean="0">
                          <a:solidFill>
                            <a:schemeClr val="tx1"/>
                          </a:solidFill>
                          <a:latin typeface="+mn-lt"/>
                        </a:rPr>
                        <a:t>CUMPLIDA</a:t>
                      </a:r>
                      <a:endParaRPr lang="es-CO" sz="1100" dirty="0">
                        <a:solidFill>
                          <a:schemeClr val="tx1"/>
                        </a:solidFill>
                        <a:latin typeface="+mn-lt"/>
                      </a:endParaRPr>
                    </a:p>
                  </a:txBody>
                  <a:tcPr>
                    <a:solidFill>
                      <a:schemeClr val="accent1">
                        <a:lumMod val="40000"/>
                        <a:lumOff val="60000"/>
                      </a:schemeClr>
                    </a:solidFill>
                  </a:tcPr>
                </a:tc>
                <a:extLst>
                  <a:ext uri="{0D108BD9-81ED-4DB2-BD59-A6C34878D82A}">
                    <a16:rowId xmlns:a16="http://schemas.microsoft.com/office/drawing/2014/main" xmlns="" val="10001"/>
                  </a:ext>
                </a:extLst>
              </a:tr>
              <a:tr h="1656184">
                <a:tc>
                  <a:txBody>
                    <a:bodyPr/>
                    <a:lstStyle/>
                    <a:p>
                      <a:pPr algn="ctr"/>
                      <a:endParaRPr lang="es-MX" sz="1100" dirty="0" smtClean="0">
                        <a:solidFill>
                          <a:schemeClr val="tx1"/>
                        </a:solidFill>
                        <a:latin typeface="+mn-lt"/>
                      </a:endParaRPr>
                    </a:p>
                    <a:p>
                      <a:pPr algn="ctr"/>
                      <a:endParaRPr lang="es-MX" sz="1100" dirty="0" smtClean="0">
                        <a:solidFill>
                          <a:schemeClr val="tx1"/>
                        </a:solidFill>
                        <a:latin typeface="+mn-lt"/>
                      </a:endParaRPr>
                    </a:p>
                    <a:p>
                      <a:pPr algn="ctr"/>
                      <a:endParaRPr lang="es-CO" sz="1100" dirty="0" smtClean="0">
                        <a:solidFill>
                          <a:schemeClr val="tx1"/>
                        </a:solidFill>
                        <a:latin typeface="+mn-lt"/>
                      </a:endParaRPr>
                    </a:p>
                    <a:p>
                      <a:pPr algn="ctr"/>
                      <a:endParaRPr lang="es-CO" sz="1100" dirty="0" smtClean="0">
                        <a:solidFill>
                          <a:schemeClr val="tx1"/>
                        </a:solidFill>
                        <a:latin typeface="+mn-lt"/>
                      </a:endParaRPr>
                    </a:p>
                    <a:p>
                      <a:pPr algn="ctr"/>
                      <a:r>
                        <a:rPr lang="es-CO" sz="1100" dirty="0" smtClean="0">
                          <a:solidFill>
                            <a:schemeClr val="tx1"/>
                          </a:solidFill>
                          <a:latin typeface="+mn-lt"/>
                        </a:rPr>
                        <a:t>1</a:t>
                      </a:r>
                      <a:endParaRPr lang="es-CO" sz="1100" dirty="0">
                        <a:solidFill>
                          <a:schemeClr val="tx1"/>
                        </a:solidFill>
                        <a:latin typeface="+mn-lt"/>
                      </a:endParaRPr>
                    </a:p>
                  </a:txBody>
                  <a:tcPr>
                    <a:solidFill>
                      <a:schemeClr val="accent1">
                        <a:lumMod val="40000"/>
                        <a:lumOff val="60000"/>
                      </a:schemeClr>
                    </a:solidFill>
                  </a:tcPr>
                </a:tc>
                <a:tc>
                  <a:txBody>
                    <a:bodyPr/>
                    <a:lstStyle/>
                    <a:p>
                      <a:pPr algn="l" fontAlgn="ctr"/>
                      <a:r>
                        <a:rPr lang="es-CO" sz="1100" b="0" i="0" u="none" strike="noStrike" kern="1200" dirty="0">
                          <a:solidFill>
                            <a:schemeClr val="tx1"/>
                          </a:solidFill>
                          <a:effectLst/>
                          <a:latin typeface="+mn-lt"/>
                          <a:ea typeface="+mn-ea"/>
                          <a:cs typeface="+mn-cs"/>
                        </a:rPr>
                        <a:t>Realizar seguimiento al Plan de Acción para el año 2016</a:t>
                      </a:r>
                    </a:p>
                  </a:txBody>
                  <a:tcPr marL="0" marR="0" marT="0" marB="0" anchor="ctr">
                    <a:solidFill>
                      <a:schemeClr val="accent1">
                        <a:lumMod val="40000"/>
                        <a:lumOff val="60000"/>
                      </a:schemeClr>
                    </a:solidFill>
                  </a:tcPr>
                </a:tc>
                <a:tc>
                  <a:txBody>
                    <a:bodyPr/>
                    <a:lstStyle/>
                    <a:p>
                      <a:pPr algn="just"/>
                      <a:endParaRPr lang="es-CO" sz="1100" b="0" dirty="0" smtClean="0">
                        <a:solidFill>
                          <a:schemeClr val="tx1"/>
                        </a:solidFill>
                        <a:latin typeface="+mn-lt"/>
                      </a:endParaRPr>
                    </a:p>
                    <a:p>
                      <a:pPr algn="just"/>
                      <a:endParaRPr lang="es-CO" sz="1100" b="0" dirty="0" smtClean="0">
                        <a:solidFill>
                          <a:schemeClr val="tx1"/>
                        </a:solidFill>
                        <a:latin typeface="+mn-lt"/>
                      </a:endParaRPr>
                    </a:p>
                    <a:p>
                      <a:pPr algn="just"/>
                      <a:endParaRPr lang="es-CO" sz="1100" b="0" dirty="0" smtClean="0">
                        <a:solidFill>
                          <a:schemeClr val="tx1"/>
                        </a:solidFill>
                        <a:latin typeface="+mn-lt"/>
                      </a:endParaRPr>
                    </a:p>
                    <a:p>
                      <a:pPr algn="just"/>
                      <a:r>
                        <a:rPr lang="es-CO" sz="1100" b="0" dirty="0" smtClean="0">
                          <a:solidFill>
                            <a:schemeClr val="tx1"/>
                          </a:solidFill>
                          <a:latin typeface="+mn-lt"/>
                        </a:rPr>
                        <a:t>El</a:t>
                      </a:r>
                      <a:r>
                        <a:rPr lang="es-CO" sz="1100" b="0" baseline="0" dirty="0" smtClean="0">
                          <a:solidFill>
                            <a:schemeClr val="tx1"/>
                          </a:solidFill>
                          <a:latin typeface="+mn-lt"/>
                        </a:rPr>
                        <a:t> seguimiento del presupuesto del plan de acción 2016, se realizará para la cuarta semana de enero de 2017</a:t>
                      </a:r>
                      <a:endParaRPr lang="es-CO" sz="1100" b="0" dirty="0">
                        <a:solidFill>
                          <a:schemeClr val="tx1"/>
                        </a:solidFill>
                        <a:latin typeface="+mn-lt"/>
                      </a:endParaRPr>
                    </a:p>
                  </a:txBody>
                  <a:tcPr>
                    <a:solidFill>
                      <a:schemeClr val="accent1">
                        <a:lumMod val="40000"/>
                        <a:lumOff val="60000"/>
                      </a:schemeClr>
                    </a:solidFill>
                  </a:tcPr>
                </a:tc>
                <a:tc>
                  <a:txBody>
                    <a:bodyPr/>
                    <a:lstStyle/>
                    <a:p>
                      <a:pPr algn="ctr"/>
                      <a:endParaRPr lang="es-MX" sz="1100" b="0" dirty="0" smtClean="0">
                        <a:solidFill>
                          <a:schemeClr val="tx1"/>
                        </a:solidFill>
                      </a:endParaRPr>
                    </a:p>
                    <a:p>
                      <a:pPr algn="ctr"/>
                      <a:endParaRPr lang="es-MX" sz="1100" b="0" dirty="0" smtClean="0">
                        <a:solidFill>
                          <a:schemeClr val="tx1"/>
                        </a:solidFill>
                      </a:endParaRPr>
                    </a:p>
                    <a:p>
                      <a:pPr algn="ctr"/>
                      <a:endParaRPr lang="es-MX" sz="1100" b="0" dirty="0" smtClean="0">
                        <a:solidFill>
                          <a:schemeClr val="tx1"/>
                        </a:solidFill>
                      </a:endParaRPr>
                    </a:p>
                    <a:p>
                      <a:pPr algn="ctr"/>
                      <a:endParaRPr lang="es-MX" sz="1100" b="0" dirty="0" smtClean="0">
                        <a:solidFill>
                          <a:schemeClr val="tx1"/>
                        </a:solidFill>
                      </a:endParaRPr>
                    </a:p>
                    <a:p>
                      <a:pPr algn="ctr"/>
                      <a:r>
                        <a:rPr lang="es-MX" sz="1100" b="0" dirty="0" smtClean="0">
                          <a:solidFill>
                            <a:schemeClr val="tx1"/>
                          </a:solidFill>
                        </a:rPr>
                        <a:t>Control Interno</a:t>
                      </a:r>
                    </a:p>
                  </a:txBody>
                  <a:tcP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CO" sz="1100" b="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CO" sz="1100" b="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CO" sz="1100" b="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CO" sz="1100" b="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CO" sz="1100" b="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CO" sz="1100" b="0" dirty="0" smtClean="0">
                          <a:solidFill>
                            <a:schemeClr val="tx1"/>
                          </a:solidFill>
                        </a:rPr>
                        <a:t>31 de enero</a:t>
                      </a:r>
                      <a:r>
                        <a:rPr lang="es-CO" sz="1100" b="0" baseline="0" dirty="0" smtClean="0">
                          <a:solidFill>
                            <a:schemeClr val="tx1"/>
                          </a:solidFill>
                        </a:rPr>
                        <a:t> de 2017</a:t>
                      </a:r>
                      <a:endParaRPr lang="es-CO" sz="1100" b="0" dirty="0">
                        <a:solidFill>
                          <a:schemeClr val="tx1"/>
                        </a:solidFill>
                      </a:endParaRPr>
                    </a:p>
                  </a:txBody>
                  <a:tcPr>
                    <a:solidFill>
                      <a:schemeClr val="accent1">
                        <a:lumMod val="40000"/>
                        <a:lumOff val="60000"/>
                      </a:schemeClr>
                    </a:solidFill>
                  </a:tcPr>
                </a:tc>
                <a:tc>
                  <a:txBody>
                    <a:bodyPr/>
                    <a:lstStyle/>
                    <a:p>
                      <a:pPr algn="ctr"/>
                      <a:endParaRPr lang="es-CO" sz="1100" b="1" dirty="0" smtClean="0">
                        <a:solidFill>
                          <a:schemeClr val="tx1"/>
                        </a:solidFill>
                        <a:latin typeface="+mn-lt"/>
                      </a:endParaRPr>
                    </a:p>
                    <a:p>
                      <a:pPr algn="ctr"/>
                      <a:endParaRPr lang="es-CO" sz="1100" b="1" dirty="0" smtClean="0">
                        <a:solidFill>
                          <a:schemeClr val="tx1"/>
                        </a:solidFill>
                        <a:latin typeface="+mn-lt"/>
                      </a:endParaRPr>
                    </a:p>
                    <a:p>
                      <a:pPr algn="ctr"/>
                      <a:endParaRPr lang="es-CO" sz="1100" b="1" dirty="0" smtClean="0">
                        <a:solidFill>
                          <a:schemeClr val="tx1"/>
                        </a:solidFill>
                        <a:latin typeface="+mn-lt"/>
                      </a:endParaRPr>
                    </a:p>
                    <a:p>
                      <a:pPr algn="ctr"/>
                      <a:endParaRPr lang="es-CO" sz="1100" b="1" dirty="0" smtClean="0">
                        <a:solidFill>
                          <a:schemeClr val="tx1"/>
                        </a:solidFill>
                        <a:latin typeface="+mn-lt"/>
                      </a:endParaRPr>
                    </a:p>
                    <a:p>
                      <a:pPr algn="ctr"/>
                      <a:r>
                        <a:rPr lang="es-CO" sz="1100" b="1" smtClean="0">
                          <a:solidFill>
                            <a:schemeClr val="tx1"/>
                          </a:solidFill>
                          <a:latin typeface="+mn-lt"/>
                        </a:rPr>
                        <a:t>EN PLAZO</a:t>
                      </a:r>
                      <a:endParaRPr lang="es-CO" sz="1100" b="1" dirty="0">
                        <a:solidFill>
                          <a:schemeClr val="tx1"/>
                        </a:solidFill>
                        <a:latin typeface="+mn-lt"/>
                      </a:endParaRPr>
                    </a:p>
                  </a:txBody>
                  <a:tcPr>
                    <a:solidFill>
                      <a:schemeClr val="accent1">
                        <a:lumMod val="40000"/>
                        <a:lumOff val="60000"/>
                      </a:schemeClr>
                    </a:solidFill>
                  </a:tcPr>
                </a:tc>
                <a:extLst>
                  <a:ext uri="{0D108BD9-81ED-4DB2-BD59-A6C34878D82A}">
                    <a16:rowId xmlns:a16="http://schemas.microsoft.com/office/drawing/2014/main" xmlns="" val="10002"/>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793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4161149219"/>
              </p:ext>
            </p:extLst>
          </p:nvPr>
        </p:nvGraphicFramePr>
        <p:xfrm>
          <a:off x="107504" y="1628800"/>
          <a:ext cx="8856984" cy="3816423"/>
        </p:xfrm>
        <a:graphic>
          <a:graphicData uri="http://schemas.openxmlformats.org/drawingml/2006/table">
            <a:tbl>
              <a:tblPr firstRow="1" firstCol="1" lastRow="1" lastCol="1" bandRow="1" bandCol="1">
                <a:tableStyleId>{5C22544A-7EE6-4342-B048-85BDC9FD1C3A}</a:tableStyleId>
              </a:tblPr>
              <a:tblGrid>
                <a:gridCol w="731982">
                  <a:extLst>
                    <a:ext uri="{9D8B030D-6E8A-4147-A177-3AD203B41FA5}">
                      <a16:colId xmlns:a16="http://schemas.microsoft.com/office/drawing/2014/main" xmlns="" val="20000"/>
                    </a:ext>
                  </a:extLst>
                </a:gridCol>
                <a:gridCol w="2148337">
                  <a:extLst>
                    <a:ext uri="{9D8B030D-6E8A-4147-A177-3AD203B41FA5}">
                      <a16:colId xmlns:a16="http://schemas.microsoft.com/office/drawing/2014/main" xmlns="" val="20001"/>
                    </a:ext>
                  </a:extLst>
                </a:gridCol>
                <a:gridCol w="2419350">
                  <a:extLst>
                    <a:ext uri="{9D8B030D-6E8A-4147-A177-3AD203B41FA5}">
                      <a16:colId xmlns:a16="http://schemas.microsoft.com/office/drawing/2014/main" xmlns="" val="20002"/>
                    </a:ext>
                  </a:extLst>
                </a:gridCol>
                <a:gridCol w="1088974">
                  <a:extLst>
                    <a:ext uri="{9D8B030D-6E8A-4147-A177-3AD203B41FA5}">
                      <a16:colId xmlns:a16="http://schemas.microsoft.com/office/drawing/2014/main" xmlns="" val="20003"/>
                    </a:ext>
                  </a:extLst>
                </a:gridCol>
                <a:gridCol w="1539787">
                  <a:extLst>
                    <a:ext uri="{9D8B030D-6E8A-4147-A177-3AD203B41FA5}">
                      <a16:colId xmlns:a16="http://schemas.microsoft.com/office/drawing/2014/main" xmlns="" val="20004"/>
                    </a:ext>
                  </a:extLst>
                </a:gridCol>
                <a:gridCol w="928554">
                  <a:extLst>
                    <a:ext uri="{9D8B030D-6E8A-4147-A177-3AD203B41FA5}">
                      <a16:colId xmlns:a16="http://schemas.microsoft.com/office/drawing/2014/main" xmlns="" val="20005"/>
                    </a:ext>
                  </a:extLst>
                </a:gridCol>
              </a:tblGrid>
              <a:tr h="1192632">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xmlns="" val="10000"/>
                  </a:ext>
                </a:extLst>
              </a:tr>
              <a:tr h="2623791">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24</a:t>
                      </a:r>
                    </a:p>
                    <a:p>
                      <a:pPr marL="12065" marR="3175" indent="0" algn="ctr" defTabSz="914400" rtl="0" eaLnBrk="1" fontAlgn="auto" latinLnBrk="0" hangingPunct="1">
                        <a:lnSpc>
                          <a:spcPct val="107000"/>
                        </a:lnSpc>
                        <a:spcBef>
                          <a:spcPts val="445"/>
                        </a:spcBef>
                        <a:spcAft>
                          <a:spcPts val="0"/>
                        </a:spcAft>
                        <a:buClrTx/>
                        <a:buSzTx/>
                        <a:buFontTx/>
                        <a:buNone/>
                        <a:tabLst/>
                        <a:defRPr/>
                      </a:pPr>
                      <a:r>
                        <a:rPr lang="es-MX" sz="900" dirty="0" smtClean="0">
                          <a:solidFill>
                            <a:schemeClr val="tx1"/>
                          </a:solidFill>
                          <a:effectLst/>
                          <a:latin typeface="+mn-lt"/>
                          <a:ea typeface="Calibri"/>
                          <a:cs typeface="Times New Roman"/>
                        </a:rPr>
                        <a:t>CGR 2013</a:t>
                      </a:r>
                      <a:endParaRPr lang="es-CO" sz="9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kern="1200" dirty="0" smtClean="0">
                        <a:solidFill>
                          <a:schemeClr val="tx1"/>
                        </a:solidFill>
                        <a:effectLst/>
                        <a:latin typeface="+mn-lt"/>
                        <a:ea typeface="+mn-ea"/>
                        <a:cs typeface="+mn-cs"/>
                      </a:endParaRPr>
                    </a:p>
                    <a:p>
                      <a:pPr>
                        <a:lnSpc>
                          <a:spcPct val="100000"/>
                        </a:lnSpc>
                        <a:spcBef>
                          <a:spcPts val="5"/>
                        </a:spcBef>
                        <a:spcAft>
                          <a:spcPts val="0"/>
                        </a:spcAft>
                      </a:pPr>
                      <a:endParaRPr lang="es-MX" sz="1100" b="0" kern="1200" dirty="0" smtClean="0">
                        <a:solidFill>
                          <a:schemeClr val="tx1"/>
                        </a:solidFill>
                        <a:effectLst/>
                        <a:latin typeface="+mn-lt"/>
                        <a:ea typeface="+mn-ea"/>
                        <a:cs typeface="+mn-cs"/>
                      </a:endParaRPr>
                    </a:p>
                    <a:p>
                      <a:pPr>
                        <a:lnSpc>
                          <a:spcPct val="100000"/>
                        </a:lnSpc>
                        <a:spcBef>
                          <a:spcPts val="5"/>
                        </a:spcBef>
                        <a:spcAft>
                          <a:spcPts val="0"/>
                        </a:spcAft>
                      </a:pPr>
                      <a:r>
                        <a:rPr lang="es-MX" sz="1100" b="0" kern="1200" dirty="0" smtClean="0">
                          <a:solidFill>
                            <a:schemeClr val="tx1"/>
                          </a:solidFill>
                          <a:effectLst/>
                          <a:latin typeface="+mn-lt"/>
                          <a:ea typeface="+mn-ea"/>
                          <a:cs typeface="+mn-cs"/>
                        </a:rPr>
                        <a:t>Dar traslado al ente competente</a:t>
                      </a:r>
                    </a:p>
                    <a:p>
                      <a:pPr>
                        <a:lnSpc>
                          <a:spcPct val="100000"/>
                        </a:lnSpc>
                        <a:spcBef>
                          <a:spcPts val="5"/>
                        </a:spcBef>
                        <a:spcAft>
                          <a:spcPts val="0"/>
                        </a:spcAft>
                      </a:pPr>
                      <a:endParaRPr lang="es-MX" sz="1100" b="1" kern="1200" dirty="0" smtClean="0">
                        <a:solidFill>
                          <a:schemeClr val="tx1"/>
                        </a:solidFill>
                        <a:effectLst/>
                        <a:latin typeface="+mn-lt"/>
                        <a:ea typeface="+mn-ea"/>
                        <a:cs typeface="+mn-cs"/>
                      </a:endParaRPr>
                    </a:p>
                    <a:p>
                      <a:pPr>
                        <a:lnSpc>
                          <a:spcPct val="100000"/>
                        </a:lnSpc>
                        <a:spcBef>
                          <a:spcPts val="5"/>
                        </a:spcBef>
                        <a:spcAft>
                          <a:spcPts val="0"/>
                        </a:spcAft>
                      </a:pPr>
                      <a:r>
                        <a:rPr lang="es-MX" sz="1100" b="1" kern="1200" dirty="0" smtClean="0">
                          <a:solidFill>
                            <a:schemeClr val="tx1"/>
                          </a:solidFill>
                          <a:effectLst/>
                          <a:latin typeface="+mn-lt"/>
                          <a:ea typeface="+mn-ea"/>
                          <a:cs typeface="+mn-cs"/>
                        </a:rPr>
                        <a:t>UNIDAD DE MEDIDA/ CANTIDADES:</a:t>
                      </a:r>
                      <a:endParaRPr lang="es-CO" sz="1100" b="1" kern="1200" dirty="0" smtClean="0">
                        <a:solidFill>
                          <a:schemeClr val="tx1"/>
                        </a:solidFill>
                        <a:effectLst/>
                        <a:latin typeface="+mn-lt"/>
                        <a:ea typeface="+mn-ea"/>
                        <a:cs typeface="+mn-cs"/>
                      </a:endParaRPr>
                    </a:p>
                    <a:p>
                      <a:pPr>
                        <a:lnSpc>
                          <a:spcPct val="100000"/>
                        </a:lnSpc>
                        <a:spcBef>
                          <a:spcPts val="5"/>
                        </a:spcBef>
                        <a:spcAft>
                          <a:spcPts val="0"/>
                        </a:spcAft>
                      </a:pPr>
                      <a:r>
                        <a:rPr lang="es-CO" sz="1100" b="0" kern="1200" dirty="0" smtClean="0">
                          <a:solidFill>
                            <a:schemeClr val="tx1"/>
                          </a:solidFill>
                          <a:effectLst/>
                          <a:latin typeface="+mn-lt"/>
                          <a:ea typeface="+mn-ea"/>
                          <a:cs typeface="+mn-cs"/>
                        </a:rPr>
                        <a:t>-Elaborar una comunicación especificando lo descrito en el hallazgo identificado y dar traslado al ente competente. </a:t>
                      </a:r>
                    </a:p>
                    <a:p>
                      <a:pPr>
                        <a:lnSpc>
                          <a:spcPct val="100000"/>
                        </a:lnSpc>
                        <a:spcBef>
                          <a:spcPts val="5"/>
                        </a:spcBef>
                        <a:spcAft>
                          <a:spcPts val="0"/>
                        </a:spcAft>
                      </a:pPr>
                      <a:r>
                        <a:rPr lang="es-MX" sz="1100" b="0" kern="1200" dirty="0" smtClean="0">
                          <a:solidFill>
                            <a:schemeClr val="tx1"/>
                          </a:solidFill>
                          <a:effectLst/>
                          <a:latin typeface="+mn-lt"/>
                          <a:ea typeface="+mn-ea"/>
                          <a:cs typeface="+mn-cs"/>
                        </a:rPr>
                        <a:t>-1</a:t>
                      </a:r>
                      <a:endParaRPr lang="es-CO" sz="1100" b="0" kern="1200" dirty="0">
                        <a:solidFill>
                          <a:schemeClr val="tx1"/>
                        </a:solidFill>
                        <a:effectLst/>
                        <a:latin typeface="+mn-lt"/>
                        <a:ea typeface="+mn-ea"/>
                        <a:cs typeface="+mn-cs"/>
                      </a:endParaRPr>
                    </a:p>
                  </a:txBody>
                  <a:tcPr marL="0" marR="0" marT="0" marB="0">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50"/>
                        </a:spcBef>
                        <a:spcAft>
                          <a:spcPts val="0"/>
                        </a:spcAft>
                        <a:buClrTx/>
                        <a:buSzTx/>
                        <a:buFontTx/>
                        <a:buNone/>
                        <a:tabLst/>
                        <a:defRPr/>
                      </a:pPr>
                      <a:endParaRPr lang="es-MX" sz="1100" b="0" dirty="0" smtClean="0">
                        <a:solidFill>
                          <a:schemeClr val="tx1"/>
                        </a:solidFill>
                        <a:effectLst/>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MX" sz="1100" b="0" dirty="0" smtClean="0">
                          <a:solidFill>
                            <a:schemeClr val="tx1"/>
                          </a:solidFill>
                          <a:effectLst/>
                        </a:rPr>
                        <a:t> </a:t>
                      </a:r>
                    </a:p>
                    <a:p>
                      <a:pPr marL="0" marR="0" indent="0" algn="just"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tx1"/>
                          </a:solidFill>
                          <a:effectLst/>
                          <a:latin typeface="+mn-lt"/>
                          <a:ea typeface="+mn-ea"/>
                          <a:cs typeface="+mn-cs"/>
                        </a:rPr>
                        <a:t>Con el radicado  20163500018401 del 19/04/2016 se da trasladó al Ministerio de Hacienda como administrador del SIIF de la inquietud a este hallazgo.</a:t>
                      </a:r>
                      <a:endParaRPr lang="es-CO" sz="1100" b="0" dirty="0">
                        <a:solidFill>
                          <a:schemeClr val="tx1"/>
                        </a:solidFill>
                        <a:effectLst/>
                      </a:endParaRPr>
                    </a:p>
                  </a:txBody>
                  <a:tcPr marL="0" marR="0" marT="0" marB="0">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
                        </a:spcBef>
                        <a:spcAft>
                          <a:spcPts val="0"/>
                        </a:spcAft>
                        <a:buClrTx/>
                        <a:buSzTx/>
                        <a:buFontTx/>
                        <a:buNone/>
                        <a:tabLst/>
                        <a:defRPr/>
                      </a:pPr>
                      <a:r>
                        <a:rPr lang="es-MX" sz="1100" b="0" dirty="0" smtClean="0">
                          <a:solidFill>
                            <a:schemeClr val="tx1"/>
                          </a:solidFill>
                          <a:effectLst/>
                          <a:latin typeface="Calibri"/>
                          <a:ea typeface="Calibri"/>
                          <a:cs typeface="Times New Roman"/>
                        </a:rPr>
                        <a:t> </a:t>
                      </a:r>
                    </a:p>
                    <a:p>
                      <a:pPr marL="0" marR="0" indent="0" algn="ctr" defTabSz="914400" rtl="0" eaLnBrk="1" fontAlgn="auto" latinLnBrk="0" hangingPunct="1">
                        <a:lnSpc>
                          <a:spcPct val="100000"/>
                        </a:lnSpc>
                        <a:spcBef>
                          <a:spcPts val="5"/>
                        </a:spcBef>
                        <a:spcAft>
                          <a:spcPts val="0"/>
                        </a:spcAft>
                        <a:buClrTx/>
                        <a:buSzTx/>
                        <a:buFontTx/>
                        <a:buNone/>
                        <a:tabLst/>
                        <a:defRPr/>
                      </a:pPr>
                      <a:endParaRPr lang="es-MX" sz="1100" b="0" dirty="0" smtClean="0">
                        <a:solidFill>
                          <a:schemeClr val="tx1"/>
                        </a:solidFill>
                        <a:effectLst/>
                        <a:latin typeface="Calibri"/>
                        <a:ea typeface="Calibri"/>
                        <a:cs typeface="Times New Roman"/>
                      </a:endParaRPr>
                    </a:p>
                    <a:p>
                      <a:pPr marL="0" marR="0" indent="0" algn="ctr" defTabSz="914400" rtl="0" eaLnBrk="1" fontAlgn="auto" latinLnBrk="0" hangingPunct="1">
                        <a:lnSpc>
                          <a:spcPct val="100000"/>
                        </a:lnSpc>
                        <a:spcBef>
                          <a:spcPts val="5"/>
                        </a:spcBef>
                        <a:spcAft>
                          <a:spcPts val="0"/>
                        </a:spcAft>
                        <a:buClrTx/>
                        <a:buSzTx/>
                        <a:buFontTx/>
                        <a:buNone/>
                        <a:tabLst/>
                        <a:defRPr/>
                      </a:pPr>
                      <a:r>
                        <a:rPr lang="es-MX" sz="1100" b="0" dirty="0" smtClean="0">
                          <a:solidFill>
                            <a:schemeClr val="tx1"/>
                          </a:solidFill>
                          <a:effectLst/>
                          <a:latin typeface="Calibri"/>
                          <a:ea typeface="Calibri"/>
                          <a:cs typeface="Times New Roman"/>
                        </a:rPr>
                        <a:t>  </a:t>
                      </a:r>
                      <a:r>
                        <a:rPr lang="es-MX" sz="1100" dirty="0" smtClean="0">
                          <a:solidFill>
                            <a:schemeClr val="tx1"/>
                          </a:solidFill>
                          <a:effectLst/>
                          <a:latin typeface="+mn-lt"/>
                          <a:ea typeface="Calibri"/>
                          <a:cs typeface="Times New Roman"/>
                        </a:rPr>
                        <a:t>Subdirección Administrativa y Financiera </a:t>
                      </a:r>
                      <a:endParaRPr lang="es-CO" sz="11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nSpc>
                          <a:spcPts val="500"/>
                        </a:lnSpc>
                        <a:spcBef>
                          <a:spcPts val="50"/>
                        </a:spcBef>
                        <a:spcAft>
                          <a:spcPts val="0"/>
                        </a:spcAft>
                      </a:pPr>
                      <a:r>
                        <a:rPr lang="es-MX" sz="1100" b="0" dirty="0" smtClean="0">
                          <a:solidFill>
                            <a:schemeClr val="tx1"/>
                          </a:solidFill>
                          <a:effectLst/>
                          <a:latin typeface="Calibri"/>
                          <a:ea typeface="Calibri"/>
                          <a:cs typeface="Times New Roman"/>
                        </a:rPr>
                        <a:t>    29 de febrero de 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1100" dirty="0" smtClean="0">
                        <a:solidFill>
                          <a:srgbClr val="FF0000"/>
                        </a:solidFill>
                        <a:effectLst/>
                        <a:latin typeface="Calibri"/>
                        <a:ea typeface="Calibri"/>
                        <a:cs typeface="Times New Roman"/>
                      </a:endParaRPr>
                    </a:p>
                    <a:p>
                      <a:pPr>
                        <a:lnSpc>
                          <a:spcPts val="950"/>
                        </a:lnSpc>
                        <a:spcBef>
                          <a:spcPts val="15"/>
                        </a:spcBef>
                        <a:spcAft>
                          <a:spcPts val="0"/>
                        </a:spcAft>
                      </a:pPr>
                      <a:endParaRPr lang="es-MX" sz="1100" dirty="0" smtClean="0">
                        <a:solidFill>
                          <a:srgbClr val="FF0000"/>
                        </a:solidFill>
                        <a:effectLst/>
                        <a:latin typeface="Calibri"/>
                        <a:ea typeface="Calibri"/>
                        <a:cs typeface="Times New Roman"/>
                      </a:endParaRPr>
                    </a:p>
                    <a:p>
                      <a:pPr>
                        <a:lnSpc>
                          <a:spcPts val="950"/>
                        </a:lnSpc>
                        <a:spcBef>
                          <a:spcPts val="15"/>
                        </a:spcBef>
                        <a:spcAft>
                          <a:spcPts val="0"/>
                        </a:spcAft>
                      </a:pPr>
                      <a:endParaRPr lang="es-MX" sz="1100" dirty="0" smtClean="0">
                        <a:solidFill>
                          <a:srgbClr val="FF0000"/>
                        </a:solidFill>
                        <a:effectLst/>
                        <a:latin typeface="Calibri"/>
                        <a:ea typeface="Calibri"/>
                        <a:cs typeface="Times New Roman"/>
                      </a:endParaRPr>
                    </a:p>
                    <a:p>
                      <a:pPr marL="0" marR="0" indent="0" algn="l" defTabSz="914400" rtl="0" eaLnBrk="1" fontAlgn="auto" latinLnBrk="0" hangingPunct="1">
                        <a:lnSpc>
                          <a:spcPts val="950"/>
                        </a:lnSpc>
                        <a:spcBef>
                          <a:spcPts val="15"/>
                        </a:spcBef>
                        <a:spcAft>
                          <a:spcPts val="0"/>
                        </a:spcAft>
                        <a:buClrTx/>
                        <a:buSzTx/>
                        <a:buFontTx/>
                        <a:buNone/>
                        <a:tabLst/>
                        <a:defRPr/>
                      </a:pPr>
                      <a:r>
                        <a:rPr lang="es-MX" sz="1100" dirty="0" smtClean="0">
                          <a:solidFill>
                            <a:srgbClr val="FF0000"/>
                          </a:solidFill>
                          <a:effectLst/>
                          <a:latin typeface="Calibri"/>
                          <a:ea typeface="Calibri"/>
                          <a:cs typeface="Times New Roman"/>
                        </a:rPr>
                        <a:t>  </a:t>
                      </a:r>
                      <a:r>
                        <a:rPr lang="es-MX" sz="1100" b="1" dirty="0" smtClean="0">
                          <a:solidFill>
                            <a:schemeClr val="tx1"/>
                          </a:solidFill>
                          <a:effectLst/>
                          <a:latin typeface="+mn-lt"/>
                          <a:ea typeface="Calibri"/>
                          <a:cs typeface="Times New Roman"/>
                        </a:rPr>
                        <a:t>CUMPLIDA</a:t>
                      </a:r>
                      <a:endParaRPr lang="es-CO" sz="1100" b="1"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xmlns="" val="10001"/>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2556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1107162706"/>
              </p:ext>
            </p:extLst>
          </p:nvPr>
        </p:nvGraphicFramePr>
        <p:xfrm>
          <a:off x="107505" y="1484783"/>
          <a:ext cx="8784974" cy="4464497"/>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xmlns="" val="20000"/>
                    </a:ext>
                  </a:extLst>
                </a:gridCol>
                <a:gridCol w="2130871">
                  <a:extLst>
                    <a:ext uri="{9D8B030D-6E8A-4147-A177-3AD203B41FA5}">
                      <a16:colId xmlns:a16="http://schemas.microsoft.com/office/drawing/2014/main" xmlns="" val="20001"/>
                    </a:ext>
                  </a:extLst>
                </a:gridCol>
                <a:gridCol w="2399679">
                  <a:extLst>
                    <a:ext uri="{9D8B030D-6E8A-4147-A177-3AD203B41FA5}">
                      <a16:colId xmlns:a16="http://schemas.microsoft.com/office/drawing/2014/main" xmlns="" val="20002"/>
                    </a:ext>
                  </a:extLst>
                </a:gridCol>
                <a:gridCol w="1080120">
                  <a:extLst>
                    <a:ext uri="{9D8B030D-6E8A-4147-A177-3AD203B41FA5}">
                      <a16:colId xmlns:a16="http://schemas.microsoft.com/office/drawing/2014/main" xmlns="" val="20003"/>
                    </a:ext>
                  </a:extLst>
                </a:gridCol>
                <a:gridCol w="1527268">
                  <a:extLst>
                    <a:ext uri="{9D8B030D-6E8A-4147-A177-3AD203B41FA5}">
                      <a16:colId xmlns:a16="http://schemas.microsoft.com/office/drawing/2014/main" xmlns="" val="20004"/>
                    </a:ext>
                  </a:extLst>
                </a:gridCol>
                <a:gridCol w="921005">
                  <a:extLst>
                    <a:ext uri="{9D8B030D-6E8A-4147-A177-3AD203B41FA5}">
                      <a16:colId xmlns:a16="http://schemas.microsoft.com/office/drawing/2014/main" xmlns="" val="20005"/>
                    </a:ext>
                  </a:extLst>
                </a:gridCol>
              </a:tblGrid>
              <a:tr h="622052">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nSpc>
                          <a:spcPts val="1000"/>
                        </a:lnSpc>
                        <a:spcAft>
                          <a:spcPts val="0"/>
                        </a:spcAft>
                      </a:pP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n-US" sz="1100" dirty="0" smtClean="0">
                        <a:effectLst/>
                      </a:endParaRPr>
                    </a:p>
                    <a:p>
                      <a:pPr>
                        <a:lnSpc>
                          <a:spcPts val="750"/>
                        </a:lnSpc>
                        <a:spcBef>
                          <a:spcPts val="5"/>
                        </a:spcBef>
                        <a:spcAft>
                          <a:spcPts val="0"/>
                        </a:spcAft>
                      </a:pP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xmlns="" val="10000"/>
                  </a:ext>
                </a:extLst>
              </a:tr>
              <a:tr h="3842445">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24</a:t>
                      </a:r>
                    </a:p>
                    <a:p>
                      <a:pPr marL="12065" marR="3175" indent="0" algn="ctr" defTabSz="914400" rtl="0" eaLnBrk="1" fontAlgn="auto" latinLnBrk="0" hangingPunct="1">
                        <a:lnSpc>
                          <a:spcPct val="107000"/>
                        </a:lnSpc>
                        <a:spcBef>
                          <a:spcPts val="445"/>
                        </a:spcBef>
                        <a:spcAft>
                          <a:spcPts val="0"/>
                        </a:spcAft>
                        <a:buClrTx/>
                        <a:buSzTx/>
                        <a:buFontTx/>
                        <a:buNone/>
                        <a:tabLst/>
                        <a:defRPr/>
                      </a:pPr>
                      <a:r>
                        <a:rPr lang="es-MX" sz="900" dirty="0" smtClean="0">
                          <a:solidFill>
                            <a:schemeClr val="tx1"/>
                          </a:solidFill>
                          <a:effectLst/>
                          <a:latin typeface="+mn-lt"/>
                          <a:ea typeface="Calibri"/>
                          <a:cs typeface="Times New Roman"/>
                        </a:rPr>
                        <a:t>CGR 2013</a:t>
                      </a:r>
                      <a:endParaRPr lang="es-CO" sz="9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gn="just">
                        <a:lnSpc>
                          <a:spcPts val="850"/>
                        </a:lnSpc>
                        <a:spcBef>
                          <a:spcPts val="5"/>
                        </a:spcBef>
                        <a:spcAft>
                          <a:spcPts val="0"/>
                        </a:spcAft>
                      </a:pPr>
                      <a:r>
                        <a:rPr lang="es-MX" sz="1100" b="0" dirty="0" smtClean="0">
                          <a:solidFill>
                            <a:schemeClr val="tx1"/>
                          </a:solidFill>
                          <a:effectLst/>
                          <a:latin typeface="Calibri"/>
                          <a:ea typeface="Calibri"/>
                          <a:cs typeface="Times New Roman"/>
                        </a:rPr>
                        <a:t>   </a:t>
                      </a:r>
                    </a:p>
                    <a:p>
                      <a:pPr algn="just">
                        <a:lnSpc>
                          <a:spcPts val="850"/>
                        </a:lnSpc>
                        <a:spcBef>
                          <a:spcPts val="5"/>
                        </a:spcBef>
                        <a:spcAft>
                          <a:spcPts val="0"/>
                        </a:spcAft>
                      </a:pPr>
                      <a:endParaRPr lang="es-MX" sz="1100" b="0" dirty="0" smtClean="0">
                        <a:solidFill>
                          <a:schemeClr val="tx1"/>
                        </a:solidFill>
                        <a:effectLst/>
                        <a:latin typeface="Calibri"/>
                        <a:ea typeface="Calibri"/>
                        <a:cs typeface="Times New Roman"/>
                      </a:endParaRPr>
                    </a:p>
                    <a:p>
                      <a:pPr algn="just">
                        <a:lnSpc>
                          <a:spcPts val="850"/>
                        </a:lnSpc>
                        <a:spcBef>
                          <a:spcPts val="5"/>
                        </a:spcBef>
                        <a:spcAft>
                          <a:spcPts val="0"/>
                        </a:spcAft>
                      </a:pPr>
                      <a:endParaRPr lang="es-MX" sz="1100" b="0" dirty="0" smtClean="0">
                        <a:solidFill>
                          <a:schemeClr val="tx1"/>
                        </a:solidFill>
                        <a:effectLst/>
                        <a:latin typeface="Calibri"/>
                        <a:ea typeface="Calibri"/>
                        <a:cs typeface="Times New Roman"/>
                      </a:endParaRPr>
                    </a:p>
                    <a:p>
                      <a:pPr algn="just">
                        <a:lnSpc>
                          <a:spcPct val="100000"/>
                        </a:lnSpc>
                        <a:spcBef>
                          <a:spcPts val="5"/>
                        </a:spcBef>
                        <a:spcAft>
                          <a:spcPts val="0"/>
                        </a:spcAft>
                      </a:pPr>
                      <a:r>
                        <a:rPr lang="es-MX" sz="1100" b="0" dirty="0" smtClean="0">
                          <a:solidFill>
                            <a:schemeClr val="tx1"/>
                          </a:solidFill>
                          <a:effectLst/>
                          <a:latin typeface="Calibri"/>
                          <a:ea typeface="Calibri"/>
                          <a:cs typeface="Times New Roman"/>
                        </a:rPr>
                        <a:t> </a:t>
                      </a:r>
                      <a:r>
                        <a:rPr lang="es-CO" sz="1100" b="0" kern="1200" dirty="0" smtClean="0">
                          <a:solidFill>
                            <a:schemeClr val="dk1"/>
                          </a:solidFill>
                          <a:effectLst/>
                          <a:latin typeface="+mn-lt"/>
                          <a:ea typeface="+mn-ea"/>
                          <a:cs typeface="+mn-cs"/>
                        </a:rPr>
                        <a:t>Solicitar a los bancos que no se admitan consignaciones que no estén asociadas con un NIT.</a:t>
                      </a:r>
                    </a:p>
                    <a:p>
                      <a:pPr algn="just">
                        <a:lnSpc>
                          <a:spcPct val="100000"/>
                        </a:lnSpc>
                        <a:spcBef>
                          <a:spcPts val="5"/>
                        </a:spcBef>
                        <a:spcAft>
                          <a:spcPts val="0"/>
                        </a:spcAft>
                      </a:pPr>
                      <a:endParaRPr lang="es-MX" sz="1100" b="0" kern="1200" dirty="0" smtClean="0">
                        <a:solidFill>
                          <a:schemeClr val="dk1"/>
                        </a:solidFill>
                        <a:effectLst/>
                        <a:latin typeface="+mn-lt"/>
                        <a:ea typeface="+mn-ea"/>
                        <a:cs typeface="+mn-cs"/>
                      </a:endParaRPr>
                    </a:p>
                    <a:p>
                      <a:pPr algn="just">
                        <a:lnSpc>
                          <a:spcPct val="100000"/>
                        </a:lnSpc>
                        <a:spcBef>
                          <a:spcPts val="5"/>
                        </a:spcBef>
                        <a:spcAft>
                          <a:spcPts val="0"/>
                        </a:spcAft>
                      </a:pPr>
                      <a:r>
                        <a:rPr lang="es-MX" sz="1100" b="1" dirty="0" smtClean="0">
                          <a:solidFill>
                            <a:schemeClr val="tx1"/>
                          </a:solidFill>
                          <a:effectLst/>
                          <a:latin typeface="Calibri"/>
                          <a:ea typeface="Calibri"/>
                          <a:cs typeface="Times New Roman"/>
                        </a:rPr>
                        <a:t>UNIDAD</a:t>
                      </a:r>
                      <a:r>
                        <a:rPr lang="es-MX" sz="1100" b="1" baseline="0" dirty="0" smtClean="0">
                          <a:solidFill>
                            <a:schemeClr val="tx1"/>
                          </a:solidFill>
                          <a:effectLst/>
                          <a:latin typeface="Calibri"/>
                          <a:ea typeface="Calibri"/>
                          <a:cs typeface="Times New Roman"/>
                        </a:rPr>
                        <a:t> DE MEDIDA/CANTIDADES:</a:t>
                      </a:r>
                    </a:p>
                    <a:p>
                      <a:pPr algn="just">
                        <a:lnSpc>
                          <a:spcPct val="100000"/>
                        </a:lnSpc>
                        <a:spcBef>
                          <a:spcPts val="5"/>
                        </a:spcBef>
                        <a:spcAft>
                          <a:spcPts val="0"/>
                        </a:spcAft>
                      </a:pPr>
                      <a:endParaRPr lang="es-MX" sz="1100" b="1" baseline="0" dirty="0" smtClean="0">
                        <a:solidFill>
                          <a:schemeClr val="tx1"/>
                        </a:solidFill>
                        <a:effectLst/>
                        <a:latin typeface="Calibri"/>
                        <a:ea typeface="Calibri"/>
                        <a:cs typeface="Times New Roman"/>
                      </a:endParaRPr>
                    </a:p>
                    <a:p>
                      <a:pPr algn="just">
                        <a:lnSpc>
                          <a:spcPct val="100000"/>
                        </a:lnSpc>
                        <a:spcBef>
                          <a:spcPts val="5"/>
                        </a:spcBef>
                        <a:spcAft>
                          <a:spcPts val="0"/>
                        </a:spcAft>
                      </a:pPr>
                      <a:r>
                        <a:rPr lang="es-CO" sz="1100" b="0" baseline="0" dirty="0" smtClean="0">
                          <a:solidFill>
                            <a:schemeClr val="tx1"/>
                          </a:solidFill>
                          <a:effectLst/>
                          <a:latin typeface="+mn-lt"/>
                          <a:ea typeface="Calibri"/>
                          <a:cs typeface="Times New Roman"/>
                        </a:rPr>
                        <a:t>Comunicaciones enviadas a los bancos.</a:t>
                      </a:r>
                    </a:p>
                    <a:p>
                      <a:pPr algn="just">
                        <a:lnSpc>
                          <a:spcPct val="100000"/>
                        </a:lnSpc>
                        <a:spcBef>
                          <a:spcPts val="5"/>
                        </a:spcBef>
                        <a:spcAft>
                          <a:spcPts val="0"/>
                        </a:spcAft>
                      </a:pPr>
                      <a:endParaRPr lang="es-MX" sz="1100" b="0" baseline="0" dirty="0" smtClean="0">
                        <a:solidFill>
                          <a:schemeClr val="tx1"/>
                        </a:solidFill>
                        <a:effectLst/>
                        <a:latin typeface="+mn-lt"/>
                        <a:ea typeface="Calibri"/>
                        <a:cs typeface="Times New Roman"/>
                      </a:endParaRPr>
                    </a:p>
                    <a:p>
                      <a:pPr algn="just">
                        <a:lnSpc>
                          <a:spcPct val="100000"/>
                        </a:lnSpc>
                        <a:spcBef>
                          <a:spcPts val="5"/>
                        </a:spcBef>
                        <a:spcAft>
                          <a:spcPts val="0"/>
                        </a:spcAft>
                      </a:pPr>
                      <a:endParaRPr lang="es-MX" sz="1100" b="0" baseline="0" dirty="0" smtClean="0">
                        <a:solidFill>
                          <a:schemeClr val="tx1"/>
                        </a:solidFill>
                        <a:effectLst/>
                        <a:latin typeface="+mn-lt"/>
                        <a:ea typeface="Calibri"/>
                        <a:cs typeface="Times New Roman"/>
                      </a:endParaRPr>
                    </a:p>
                    <a:p>
                      <a:pPr algn="just">
                        <a:lnSpc>
                          <a:spcPct val="100000"/>
                        </a:lnSpc>
                        <a:spcBef>
                          <a:spcPts val="5"/>
                        </a:spcBef>
                        <a:spcAft>
                          <a:spcPts val="0"/>
                        </a:spcAft>
                      </a:pPr>
                      <a:r>
                        <a:rPr lang="es-MX" sz="1100" b="0" baseline="0" dirty="0" smtClean="0">
                          <a:solidFill>
                            <a:schemeClr val="tx1"/>
                          </a:solidFill>
                          <a:effectLst/>
                          <a:latin typeface="+mn-lt"/>
                          <a:ea typeface="Calibri"/>
                          <a:cs typeface="Times New Roman"/>
                        </a:rPr>
                        <a:t>- 2</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500"/>
                        </a:lnSpc>
                        <a:spcBef>
                          <a:spcPts val="50"/>
                        </a:spcBef>
                        <a:spcAft>
                          <a:spcPts val="0"/>
                        </a:spcAft>
                      </a:pPr>
                      <a:r>
                        <a:rPr lang="es-MX" sz="1100" b="0" kern="1200" dirty="0" smtClean="0">
                          <a:solidFill>
                            <a:schemeClr val="tx1"/>
                          </a:solidFill>
                          <a:effectLst/>
                          <a:latin typeface="+mn-lt"/>
                          <a:ea typeface="+mn-ea"/>
                          <a:cs typeface="+mn-cs"/>
                        </a:rPr>
                        <a:t> </a:t>
                      </a:r>
                    </a:p>
                    <a:p>
                      <a:pPr algn="just"/>
                      <a:r>
                        <a:rPr lang="es-MX" sz="1100" b="0" kern="1200" dirty="0" smtClean="0">
                          <a:solidFill>
                            <a:schemeClr val="tx1"/>
                          </a:solidFill>
                          <a:effectLst/>
                          <a:latin typeface="+mn-lt"/>
                          <a:ea typeface="+mn-ea"/>
                          <a:cs typeface="+mn-cs"/>
                        </a:rPr>
                        <a:t> 1.- </a:t>
                      </a:r>
                      <a:r>
                        <a:rPr lang="es-CO" sz="1100" b="0" i="1" kern="1200" dirty="0" smtClean="0">
                          <a:solidFill>
                            <a:schemeClr val="dk1"/>
                          </a:solidFill>
                          <a:effectLst/>
                          <a:latin typeface="+mn-lt"/>
                          <a:ea typeface="+mn-ea"/>
                          <a:cs typeface="+mn-cs"/>
                        </a:rPr>
                        <a:t>Mediante Oficio N° 20162000010731 de fecha 14 de marzo de 2016, se ofició al banco DAVIVIENDA, para que los abonos recibidos a la cuenta recaudadora N° 021992854 son únicamente referenciados con el NIT de la empresa contribuyente y no con la cédula del depositante. Así mismo, mediante oficio N° 20163210023032 DAVIVIENDA dio respuesta</a:t>
                      </a:r>
                      <a:r>
                        <a:rPr lang="es-CO" sz="1100" b="0" i="1" kern="1200" baseline="0" dirty="0" smtClean="0">
                          <a:solidFill>
                            <a:schemeClr val="dk1"/>
                          </a:solidFill>
                          <a:effectLst/>
                          <a:latin typeface="+mn-lt"/>
                          <a:ea typeface="+mn-ea"/>
                          <a:cs typeface="+mn-cs"/>
                        </a:rPr>
                        <a:t> </a:t>
                      </a:r>
                      <a:r>
                        <a:rPr lang="es-CO" sz="1100" b="0" i="1" kern="1200" dirty="0" smtClean="0">
                          <a:solidFill>
                            <a:schemeClr val="dk1"/>
                          </a:solidFill>
                          <a:effectLst/>
                          <a:latin typeface="+mn-lt"/>
                          <a:ea typeface="+mn-ea"/>
                          <a:cs typeface="+mn-cs"/>
                        </a:rPr>
                        <a:t>al oficio mencionando.</a:t>
                      </a:r>
                      <a:r>
                        <a:rPr lang="es-CO" sz="1800" b="0" i="1" kern="1200" dirty="0" smtClean="0">
                          <a:solidFill>
                            <a:schemeClr val="dk1"/>
                          </a:solidFill>
                          <a:effectLst/>
                          <a:latin typeface="+mn-lt"/>
                          <a:ea typeface="+mn-ea"/>
                          <a:cs typeface="+mn-cs"/>
                        </a:rPr>
                        <a:t>                             </a:t>
                      </a:r>
                    </a:p>
                    <a:p>
                      <a:pPr algn="just"/>
                      <a:endParaRPr lang="es-CO" sz="1100" b="0" i="1" kern="1200" dirty="0" smtClean="0">
                        <a:solidFill>
                          <a:schemeClr val="dk1"/>
                        </a:solidFill>
                        <a:effectLst/>
                        <a:latin typeface="+mn-lt"/>
                        <a:ea typeface="+mn-ea"/>
                        <a:cs typeface="+mn-cs"/>
                      </a:endParaRPr>
                    </a:p>
                    <a:p>
                      <a:pPr algn="just"/>
                      <a:r>
                        <a:rPr lang="es-CO" sz="1100" b="0" i="1" kern="1200" dirty="0" smtClean="0">
                          <a:solidFill>
                            <a:schemeClr val="dk1"/>
                          </a:solidFill>
                          <a:effectLst/>
                          <a:latin typeface="+mn-lt"/>
                          <a:ea typeface="+mn-ea"/>
                          <a:cs typeface="+mn-cs"/>
                        </a:rPr>
                        <a:t>2.- De igual forma, mediante oficio N°  20163010013001 de fecha 11 de marzo de 2016, dirigido a BANCOLOMBIA se le recaba para que  los abonos recibidos a la cuenta recaudadora N° 03134013691 son únicamente referenciados con el NIT de la empresa contribuyente y no con la cédula del</a:t>
                      </a:r>
                      <a:r>
                        <a:rPr lang="es-CO" sz="1100" b="0" i="1" kern="1200" baseline="0" dirty="0" smtClean="0">
                          <a:solidFill>
                            <a:schemeClr val="dk1"/>
                          </a:solidFill>
                          <a:effectLst/>
                          <a:latin typeface="+mn-lt"/>
                          <a:ea typeface="+mn-ea"/>
                          <a:cs typeface="+mn-cs"/>
                        </a:rPr>
                        <a:t> </a:t>
                      </a:r>
                      <a:r>
                        <a:rPr lang="es-CO" sz="1100" b="0" i="1" kern="1200" dirty="0" smtClean="0">
                          <a:solidFill>
                            <a:schemeClr val="dk1"/>
                          </a:solidFill>
                          <a:effectLst/>
                          <a:latin typeface="+mn-lt"/>
                          <a:ea typeface="+mn-ea"/>
                          <a:cs typeface="+mn-cs"/>
                        </a:rPr>
                        <a:t>depositante. </a:t>
                      </a:r>
                      <a:r>
                        <a:rPr lang="es-CO" sz="1800" b="0" i="1" kern="1200" dirty="0" smtClean="0">
                          <a:solidFill>
                            <a:schemeClr val="dk1"/>
                          </a:solidFill>
                          <a:effectLst/>
                          <a:latin typeface="+mn-lt"/>
                          <a:ea typeface="+mn-ea"/>
                          <a:cs typeface="+mn-cs"/>
                        </a:rPr>
                        <a:t>    </a:t>
                      </a:r>
                      <a:endParaRPr lang="es-CO" sz="1800" b="0" kern="1200" dirty="0" smtClean="0">
                        <a:solidFill>
                          <a:schemeClr val="dk1"/>
                        </a:solidFill>
                        <a:effectLst/>
                        <a:latin typeface="+mn-lt"/>
                        <a:ea typeface="+mn-ea"/>
                        <a:cs typeface="+mn-cs"/>
                      </a:endParaRP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Subdirección Administrativa y Financiera </a:t>
                      </a:r>
                      <a:endParaRPr lang="es-CO" sz="1100" b="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nSpc>
                          <a:spcPct val="100000"/>
                        </a:lnSpc>
                        <a:spcBef>
                          <a:spcPts val="50"/>
                        </a:spcBef>
                        <a:spcAft>
                          <a:spcPts val="0"/>
                        </a:spcAft>
                      </a:pPr>
                      <a:r>
                        <a:rPr lang="es-MX" sz="1100" b="0" dirty="0" smtClean="0">
                          <a:solidFill>
                            <a:schemeClr val="tx1"/>
                          </a:solidFill>
                          <a:effectLst/>
                          <a:latin typeface="+mn-lt"/>
                          <a:ea typeface="Calibri"/>
                          <a:cs typeface="Times New Roman"/>
                        </a:rPr>
                        <a:t>   </a:t>
                      </a:r>
                    </a:p>
                    <a:p>
                      <a:pPr>
                        <a:lnSpc>
                          <a:spcPct val="100000"/>
                        </a:lnSpc>
                        <a:spcBef>
                          <a:spcPts val="50"/>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0"/>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0"/>
                        </a:spcBef>
                        <a:spcAft>
                          <a:spcPts val="0"/>
                        </a:spcAft>
                      </a:pPr>
                      <a:r>
                        <a:rPr lang="es-MX" sz="1100" b="0" dirty="0" smtClean="0">
                          <a:solidFill>
                            <a:schemeClr val="tx1"/>
                          </a:solidFill>
                          <a:effectLst/>
                          <a:latin typeface="+mn-lt"/>
                          <a:ea typeface="Calibri"/>
                          <a:cs typeface="Times New Roman"/>
                        </a:rPr>
                        <a:t>      29</a:t>
                      </a:r>
                      <a:r>
                        <a:rPr lang="es-MX" sz="1100" b="0" baseline="0" dirty="0" smtClean="0">
                          <a:solidFill>
                            <a:schemeClr val="tx1"/>
                          </a:solidFill>
                          <a:effectLst/>
                          <a:latin typeface="+mn-lt"/>
                          <a:ea typeface="Calibri"/>
                          <a:cs typeface="Times New Roman"/>
                        </a:rPr>
                        <a:t> de febrero de 2016</a:t>
                      </a:r>
                      <a:endParaRPr lang="es-CO" sz="1100" b="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b="1" dirty="0" smtClean="0">
                          <a:solidFill>
                            <a:schemeClr val="tx1"/>
                          </a:solidFill>
                          <a:effectLst/>
                          <a:latin typeface="Calibri"/>
                          <a:ea typeface="Calibri"/>
                          <a:cs typeface="Times New Roman"/>
                        </a:rPr>
                        <a:t>               CUMPLIDA</a:t>
                      </a:r>
                      <a:endParaRPr lang="es-CO" sz="1100" b="1"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xmlns="" val="638557757"/>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5160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1122010231"/>
              </p:ext>
            </p:extLst>
          </p:nvPr>
        </p:nvGraphicFramePr>
        <p:xfrm>
          <a:off x="107504" y="1628801"/>
          <a:ext cx="8784975" cy="3845840"/>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xmlns="" val="20000"/>
                    </a:ext>
                  </a:extLst>
                </a:gridCol>
                <a:gridCol w="2130871">
                  <a:extLst>
                    <a:ext uri="{9D8B030D-6E8A-4147-A177-3AD203B41FA5}">
                      <a16:colId xmlns:a16="http://schemas.microsoft.com/office/drawing/2014/main" xmlns="" val="20001"/>
                    </a:ext>
                  </a:extLst>
                </a:gridCol>
                <a:gridCol w="2399680">
                  <a:extLst>
                    <a:ext uri="{9D8B030D-6E8A-4147-A177-3AD203B41FA5}">
                      <a16:colId xmlns:a16="http://schemas.microsoft.com/office/drawing/2014/main" xmlns="" val="20002"/>
                    </a:ext>
                  </a:extLst>
                </a:gridCol>
                <a:gridCol w="1080120">
                  <a:extLst>
                    <a:ext uri="{9D8B030D-6E8A-4147-A177-3AD203B41FA5}">
                      <a16:colId xmlns:a16="http://schemas.microsoft.com/office/drawing/2014/main" xmlns="" val="20003"/>
                    </a:ext>
                  </a:extLst>
                </a:gridCol>
                <a:gridCol w="1527268">
                  <a:extLst>
                    <a:ext uri="{9D8B030D-6E8A-4147-A177-3AD203B41FA5}">
                      <a16:colId xmlns:a16="http://schemas.microsoft.com/office/drawing/2014/main" xmlns="" val="20004"/>
                    </a:ext>
                  </a:extLst>
                </a:gridCol>
                <a:gridCol w="921005">
                  <a:extLst>
                    <a:ext uri="{9D8B030D-6E8A-4147-A177-3AD203B41FA5}">
                      <a16:colId xmlns:a16="http://schemas.microsoft.com/office/drawing/2014/main" xmlns="" val="20005"/>
                    </a:ext>
                  </a:extLst>
                </a:gridCol>
              </a:tblGrid>
              <a:tr h="465958">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xmlns="" val="10000"/>
                  </a:ext>
                </a:extLst>
              </a:tr>
              <a:tr h="1618120">
                <a:tc>
                  <a:txBody>
                    <a:bodyPr/>
                    <a:lstStyle/>
                    <a:p>
                      <a:pPr marL="12065" marR="3175" algn="ctr">
                        <a:lnSpc>
                          <a:spcPct val="107000"/>
                        </a:lnSpc>
                        <a:spcBef>
                          <a:spcPts val="445"/>
                        </a:spcBef>
                        <a:spcAft>
                          <a:spcPts val="0"/>
                        </a:spcAft>
                      </a:pPr>
                      <a:endParaRPr lang="es-CO" sz="1100" b="0" kern="1200" dirty="0" smtClean="0">
                        <a:solidFill>
                          <a:schemeClr val="dk1"/>
                        </a:solidFill>
                        <a:effectLst/>
                        <a:latin typeface="+mn-lt"/>
                        <a:ea typeface="+mn-ea"/>
                        <a:cs typeface="+mn-cs"/>
                      </a:endParaRPr>
                    </a:p>
                    <a:p>
                      <a:pPr marL="12065" marR="3175" algn="ctr">
                        <a:lnSpc>
                          <a:spcPct val="107000"/>
                        </a:lnSpc>
                        <a:spcBef>
                          <a:spcPts val="445"/>
                        </a:spcBef>
                        <a:spcAft>
                          <a:spcPts val="0"/>
                        </a:spcAft>
                      </a:pPr>
                      <a:endParaRPr lang="es-CO" sz="1100" b="0" kern="1200" dirty="0" smtClean="0">
                        <a:solidFill>
                          <a:schemeClr val="dk1"/>
                        </a:solidFill>
                        <a:effectLst/>
                        <a:latin typeface="+mn-lt"/>
                        <a:ea typeface="+mn-ea"/>
                        <a:cs typeface="+mn-cs"/>
                      </a:endParaRPr>
                    </a:p>
                    <a:p>
                      <a:pPr marL="12065" marR="3175" algn="ctr">
                        <a:lnSpc>
                          <a:spcPct val="107000"/>
                        </a:lnSpc>
                        <a:spcBef>
                          <a:spcPts val="445"/>
                        </a:spcBef>
                        <a:spcAft>
                          <a:spcPts val="0"/>
                        </a:spcAft>
                      </a:pPr>
                      <a:endParaRPr lang="es-CO" sz="1100" b="0" kern="1200" dirty="0" smtClean="0">
                        <a:solidFill>
                          <a:schemeClr val="dk1"/>
                        </a:solidFill>
                        <a:effectLst/>
                        <a:latin typeface="+mn-lt"/>
                        <a:ea typeface="+mn-ea"/>
                        <a:cs typeface="+mn-cs"/>
                      </a:endParaRPr>
                    </a:p>
                    <a:p>
                      <a:pPr marL="12065" marR="3175" algn="ctr">
                        <a:lnSpc>
                          <a:spcPct val="107000"/>
                        </a:lnSpc>
                        <a:spcBef>
                          <a:spcPts val="445"/>
                        </a:spcBef>
                        <a:spcAft>
                          <a:spcPts val="0"/>
                        </a:spcAft>
                      </a:pPr>
                      <a:r>
                        <a:rPr lang="es-CO" sz="1100" b="0" kern="1200" dirty="0" smtClean="0">
                          <a:solidFill>
                            <a:schemeClr val="dk1"/>
                          </a:solidFill>
                          <a:effectLst/>
                          <a:latin typeface="+mn-lt"/>
                          <a:ea typeface="+mn-ea"/>
                          <a:cs typeface="+mn-cs"/>
                        </a:rPr>
                        <a:t>24</a:t>
                      </a:r>
                    </a:p>
                  </a:txBody>
                  <a:tcPr marL="0" marR="0" marT="0" marB="0">
                    <a:solidFill>
                      <a:schemeClr val="accent1">
                        <a:lumMod val="40000"/>
                        <a:lumOff val="60000"/>
                      </a:schemeClr>
                    </a:solidFill>
                  </a:tcPr>
                </a:tc>
                <a:tc>
                  <a:txBody>
                    <a:bodyPr/>
                    <a:lstStyle/>
                    <a:p>
                      <a:pPr algn="just" fontAlgn="ctr"/>
                      <a:r>
                        <a:rPr lang="es-CO" sz="1100" b="0" kern="1200" dirty="0">
                          <a:solidFill>
                            <a:schemeClr val="dk1"/>
                          </a:solidFill>
                          <a:effectLst/>
                          <a:latin typeface="+mn-lt"/>
                          <a:ea typeface="+mn-ea"/>
                          <a:cs typeface="+mn-cs"/>
                        </a:rPr>
                        <a:t>Elaborar un manual de procedimientos contables </a:t>
                      </a:r>
                      <a:r>
                        <a:rPr lang="es-CO" sz="1100" b="0" kern="1200" dirty="0" smtClean="0">
                          <a:solidFill>
                            <a:schemeClr val="dk1"/>
                          </a:solidFill>
                          <a:effectLst/>
                          <a:latin typeface="+mn-lt"/>
                          <a:ea typeface="+mn-ea"/>
                          <a:cs typeface="+mn-cs"/>
                        </a:rPr>
                        <a:t>-</a:t>
                      </a:r>
                      <a:r>
                        <a:rPr lang="es-CO" sz="1100" b="0" i="1" kern="1200" dirty="0" smtClean="0">
                          <a:solidFill>
                            <a:schemeClr val="dk1"/>
                          </a:solidFill>
                          <a:effectLst/>
                          <a:latin typeface="+mn-lt"/>
                          <a:ea typeface="+mn-ea"/>
                          <a:cs typeface="+mn-cs"/>
                        </a:rPr>
                        <a:t>No se han tomado métodos alternos con el fin de obtener información real sobre las cifras reflejadas en cartera.</a:t>
                      </a:r>
                      <a:endParaRPr lang="es-CO" sz="1100" b="0" i="1" kern="1200" dirty="0">
                        <a:solidFill>
                          <a:schemeClr val="dk1"/>
                        </a:solidFill>
                        <a:effectLst/>
                        <a:latin typeface="+mn-lt"/>
                        <a:ea typeface="+mn-ea"/>
                        <a:cs typeface="+mn-cs"/>
                      </a:endParaRPr>
                    </a:p>
                  </a:txBody>
                  <a:tcPr marL="9525" marR="9525" marT="9525" marB="0" anchor="ctr">
                    <a:solidFill>
                      <a:schemeClr val="accent1">
                        <a:lumMod val="40000"/>
                        <a:lumOff val="60000"/>
                      </a:schemeClr>
                    </a:solidFill>
                  </a:tcPr>
                </a:tc>
                <a:tc>
                  <a:txBody>
                    <a:bodyPr/>
                    <a:lstStyle/>
                    <a:p>
                      <a:pPr algn="just"/>
                      <a:endParaRPr lang="es-CO" sz="1100" b="0" kern="1200" dirty="0" smtClean="0">
                        <a:solidFill>
                          <a:srgbClr val="FF0000"/>
                        </a:solidFill>
                        <a:effectLst/>
                        <a:latin typeface="+mn-lt"/>
                        <a:ea typeface="+mn-ea"/>
                        <a:cs typeface="+mn-cs"/>
                      </a:endParaRPr>
                    </a:p>
                    <a:p>
                      <a:pPr algn="just"/>
                      <a:endParaRPr lang="es-CO" sz="1100" b="0" kern="1200" dirty="0" smtClean="0">
                        <a:solidFill>
                          <a:srgbClr val="FF0000"/>
                        </a:solidFill>
                        <a:effectLst/>
                        <a:latin typeface="+mn-lt"/>
                        <a:ea typeface="+mn-ea"/>
                        <a:cs typeface="+mn-cs"/>
                      </a:endParaRPr>
                    </a:p>
                    <a:p>
                      <a:pPr algn="just"/>
                      <a:r>
                        <a:rPr lang="es-CO" sz="1100" b="0" kern="1200" dirty="0" smtClean="0">
                          <a:solidFill>
                            <a:schemeClr val="tx1"/>
                          </a:solidFill>
                          <a:effectLst/>
                          <a:latin typeface="+mn-lt"/>
                          <a:ea typeface="+mn-ea"/>
                          <a:cs typeface="+mn-cs"/>
                        </a:rPr>
                        <a:t>En el numeral 3.5 del manual de políticas contables aprobado en el Comité IDA del 22 de diciembre de 2016 se definen los criterios que empleará la CRA para el reconocimiento, clasificación, medición y revelación de la información de cuentas por cobrar.</a:t>
                      </a: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r>
                        <a:rPr lang="es-MX" sz="1100" b="0" kern="1200" dirty="0" smtClean="0">
                          <a:solidFill>
                            <a:schemeClr val="tx1"/>
                          </a:solidFill>
                          <a:effectLst/>
                          <a:latin typeface="+mn-lt"/>
                          <a:ea typeface="+mn-ea"/>
                          <a:cs typeface="+mn-cs"/>
                        </a:rPr>
                        <a:t>Subdirección Administrativa y Financiera</a:t>
                      </a:r>
                    </a:p>
                  </a:txBody>
                  <a:tcPr marL="0" marR="0" marT="0" marB="0">
                    <a:solidFill>
                      <a:schemeClr val="accent1">
                        <a:lumMod val="40000"/>
                        <a:lumOff val="60000"/>
                      </a:schemeClr>
                    </a:solidFill>
                  </a:tcPr>
                </a:tc>
                <a:tc>
                  <a:txBody>
                    <a:bodyPr/>
                    <a:lstStyle/>
                    <a:p>
                      <a:pPr algn="ctr">
                        <a:lnSpc>
                          <a:spcPct val="1000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ct val="1000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ct val="100000"/>
                        </a:lnSpc>
                        <a:spcBef>
                          <a:spcPts val="50"/>
                        </a:spcBef>
                        <a:spcAft>
                          <a:spcPts val="0"/>
                        </a:spcAft>
                      </a:pPr>
                      <a:r>
                        <a:rPr lang="es-CO" sz="1100" b="0" dirty="0" smtClean="0">
                          <a:solidFill>
                            <a:schemeClr val="tx1"/>
                          </a:solidFill>
                          <a:effectLst/>
                          <a:latin typeface="Calibri"/>
                          <a:ea typeface="Calibri"/>
                          <a:cs typeface="Times New Roman"/>
                        </a:rPr>
                        <a:t>31 de</a:t>
                      </a:r>
                      <a:r>
                        <a:rPr lang="es-CO" sz="1100" b="0" baseline="0" dirty="0" smtClean="0">
                          <a:solidFill>
                            <a:schemeClr val="tx1"/>
                          </a:solidFill>
                          <a:effectLst/>
                          <a:latin typeface="Calibri"/>
                          <a:ea typeface="Calibri"/>
                          <a:cs typeface="Times New Roman"/>
                        </a:rPr>
                        <a:t> diciembre de 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marL="0" marR="0" lvl="0" indent="0" algn="l" defTabSz="914400" rtl="0" eaLnBrk="1" fontAlgn="auto" latinLnBrk="0" hangingPunct="1">
                        <a:lnSpc>
                          <a:spcPts val="950"/>
                        </a:lnSpc>
                        <a:spcBef>
                          <a:spcPts val="15"/>
                        </a:spcBef>
                        <a:spcAft>
                          <a:spcPts val="0"/>
                        </a:spcAft>
                        <a:buClrTx/>
                        <a:buSzTx/>
                        <a:buFontTx/>
                        <a:buNone/>
                        <a:tabLst/>
                        <a:defRPr/>
                      </a:pPr>
                      <a:r>
                        <a:rPr lang="es-MX" sz="1100" dirty="0" smtClean="0">
                          <a:solidFill>
                            <a:schemeClr val="tx1"/>
                          </a:solidFill>
                          <a:effectLst/>
                          <a:latin typeface="+mn-lt"/>
                          <a:ea typeface="Calibri"/>
                          <a:cs typeface="Times New Roman"/>
                        </a:rPr>
                        <a:t>    CUMPLIDA</a:t>
                      </a:r>
                      <a:endParaRPr lang="es-CO" sz="11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xmlns="" val="323131711"/>
                  </a:ext>
                </a:extLst>
              </a:tr>
              <a:tr h="1618120">
                <a:tc>
                  <a:txBody>
                    <a:bodyPr/>
                    <a:lstStyle/>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CO" sz="900" dirty="0" smtClean="0">
                          <a:solidFill>
                            <a:schemeClr val="tx1"/>
                          </a:solidFill>
                          <a:effectLst/>
                          <a:latin typeface="Calibri"/>
                          <a:ea typeface="Calibri"/>
                          <a:cs typeface="Times New Roman"/>
                        </a:rPr>
                        <a:t>24</a:t>
                      </a: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marL="0" algn="just" defTabSz="914400" rtl="0" eaLnBrk="1" fontAlgn="ctr" latinLnBrk="0" hangingPunct="1"/>
                      <a:r>
                        <a:rPr lang="es-CO" sz="1100" b="0" kern="1200" dirty="0">
                          <a:solidFill>
                            <a:schemeClr val="dk1"/>
                          </a:solidFill>
                          <a:effectLst/>
                          <a:latin typeface="+mn-lt"/>
                          <a:ea typeface="+mn-ea"/>
                          <a:cs typeface="+mn-cs"/>
                        </a:rPr>
                        <a:t>Elaborar un manual de procedimientos </a:t>
                      </a:r>
                      <a:r>
                        <a:rPr lang="es-CO" sz="1100" b="0" kern="1200" dirty="0" smtClean="0">
                          <a:solidFill>
                            <a:schemeClr val="dk1"/>
                          </a:solidFill>
                          <a:effectLst/>
                          <a:latin typeface="+mn-lt"/>
                          <a:ea typeface="+mn-ea"/>
                          <a:cs typeface="+mn-cs"/>
                        </a:rPr>
                        <a:t>contables. </a:t>
                      </a:r>
                      <a:r>
                        <a:rPr lang="es-CO" sz="1000" b="0" i="1" kern="1200" dirty="0" smtClean="0">
                          <a:solidFill>
                            <a:schemeClr val="dk1"/>
                          </a:solidFill>
                          <a:effectLst/>
                          <a:latin typeface="+mn-lt"/>
                          <a:ea typeface="+mn-ea"/>
                          <a:cs typeface="+mn-cs"/>
                        </a:rPr>
                        <a:t>Se presentan, en la elaboración de las Notas a los Estados Contables, entre otros, en el tema de “APLICACIÓN CONTABLE EN PROCESOS JUDICIALES, ARBITRAJES Y CONCILIACIONES EXTRAJUDICIALES</a:t>
                      </a:r>
                      <a:endParaRPr lang="es-CO" sz="1000" b="0" i="1" kern="1200" dirty="0">
                        <a:solidFill>
                          <a:schemeClr val="dk1"/>
                        </a:solidFill>
                        <a:effectLst/>
                        <a:latin typeface="+mn-lt"/>
                        <a:ea typeface="+mn-ea"/>
                        <a:cs typeface="+mn-cs"/>
                      </a:endParaRPr>
                    </a:p>
                  </a:txBody>
                  <a:tcPr marL="9525" marR="9525" marT="9525" marB="0" anchor="ctr">
                    <a:solidFill>
                      <a:schemeClr val="accent1">
                        <a:lumMod val="40000"/>
                        <a:lumOff val="60000"/>
                      </a:schemeClr>
                    </a:solidFill>
                  </a:tcPr>
                </a:tc>
                <a:tc>
                  <a:txBody>
                    <a:bodyPr/>
                    <a:lstStyle/>
                    <a:p>
                      <a:pPr algn="just"/>
                      <a:r>
                        <a:rPr lang="es-CO" sz="1100" b="0" kern="1200" dirty="0" smtClean="0">
                          <a:solidFill>
                            <a:schemeClr val="tx1"/>
                          </a:solidFill>
                          <a:effectLst/>
                          <a:latin typeface="+mn-lt"/>
                          <a:ea typeface="+mn-ea"/>
                          <a:cs typeface="+mn-cs"/>
                        </a:rPr>
                        <a:t>En el numeral 3.11 del manual de políticas contables aprobado en el Comité IDA del 22 de diciembre de 2016 se define la política contable que establece los lineamientos para el reconocimiento y medición de las provisiones, pasivos contingentes y activos contingentes de la CRA.</a:t>
                      </a: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r>
                        <a:rPr lang="es-MX" sz="1100" b="0" kern="1200" dirty="0" smtClean="0">
                          <a:solidFill>
                            <a:schemeClr val="tx1"/>
                          </a:solidFill>
                          <a:effectLst/>
                          <a:latin typeface="+mn-lt"/>
                          <a:ea typeface="+mn-ea"/>
                          <a:cs typeface="+mn-cs"/>
                        </a:rPr>
                        <a:t>Subdirección Administrativa y Financiera</a:t>
                      </a:r>
                    </a:p>
                  </a:txBody>
                  <a:tcPr marL="0" marR="0" marT="0" marB="0">
                    <a:solidFill>
                      <a:schemeClr val="accent1">
                        <a:lumMod val="40000"/>
                        <a:lumOff val="60000"/>
                      </a:schemeClr>
                    </a:solidFill>
                  </a:tcPr>
                </a:tc>
                <a:tc>
                  <a:txBody>
                    <a:bodyPr/>
                    <a:lstStyle/>
                    <a:p>
                      <a:pPr algn="ctr">
                        <a:lnSpc>
                          <a:spcPct val="1000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ct val="1000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ct val="100000"/>
                        </a:lnSpc>
                        <a:spcBef>
                          <a:spcPts val="50"/>
                        </a:spcBef>
                        <a:spcAft>
                          <a:spcPts val="0"/>
                        </a:spcAft>
                      </a:pPr>
                      <a:r>
                        <a:rPr lang="es-CO" sz="1100" b="0" dirty="0" smtClean="0">
                          <a:solidFill>
                            <a:schemeClr val="tx1"/>
                          </a:solidFill>
                          <a:effectLst/>
                          <a:latin typeface="Calibri"/>
                          <a:ea typeface="Calibri"/>
                          <a:cs typeface="Times New Roman"/>
                        </a:rPr>
                        <a:t>31 de</a:t>
                      </a:r>
                      <a:r>
                        <a:rPr lang="es-CO" sz="1100" b="0" baseline="0" dirty="0" smtClean="0">
                          <a:solidFill>
                            <a:schemeClr val="tx1"/>
                          </a:solidFill>
                          <a:effectLst/>
                          <a:latin typeface="Calibri"/>
                          <a:ea typeface="Calibri"/>
                          <a:cs typeface="Times New Roman"/>
                        </a:rPr>
                        <a:t> diciembre de 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marL="0" marR="0" lvl="0" indent="0" algn="l" defTabSz="914400" rtl="0" eaLnBrk="1" fontAlgn="auto" latinLnBrk="0" hangingPunct="1">
                        <a:lnSpc>
                          <a:spcPts val="950"/>
                        </a:lnSpc>
                        <a:spcBef>
                          <a:spcPts val="15"/>
                        </a:spcBef>
                        <a:spcAft>
                          <a:spcPts val="0"/>
                        </a:spcAft>
                        <a:buClrTx/>
                        <a:buSzTx/>
                        <a:buFontTx/>
                        <a:buNone/>
                        <a:tabLst/>
                        <a:defRPr/>
                      </a:pPr>
                      <a:r>
                        <a:rPr lang="es-MX" sz="1100" dirty="0" smtClean="0">
                          <a:solidFill>
                            <a:schemeClr val="tx1"/>
                          </a:solidFill>
                          <a:effectLst/>
                          <a:latin typeface="+mn-lt"/>
                          <a:ea typeface="Calibri"/>
                          <a:cs typeface="Times New Roman"/>
                        </a:rPr>
                        <a:t>    CUMPLIDA</a:t>
                      </a:r>
                      <a:endParaRPr lang="es-CO" sz="11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xmlns="" val="149597351"/>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4773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415356163"/>
              </p:ext>
            </p:extLst>
          </p:nvPr>
        </p:nvGraphicFramePr>
        <p:xfrm>
          <a:off x="107504" y="1628800"/>
          <a:ext cx="8784975" cy="3960439"/>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xmlns="" val="20000"/>
                    </a:ext>
                  </a:extLst>
                </a:gridCol>
                <a:gridCol w="2130871">
                  <a:extLst>
                    <a:ext uri="{9D8B030D-6E8A-4147-A177-3AD203B41FA5}">
                      <a16:colId xmlns:a16="http://schemas.microsoft.com/office/drawing/2014/main" xmlns="" val="20001"/>
                    </a:ext>
                  </a:extLst>
                </a:gridCol>
                <a:gridCol w="2399680">
                  <a:extLst>
                    <a:ext uri="{9D8B030D-6E8A-4147-A177-3AD203B41FA5}">
                      <a16:colId xmlns:a16="http://schemas.microsoft.com/office/drawing/2014/main" xmlns="" val="20002"/>
                    </a:ext>
                  </a:extLst>
                </a:gridCol>
                <a:gridCol w="1080120">
                  <a:extLst>
                    <a:ext uri="{9D8B030D-6E8A-4147-A177-3AD203B41FA5}">
                      <a16:colId xmlns:a16="http://schemas.microsoft.com/office/drawing/2014/main" xmlns="" val="20003"/>
                    </a:ext>
                  </a:extLst>
                </a:gridCol>
                <a:gridCol w="1527268">
                  <a:extLst>
                    <a:ext uri="{9D8B030D-6E8A-4147-A177-3AD203B41FA5}">
                      <a16:colId xmlns:a16="http://schemas.microsoft.com/office/drawing/2014/main" xmlns="" val="20004"/>
                    </a:ext>
                  </a:extLst>
                </a:gridCol>
                <a:gridCol w="921005">
                  <a:extLst>
                    <a:ext uri="{9D8B030D-6E8A-4147-A177-3AD203B41FA5}">
                      <a16:colId xmlns:a16="http://schemas.microsoft.com/office/drawing/2014/main" xmlns="" val="20005"/>
                    </a:ext>
                  </a:extLst>
                </a:gridCol>
              </a:tblGrid>
              <a:tr h="895014">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xmlns="" val="10000"/>
                  </a:ext>
                </a:extLst>
              </a:tr>
              <a:tr h="3065425">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32</a:t>
                      </a:r>
                    </a:p>
                    <a:p>
                      <a:pPr marL="12065" marR="3175" indent="0" algn="ctr" defTabSz="914400" rtl="0" eaLnBrk="1" fontAlgn="auto" latinLnBrk="0" hangingPunct="1">
                        <a:lnSpc>
                          <a:spcPct val="107000"/>
                        </a:lnSpc>
                        <a:spcBef>
                          <a:spcPts val="445"/>
                        </a:spcBef>
                        <a:spcAft>
                          <a:spcPts val="0"/>
                        </a:spcAft>
                        <a:buClrTx/>
                        <a:buSzTx/>
                        <a:buFontTx/>
                        <a:buNone/>
                        <a:tabLst/>
                        <a:defRPr/>
                      </a:pPr>
                      <a:r>
                        <a:rPr lang="es-MX" sz="900" dirty="0" smtClean="0">
                          <a:solidFill>
                            <a:schemeClr val="tx1"/>
                          </a:solidFill>
                          <a:effectLst/>
                          <a:latin typeface="+mn-lt"/>
                          <a:ea typeface="Calibri"/>
                          <a:cs typeface="Times New Roman"/>
                        </a:rPr>
                        <a:t>CGR 2013</a:t>
                      </a:r>
                      <a:endParaRPr lang="es-CO" sz="9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gn="just">
                        <a:lnSpc>
                          <a:spcPts val="850"/>
                        </a:lnSpc>
                        <a:spcBef>
                          <a:spcPts val="5"/>
                        </a:spcBef>
                        <a:spcAft>
                          <a:spcPts val="0"/>
                        </a:spcAft>
                      </a:pPr>
                      <a:r>
                        <a:rPr lang="es-MX" sz="1100" b="0" dirty="0" smtClean="0">
                          <a:solidFill>
                            <a:schemeClr val="tx1"/>
                          </a:solidFill>
                          <a:effectLst/>
                          <a:latin typeface="Calibri"/>
                          <a:ea typeface="Calibri"/>
                          <a:cs typeface="Times New Roman"/>
                        </a:rPr>
                        <a:t>   </a:t>
                      </a:r>
                    </a:p>
                    <a:p>
                      <a:pPr algn="just">
                        <a:lnSpc>
                          <a:spcPct val="100000"/>
                        </a:lnSpc>
                        <a:spcBef>
                          <a:spcPts val="5"/>
                        </a:spcBef>
                        <a:spcAft>
                          <a:spcPts val="0"/>
                        </a:spcAft>
                      </a:pPr>
                      <a:r>
                        <a:rPr lang="es-CO" sz="1100" b="0" kern="1200" dirty="0" smtClean="0">
                          <a:solidFill>
                            <a:schemeClr val="dk1"/>
                          </a:solidFill>
                          <a:effectLst/>
                          <a:latin typeface="+mn-lt"/>
                          <a:ea typeface="+mn-ea"/>
                          <a:cs typeface="+mn-cs"/>
                        </a:rPr>
                        <a:t>Adoptar la Circular 24 del 28 de diciembre de  2015, sobre determinación del posible daño antijurídico.</a:t>
                      </a:r>
                    </a:p>
                    <a:p>
                      <a:pPr algn="just">
                        <a:lnSpc>
                          <a:spcPct val="100000"/>
                        </a:lnSpc>
                        <a:spcBef>
                          <a:spcPts val="5"/>
                        </a:spcBef>
                        <a:spcAft>
                          <a:spcPts val="0"/>
                        </a:spcAft>
                      </a:pPr>
                      <a:endParaRPr lang="es-MX" sz="1100" b="0" kern="1200" dirty="0" smtClean="0">
                        <a:solidFill>
                          <a:schemeClr val="dk1"/>
                        </a:solidFill>
                        <a:effectLst/>
                        <a:latin typeface="+mn-lt"/>
                        <a:ea typeface="+mn-ea"/>
                        <a:cs typeface="+mn-cs"/>
                      </a:endParaRPr>
                    </a:p>
                    <a:p>
                      <a:pPr algn="just">
                        <a:lnSpc>
                          <a:spcPct val="100000"/>
                        </a:lnSpc>
                        <a:spcBef>
                          <a:spcPts val="5"/>
                        </a:spcBef>
                        <a:spcAft>
                          <a:spcPts val="0"/>
                        </a:spcAft>
                      </a:pPr>
                      <a:r>
                        <a:rPr lang="es-MX" sz="1100" b="1" dirty="0" smtClean="0">
                          <a:solidFill>
                            <a:schemeClr val="tx1"/>
                          </a:solidFill>
                          <a:effectLst/>
                          <a:latin typeface="+mn-lt"/>
                          <a:ea typeface="Calibri"/>
                          <a:cs typeface="Times New Roman"/>
                        </a:rPr>
                        <a:t>UNIDAD DE MEDIDA/CANTIDADES:</a:t>
                      </a:r>
                      <a:endParaRPr lang="es-MX" sz="1100" b="0" baseline="0" dirty="0" smtClean="0">
                        <a:solidFill>
                          <a:schemeClr val="tx1"/>
                        </a:solidFill>
                        <a:effectLst/>
                        <a:latin typeface="+mn-lt"/>
                        <a:ea typeface="Calibri"/>
                        <a:cs typeface="Times New Roman"/>
                      </a:endParaRPr>
                    </a:p>
                    <a:p>
                      <a:pPr algn="just">
                        <a:lnSpc>
                          <a:spcPct val="100000"/>
                        </a:lnSpc>
                        <a:spcBef>
                          <a:spcPts val="5"/>
                        </a:spcBef>
                        <a:spcAft>
                          <a:spcPts val="0"/>
                        </a:spcAft>
                      </a:pPr>
                      <a:r>
                        <a:rPr lang="es-CO" sz="1100" b="0" dirty="0" smtClean="0">
                          <a:solidFill>
                            <a:schemeClr val="tx1"/>
                          </a:solidFill>
                          <a:effectLst/>
                          <a:latin typeface="+mn-lt"/>
                          <a:ea typeface="Calibri"/>
                          <a:cs typeface="Times New Roman"/>
                        </a:rPr>
                        <a:t>-Adopción de la metodología de Cálculo de la provisión de los procesos judiciales en contra de la entidad aprobado en Comité SIGC</a:t>
                      </a:r>
                      <a:r>
                        <a:rPr lang="es-CO" sz="1100" b="0" dirty="0" smtClean="0">
                          <a:solidFill>
                            <a:schemeClr val="tx1"/>
                          </a:solidFill>
                          <a:effectLst/>
                          <a:latin typeface="Calibri"/>
                          <a:ea typeface="Calibri"/>
                          <a:cs typeface="Times New Roman"/>
                        </a:rPr>
                        <a:t>.</a:t>
                      </a:r>
                    </a:p>
                    <a:p>
                      <a:pPr algn="just">
                        <a:lnSpc>
                          <a:spcPct val="100000"/>
                        </a:lnSpc>
                        <a:spcBef>
                          <a:spcPts val="5"/>
                        </a:spcBef>
                        <a:spcAft>
                          <a:spcPts val="0"/>
                        </a:spcAft>
                      </a:pPr>
                      <a:r>
                        <a:rPr lang="es-MX" sz="1100" b="0" dirty="0" smtClean="0">
                          <a:solidFill>
                            <a:schemeClr val="tx1"/>
                          </a:solidFill>
                          <a:effectLst/>
                          <a:latin typeface="+mn-lt"/>
                          <a:ea typeface="Calibri"/>
                          <a:cs typeface="Times New Roman"/>
                        </a:rPr>
                        <a:t>-1</a:t>
                      </a:r>
                      <a:r>
                        <a:rPr lang="es-MX" sz="1100" b="0" baseline="0" dirty="0" smtClean="0">
                          <a:solidFill>
                            <a:schemeClr val="tx1"/>
                          </a:solidFill>
                          <a:effectLst/>
                          <a:latin typeface="+mn-lt"/>
                          <a:ea typeface="Calibri"/>
                          <a:cs typeface="Times New Roman"/>
                        </a:rPr>
                        <a:t> </a:t>
                      </a:r>
                      <a:endParaRPr lang="es-MX" sz="1100" b="0" dirty="0" smtClean="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500"/>
                        </a:lnSpc>
                        <a:spcBef>
                          <a:spcPts val="50"/>
                        </a:spcBef>
                        <a:spcAft>
                          <a:spcPts val="0"/>
                        </a:spcAft>
                      </a:pPr>
                      <a:r>
                        <a:rPr lang="es-MX" sz="1100" b="0" kern="1200" dirty="0" smtClean="0">
                          <a:solidFill>
                            <a:schemeClr val="tx1"/>
                          </a:solidFill>
                          <a:effectLst/>
                          <a:latin typeface="+mn-lt"/>
                          <a:ea typeface="+mn-ea"/>
                          <a:cs typeface="+mn-cs"/>
                        </a:rPr>
                        <a:t> </a:t>
                      </a:r>
                    </a:p>
                    <a:p>
                      <a:pPr marL="0" marR="0" indent="0" algn="just" defTabSz="914400" rtl="0" eaLnBrk="1" fontAlgn="auto" latinLnBrk="0" hangingPunct="1">
                        <a:lnSpc>
                          <a:spcPct val="100000"/>
                        </a:lnSpc>
                        <a:spcBef>
                          <a:spcPts val="50"/>
                        </a:spcBef>
                        <a:spcAft>
                          <a:spcPts val="0"/>
                        </a:spcAft>
                        <a:buClrTx/>
                        <a:buSzTx/>
                        <a:buFontTx/>
                        <a:buNone/>
                        <a:tabLst/>
                        <a:defRPr/>
                      </a:pPr>
                      <a:r>
                        <a:rPr lang="es-MX" sz="1100" b="0" kern="1200" dirty="0" smtClean="0">
                          <a:solidFill>
                            <a:schemeClr val="tx1"/>
                          </a:solidFill>
                          <a:effectLst/>
                          <a:latin typeface="+mn-lt"/>
                          <a:ea typeface="+mn-ea"/>
                          <a:cs typeface="+mn-cs"/>
                        </a:rPr>
                        <a:t> </a:t>
                      </a:r>
                      <a:r>
                        <a:rPr lang="es-CO" sz="1100" b="0" kern="1200" dirty="0" smtClean="0">
                          <a:solidFill>
                            <a:schemeClr val="dk1"/>
                          </a:solidFill>
                          <a:effectLst/>
                          <a:latin typeface="+mn-lt"/>
                          <a:ea typeface="+mn-ea"/>
                          <a:cs typeface="+mn-cs"/>
                        </a:rPr>
                        <a:t>A partir de diciembre de 2015 se vienen registrando contablemente los valores informados como provisión contable y/o cuentas de orden de procesos jurídicos en el documento remitido por la OAJ de la CRA "informe mensual para contingencias judiciales" el cual atiende lo señalado en la Circular 0023 del 11/12/2015.</a:t>
                      </a:r>
                      <a:r>
                        <a:rPr lang="es-CO" sz="1100" b="0" kern="1200" baseline="0" dirty="0" smtClean="0">
                          <a:solidFill>
                            <a:schemeClr val="dk1"/>
                          </a:solidFill>
                          <a:effectLst/>
                          <a:latin typeface="+mn-lt"/>
                          <a:ea typeface="+mn-ea"/>
                          <a:cs typeface="+mn-cs"/>
                        </a:rPr>
                        <a:t> </a:t>
                      </a:r>
                      <a:r>
                        <a:rPr lang="es-MX" sz="1100" b="0" kern="1200" dirty="0" smtClean="0">
                          <a:solidFill>
                            <a:schemeClr val="dk1"/>
                          </a:solidFill>
                          <a:effectLst/>
                          <a:latin typeface="+mn-lt"/>
                          <a:ea typeface="+mn-ea"/>
                          <a:cs typeface="+mn-cs"/>
                        </a:rPr>
                        <a:t>En</a:t>
                      </a:r>
                      <a:r>
                        <a:rPr lang="es-MX" sz="1100" b="0" kern="1200" baseline="0" dirty="0" smtClean="0">
                          <a:solidFill>
                            <a:schemeClr val="dk1"/>
                          </a:solidFill>
                          <a:effectLst/>
                          <a:latin typeface="+mn-lt"/>
                          <a:ea typeface="+mn-ea"/>
                          <a:cs typeface="+mn-cs"/>
                        </a:rPr>
                        <a:t> el Comité Ordinario de Conciliación y Defensa Judicial N° 01 de 2016, se presentó el tema de la adopción de la circular N° 23 de 2015.</a:t>
                      </a:r>
                      <a:endParaRPr lang="es-CO" sz="1100" b="0" kern="1200" dirty="0" smtClean="0">
                        <a:solidFill>
                          <a:schemeClr val="tx1"/>
                        </a:solidFill>
                        <a:effectLst/>
                        <a:latin typeface="+mn-lt"/>
                        <a:ea typeface="+mn-ea"/>
                        <a:cs typeface="+mn-cs"/>
                      </a:endParaRP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Subdirección Administrativa y Financiera </a:t>
                      </a:r>
                      <a:endParaRPr lang="es-CO" sz="1100" b="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nSpc>
                          <a:spcPct val="100000"/>
                        </a:lnSpc>
                        <a:spcBef>
                          <a:spcPts val="50"/>
                        </a:spcBef>
                        <a:spcAft>
                          <a:spcPts val="0"/>
                        </a:spcAft>
                      </a:pPr>
                      <a:r>
                        <a:rPr lang="es-MX" sz="1100" b="0" dirty="0" smtClean="0">
                          <a:solidFill>
                            <a:schemeClr val="tx1"/>
                          </a:solidFill>
                          <a:effectLst/>
                          <a:latin typeface="+mn-lt"/>
                          <a:ea typeface="Calibri"/>
                          <a:cs typeface="Times New Roman"/>
                        </a:rPr>
                        <a:t>   </a:t>
                      </a:r>
                    </a:p>
                    <a:p>
                      <a:pPr>
                        <a:lnSpc>
                          <a:spcPct val="100000"/>
                        </a:lnSpc>
                        <a:spcBef>
                          <a:spcPts val="50"/>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0"/>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0"/>
                        </a:spcBef>
                        <a:spcAft>
                          <a:spcPts val="0"/>
                        </a:spcAft>
                      </a:pPr>
                      <a:r>
                        <a:rPr lang="es-MX" sz="1100" b="0" dirty="0" smtClean="0">
                          <a:solidFill>
                            <a:schemeClr val="tx1"/>
                          </a:solidFill>
                          <a:effectLst/>
                          <a:latin typeface="+mn-lt"/>
                          <a:ea typeface="Calibri"/>
                          <a:cs typeface="Times New Roman"/>
                        </a:rPr>
                        <a:t>      29</a:t>
                      </a:r>
                      <a:r>
                        <a:rPr lang="es-MX" sz="1100" b="0" baseline="0" dirty="0" smtClean="0">
                          <a:solidFill>
                            <a:schemeClr val="tx1"/>
                          </a:solidFill>
                          <a:effectLst/>
                          <a:latin typeface="+mn-lt"/>
                          <a:ea typeface="Calibri"/>
                          <a:cs typeface="Times New Roman"/>
                        </a:rPr>
                        <a:t> de febrero de 2016</a:t>
                      </a:r>
                      <a:endParaRPr lang="es-CO" sz="1100" b="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b="1" dirty="0" smtClean="0">
                          <a:solidFill>
                            <a:schemeClr val="tx1"/>
                          </a:solidFill>
                          <a:effectLst/>
                          <a:latin typeface="Calibri"/>
                          <a:ea typeface="Calibri"/>
                          <a:cs typeface="Times New Roman"/>
                        </a:rPr>
                        <a:t>               CUMPLIDA</a:t>
                      </a:r>
                      <a:endParaRPr lang="es-CO" sz="1100" b="1"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xmlns="" val="638557757"/>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9059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424667413"/>
              </p:ext>
            </p:extLst>
          </p:nvPr>
        </p:nvGraphicFramePr>
        <p:xfrm>
          <a:off x="107504" y="1628800"/>
          <a:ext cx="8856984" cy="3888431"/>
        </p:xfrm>
        <a:graphic>
          <a:graphicData uri="http://schemas.openxmlformats.org/drawingml/2006/table">
            <a:tbl>
              <a:tblPr firstRow="1" firstCol="1" lastRow="1" lastCol="1" bandRow="1" bandCol="1">
                <a:tableStyleId>{5C22544A-7EE6-4342-B048-85BDC9FD1C3A}</a:tableStyleId>
              </a:tblPr>
              <a:tblGrid>
                <a:gridCol w="731982">
                  <a:extLst>
                    <a:ext uri="{9D8B030D-6E8A-4147-A177-3AD203B41FA5}">
                      <a16:colId xmlns:a16="http://schemas.microsoft.com/office/drawing/2014/main" xmlns="" val="20000"/>
                    </a:ext>
                  </a:extLst>
                </a:gridCol>
                <a:gridCol w="2148337">
                  <a:extLst>
                    <a:ext uri="{9D8B030D-6E8A-4147-A177-3AD203B41FA5}">
                      <a16:colId xmlns:a16="http://schemas.microsoft.com/office/drawing/2014/main" xmlns="" val="20001"/>
                    </a:ext>
                  </a:extLst>
                </a:gridCol>
                <a:gridCol w="2419350">
                  <a:extLst>
                    <a:ext uri="{9D8B030D-6E8A-4147-A177-3AD203B41FA5}">
                      <a16:colId xmlns:a16="http://schemas.microsoft.com/office/drawing/2014/main" xmlns="" val="20002"/>
                    </a:ext>
                  </a:extLst>
                </a:gridCol>
                <a:gridCol w="1088974">
                  <a:extLst>
                    <a:ext uri="{9D8B030D-6E8A-4147-A177-3AD203B41FA5}">
                      <a16:colId xmlns:a16="http://schemas.microsoft.com/office/drawing/2014/main" xmlns="" val="20003"/>
                    </a:ext>
                  </a:extLst>
                </a:gridCol>
                <a:gridCol w="1539787">
                  <a:extLst>
                    <a:ext uri="{9D8B030D-6E8A-4147-A177-3AD203B41FA5}">
                      <a16:colId xmlns:a16="http://schemas.microsoft.com/office/drawing/2014/main" xmlns="" val="20004"/>
                    </a:ext>
                  </a:extLst>
                </a:gridCol>
                <a:gridCol w="928554">
                  <a:extLst>
                    <a:ext uri="{9D8B030D-6E8A-4147-A177-3AD203B41FA5}">
                      <a16:colId xmlns:a16="http://schemas.microsoft.com/office/drawing/2014/main" xmlns="" val="20005"/>
                    </a:ext>
                  </a:extLst>
                </a:gridCol>
              </a:tblGrid>
              <a:tr h="682181">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xmlns="" val="10000"/>
                  </a:ext>
                </a:extLst>
              </a:tr>
              <a:tr h="3206250">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36</a:t>
                      </a:r>
                    </a:p>
                    <a:p>
                      <a:pPr marL="12065" marR="3175" indent="0" algn="ctr" defTabSz="914400" rtl="0" eaLnBrk="1" fontAlgn="auto" latinLnBrk="0" hangingPunct="1">
                        <a:lnSpc>
                          <a:spcPct val="107000"/>
                        </a:lnSpc>
                        <a:spcBef>
                          <a:spcPts val="445"/>
                        </a:spcBef>
                        <a:spcAft>
                          <a:spcPts val="0"/>
                        </a:spcAft>
                        <a:buClrTx/>
                        <a:buSzTx/>
                        <a:buFontTx/>
                        <a:buNone/>
                        <a:tabLst/>
                        <a:defRPr/>
                      </a:pPr>
                      <a:r>
                        <a:rPr lang="es-MX" sz="900" dirty="0" smtClean="0">
                          <a:solidFill>
                            <a:schemeClr val="tx1"/>
                          </a:solidFill>
                          <a:effectLst/>
                          <a:latin typeface="+mn-lt"/>
                          <a:ea typeface="Calibri"/>
                          <a:cs typeface="Times New Roman"/>
                        </a:rPr>
                        <a:t>CGR 2013</a:t>
                      </a:r>
                      <a:endParaRPr lang="es-CO" sz="9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gn="just">
                        <a:lnSpc>
                          <a:spcPts val="850"/>
                        </a:lnSpc>
                        <a:spcBef>
                          <a:spcPts val="5"/>
                        </a:spcBef>
                        <a:spcAft>
                          <a:spcPts val="0"/>
                        </a:spcAft>
                      </a:pPr>
                      <a:endParaRPr lang="es-MX" sz="1100" b="0" dirty="0" smtClean="0">
                        <a:solidFill>
                          <a:schemeClr val="tx1"/>
                        </a:solidFill>
                        <a:effectLst/>
                        <a:latin typeface="Calibri"/>
                        <a:ea typeface="Calibri"/>
                        <a:cs typeface="Times New Roman"/>
                      </a:endParaRPr>
                    </a:p>
                    <a:p>
                      <a:pPr marL="0" marR="0" indent="0" algn="just" defTabSz="914400" rtl="0" eaLnBrk="1" fontAlgn="auto" latinLnBrk="0" hangingPunct="1">
                        <a:lnSpc>
                          <a:spcPct val="100000"/>
                        </a:lnSpc>
                        <a:spcBef>
                          <a:spcPts val="5"/>
                        </a:spcBef>
                        <a:spcAft>
                          <a:spcPts val="0"/>
                        </a:spcAft>
                        <a:buClrTx/>
                        <a:buSzTx/>
                        <a:buFontTx/>
                        <a:buNone/>
                        <a:tabLst/>
                        <a:defRPr/>
                      </a:pPr>
                      <a:endParaRPr lang="es-CO" sz="1100" b="0" i="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
                        </a:spcBef>
                        <a:spcAft>
                          <a:spcPts val="0"/>
                        </a:spcAft>
                        <a:buClrTx/>
                        <a:buSzTx/>
                        <a:buFontTx/>
                        <a:buNone/>
                        <a:tabLst/>
                        <a:defRPr/>
                      </a:pPr>
                      <a:endParaRPr lang="es-CO" sz="1100" b="0" i="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
                        </a:spcBef>
                        <a:spcAft>
                          <a:spcPts val="0"/>
                        </a:spcAft>
                        <a:buClrTx/>
                        <a:buSzTx/>
                        <a:buFontTx/>
                        <a:buNone/>
                        <a:tabLst/>
                        <a:defRPr/>
                      </a:pPr>
                      <a:r>
                        <a:rPr lang="es-CO" sz="1100" b="0" i="0" kern="1200" dirty="0" smtClean="0">
                          <a:solidFill>
                            <a:schemeClr val="dk1"/>
                          </a:solidFill>
                          <a:effectLst/>
                          <a:latin typeface="+mn-lt"/>
                          <a:ea typeface="+mn-ea"/>
                          <a:cs typeface="+mn-cs"/>
                        </a:rPr>
                        <a:t>Modificación del RGE-FOR36 Formato Informe de Actividades Seguimiento Supervisión e Interventoría y el RGE-PRC12 Procedimiento de Supervisión e Interventoría modificados.</a:t>
                      </a:r>
                    </a:p>
                    <a:p>
                      <a:pPr algn="just">
                        <a:lnSpc>
                          <a:spcPts val="850"/>
                        </a:lnSpc>
                        <a:spcBef>
                          <a:spcPts val="5"/>
                        </a:spcBef>
                        <a:spcAft>
                          <a:spcPts val="0"/>
                        </a:spcAft>
                      </a:pPr>
                      <a:endParaRPr lang="es-MX" sz="1100" b="0" dirty="0" smtClean="0">
                        <a:solidFill>
                          <a:schemeClr val="tx1"/>
                        </a:solidFill>
                        <a:effectLst/>
                        <a:latin typeface="Calibri"/>
                        <a:ea typeface="Calibri"/>
                        <a:cs typeface="Times New Roman"/>
                      </a:endParaRPr>
                    </a:p>
                    <a:p>
                      <a:pPr algn="just">
                        <a:lnSpc>
                          <a:spcPts val="850"/>
                        </a:lnSpc>
                        <a:spcBef>
                          <a:spcPts val="5"/>
                        </a:spcBef>
                        <a:spcAft>
                          <a:spcPts val="0"/>
                        </a:spcAft>
                      </a:pPr>
                      <a:endParaRPr lang="es-MX" sz="1100" b="0" dirty="0" smtClean="0">
                        <a:solidFill>
                          <a:schemeClr val="tx1"/>
                        </a:solidFill>
                        <a:effectLst/>
                        <a:latin typeface="Calibri"/>
                        <a:ea typeface="Calibri"/>
                        <a:cs typeface="Times New Roman"/>
                      </a:endParaRPr>
                    </a:p>
                    <a:p>
                      <a:pPr algn="just">
                        <a:lnSpc>
                          <a:spcPts val="850"/>
                        </a:lnSpc>
                        <a:spcBef>
                          <a:spcPts val="5"/>
                        </a:spcBef>
                        <a:spcAft>
                          <a:spcPts val="0"/>
                        </a:spcAft>
                      </a:pPr>
                      <a:r>
                        <a:rPr lang="es-MX" sz="1100" b="1" dirty="0" smtClean="0">
                          <a:solidFill>
                            <a:schemeClr val="tx1"/>
                          </a:solidFill>
                          <a:effectLst/>
                          <a:latin typeface="Calibri"/>
                          <a:ea typeface="Calibri"/>
                          <a:cs typeface="Times New Roman"/>
                        </a:rPr>
                        <a:t>UNIDAD</a:t>
                      </a:r>
                      <a:r>
                        <a:rPr lang="es-MX" sz="1100" b="1" baseline="0" dirty="0" smtClean="0">
                          <a:solidFill>
                            <a:schemeClr val="tx1"/>
                          </a:solidFill>
                          <a:effectLst/>
                          <a:latin typeface="Calibri"/>
                          <a:ea typeface="Calibri"/>
                          <a:cs typeface="Times New Roman"/>
                        </a:rPr>
                        <a:t> DE MEDIDA/CANTIDADES:</a:t>
                      </a:r>
                    </a:p>
                    <a:p>
                      <a:pPr algn="just">
                        <a:lnSpc>
                          <a:spcPct val="100000"/>
                        </a:lnSpc>
                        <a:spcBef>
                          <a:spcPts val="5"/>
                        </a:spcBef>
                        <a:spcAft>
                          <a:spcPts val="0"/>
                        </a:spcAft>
                      </a:pPr>
                      <a:r>
                        <a:rPr lang="es-CO" sz="1100" b="0" baseline="0" dirty="0" smtClean="0">
                          <a:solidFill>
                            <a:schemeClr val="tx1"/>
                          </a:solidFill>
                          <a:effectLst/>
                          <a:latin typeface="+mn-lt"/>
                          <a:ea typeface="Calibri"/>
                          <a:cs typeface="Times New Roman"/>
                        </a:rPr>
                        <a:t>-RGE-FOR36 Formato Informe de Actividades Seguimiento Supervisión e Interventoría y RGE-PRC12 Procedimiento de Supervisión e Interventoría modificados</a:t>
                      </a:r>
                      <a:endParaRPr lang="es-MX" sz="1100" b="0" baseline="0" dirty="0" smtClean="0">
                        <a:solidFill>
                          <a:schemeClr val="tx1"/>
                        </a:solidFill>
                        <a:effectLst/>
                        <a:latin typeface="Calibri"/>
                        <a:ea typeface="Calibri"/>
                        <a:cs typeface="Times New Roman"/>
                      </a:endParaRPr>
                    </a:p>
                    <a:p>
                      <a:pPr algn="just">
                        <a:lnSpc>
                          <a:spcPts val="850"/>
                        </a:lnSpc>
                        <a:spcBef>
                          <a:spcPts val="5"/>
                        </a:spcBef>
                        <a:spcAft>
                          <a:spcPts val="0"/>
                        </a:spcAft>
                      </a:pPr>
                      <a:endParaRPr lang="es-MX" sz="1100" b="1" baseline="0" dirty="0" smtClean="0">
                        <a:solidFill>
                          <a:schemeClr val="tx1"/>
                        </a:solidFill>
                        <a:effectLst/>
                        <a:latin typeface="Calibri"/>
                        <a:ea typeface="Calibri"/>
                        <a:cs typeface="Times New Roman"/>
                      </a:endParaRPr>
                    </a:p>
                    <a:p>
                      <a:pPr algn="just">
                        <a:lnSpc>
                          <a:spcPts val="850"/>
                        </a:lnSpc>
                        <a:spcBef>
                          <a:spcPts val="5"/>
                        </a:spcBef>
                        <a:spcAft>
                          <a:spcPts val="0"/>
                        </a:spcAft>
                      </a:pPr>
                      <a:r>
                        <a:rPr lang="es-MX" sz="1100" b="1" dirty="0" smtClean="0">
                          <a:solidFill>
                            <a:schemeClr val="tx1"/>
                          </a:solidFill>
                          <a:effectLst/>
                          <a:latin typeface="Calibri"/>
                          <a:ea typeface="Calibri"/>
                          <a:cs typeface="Times New Roman"/>
                        </a:rPr>
                        <a:t>-2</a:t>
                      </a:r>
                      <a:endParaRPr lang="es-CO" sz="1100" b="1"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50"/>
                        </a:spcBef>
                        <a:spcAft>
                          <a:spcPts val="0"/>
                        </a:spcAft>
                        <a:buClrTx/>
                        <a:buSzTx/>
                        <a:buFontTx/>
                        <a:buNone/>
                        <a:tabLst/>
                        <a:defRPr/>
                      </a:pPr>
                      <a:endParaRPr lang="es-MX" sz="1100" b="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MX" sz="1100" b="0" kern="1200" baseline="0" dirty="0" smtClean="0">
                          <a:solidFill>
                            <a:schemeClr val="tx1"/>
                          </a:solidFill>
                          <a:effectLst/>
                          <a:latin typeface="+mn-lt"/>
                          <a:ea typeface="+mn-ea"/>
                          <a:cs typeface="+mn-cs"/>
                        </a:rPr>
                        <a:t> </a:t>
                      </a:r>
                    </a:p>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tx1"/>
                          </a:solidFill>
                          <a:effectLst/>
                          <a:latin typeface="+mn-lt"/>
                          <a:ea typeface="+mn-ea"/>
                          <a:cs typeface="+mn-cs"/>
                        </a:rPr>
                        <a:t>El 14 de marzo de 2016 el Comité SIGC N° 4 aprobó la modificación del procedimiento RGE-PRC12 y el 31 de mayo de 2016 se aprobó la modificación del formato RGE-FOR36.</a:t>
                      </a:r>
                    </a:p>
                  </a:txBody>
                  <a:tcPr marL="0" marR="0" marT="0" marB="0">
                    <a:solidFill>
                      <a:schemeClr val="accent1">
                        <a:lumMod val="40000"/>
                        <a:lumOff val="60000"/>
                      </a:schemeClr>
                    </a:solidFill>
                  </a:tcPr>
                </a:tc>
                <a:tc>
                  <a:txBody>
                    <a:bodyPr/>
                    <a:lstStyle/>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Subdirección Administrativa y Financiera</a:t>
                      </a:r>
                    </a:p>
                  </a:txBody>
                  <a:tcPr marL="0" marR="0" marT="0" marB="0">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0"/>
                        </a:spcBef>
                        <a:spcAft>
                          <a:spcPts val="0"/>
                        </a:spcAft>
                        <a:buClrTx/>
                        <a:buSzTx/>
                        <a:buFontTx/>
                        <a:buNone/>
                        <a:tabLst/>
                        <a:defRPr/>
                      </a:pPr>
                      <a:endParaRPr lang="es-MX"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MX"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dk1"/>
                          </a:solidFill>
                          <a:effectLst/>
                          <a:latin typeface="+mn-lt"/>
                          <a:ea typeface="+mn-ea"/>
                          <a:cs typeface="+mn-cs"/>
                        </a:rPr>
                        <a:t>30 de junio de 2016</a:t>
                      </a: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marL="0" marR="0" indent="0" algn="l" defTabSz="914400" rtl="0" eaLnBrk="1" fontAlgn="auto" latinLnBrk="0" hangingPunct="1">
                        <a:lnSpc>
                          <a:spcPts val="950"/>
                        </a:lnSpc>
                        <a:spcBef>
                          <a:spcPts val="15"/>
                        </a:spcBef>
                        <a:spcAft>
                          <a:spcPts val="0"/>
                        </a:spcAft>
                        <a:buClrTx/>
                        <a:buSzTx/>
                        <a:buFontTx/>
                        <a:buNone/>
                        <a:tabLst/>
                        <a:defRPr/>
                      </a:pPr>
                      <a:r>
                        <a:rPr lang="es-MX" sz="1100" b="1" dirty="0" smtClean="0">
                          <a:solidFill>
                            <a:schemeClr val="tx1"/>
                          </a:solidFill>
                          <a:effectLst/>
                          <a:latin typeface="+mn-lt"/>
                          <a:ea typeface="Calibri"/>
                          <a:cs typeface="Times New Roman"/>
                        </a:rPr>
                        <a:t>   CUMPLIDA</a:t>
                      </a:r>
                      <a:endParaRPr lang="es-CO" sz="1100" b="1"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xmlns="" val="323131711"/>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1127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3160100452"/>
              </p:ext>
            </p:extLst>
          </p:nvPr>
        </p:nvGraphicFramePr>
        <p:xfrm>
          <a:off x="107504" y="1628801"/>
          <a:ext cx="8784975" cy="4294660"/>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xmlns="" val="20000"/>
                    </a:ext>
                  </a:extLst>
                </a:gridCol>
                <a:gridCol w="2130871">
                  <a:extLst>
                    <a:ext uri="{9D8B030D-6E8A-4147-A177-3AD203B41FA5}">
                      <a16:colId xmlns:a16="http://schemas.microsoft.com/office/drawing/2014/main" xmlns="" val="20001"/>
                    </a:ext>
                  </a:extLst>
                </a:gridCol>
                <a:gridCol w="2399680">
                  <a:extLst>
                    <a:ext uri="{9D8B030D-6E8A-4147-A177-3AD203B41FA5}">
                      <a16:colId xmlns:a16="http://schemas.microsoft.com/office/drawing/2014/main" xmlns="" val="20002"/>
                    </a:ext>
                  </a:extLst>
                </a:gridCol>
                <a:gridCol w="1080120">
                  <a:extLst>
                    <a:ext uri="{9D8B030D-6E8A-4147-A177-3AD203B41FA5}">
                      <a16:colId xmlns:a16="http://schemas.microsoft.com/office/drawing/2014/main" xmlns="" val="20003"/>
                    </a:ext>
                  </a:extLst>
                </a:gridCol>
                <a:gridCol w="1527268">
                  <a:extLst>
                    <a:ext uri="{9D8B030D-6E8A-4147-A177-3AD203B41FA5}">
                      <a16:colId xmlns:a16="http://schemas.microsoft.com/office/drawing/2014/main" xmlns="" val="20004"/>
                    </a:ext>
                  </a:extLst>
                </a:gridCol>
                <a:gridCol w="921005">
                  <a:extLst>
                    <a:ext uri="{9D8B030D-6E8A-4147-A177-3AD203B41FA5}">
                      <a16:colId xmlns:a16="http://schemas.microsoft.com/office/drawing/2014/main" xmlns="" val="20005"/>
                    </a:ext>
                  </a:extLst>
                </a:gridCol>
              </a:tblGrid>
              <a:tr h="840260">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xmlns="" val="10000"/>
                  </a:ext>
                </a:extLst>
              </a:tr>
              <a:tr h="1395283">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47</a:t>
                      </a:r>
                    </a:p>
                    <a:p>
                      <a:pPr marL="12065" marR="3175" indent="0" algn="ctr" defTabSz="914400" rtl="0" eaLnBrk="1" fontAlgn="auto" latinLnBrk="0" hangingPunct="1">
                        <a:lnSpc>
                          <a:spcPct val="107000"/>
                        </a:lnSpc>
                        <a:spcBef>
                          <a:spcPts val="445"/>
                        </a:spcBef>
                        <a:spcAft>
                          <a:spcPts val="0"/>
                        </a:spcAft>
                        <a:buClrTx/>
                        <a:buSzTx/>
                        <a:buFontTx/>
                        <a:buNone/>
                        <a:tabLst/>
                        <a:defRPr/>
                      </a:pPr>
                      <a:r>
                        <a:rPr lang="es-MX" sz="900" dirty="0" smtClean="0">
                          <a:solidFill>
                            <a:schemeClr val="tx1"/>
                          </a:solidFill>
                          <a:effectLst/>
                          <a:latin typeface="+mn-lt"/>
                          <a:ea typeface="Calibri"/>
                          <a:cs typeface="Times New Roman"/>
                        </a:rPr>
                        <a:t>CGR 2013</a:t>
                      </a:r>
                      <a:endParaRPr lang="es-CO" sz="9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gn="just">
                        <a:lnSpc>
                          <a:spcPct val="100000"/>
                        </a:lnSpc>
                        <a:spcBef>
                          <a:spcPts val="5"/>
                        </a:spcBef>
                        <a:spcAft>
                          <a:spcPts val="0"/>
                        </a:spcAft>
                      </a:pPr>
                      <a:r>
                        <a:rPr lang="es-MX" sz="1100" b="0" dirty="0" smtClean="0">
                          <a:solidFill>
                            <a:schemeClr val="tx1"/>
                          </a:solidFill>
                          <a:effectLst/>
                          <a:latin typeface="Calibri"/>
                          <a:ea typeface="Calibri"/>
                          <a:cs typeface="Times New Roman"/>
                        </a:rPr>
                        <a:t> </a:t>
                      </a:r>
                    </a:p>
                    <a:p>
                      <a:pPr algn="just">
                        <a:lnSpc>
                          <a:spcPct val="100000"/>
                        </a:lnSpc>
                        <a:spcBef>
                          <a:spcPts val="5"/>
                        </a:spcBef>
                        <a:spcAft>
                          <a:spcPts val="0"/>
                        </a:spcAft>
                      </a:pPr>
                      <a:r>
                        <a:rPr lang="es-CO" sz="1100" b="0" dirty="0" smtClean="0">
                          <a:solidFill>
                            <a:schemeClr val="tx1"/>
                          </a:solidFill>
                          <a:effectLst/>
                          <a:latin typeface="+mn-lt"/>
                          <a:ea typeface="Calibri"/>
                          <a:cs typeface="Times New Roman"/>
                        </a:rPr>
                        <a:t>Realizar la provisión contable para los procesos judiciales en contra de la CRA.</a:t>
                      </a:r>
                    </a:p>
                    <a:p>
                      <a:pPr algn="just">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marL="0" marR="0" indent="0" algn="just" defTabSz="914400" rtl="0" eaLnBrk="1" fontAlgn="auto" latinLnBrk="0" hangingPunct="1">
                        <a:lnSpc>
                          <a:spcPct val="100000"/>
                        </a:lnSpc>
                        <a:spcBef>
                          <a:spcPts val="5"/>
                        </a:spcBef>
                        <a:spcAft>
                          <a:spcPts val="0"/>
                        </a:spcAft>
                        <a:buClrTx/>
                        <a:buSzTx/>
                        <a:buFontTx/>
                        <a:buNone/>
                        <a:tabLst/>
                        <a:defRPr/>
                      </a:pPr>
                      <a:r>
                        <a:rPr lang="es-MX" sz="1100" b="1" dirty="0" smtClean="0">
                          <a:solidFill>
                            <a:schemeClr val="tx1"/>
                          </a:solidFill>
                          <a:effectLst/>
                          <a:latin typeface="+mn-lt"/>
                          <a:ea typeface="Calibri"/>
                          <a:cs typeface="Times New Roman"/>
                        </a:rPr>
                        <a:t>UNIDAD DE MEDIDA/CANTIDADES:</a:t>
                      </a:r>
                      <a:r>
                        <a:rPr lang="es-MX" sz="1100" b="1" baseline="0" dirty="0" smtClean="0">
                          <a:solidFill>
                            <a:schemeClr val="tx1"/>
                          </a:solidFill>
                          <a:effectLst/>
                          <a:latin typeface="+mn-lt"/>
                          <a:ea typeface="Calibri"/>
                          <a:cs typeface="Times New Roman"/>
                        </a:rPr>
                        <a:t> </a:t>
                      </a:r>
                    </a:p>
                    <a:p>
                      <a:pPr marL="0" marR="0" indent="0" algn="just" defTabSz="914400" rtl="0" eaLnBrk="1" fontAlgn="auto" latinLnBrk="0" hangingPunct="1">
                        <a:lnSpc>
                          <a:spcPct val="100000"/>
                        </a:lnSpc>
                        <a:spcBef>
                          <a:spcPts val="5"/>
                        </a:spcBef>
                        <a:spcAft>
                          <a:spcPts val="0"/>
                        </a:spcAft>
                        <a:buClrTx/>
                        <a:buSzTx/>
                        <a:buFontTx/>
                        <a:buNone/>
                        <a:tabLst/>
                        <a:defRPr/>
                      </a:pPr>
                      <a:endParaRPr lang="es-MX" sz="1100" b="0" baseline="0" dirty="0" smtClean="0">
                        <a:solidFill>
                          <a:schemeClr val="tx1"/>
                        </a:solidFill>
                        <a:effectLst/>
                        <a:latin typeface="+mn-lt"/>
                        <a:ea typeface="Calibri"/>
                        <a:cs typeface="Times New Roman"/>
                      </a:endParaRPr>
                    </a:p>
                    <a:p>
                      <a:pPr algn="just">
                        <a:lnSpc>
                          <a:spcPct val="100000"/>
                        </a:lnSpc>
                        <a:spcBef>
                          <a:spcPts val="5"/>
                        </a:spcBef>
                        <a:spcAft>
                          <a:spcPts val="0"/>
                        </a:spcAft>
                      </a:pPr>
                      <a:r>
                        <a:rPr lang="es-CO" sz="1100" b="0" dirty="0" smtClean="0">
                          <a:solidFill>
                            <a:schemeClr val="tx1"/>
                          </a:solidFill>
                          <a:effectLst/>
                          <a:latin typeface="+mn-lt"/>
                          <a:ea typeface="Calibri"/>
                          <a:cs typeface="Times New Roman"/>
                        </a:rPr>
                        <a:t>-Procedimiento documentado sobre la apropiación presupuestal.</a:t>
                      </a:r>
                    </a:p>
                    <a:p>
                      <a:pPr algn="just">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just">
                        <a:lnSpc>
                          <a:spcPct val="100000"/>
                        </a:lnSpc>
                        <a:spcBef>
                          <a:spcPts val="5"/>
                        </a:spcBef>
                        <a:spcAft>
                          <a:spcPts val="0"/>
                        </a:spcAft>
                      </a:pPr>
                      <a:r>
                        <a:rPr lang="es-MX" sz="1100" b="0" dirty="0" smtClean="0">
                          <a:solidFill>
                            <a:schemeClr val="tx1"/>
                          </a:solidFill>
                          <a:effectLst/>
                          <a:latin typeface="+mn-lt"/>
                          <a:ea typeface="Calibri"/>
                          <a:cs typeface="Times New Roman"/>
                        </a:rPr>
                        <a:t>-1</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gn="just"/>
                      <a:r>
                        <a:rPr lang="es-CO" sz="1100" b="0" kern="1200" dirty="0" smtClean="0">
                          <a:solidFill>
                            <a:schemeClr val="dk1"/>
                          </a:solidFill>
                          <a:effectLst/>
                          <a:latin typeface="+mn-lt"/>
                          <a:ea typeface="+mn-ea"/>
                          <a:cs typeface="+mn-cs"/>
                        </a:rPr>
                        <a:t>A partir de diciembre de 2015 se vienen registrando contablemente los valores informados como provisión contable y/o cuentas de orden de procesos jurídicos en el documento remitido por la OAJ de la CRA "informe mensual para contingencias judiciales" el cual atiende lo señalado en la Circular 0023 del 11/12/2015. </a:t>
                      </a:r>
                    </a:p>
                    <a:p>
                      <a:pPr algn="just"/>
                      <a:r>
                        <a:rPr lang="es-MX" sz="1100" b="0" kern="1200" dirty="0" smtClean="0">
                          <a:solidFill>
                            <a:schemeClr val="dk1"/>
                          </a:solidFill>
                          <a:effectLst/>
                          <a:latin typeface="+mn-lt"/>
                          <a:ea typeface="+mn-ea"/>
                          <a:cs typeface="+mn-cs"/>
                        </a:rPr>
                        <a:t>Se</a:t>
                      </a:r>
                      <a:r>
                        <a:rPr lang="es-MX" sz="1100" b="0" kern="1200" baseline="0" dirty="0" smtClean="0">
                          <a:solidFill>
                            <a:schemeClr val="dk1"/>
                          </a:solidFill>
                          <a:effectLst/>
                          <a:latin typeface="+mn-lt"/>
                          <a:ea typeface="+mn-ea"/>
                          <a:cs typeface="+mn-cs"/>
                        </a:rPr>
                        <a:t> está aplicando el procedimiento contenido en la circular N° 23 DE 2015 que fue presentado en el Comité de Conciliación N° 01 de 2016.</a:t>
                      </a:r>
                      <a:endParaRPr lang="es-CO" sz="1100" b="0" kern="1200" dirty="0" smtClean="0">
                        <a:solidFill>
                          <a:srgbClr val="FF0000"/>
                        </a:solidFill>
                        <a:effectLst/>
                        <a:latin typeface="+mn-lt"/>
                        <a:ea typeface="+mn-ea"/>
                        <a:cs typeface="+mn-cs"/>
                      </a:endParaRPr>
                    </a:p>
                  </a:txBody>
                  <a:tcPr marL="0" marR="0" marT="0" marB="0">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
                        </a:spcBef>
                        <a:spcAft>
                          <a:spcPts val="0"/>
                        </a:spcAft>
                        <a:buClrTx/>
                        <a:buSzTx/>
                        <a:buFontTx/>
                        <a:buNone/>
                        <a:tabLst/>
                        <a:defRPr/>
                      </a:pPr>
                      <a:endParaRPr lang="es-MX" sz="1100" b="0" dirty="0" smtClean="0">
                        <a:solidFill>
                          <a:schemeClr val="tx1"/>
                        </a:solidFill>
                        <a:effectLst/>
                        <a:latin typeface="+mn-lt"/>
                        <a:ea typeface="Calibri"/>
                        <a:cs typeface="Times New Roman"/>
                      </a:endParaRPr>
                    </a:p>
                    <a:p>
                      <a:pPr marL="0" marR="0" indent="0" algn="ctr" defTabSz="914400" rtl="0" eaLnBrk="1" fontAlgn="auto" latinLnBrk="0" hangingPunct="1">
                        <a:lnSpc>
                          <a:spcPct val="100000"/>
                        </a:lnSpc>
                        <a:spcBef>
                          <a:spcPts val="5"/>
                        </a:spcBef>
                        <a:spcAft>
                          <a:spcPts val="0"/>
                        </a:spcAft>
                        <a:buClrTx/>
                        <a:buSzTx/>
                        <a:buFontTx/>
                        <a:buNone/>
                        <a:tabLst/>
                        <a:defRPr/>
                      </a:pPr>
                      <a:endParaRPr lang="es-MX" sz="1100" b="0" dirty="0" smtClean="0">
                        <a:solidFill>
                          <a:schemeClr val="tx1"/>
                        </a:solidFill>
                        <a:effectLst/>
                        <a:latin typeface="+mn-lt"/>
                        <a:ea typeface="Calibri"/>
                        <a:cs typeface="Times New Roman"/>
                      </a:endParaRPr>
                    </a:p>
                    <a:p>
                      <a:pPr marL="0" marR="0" indent="0" algn="ctr" defTabSz="914400" rtl="0" eaLnBrk="1" fontAlgn="auto" latinLnBrk="0" hangingPunct="1">
                        <a:lnSpc>
                          <a:spcPct val="100000"/>
                        </a:lnSpc>
                        <a:spcBef>
                          <a:spcPts val="5"/>
                        </a:spcBef>
                        <a:spcAft>
                          <a:spcPts val="0"/>
                        </a:spcAft>
                        <a:buClrTx/>
                        <a:buSzTx/>
                        <a:buFontTx/>
                        <a:buNone/>
                        <a:tabLst/>
                        <a:defRPr/>
                      </a:pPr>
                      <a:endParaRPr lang="es-MX" sz="1100" b="0" dirty="0" smtClean="0">
                        <a:solidFill>
                          <a:schemeClr val="tx1"/>
                        </a:solidFill>
                        <a:effectLst/>
                        <a:latin typeface="+mn-lt"/>
                        <a:ea typeface="Calibri"/>
                        <a:cs typeface="Times New Roman"/>
                      </a:endParaRPr>
                    </a:p>
                    <a:p>
                      <a:pPr marL="0" marR="0" indent="0" algn="ctr" defTabSz="914400" rtl="0" eaLnBrk="1" fontAlgn="auto" latinLnBrk="0" hangingPunct="1">
                        <a:lnSpc>
                          <a:spcPct val="100000"/>
                        </a:lnSpc>
                        <a:spcBef>
                          <a:spcPts val="5"/>
                        </a:spcBef>
                        <a:spcAft>
                          <a:spcPts val="0"/>
                        </a:spcAft>
                        <a:buClrTx/>
                        <a:buSzTx/>
                        <a:buFontTx/>
                        <a:buNone/>
                        <a:tabLst/>
                        <a:defRPr/>
                      </a:pPr>
                      <a:r>
                        <a:rPr lang="es-MX" sz="1100" b="0" dirty="0" smtClean="0">
                          <a:solidFill>
                            <a:schemeClr val="tx1"/>
                          </a:solidFill>
                          <a:effectLst/>
                          <a:latin typeface="+mn-lt"/>
                          <a:ea typeface="Calibri"/>
                          <a:cs typeface="Times New Roman"/>
                        </a:rPr>
                        <a:t>Subdirección Administrativa y Financiera </a:t>
                      </a:r>
                      <a:endParaRPr lang="es-CO" sz="1100" b="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nSpc>
                          <a:spcPct val="100000"/>
                        </a:lnSpc>
                        <a:spcBef>
                          <a:spcPts val="50"/>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0"/>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0"/>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0"/>
                        </a:spcBef>
                        <a:spcAft>
                          <a:spcPts val="0"/>
                        </a:spcAft>
                      </a:pPr>
                      <a:r>
                        <a:rPr lang="es-MX" sz="1100" b="0" dirty="0" smtClean="0">
                          <a:solidFill>
                            <a:schemeClr val="tx1"/>
                          </a:solidFill>
                          <a:effectLst/>
                          <a:latin typeface="+mn-lt"/>
                          <a:ea typeface="Calibri"/>
                          <a:cs typeface="Times New Roman"/>
                        </a:rPr>
                        <a:t>     </a:t>
                      </a:r>
                    </a:p>
                    <a:p>
                      <a:pPr>
                        <a:lnSpc>
                          <a:spcPct val="100000"/>
                        </a:lnSpc>
                        <a:spcBef>
                          <a:spcPts val="50"/>
                        </a:spcBef>
                        <a:spcAft>
                          <a:spcPts val="0"/>
                        </a:spcAft>
                      </a:pPr>
                      <a:r>
                        <a:rPr lang="es-MX" sz="1100" b="0" dirty="0" smtClean="0">
                          <a:solidFill>
                            <a:schemeClr val="tx1"/>
                          </a:solidFill>
                          <a:effectLst/>
                          <a:latin typeface="+mn-lt"/>
                          <a:ea typeface="Calibri"/>
                          <a:cs typeface="Times New Roman"/>
                        </a:rPr>
                        <a:t>     29</a:t>
                      </a:r>
                      <a:r>
                        <a:rPr lang="es-MX" sz="1100" b="0" baseline="0" dirty="0" smtClean="0">
                          <a:solidFill>
                            <a:schemeClr val="tx1"/>
                          </a:solidFill>
                          <a:effectLst/>
                          <a:latin typeface="+mn-lt"/>
                          <a:ea typeface="Calibri"/>
                          <a:cs typeface="Times New Roman"/>
                        </a:rPr>
                        <a:t> de febrero de 2016</a:t>
                      </a:r>
                      <a:endParaRPr lang="es-CO" sz="1100" b="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gn="ct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marL="0" marR="0" indent="0" algn="ctr" defTabSz="914400" rtl="0" eaLnBrk="1" fontAlgn="auto" latinLnBrk="0" hangingPunct="1">
                        <a:lnSpc>
                          <a:spcPts val="950"/>
                        </a:lnSpc>
                        <a:spcBef>
                          <a:spcPts val="15"/>
                        </a:spcBef>
                        <a:spcAft>
                          <a:spcPts val="0"/>
                        </a:spcAft>
                        <a:buClrTx/>
                        <a:buSzTx/>
                        <a:buFontTx/>
                        <a:buNone/>
                        <a:tabLst/>
                        <a:defRPr/>
                      </a:pPr>
                      <a:r>
                        <a:rPr lang="es-MX" sz="1100" b="1" dirty="0" smtClean="0">
                          <a:solidFill>
                            <a:schemeClr val="tx1"/>
                          </a:solidFill>
                          <a:effectLst/>
                          <a:latin typeface="+mn-lt"/>
                          <a:ea typeface="Calibri"/>
                          <a:cs typeface="Times New Roman"/>
                        </a:rPr>
                        <a:t>CUMPLIDA</a:t>
                      </a:r>
                      <a:endParaRPr lang="es-CO" sz="1100" b="1"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xmlns="" val="10001"/>
                  </a:ext>
                </a:extLst>
              </a:tr>
              <a:tr h="1436864">
                <a:tc>
                  <a:txBody>
                    <a:bodyPr/>
                    <a:lstStyle/>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1100" b="0" kern="1200" dirty="0">
                        <a:solidFill>
                          <a:schemeClr val="tx1"/>
                        </a:solidFill>
                        <a:effectLst/>
                        <a:latin typeface="+mn-lt"/>
                        <a:ea typeface="+mn-ea"/>
                        <a:cs typeface="+mn-cs"/>
                      </a:endParaRPr>
                    </a:p>
                    <a:p>
                      <a:pPr marL="12065" marR="3175" algn="ctr">
                        <a:lnSpc>
                          <a:spcPct val="107000"/>
                        </a:lnSpc>
                        <a:spcBef>
                          <a:spcPts val="445"/>
                        </a:spcBef>
                        <a:spcAft>
                          <a:spcPts val="0"/>
                        </a:spcAft>
                      </a:pPr>
                      <a:endParaRPr lang="es-CO" sz="1100" b="0" kern="1200" dirty="0" smtClean="0">
                        <a:solidFill>
                          <a:schemeClr val="tx1"/>
                        </a:solidFill>
                        <a:effectLst/>
                        <a:latin typeface="+mn-lt"/>
                        <a:ea typeface="+mn-ea"/>
                        <a:cs typeface="+mn-cs"/>
                      </a:endParaRPr>
                    </a:p>
                    <a:p>
                      <a:pPr marL="12065" marR="3175" algn="ctr">
                        <a:lnSpc>
                          <a:spcPct val="107000"/>
                        </a:lnSpc>
                        <a:spcBef>
                          <a:spcPts val="445"/>
                        </a:spcBef>
                        <a:spcAft>
                          <a:spcPts val="0"/>
                        </a:spcAft>
                      </a:pPr>
                      <a:r>
                        <a:rPr lang="es-CO" sz="900" dirty="0" smtClean="0">
                          <a:solidFill>
                            <a:schemeClr val="tx1"/>
                          </a:solidFill>
                          <a:effectLst/>
                          <a:latin typeface="Calibri"/>
                          <a:ea typeface="Calibri"/>
                          <a:cs typeface="Times New Roman"/>
                        </a:rPr>
                        <a:t>52</a:t>
                      </a: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marL="0" algn="just" defTabSz="914400" rtl="0" eaLnBrk="1" fontAlgn="ctr" latinLnBrk="0" hangingPunct="1"/>
                      <a:r>
                        <a:rPr lang="es-CO" sz="1100" b="0" kern="1200" dirty="0">
                          <a:solidFill>
                            <a:schemeClr val="tx1"/>
                          </a:solidFill>
                          <a:effectLst/>
                          <a:latin typeface="+mn-lt"/>
                          <a:ea typeface="+mn-ea"/>
                          <a:cs typeface="+mn-cs"/>
                        </a:rPr>
                        <a:t>Modificación del RGE-PRC07 Procedimiento Elaboración y Suscripción del Contrato </a:t>
                      </a:r>
                    </a:p>
                  </a:txBody>
                  <a:tcPr marL="9525" marR="9525" marT="9525" marB="0" anchor="ctr">
                    <a:solidFill>
                      <a:schemeClr val="accent1">
                        <a:lumMod val="40000"/>
                        <a:lumOff val="60000"/>
                      </a:schemeClr>
                    </a:solidFill>
                  </a:tcPr>
                </a:tc>
                <a:tc>
                  <a:txBody>
                    <a:bodyPr/>
                    <a:lstStyle/>
                    <a:p>
                      <a:pPr marL="0" algn="just" defTabSz="914400" rtl="0" eaLnBrk="1" fontAlgn="ctr" latinLnBrk="0" hangingPunct="1">
                        <a:lnSpc>
                          <a:spcPts val="500"/>
                        </a:lnSpc>
                        <a:spcBef>
                          <a:spcPts val="50"/>
                        </a:spcBef>
                        <a:spcAft>
                          <a:spcPts val="0"/>
                        </a:spcAft>
                      </a:pPr>
                      <a:endParaRPr lang="es-CO" sz="1100" b="0" kern="1200" dirty="0" smtClean="0">
                        <a:solidFill>
                          <a:srgbClr val="FF0000"/>
                        </a:solidFill>
                        <a:effectLst/>
                        <a:latin typeface="+mn-lt"/>
                        <a:ea typeface="+mn-ea"/>
                        <a:cs typeface="+mn-cs"/>
                      </a:endParaRPr>
                    </a:p>
                    <a:p>
                      <a:pPr marL="0" algn="just" defTabSz="914400" rtl="0" eaLnBrk="1" fontAlgn="ctr" latinLnBrk="0" hangingPunct="1">
                        <a:lnSpc>
                          <a:spcPct val="100000"/>
                        </a:lnSpc>
                        <a:spcBef>
                          <a:spcPts val="50"/>
                        </a:spcBef>
                        <a:spcAft>
                          <a:spcPts val="0"/>
                        </a:spcAft>
                      </a:pPr>
                      <a:endParaRPr lang="es-CO" sz="1100" b="0" kern="1200" dirty="0" smtClean="0">
                        <a:solidFill>
                          <a:schemeClr val="tx1"/>
                        </a:solidFill>
                        <a:effectLst/>
                        <a:latin typeface="+mn-lt"/>
                        <a:ea typeface="+mn-ea"/>
                        <a:cs typeface="+mn-cs"/>
                      </a:endParaRPr>
                    </a:p>
                    <a:p>
                      <a:pPr marL="0" algn="just" defTabSz="914400" rtl="0" eaLnBrk="1" fontAlgn="ctr" latinLnBrk="0" hangingPunct="1">
                        <a:lnSpc>
                          <a:spcPct val="100000"/>
                        </a:lnSpc>
                        <a:spcBef>
                          <a:spcPts val="50"/>
                        </a:spcBef>
                        <a:spcAft>
                          <a:spcPts val="0"/>
                        </a:spcAft>
                      </a:pPr>
                      <a:r>
                        <a:rPr lang="es-ES" sz="1100" b="0" kern="1200" dirty="0" smtClean="0">
                          <a:solidFill>
                            <a:schemeClr val="dk1"/>
                          </a:solidFill>
                          <a:effectLst/>
                          <a:latin typeface="+mn-lt"/>
                          <a:ea typeface="+mn-ea"/>
                          <a:cs typeface="+mn-cs"/>
                        </a:rPr>
                        <a:t>Que mediante Comité IDA del 22 de diciembre de 2016, se aprobó</a:t>
                      </a:r>
                      <a:r>
                        <a:rPr lang="es-ES" sz="1100" b="0" kern="1200" baseline="0" dirty="0" smtClean="0">
                          <a:solidFill>
                            <a:schemeClr val="dk1"/>
                          </a:solidFill>
                          <a:effectLst/>
                          <a:latin typeface="+mn-lt"/>
                          <a:ea typeface="+mn-ea"/>
                          <a:cs typeface="+mn-cs"/>
                        </a:rPr>
                        <a:t> la modificación del procedimiento RGE-PRC07 el cual contempló el registro de la verificación </a:t>
                      </a:r>
                      <a:r>
                        <a:rPr lang="es-ES" sz="1100" b="0" kern="1200" dirty="0" smtClean="0">
                          <a:solidFill>
                            <a:schemeClr val="dk1"/>
                          </a:solidFill>
                          <a:effectLst/>
                          <a:latin typeface="+mn-lt"/>
                          <a:ea typeface="+mn-ea"/>
                          <a:cs typeface="+mn-cs"/>
                        </a:rPr>
                        <a:t>en Orfeo y en físico de los</a:t>
                      </a:r>
                      <a:r>
                        <a:rPr lang="es-ES" sz="1100" b="0" kern="1200" baseline="0" dirty="0" smtClean="0">
                          <a:solidFill>
                            <a:schemeClr val="dk1"/>
                          </a:solidFill>
                          <a:effectLst/>
                          <a:latin typeface="+mn-lt"/>
                          <a:ea typeface="+mn-ea"/>
                          <a:cs typeface="+mn-cs"/>
                        </a:rPr>
                        <a:t> contratos</a:t>
                      </a:r>
                      <a:r>
                        <a:rPr lang="es-ES" sz="1100" b="0" kern="1200" dirty="0" smtClean="0">
                          <a:solidFill>
                            <a:schemeClr val="dk1"/>
                          </a:solidFill>
                          <a:effectLst/>
                          <a:latin typeface="+mn-lt"/>
                          <a:ea typeface="+mn-ea"/>
                          <a:cs typeface="+mn-cs"/>
                        </a:rPr>
                        <a:t>.</a:t>
                      </a:r>
                      <a:endParaRPr lang="es-CO" sz="1100" b="0" kern="1200" dirty="0" smtClean="0">
                        <a:solidFill>
                          <a:schemeClr val="dk1"/>
                        </a:solidFill>
                        <a:effectLst/>
                        <a:latin typeface="+mn-lt"/>
                        <a:ea typeface="+mn-ea"/>
                        <a:cs typeface="+mn-cs"/>
                      </a:endParaRPr>
                    </a:p>
                    <a:p>
                      <a:pPr marL="0" algn="just" defTabSz="914400" rtl="0" eaLnBrk="1" fontAlgn="ctr" latinLnBrk="0" hangingPunct="1">
                        <a:lnSpc>
                          <a:spcPct val="100000"/>
                        </a:lnSpc>
                        <a:spcBef>
                          <a:spcPts val="50"/>
                        </a:spcBef>
                        <a:spcAft>
                          <a:spcPts val="0"/>
                        </a:spcAft>
                      </a:pPr>
                      <a:endParaRPr lang="es-CO" sz="1100" b="0" kern="1200" dirty="0" smtClean="0">
                        <a:solidFill>
                          <a:schemeClr val="tx1"/>
                        </a:solidFill>
                        <a:effectLst/>
                        <a:latin typeface="+mn-lt"/>
                        <a:ea typeface="+mn-ea"/>
                        <a:cs typeface="+mn-cs"/>
                      </a:endParaRPr>
                    </a:p>
                  </a:txBody>
                  <a:tcPr marL="0" marR="0" marT="0" marB="0">
                    <a:solidFill>
                      <a:schemeClr val="accent1">
                        <a:lumMod val="40000"/>
                        <a:lumOff val="60000"/>
                      </a:schemeClr>
                    </a:solidFill>
                  </a:tcPr>
                </a:tc>
                <a:tc>
                  <a:txBody>
                    <a:bodyPr/>
                    <a:lstStyle/>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r>
                        <a:rPr lang="es-MX" sz="1100" b="0" dirty="0" smtClean="0">
                          <a:solidFill>
                            <a:schemeClr val="tx1"/>
                          </a:solidFill>
                          <a:effectLst/>
                          <a:latin typeface="+mn-lt"/>
                          <a:ea typeface="Calibri"/>
                          <a:cs typeface="Times New Roman"/>
                        </a:rPr>
                        <a:t>Subdirección Administrativa y Financiera </a:t>
                      </a:r>
                      <a:endParaRPr lang="es-CO" sz="1100" b="0"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tx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tx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tx1"/>
                          </a:solidFill>
                          <a:effectLst/>
                          <a:latin typeface="+mn-lt"/>
                          <a:ea typeface="+mn-ea"/>
                          <a:cs typeface="+mn-cs"/>
                        </a:rPr>
                        <a:t>31 de</a:t>
                      </a:r>
                      <a:r>
                        <a:rPr lang="es-CO" sz="1100" b="0" kern="1200" baseline="0" dirty="0" smtClean="0">
                          <a:solidFill>
                            <a:schemeClr val="tx1"/>
                          </a:solidFill>
                          <a:effectLst/>
                          <a:latin typeface="+mn-lt"/>
                          <a:ea typeface="+mn-ea"/>
                          <a:cs typeface="+mn-cs"/>
                        </a:rPr>
                        <a:t> diciembre de 2016</a:t>
                      </a:r>
                      <a:endParaRPr lang="es-CO" sz="1100" b="0" kern="1200" dirty="0" smtClean="0">
                        <a:solidFill>
                          <a:schemeClr val="tx1"/>
                        </a:solidFill>
                        <a:effectLst/>
                        <a:latin typeface="+mn-lt"/>
                        <a:ea typeface="+mn-ea"/>
                        <a:cs typeface="+mn-cs"/>
                      </a:endParaRPr>
                    </a:p>
                  </a:txBody>
                  <a:tcPr marL="0" marR="0" marT="0" marB="0">
                    <a:solidFill>
                      <a:schemeClr val="accent1">
                        <a:lumMod val="40000"/>
                        <a:lumOff val="60000"/>
                      </a:schemeClr>
                    </a:solidFill>
                  </a:tcPr>
                </a:tc>
                <a:tc>
                  <a:txBody>
                    <a:bodyPr/>
                    <a:lstStyle/>
                    <a:p>
                      <a:pPr algn="ctr">
                        <a:lnSpc>
                          <a:spcPct val="100000"/>
                        </a:lnSpc>
                        <a:spcBef>
                          <a:spcPts val="5"/>
                        </a:spcBef>
                        <a:spcAft>
                          <a:spcPts val="0"/>
                        </a:spcAft>
                      </a:pPr>
                      <a:endParaRPr lang="es-CO" sz="1100" b="1"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CO" sz="1100" b="1" dirty="0" smtClean="0">
                        <a:solidFill>
                          <a:schemeClr val="tx1"/>
                        </a:solidFill>
                        <a:effectLst/>
                        <a:latin typeface="+mn-lt"/>
                        <a:ea typeface="Calibri"/>
                        <a:cs typeface="Times New Roman"/>
                      </a:endParaRPr>
                    </a:p>
                    <a:p>
                      <a:pPr algn="ctr">
                        <a:lnSpc>
                          <a:spcPct val="100000"/>
                        </a:lnSpc>
                        <a:spcBef>
                          <a:spcPts val="5"/>
                        </a:spcBef>
                        <a:spcAft>
                          <a:spcPts val="0"/>
                        </a:spcAft>
                      </a:pPr>
                      <a:r>
                        <a:rPr lang="es-CO" sz="1100" b="1" dirty="0" smtClean="0">
                          <a:solidFill>
                            <a:schemeClr val="tx1"/>
                          </a:solidFill>
                          <a:effectLst/>
                          <a:latin typeface="+mn-lt"/>
                          <a:ea typeface="Calibri"/>
                          <a:cs typeface="Times New Roman"/>
                        </a:rPr>
                        <a:t>CUMPLIDA </a:t>
                      </a:r>
                    </a:p>
                  </a:txBody>
                  <a:tcPr marL="0" marR="0" marT="0" marB="0">
                    <a:solidFill>
                      <a:schemeClr val="accent1">
                        <a:lumMod val="40000"/>
                        <a:lumOff val="60000"/>
                      </a:schemeClr>
                    </a:solidFill>
                  </a:tcPr>
                </a:tc>
                <a:extLst>
                  <a:ext uri="{0D108BD9-81ED-4DB2-BD59-A6C34878D82A}">
                    <a16:rowId xmlns:a16="http://schemas.microsoft.com/office/drawing/2014/main" xmlns="" val="638557757"/>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05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0" y="0"/>
            <a:ext cx="9180000" cy="6885000"/>
            <a:chOff x="0" y="0"/>
            <a:chExt cx="9180000" cy="6885000"/>
          </a:xfrm>
        </p:grpSpPr>
        <p:pic>
          <p:nvPicPr>
            <p:cNvPr id="20" name="19 Imagen" descr="Ambiente.jpg"/>
            <p:cNvPicPr>
              <a:picLocks noChangeAspect="1"/>
            </p:cNvPicPr>
            <p:nvPr/>
          </p:nvPicPr>
          <p:blipFill>
            <a:blip r:embed="rId2" cstate="print"/>
            <a:stretch>
              <a:fillRect/>
            </a:stretch>
          </p:blipFill>
          <p:spPr>
            <a:xfrm>
              <a:off x="0" y="0"/>
              <a:ext cx="9180000" cy="6885000"/>
            </a:xfrm>
            <a:prstGeom prst="rect">
              <a:avLst/>
            </a:prstGeom>
          </p:spPr>
        </p:pic>
        <p:sp>
          <p:nvSpPr>
            <p:cNvPr id="21" name="20 CuadroTexto"/>
            <p:cNvSpPr txBox="1"/>
            <p:nvPr/>
          </p:nvSpPr>
          <p:spPr>
            <a:xfrm>
              <a:off x="4626431" y="620688"/>
              <a:ext cx="4482073" cy="400110"/>
            </a:xfrm>
            <a:prstGeom prst="rect">
              <a:avLst/>
            </a:prstGeom>
            <a:noFill/>
          </p:spPr>
          <p:txBody>
            <a:bodyPr wrap="square" rtlCol="0">
              <a:spAutoFit/>
            </a:bodyPr>
            <a:lstStyle/>
            <a:p>
              <a:pPr algn="ctr"/>
              <a:endParaRPr lang="es-CO" sz="2000" b="1" dirty="0">
                <a:solidFill>
                  <a:schemeClr val="tx2">
                    <a:lumMod val="75000"/>
                  </a:schemeClr>
                </a:solidFill>
                <a:latin typeface="+mj-lt"/>
              </a:endParaRPr>
            </a:p>
          </p:txBody>
        </p:sp>
      </p:grpSp>
      <p:grpSp>
        <p:nvGrpSpPr>
          <p:cNvPr id="3" name="2 Grupo"/>
          <p:cNvGrpSpPr/>
          <p:nvPr/>
        </p:nvGrpSpPr>
        <p:grpSpPr>
          <a:xfrm>
            <a:off x="-1" y="416992"/>
            <a:ext cx="4716017" cy="1440160"/>
            <a:chOff x="-1" y="416992"/>
            <a:chExt cx="4716017" cy="1440160"/>
          </a:xfrm>
        </p:grpSpPr>
        <p:sp>
          <p:nvSpPr>
            <p:cNvPr id="14" name="13 Rectángulo redondeado"/>
            <p:cNvSpPr/>
            <p:nvPr/>
          </p:nvSpPr>
          <p:spPr>
            <a:xfrm>
              <a:off x="-1" y="416992"/>
              <a:ext cx="4716017" cy="1440160"/>
            </a:xfrm>
            <a:prstGeom prst="round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p>
          </p:txBody>
        </p:sp>
        <p:pic>
          <p:nvPicPr>
            <p:cNvPr id="15" name="1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048" y="620688"/>
              <a:ext cx="3564904" cy="1095150"/>
            </a:xfrm>
            <a:prstGeom prst="rect">
              <a:avLst/>
            </a:prstGeom>
          </p:spPr>
        </p:pic>
      </p:grpSp>
      <p:sp>
        <p:nvSpPr>
          <p:cNvPr id="11" name="10 Rectángulo"/>
          <p:cNvSpPr/>
          <p:nvPr/>
        </p:nvSpPr>
        <p:spPr>
          <a:xfrm>
            <a:off x="0" y="2420888"/>
            <a:ext cx="9144000" cy="3082082"/>
          </a:xfrm>
          <a:prstGeom prst="rect">
            <a:avLst/>
          </a:prstGeom>
          <a:solidFill>
            <a:schemeClr val="bg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6" name="Text Box 5"/>
          <p:cNvSpPr txBox="1">
            <a:spLocks noChangeArrowheads="1"/>
          </p:cNvSpPr>
          <p:nvPr/>
        </p:nvSpPr>
        <p:spPr bwMode="auto">
          <a:xfrm>
            <a:off x="611560" y="2420888"/>
            <a:ext cx="8501062" cy="3046988"/>
          </a:xfrm>
          <a:prstGeom prst="rect">
            <a:avLst/>
          </a:prstGeom>
          <a:noFill/>
          <a:ln w="9525">
            <a:noFill/>
            <a:miter lim="800000"/>
            <a:headEnd/>
            <a:tailEnd/>
          </a:ln>
        </p:spPr>
        <p:txBody>
          <a:bodyPr wrap="square">
            <a:spAutoFit/>
          </a:bodyPr>
          <a:lstStyle/>
          <a:p>
            <a:pPr algn="r" eaLnBrk="0" fontAlgn="auto" hangingPunct="0">
              <a:spcBef>
                <a:spcPts val="0"/>
              </a:spcBef>
              <a:spcAft>
                <a:spcPts val="0"/>
              </a:spcAft>
              <a:defRPr/>
            </a:pPr>
            <a:r>
              <a:rPr lang="es-CO" sz="3200" b="1" dirty="0">
                <a:latin typeface="+mn-lt"/>
              </a:rPr>
              <a:t>Página web: </a:t>
            </a:r>
            <a:r>
              <a:rPr lang="es-CO" sz="3200" b="1" dirty="0">
                <a:solidFill>
                  <a:schemeClr val="tx2">
                    <a:lumMod val="75000"/>
                  </a:schemeClr>
                </a:solidFill>
                <a:latin typeface="+mn-lt"/>
              </a:rPr>
              <a:t>www.cra.gov.co</a:t>
            </a:r>
          </a:p>
          <a:p>
            <a:pPr algn="r" eaLnBrk="0" fontAlgn="auto" hangingPunct="0">
              <a:spcBef>
                <a:spcPts val="0"/>
              </a:spcBef>
              <a:spcAft>
                <a:spcPts val="0"/>
              </a:spcAft>
              <a:defRPr/>
            </a:pPr>
            <a:r>
              <a:rPr lang="es-CO" sz="3200" b="1" dirty="0" err="1">
                <a:latin typeface="+mn-lt"/>
              </a:rPr>
              <a:t>Twitter</a:t>
            </a:r>
            <a:r>
              <a:rPr lang="es-CO" sz="3200" b="1" dirty="0">
                <a:latin typeface="+mn-lt"/>
              </a:rPr>
              <a:t>: </a:t>
            </a:r>
            <a:r>
              <a:rPr lang="es-CO" sz="3200" b="1" dirty="0">
                <a:solidFill>
                  <a:schemeClr val="tx2">
                    <a:lumMod val="75000"/>
                  </a:schemeClr>
                </a:solidFill>
                <a:latin typeface="+mn-lt"/>
              </a:rPr>
              <a:t>@</a:t>
            </a:r>
            <a:r>
              <a:rPr lang="es-CO" sz="3200" b="1" dirty="0" err="1">
                <a:solidFill>
                  <a:schemeClr val="tx2">
                    <a:lumMod val="75000"/>
                  </a:schemeClr>
                </a:solidFill>
                <a:latin typeface="+mn-lt"/>
              </a:rPr>
              <a:t>cracolombia</a:t>
            </a:r>
            <a:endParaRPr lang="es-CO" sz="3200" b="1" dirty="0">
              <a:solidFill>
                <a:schemeClr val="tx2">
                  <a:lumMod val="75000"/>
                </a:schemeClr>
              </a:solidFill>
              <a:latin typeface="+mn-lt"/>
            </a:endParaRPr>
          </a:p>
          <a:p>
            <a:pPr algn="r" eaLnBrk="0" fontAlgn="auto" hangingPunct="0">
              <a:spcBef>
                <a:spcPts val="0"/>
              </a:spcBef>
              <a:spcAft>
                <a:spcPts val="0"/>
              </a:spcAft>
              <a:defRPr/>
            </a:pPr>
            <a:r>
              <a:rPr lang="es-CO" sz="3200" b="1" dirty="0">
                <a:latin typeface="+mn-lt"/>
              </a:rPr>
              <a:t>YouTube: </a:t>
            </a:r>
            <a:r>
              <a:rPr lang="es-CO" sz="3200" b="1" dirty="0" err="1">
                <a:solidFill>
                  <a:schemeClr val="tx2">
                    <a:lumMod val="75000"/>
                  </a:schemeClr>
                </a:solidFill>
                <a:latin typeface="+mn-lt"/>
              </a:rPr>
              <a:t>crapsbcol</a:t>
            </a:r>
            <a:endParaRPr lang="es-CO" sz="3200" b="1" dirty="0">
              <a:solidFill>
                <a:schemeClr val="tx2">
                  <a:lumMod val="75000"/>
                </a:schemeClr>
              </a:solidFill>
              <a:latin typeface="+mn-lt"/>
            </a:endParaRPr>
          </a:p>
          <a:p>
            <a:pPr algn="r" eaLnBrk="0" fontAlgn="auto" hangingPunct="0">
              <a:spcBef>
                <a:spcPts val="0"/>
              </a:spcBef>
              <a:spcAft>
                <a:spcPts val="0"/>
              </a:spcAft>
              <a:defRPr/>
            </a:pPr>
            <a:r>
              <a:rPr lang="es-CO" sz="3200" b="1" dirty="0">
                <a:latin typeface="+mn-lt"/>
              </a:rPr>
              <a:t>Facebook: </a:t>
            </a:r>
            <a:r>
              <a:rPr lang="es-CO" sz="3200" b="1" dirty="0">
                <a:solidFill>
                  <a:schemeClr val="tx2">
                    <a:lumMod val="75000"/>
                  </a:schemeClr>
                </a:solidFill>
                <a:latin typeface="+mn-lt"/>
              </a:rPr>
              <a:t>Comisión de Regulación CRA</a:t>
            </a:r>
          </a:p>
          <a:p>
            <a:pPr algn="r" eaLnBrk="0" fontAlgn="auto" hangingPunct="0">
              <a:spcBef>
                <a:spcPts val="0"/>
              </a:spcBef>
              <a:spcAft>
                <a:spcPts val="0"/>
              </a:spcAft>
              <a:defRPr/>
            </a:pPr>
            <a:r>
              <a:rPr lang="es-CO" sz="3200" b="1" dirty="0">
                <a:latin typeface="+mn-lt"/>
              </a:rPr>
              <a:t>Correo electrónico: </a:t>
            </a:r>
            <a:r>
              <a:rPr lang="es-CO" sz="3200" b="1" dirty="0">
                <a:solidFill>
                  <a:schemeClr val="tx2">
                    <a:lumMod val="75000"/>
                  </a:schemeClr>
                </a:solidFill>
                <a:latin typeface="+mn-lt"/>
              </a:rPr>
              <a:t>correo@cra.gov.co</a:t>
            </a:r>
          </a:p>
          <a:p>
            <a:pPr algn="r" eaLnBrk="0" fontAlgn="auto" hangingPunct="0">
              <a:spcBef>
                <a:spcPts val="0"/>
              </a:spcBef>
              <a:spcAft>
                <a:spcPts val="0"/>
              </a:spcAft>
              <a:defRPr/>
            </a:pPr>
            <a:r>
              <a:rPr lang="es-CO" sz="3200" b="1" dirty="0">
                <a:latin typeface="+mn-lt"/>
              </a:rPr>
              <a:t>PBX: </a:t>
            </a:r>
            <a:r>
              <a:rPr lang="es-CO" sz="3200" b="1" dirty="0">
                <a:solidFill>
                  <a:schemeClr val="tx2">
                    <a:lumMod val="75000"/>
                  </a:schemeClr>
                </a:solidFill>
                <a:latin typeface="+mn-lt"/>
              </a:rPr>
              <a:t>(1) 4873820 </a:t>
            </a:r>
            <a:r>
              <a:rPr lang="es-CO" sz="3200" b="1" dirty="0">
                <a:latin typeface="+mn-lt"/>
              </a:rPr>
              <a:t>Línea Nacional: </a:t>
            </a:r>
            <a:r>
              <a:rPr lang="es-CO" sz="3200" b="1" dirty="0">
                <a:solidFill>
                  <a:schemeClr val="tx2">
                    <a:lumMod val="75000"/>
                  </a:schemeClr>
                </a:solidFill>
                <a:latin typeface="+mn-lt"/>
              </a:rPr>
              <a:t>018000517565</a:t>
            </a:r>
          </a:p>
        </p:txBody>
      </p:sp>
      <p:grpSp>
        <p:nvGrpSpPr>
          <p:cNvPr id="17" name="16 Grupo"/>
          <p:cNvGrpSpPr/>
          <p:nvPr/>
        </p:nvGrpSpPr>
        <p:grpSpPr>
          <a:xfrm>
            <a:off x="5004048" y="5697352"/>
            <a:ext cx="4166593" cy="900000"/>
            <a:chOff x="5004048" y="5697352"/>
            <a:chExt cx="4166593" cy="900000"/>
          </a:xfrm>
        </p:grpSpPr>
        <p:sp>
          <p:nvSpPr>
            <p:cNvPr id="18" name="17 Rectángulo redondeado"/>
            <p:cNvSpPr/>
            <p:nvPr/>
          </p:nvSpPr>
          <p:spPr>
            <a:xfrm>
              <a:off x="5004048" y="5697352"/>
              <a:ext cx="4166593" cy="90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p>
          </p:txBody>
        </p:sp>
        <p:pic>
          <p:nvPicPr>
            <p:cNvPr id="19" name="18 Imagen"/>
            <p:cNvPicPr>
              <a:picLocks noChangeAspect="1"/>
            </p:cNvPicPr>
            <p:nvPr/>
          </p:nvPicPr>
          <p:blipFill rotWithShape="1">
            <a:blip r:embed="rId4">
              <a:extLst>
                <a:ext uri="{28A0092B-C50C-407E-A947-70E740481C1C}">
                  <a14:useLocalDpi xmlns:a14="http://schemas.microsoft.com/office/drawing/2010/main" val="0"/>
                </a:ext>
              </a:extLst>
            </a:blip>
            <a:srcRect t="7813" b="7813"/>
            <a:stretch/>
          </p:blipFill>
          <p:spPr>
            <a:xfrm>
              <a:off x="5285975" y="5733256"/>
              <a:ext cx="3602736" cy="864096"/>
            </a:xfrm>
            <a:prstGeom prst="rect">
              <a:avLst/>
            </a:prstGeom>
          </p:spPr>
        </p:pic>
      </p:grpSp>
    </p:spTree>
    <p:extLst>
      <p:ext uri="{BB962C8B-B14F-4D97-AF65-F5344CB8AC3E}">
        <p14:creationId xmlns:p14="http://schemas.microsoft.com/office/powerpoint/2010/main" val="169616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slide(fromBottom)">
                                      <p:cBhvr>
                                        <p:cTn id="1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3433886866"/>
              </p:ext>
            </p:extLst>
          </p:nvPr>
        </p:nvGraphicFramePr>
        <p:xfrm>
          <a:off x="179512" y="1700808"/>
          <a:ext cx="8784975" cy="4032448"/>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xmlns="" val="20000"/>
                    </a:ext>
                  </a:extLst>
                </a:gridCol>
                <a:gridCol w="2105489">
                  <a:extLst>
                    <a:ext uri="{9D8B030D-6E8A-4147-A177-3AD203B41FA5}">
                      <a16:colId xmlns:a16="http://schemas.microsoft.com/office/drawing/2014/main" xmlns="" val="20001"/>
                    </a:ext>
                  </a:extLst>
                </a:gridCol>
                <a:gridCol w="2425062">
                  <a:extLst>
                    <a:ext uri="{9D8B030D-6E8A-4147-A177-3AD203B41FA5}">
                      <a16:colId xmlns:a16="http://schemas.microsoft.com/office/drawing/2014/main" xmlns="" val="20002"/>
                    </a:ext>
                  </a:extLst>
                </a:gridCol>
                <a:gridCol w="1080120">
                  <a:extLst>
                    <a:ext uri="{9D8B030D-6E8A-4147-A177-3AD203B41FA5}">
                      <a16:colId xmlns:a16="http://schemas.microsoft.com/office/drawing/2014/main" xmlns="" val="20003"/>
                    </a:ext>
                  </a:extLst>
                </a:gridCol>
                <a:gridCol w="1584176">
                  <a:extLst>
                    <a:ext uri="{9D8B030D-6E8A-4147-A177-3AD203B41FA5}">
                      <a16:colId xmlns:a16="http://schemas.microsoft.com/office/drawing/2014/main" xmlns="" val="20004"/>
                    </a:ext>
                  </a:extLst>
                </a:gridCol>
                <a:gridCol w="864097">
                  <a:extLst>
                    <a:ext uri="{9D8B030D-6E8A-4147-A177-3AD203B41FA5}">
                      <a16:colId xmlns:a16="http://schemas.microsoft.com/office/drawing/2014/main" xmlns="" val="20005"/>
                    </a:ext>
                  </a:extLst>
                </a:gridCol>
              </a:tblGrid>
              <a:tr h="758828">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 DE MEDIDA /CANTIDADES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endParaRPr lang="en-US" sz="1100" dirty="0" smtClean="0">
                        <a:effectLst/>
                      </a:endParaRPr>
                    </a:p>
                    <a:p>
                      <a:pPr algn="ctr">
                        <a:lnSpc>
                          <a:spcPts val="1300"/>
                        </a:lnSpc>
                        <a:spcBef>
                          <a:spcPts val="100"/>
                        </a:spcBef>
                        <a:spcAft>
                          <a:spcPts val="0"/>
                        </a:spcAft>
                      </a:pP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a:t>
                      </a:r>
                    </a:p>
                    <a:p>
                      <a:pPr algn="ctr">
                        <a:lnSpc>
                          <a:spcPts val="1000"/>
                        </a:lnSpc>
                        <a:spcAft>
                          <a:spcPts val="0"/>
                        </a:spcAft>
                      </a:pPr>
                      <a:r>
                        <a:rPr lang="en-US" sz="1100" dirty="0" smtClean="0">
                          <a:effectLst/>
                        </a:rPr>
                        <a:t>FECHA 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xmlns="" val="10000"/>
                  </a:ext>
                </a:extLst>
              </a:tr>
              <a:tr h="1407187">
                <a:tc>
                  <a:txBody>
                    <a:bodyPr/>
                    <a:lstStyle/>
                    <a:p>
                      <a:pPr algn="ctr"/>
                      <a:endParaRPr lang="es-CO" sz="1100" dirty="0" smtClean="0">
                        <a:solidFill>
                          <a:schemeClr val="tx1"/>
                        </a:solidFill>
                        <a:latin typeface="+mn-lt"/>
                      </a:endParaRPr>
                    </a:p>
                    <a:p>
                      <a:pPr algn="ctr"/>
                      <a:endParaRPr lang="es-CO" sz="1100" dirty="0" smtClean="0">
                        <a:solidFill>
                          <a:schemeClr val="tx1"/>
                        </a:solidFill>
                        <a:latin typeface="+mn-lt"/>
                      </a:endParaRPr>
                    </a:p>
                    <a:p>
                      <a:pPr algn="ctr"/>
                      <a:endParaRPr lang="es-CO" sz="1100" dirty="0" smtClean="0">
                        <a:solidFill>
                          <a:schemeClr val="tx1"/>
                        </a:solidFill>
                        <a:latin typeface="+mn-lt"/>
                      </a:endParaRPr>
                    </a:p>
                    <a:p>
                      <a:pPr algn="ctr"/>
                      <a:r>
                        <a:rPr lang="es-CO" sz="1100" dirty="0" smtClean="0">
                          <a:solidFill>
                            <a:schemeClr val="tx1"/>
                          </a:solidFill>
                          <a:latin typeface="+mn-lt"/>
                        </a:rPr>
                        <a:t>2</a:t>
                      </a:r>
                      <a:endParaRPr lang="es-CO" sz="1100" dirty="0">
                        <a:solidFill>
                          <a:schemeClr val="tx1"/>
                        </a:solidFill>
                        <a:latin typeface="+mn-lt"/>
                      </a:endParaRPr>
                    </a:p>
                  </a:txBody>
                  <a:tcPr>
                    <a:solidFill>
                      <a:schemeClr val="accent1">
                        <a:lumMod val="40000"/>
                        <a:lumOff val="60000"/>
                      </a:schemeClr>
                    </a:solidFill>
                  </a:tcPr>
                </a:tc>
                <a:tc>
                  <a:txBody>
                    <a:bodyPr/>
                    <a:lstStyle/>
                    <a:p>
                      <a:pPr algn="just" fontAlgn="ctr"/>
                      <a:r>
                        <a:rPr lang="es-CO" sz="1100" b="0" i="0" u="none" strike="noStrike" kern="1200" dirty="0">
                          <a:solidFill>
                            <a:schemeClr val="tx1"/>
                          </a:solidFill>
                          <a:effectLst/>
                          <a:latin typeface="+mn-lt"/>
                          <a:ea typeface="+mn-ea"/>
                          <a:cs typeface="+mn-cs"/>
                        </a:rPr>
                        <a:t>Realizar el seguimiento de la Agenda Regulatoria de cada año, en conjunto con la disponibilidad presupuestal</a:t>
                      </a:r>
                    </a:p>
                  </a:txBody>
                  <a:tcPr marL="0" marR="0" marT="0" marB="0" anchor="ctr">
                    <a:solidFill>
                      <a:schemeClr val="accent1">
                        <a:lumMod val="40000"/>
                        <a:lumOff val="60000"/>
                      </a:schemeClr>
                    </a:solidFill>
                  </a:tcPr>
                </a:tc>
                <a:tc>
                  <a:txBody>
                    <a:bodyPr/>
                    <a:lstStyle/>
                    <a:p>
                      <a:pPr algn="just"/>
                      <a:endParaRPr lang="es-CO" sz="1100" b="0" dirty="0" smtClean="0">
                        <a:solidFill>
                          <a:schemeClr val="tx1"/>
                        </a:solidFill>
                        <a:latin typeface="+mn-lt"/>
                      </a:endParaRPr>
                    </a:p>
                    <a:p>
                      <a:pPr algn="just"/>
                      <a:r>
                        <a:rPr lang="es-CO" sz="1100" b="0" dirty="0" smtClean="0">
                          <a:solidFill>
                            <a:schemeClr val="tx1"/>
                          </a:solidFill>
                          <a:latin typeface="+mn-lt"/>
                        </a:rPr>
                        <a:t>Se realizó el seguimiento a la agenda regulatoria 2016 en el comité de expertos N° 43 del 16 de noviembre de 2016 y el N°46 del 29 de noviembre. Posteriormente se aprobó en Sesión de Comisión la agenda regulatoria 2017.</a:t>
                      </a:r>
                      <a:endParaRPr lang="es-CO" sz="1100" b="0" dirty="0">
                        <a:solidFill>
                          <a:schemeClr val="tx1"/>
                        </a:solidFill>
                        <a:latin typeface="+mn-lt"/>
                      </a:endParaRPr>
                    </a:p>
                  </a:txBody>
                  <a:tcPr>
                    <a:solidFill>
                      <a:schemeClr val="accent1">
                        <a:lumMod val="40000"/>
                        <a:lumOff val="60000"/>
                      </a:schemeClr>
                    </a:solidFill>
                  </a:tcPr>
                </a:tc>
                <a:tc>
                  <a:txBody>
                    <a:bodyPr/>
                    <a:lstStyle/>
                    <a:p>
                      <a:pPr algn="ctr" fontAlgn="ctr"/>
                      <a:r>
                        <a:rPr lang="es-CO" sz="1100" b="0" kern="1200" dirty="0">
                          <a:solidFill>
                            <a:schemeClr val="tx1"/>
                          </a:solidFill>
                          <a:latin typeface="+mn-lt"/>
                          <a:ea typeface="+mn-ea"/>
                          <a:cs typeface="+mn-cs"/>
                        </a:rPr>
                        <a:t>Expertos Comisionados</a:t>
                      </a: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CO" sz="1100" b="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CO" sz="1100" b="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CO" sz="1100" b="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CO" sz="1100" b="0" dirty="0" smtClean="0">
                          <a:solidFill>
                            <a:schemeClr val="tx1"/>
                          </a:solidFill>
                        </a:rPr>
                        <a:t>31 de diciembre de 2016</a:t>
                      </a:r>
                      <a:endParaRPr lang="es-CO" sz="1100" b="0" dirty="0">
                        <a:solidFill>
                          <a:schemeClr val="tx1"/>
                        </a:solidFill>
                      </a:endParaRPr>
                    </a:p>
                  </a:txBody>
                  <a:tcPr>
                    <a:solidFill>
                      <a:schemeClr val="accent1">
                        <a:lumMod val="40000"/>
                        <a:lumOff val="60000"/>
                      </a:schemeClr>
                    </a:solidFill>
                  </a:tcPr>
                </a:tc>
                <a:tc>
                  <a:txBody>
                    <a:bodyPr/>
                    <a:lstStyle/>
                    <a:p>
                      <a:pPr algn="ctr"/>
                      <a:endParaRPr lang="es-CO" sz="1100" dirty="0" smtClean="0">
                        <a:solidFill>
                          <a:schemeClr val="tx1"/>
                        </a:solidFill>
                        <a:latin typeface="+mn-lt"/>
                      </a:endParaRPr>
                    </a:p>
                    <a:p>
                      <a:pPr algn="ctr"/>
                      <a:endParaRPr lang="es-CO" sz="1100" dirty="0" smtClean="0">
                        <a:solidFill>
                          <a:schemeClr val="tx1"/>
                        </a:solidFill>
                        <a:latin typeface="+mn-lt"/>
                      </a:endParaRPr>
                    </a:p>
                    <a:p>
                      <a:pPr algn="ctr"/>
                      <a:endParaRPr lang="es-CO" sz="1100" b="1" dirty="0" smtClean="0">
                        <a:solidFill>
                          <a:schemeClr val="tx1"/>
                        </a:solidFill>
                        <a:effectLst/>
                        <a:latin typeface="+mn-lt"/>
                        <a:ea typeface="+mn-ea"/>
                        <a:cs typeface="+mn-cs"/>
                      </a:endParaRPr>
                    </a:p>
                    <a:p>
                      <a:pPr algn="ctr"/>
                      <a:r>
                        <a:rPr lang="es-MX" sz="1100" b="1" dirty="0" smtClean="0">
                          <a:solidFill>
                            <a:schemeClr val="tx1"/>
                          </a:solidFill>
                          <a:effectLst/>
                          <a:latin typeface="+mn-lt"/>
                          <a:ea typeface="Calibri"/>
                          <a:cs typeface="Times New Roman"/>
                        </a:rPr>
                        <a:t>CUMPLIDA</a:t>
                      </a:r>
                      <a:endParaRPr lang="es-CO" sz="1100" dirty="0">
                        <a:solidFill>
                          <a:schemeClr val="tx1"/>
                        </a:solidFill>
                        <a:latin typeface="+mn-lt"/>
                      </a:endParaRPr>
                    </a:p>
                  </a:txBody>
                  <a:tcPr>
                    <a:solidFill>
                      <a:schemeClr val="accent1">
                        <a:lumMod val="40000"/>
                        <a:lumOff val="60000"/>
                      </a:schemeClr>
                    </a:solidFill>
                  </a:tcPr>
                </a:tc>
                <a:extLst>
                  <a:ext uri="{0D108BD9-81ED-4DB2-BD59-A6C34878D82A}">
                    <a16:rowId xmlns:a16="http://schemas.microsoft.com/office/drawing/2014/main" xmlns="" val="10001"/>
                  </a:ext>
                </a:extLst>
              </a:tr>
              <a:tr h="1866433">
                <a:tc>
                  <a:txBody>
                    <a:bodyPr/>
                    <a:lstStyle/>
                    <a:p>
                      <a:pPr algn="ctr"/>
                      <a:endParaRPr lang="es-MX" sz="1100" dirty="0" smtClean="0">
                        <a:solidFill>
                          <a:schemeClr val="tx1"/>
                        </a:solidFill>
                        <a:latin typeface="+mn-lt"/>
                      </a:endParaRPr>
                    </a:p>
                    <a:p>
                      <a:pPr algn="ctr"/>
                      <a:endParaRPr lang="es-MX" sz="1100" dirty="0" smtClean="0">
                        <a:solidFill>
                          <a:schemeClr val="tx1"/>
                        </a:solidFill>
                        <a:latin typeface="+mn-lt"/>
                      </a:endParaRPr>
                    </a:p>
                    <a:p>
                      <a:pPr algn="ctr"/>
                      <a:endParaRPr lang="es-MX" sz="1100" dirty="0" smtClean="0">
                        <a:solidFill>
                          <a:schemeClr val="tx1"/>
                        </a:solidFill>
                        <a:latin typeface="+mn-lt"/>
                      </a:endParaRPr>
                    </a:p>
                    <a:p>
                      <a:pPr algn="ctr"/>
                      <a:endParaRPr lang="es-MX" sz="1100" dirty="0" smtClean="0">
                        <a:solidFill>
                          <a:schemeClr val="tx1"/>
                        </a:solidFill>
                        <a:latin typeface="+mn-lt"/>
                      </a:endParaRPr>
                    </a:p>
                    <a:p>
                      <a:pPr algn="ctr"/>
                      <a:r>
                        <a:rPr lang="es-MX" sz="1100" dirty="0" smtClean="0">
                          <a:solidFill>
                            <a:schemeClr val="tx1"/>
                          </a:solidFill>
                          <a:latin typeface="+mn-lt"/>
                        </a:rPr>
                        <a:t>3</a:t>
                      </a:r>
                      <a:endParaRPr lang="es-CO" sz="1100" dirty="0">
                        <a:solidFill>
                          <a:schemeClr val="tx1"/>
                        </a:solidFill>
                        <a:latin typeface="+mn-lt"/>
                      </a:endParaRPr>
                    </a:p>
                  </a:txBody>
                  <a:tcPr>
                    <a:solidFill>
                      <a:schemeClr val="accent1">
                        <a:lumMod val="40000"/>
                        <a:lumOff val="60000"/>
                      </a:schemeClr>
                    </a:solidFill>
                  </a:tcPr>
                </a:tc>
                <a:tc>
                  <a:txBody>
                    <a:bodyPr/>
                    <a:lstStyle/>
                    <a:p>
                      <a:pPr algn="just">
                        <a:lnSpc>
                          <a:spcPts val="850"/>
                        </a:lnSpc>
                        <a:spcBef>
                          <a:spcPts val="5"/>
                        </a:spcBef>
                        <a:spcAft>
                          <a:spcPts val="0"/>
                        </a:spcAft>
                      </a:pPr>
                      <a:endParaRPr lang="es-CO" sz="1100" b="0" dirty="0" smtClean="0">
                        <a:solidFill>
                          <a:schemeClr val="tx1"/>
                        </a:solidFill>
                        <a:effectLst/>
                        <a:latin typeface="+mn-lt"/>
                        <a:ea typeface="Calibri"/>
                        <a:cs typeface="Times New Roman"/>
                      </a:endParaRPr>
                    </a:p>
                    <a:p>
                      <a:pPr algn="just">
                        <a:lnSpc>
                          <a:spcPts val="850"/>
                        </a:lnSpc>
                        <a:spcBef>
                          <a:spcPts val="5"/>
                        </a:spcBef>
                        <a:spcAft>
                          <a:spcPts val="0"/>
                        </a:spcAft>
                      </a:pPr>
                      <a:endParaRPr lang="es-CO" sz="1100" b="0" kern="1200" dirty="0" smtClean="0">
                        <a:solidFill>
                          <a:schemeClr val="dk1"/>
                        </a:solidFill>
                        <a:latin typeface="+mn-lt"/>
                        <a:ea typeface="+mn-ea"/>
                        <a:cs typeface="+mn-cs"/>
                      </a:endParaRPr>
                    </a:p>
                    <a:p>
                      <a:pPr algn="just">
                        <a:lnSpc>
                          <a:spcPct val="100000"/>
                        </a:lnSpc>
                        <a:spcBef>
                          <a:spcPts val="5"/>
                        </a:spcBef>
                        <a:spcAft>
                          <a:spcPts val="0"/>
                        </a:spcAft>
                      </a:pPr>
                      <a:r>
                        <a:rPr lang="es-CO" sz="1100" b="0" kern="1200" dirty="0" smtClean="0">
                          <a:solidFill>
                            <a:schemeClr val="dk1"/>
                          </a:solidFill>
                          <a:latin typeface="+mn-lt"/>
                          <a:ea typeface="+mn-ea"/>
                          <a:cs typeface="+mn-cs"/>
                        </a:rPr>
                        <a:t>Capacitar a los funcionarios de la entidad sobre los términos de respuesta de las comunicaciones.</a:t>
                      </a:r>
                    </a:p>
                    <a:p>
                      <a:pPr algn="just">
                        <a:lnSpc>
                          <a:spcPct val="100000"/>
                        </a:lnSpc>
                        <a:spcBef>
                          <a:spcPts val="5"/>
                        </a:spcBef>
                        <a:spcAft>
                          <a:spcPts val="0"/>
                        </a:spcAft>
                      </a:pPr>
                      <a:endParaRPr lang="es-MX" sz="1100" b="0" kern="1200" dirty="0" smtClean="0">
                        <a:solidFill>
                          <a:schemeClr val="dk1"/>
                        </a:solidFill>
                        <a:latin typeface="+mn-lt"/>
                        <a:ea typeface="+mn-ea"/>
                        <a:cs typeface="+mn-cs"/>
                      </a:endParaRPr>
                    </a:p>
                    <a:p>
                      <a:pPr algn="just">
                        <a:lnSpc>
                          <a:spcPct val="100000"/>
                        </a:lnSpc>
                        <a:spcBef>
                          <a:spcPts val="5"/>
                        </a:spcBef>
                        <a:spcAft>
                          <a:spcPts val="0"/>
                        </a:spcAft>
                      </a:pPr>
                      <a:r>
                        <a:rPr lang="es-CO" sz="1100" b="0" kern="1200" dirty="0" smtClean="0">
                          <a:solidFill>
                            <a:schemeClr val="dk1"/>
                          </a:solidFill>
                          <a:latin typeface="+mn-lt"/>
                          <a:ea typeface="+mn-ea"/>
                          <a:cs typeface="+mn-cs"/>
                        </a:rPr>
                        <a:t>UNIDAD DE MEDIDA/CANTIDADES:</a:t>
                      </a:r>
                    </a:p>
                    <a:p>
                      <a:pPr algn="just">
                        <a:lnSpc>
                          <a:spcPct val="100000"/>
                        </a:lnSpc>
                        <a:spcBef>
                          <a:spcPts val="5"/>
                        </a:spcBef>
                        <a:spcAft>
                          <a:spcPts val="0"/>
                        </a:spcAft>
                      </a:pPr>
                      <a:r>
                        <a:rPr lang="es-CO" sz="1100" b="0" kern="1200" dirty="0" smtClean="0">
                          <a:solidFill>
                            <a:schemeClr val="dk1"/>
                          </a:solidFill>
                          <a:latin typeface="+mn-lt"/>
                          <a:ea typeface="+mn-ea"/>
                          <a:cs typeface="+mn-cs"/>
                        </a:rPr>
                        <a:t>-Listas de asistencia sobre las capacitaciones realizada a los funcionarios de la entidad.</a:t>
                      </a:r>
                    </a:p>
                    <a:p>
                      <a:pPr algn="just">
                        <a:lnSpc>
                          <a:spcPct val="100000"/>
                        </a:lnSpc>
                        <a:spcBef>
                          <a:spcPts val="5"/>
                        </a:spcBef>
                        <a:spcAft>
                          <a:spcPts val="0"/>
                        </a:spcAft>
                      </a:pPr>
                      <a:r>
                        <a:rPr lang="es-MX" sz="1100" b="0" kern="1200" dirty="0" smtClean="0">
                          <a:solidFill>
                            <a:schemeClr val="dk1"/>
                          </a:solidFill>
                          <a:latin typeface="+mn-lt"/>
                          <a:ea typeface="+mn-ea"/>
                          <a:cs typeface="+mn-cs"/>
                        </a:rPr>
                        <a:t>-2</a:t>
                      </a:r>
                      <a:endParaRPr lang="es-CO" sz="1100" b="0" kern="1200" dirty="0">
                        <a:solidFill>
                          <a:schemeClr val="dk1"/>
                        </a:solidFill>
                        <a:latin typeface="+mn-lt"/>
                        <a:ea typeface="+mn-ea"/>
                        <a:cs typeface="+mn-cs"/>
                      </a:endParaRPr>
                    </a:p>
                  </a:txBody>
                  <a:tcPr marL="0" marR="0" marT="0" marB="0">
                    <a:solidFill>
                      <a:schemeClr val="accent1">
                        <a:lumMod val="40000"/>
                        <a:lumOff val="60000"/>
                      </a:schemeClr>
                    </a:solidFill>
                  </a:tcPr>
                </a:tc>
                <a:tc>
                  <a:txBody>
                    <a:bodyPr/>
                    <a:lstStyle/>
                    <a:p>
                      <a:pPr>
                        <a:lnSpc>
                          <a:spcPts val="500"/>
                        </a:lnSpc>
                        <a:spcBef>
                          <a:spcPts val="50"/>
                        </a:spcBef>
                        <a:spcAft>
                          <a:spcPts val="0"/>
                        </a:spcAft>
                      </a:pPr>
                      <a:endParaRPr lang="es-MX" sz="1800" b="0" kern="1200" dirty="0" smtClean="0">
                        <a:solidFill>
                          <a:schemeClr val="dk1"/>
                        </a:solidFill>
                        <a:effectLst/>
                        <a:latin typeface="+mn-lt"/>
                        <a:ea typeface="+mn-ea"/>
                        <a:cs typeface="+mn-cs"/>
                      </a:endParaRPr>
                    </a:p>
                    <a:p>
                      <a:pPr>
                        <a:lnSpc>
                          <a:spcPts val="500"/>
                        </a:lnSpc>
                        <a:spcBef>
                          <a:spcPts val="50"/>
                        </a:spcBef>
                        <a:spcAft>
                          <a:spcPts val="0"/>
                        </a:spcAft>
                      </a:pPr>
                      <a:r>
                        <a:rPr lang="es-MX" sz="1100" b="0" kern="1200" baseline="0" dirty="0" smtClean="0">
                          <a:solidFill>
                            <a:schemeClr val="dk1"/>
                          </a:solidFill>
                          <a:effectLst/>
                          <a:latin typeface="+mn-lt"/>
                          <a:ea typeface="+mn-ea"/>
                          <a:cs typeface="+mn-cs"/>
                        </a:rPr>
                        <a:t>  </a:t>
                      </a:r>
                    </a:p>
                    <a:p>
                      <a:pPr marL="0" marR="0" indent="0" algn="just" defTabSz="914400" rtl="0" eaLnBrk="1" fontAlgn="auto" latinLnBrk="0" hangingPunct="1">
                        <a:lnSpc>
                          <a:spcPct val="100000"/>
                        </a:lnSpc>
                        <a:spcBef>
                          <a:spcPts val="50"/>
                        </a:spcBef>
                        <a:spcAft>
                          <a:spcPts val="0"/>
                        </a:spcAft>
                        <a:buClrTx/>
                        <a:buSzTx/>
                        <a:buFontTx/>
                        <a:buNone/>
                        <a:tabLst/>
                        <a:defRPr/>
                      </a:pPr>
                      <a:r>
                        <a:rPr lang="es-MX" sz="1100" b="0" kern="1200" baseline="0" dirty="0" smtClean="0">
                          <a:solidFill>
                            <a:schemeClr val="dk1"/>
                          </a:solidFill>
                          <a:effectLst/>
                          <a:latin typeface="+mn-lt"/>
                          <a:ea typeface="+mn-ea"/>
                          <a:cs typeface="+mn-cs"/>
                        </a:rPr>
                        <a:t> </a:t>
                      </a:r>
                    </a:p>
                    <a:p>
                      <a:pPr marL="0" marR="0" indent="0" algn="just" defTabSz="914400" rtl="0" eaLnBrk="1" fontAlgn="auto" latinLnBrk="0" hangingPunct="1">
                        <a:lnSpc>
                          <a:spcPct val="100000"/>
                        </a:lnSpc>
                        <a:spcBef>
                          <a:spcPts val="50"/>
                        </a:spcBef>
                        <a:spcAft>
                          <a:spcPts val="0"/>
                        </a:spcAft>
                        <a:buClrTx/>
                        <a:buSzTx/>
                        <a:buFontTx/>
                        <a:buNone/>
                        <a:tabLst/>
                        <a:defRPr/>
                      </a:pPr>
                      <a:r>
                        <a:rPr lang="es-MX" sz="1100" b="0" kern="1200" dirty="0" smtClean="0">
                          <a:solidFill>
                            <a:schemeClr val="dk1"/>
                          </a:solidFill>
                          <a:effectLst/>
                          <a:latin typeface="+mn-lt"/>
                          <a:ea typeface="+mn-ea"/>
                          <a:cs typeface="+mn-cs"/>
                        </a:rPr>
                        <a:t>La capacitación sobre derecho de petición se </a:t>
                      </a:r>
                      <a:r>
                        <a:rPr lang="es-MX" sz="1100" b="0" kern="1200" dirty="0" smtClean="0">
                          <a:solidFill>
                            <a:schemeClr val="tx1"/>
                          </a:solidFill>
                          <a:effectLst/>
                          <a:latin typeface="+mn-lt"/>
                          <a:ea typeface="+mn-ea"/>
                          <a:cs typeface="+mn-cs"/>
                        </a:rPr>
                        <a:t>llevaron a cabo</a:t>
                      </a:r>
                      <a:r>
                        <a:rPr lang="es-MX" sz="1100" b="0" kern="1200" baseline="0" dirty="0" smtClean="0">
                          <a:solidFill>
                            <a:schemeClr val="tx1"/>
                          </a:solidFill>
                          <a:effectLst/>
                          <a:latin typeface="+mn-lt"/>
                          <a:ea typeface="+mn-ea"/>
                          <a:cs typeface="+mn-cs"/>
                        </a:rPr>
                        <a:t> el día 6 de mayo de 2016, una de 7 a 8 horas y la otra 8 a 9 horas por parte de la Oficina Jurídica y se realizó a los funcionarios de la CRA.</a:t>
                      </a:r>
                      <a:endParaRPr lang="es-MX" sz="1100" b="0" kern="1200" dirty="0" smtClean="0">
                        <a:solidFill>
                          <a:schemeClr val="tx1"/>
                        </a:solidFill>
                        <a:effectLst/>
                        <a:latin typeface="+mn-lt"/>
                        <a:ea typeface="+mn-ea"/>
                        <a:cs typeface="+mn-cs"/>
                      </a:endParaRPr>
                    </a:p>
                  </a:txBody>
                  <a:tcPr marL="0" marR="0" marT="0" marB="0">
                    <a:solidFill>
                      <a:schemeClr val="accent1">
                        <a:lumMod val="40000"/>
                        <a:lumOff val="60000"/>
                      </a:schemeClr>
                    </a:solidFill>
                  </a:tcPr>
                </a:tc>
                <a:tc>
                  <a:txBody>
                    <a:bodyPr/>
                    <a:lstStyle/>
                    <a:p>
                      <a:pPr algn="ctr">
                        <a:lnSpc>
                          <a:spcPts val="900"/>
                        </a:lnSpc>
                        <a:spcBef>
                          <a:spcPts val="5"/>
                        </a:spcBef>
                        <a:spcAft>
                          <a:spcPts val="0"/>
                        </a:spcAft>
                      </a:pPr>
                      <a:r>
                        <a:rPr lang="es-MX" sz="900" b="0" dirty="0" smtClean="0">
                          <a:solidFill>
                            <a:schemeClr val="tx1"/>
                          </a:solidFill>
                          <a:effectLst/>
                          <a:latin typeface="Calibri"/>
                          <a:ea typeface="Calibri"/>
                          <a:cs typeface="Times New Roman"/>
                        </a:rPr>
                        <a:t>  </a:t>
                      </a:r>
                    </a:p>
                    <a:p>
                      <a:pPr algn="ctr">
                        <a:lnSpc>
                          <a:spcPts val="900"/>
                        </a:lnSpc>
                        <a:spcBef>
                          <a:spcPts val="5"/>
                        </a:spcBef>
                        <a:spcAft>
                          <a:spcPts val="0"/>
                        </a:spcAft>
                      </a:pPr>
                      <a:endParaRPr lang="es-MX" sz="1100" b="0" dirty="0" smtClean="0">
                        <a:solidFill>
                          <a:schemeClr val="tx1"/>
                        </a:solidFill>
                        <a:effectLst/>
                        <a:latin typeface="Calibri"/>
                        <a:ea typeface="Calibri"/>
                        <a:cs typeface="Times New Roman"/>
                      </a:endParaRPr>
                    </a:p>
                    <a:p>
                      <a:pPr algn="ctr">
                        <a:lnSpc>
                          <a:spcPts val="900"/>
                        </a:lnSpc>
                        <a:spcBef>
                          <a:spcPts val="5"/>
                        </a:spcBef>
                        <a:spcAft>
                          <a:spcPts val="0"/>
                        </a:spcAft>
                      </a:pPr>
                      <a:r>
                        <a:rPr lang="es-MX" sz="1100" b="0" dirty="0" smtClean="0">
                          <a:solidFill>
                            <a:schemeClr val="tx1"/>
                          </a:solidFill>
                          <a:effectLst/>
                          <a:latin typeface="Calibri"/>
                          <a:ea typeface="Calibri"/>
                          <a:cs typeface="Times New Roman"/>
                        </a:rPr>
                        <a:t>    </a:t>
                      </a:r>
                    </a:p>
                    <a:p>
                      <a:pPr algn="ctr">
                        <a:lnSpc>
                          <a:spcPts val="900"/>
                        </a:lnSpc>
                        <a:spcBef>
                          <a:spcPts val="5"/>
                        </a:spcBef>
                        <a:spcAft>
                          <a:spcPts val="0"/>
                        </a:spcAft>
                      </a:pPr>
                      <a:r>
                        <a:rPr lang="es-MX" sz="1100" b="0" dirty="0" smtClean="0">
                          <a:solidFill>
                            <a:schemeClr val="tx1"/>
                          </a:solidFill>
                          <a:effectLst/>
                          <a:latin typeface="Calibri"/>
                          <a:ea typeface="Calibri"/>
                          <a:cs typeface="Times New Roman"/>
                        </a:rPr>
                        <a:t>   </a:t>
                      </a:r>
                    </a:p>
                    <a:p>
                      <a:pPr algn="ctr">
                        <a:lnSpc>
                          <a:spcPts val="900"/>
                        </a:lnSpc>
                        <a:spcBef>
                          <a:spcPts val="5"/>
                        </a:spcBef>
                        <a:spcAft>
                          <a:spcPts val="0"/>
                        </a:spcAft>
                      </a:pPr>
                      <a:r>
                        <a:rPr lang="es-MX" sz="1100" b="0" dirty="0" smtClean="0">
                          <a:solidFill>
                            <a:schemeClr val="tx1"/>
                          </a:solidFill>
                          <a:effectLst/>
                          <a:latin typeface="Calibri"/>
                          <a:ea typeface="Calibri"/>
                          <a:cs typeface="Times New Roman"/>
                        </a:rPr>
                        <a:t> Oficina Jurídica </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MX" sz="9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9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9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900" b="0" dirty="0" smtClean="0">
                        <a:solidFill>
                          <a:schemeClr val="tx1"/>
                        </a:solidFill>
                        <a:effectLst/>
                        <a:latin typeface="Calibri"/>
                        <a:ea typeface="Calibri"/>
                        <a:cs typeface="Times New Roman"/>
                      </a:endParaRPr>
                    </a:p>
                    <a:p>
                      <a:pPr algn="ctr">
                        <a:lnSpc>
                          <a:spcPct val="100000"/>
                        </a:lnSpc>
                        <a:spcBef>
                          <a:spcPts val="50"/>
                        </a:spcBef>
                        <a:spcAft>
                          <a:spcPts val="0"/>
                        </a:spcAft>
                      </a:pPr>
                      <a:r>
                        <a:rPr lang="es-MX" sz="900" b="0" dirty="0" smtClean="0">
                          <a:solidFill>
                            <a:schemeClr val="tx1"/>
                          </a:solidFill>
                          <a:effectLst/>
                          <a:latin typeface="Calibri"/>
                          <a:ea typeface="Calibri"/>
                          <a:cs typeface="Times New Roman"/>
                        </a:rPr>
                        <a:t>       </a:t>
                      </a:r>
                      <a:r>
                        <a:rPr lang="es-MX" sz="900" b="0" baseline="0" dirty="0" smtClean="0">
                          <a:solidFill>
                            <a:schemeClr val="tx1"/>
                          </a:solidFill>
                          <a:effectLst/>
                          <a:latin typeface="Calibri"/>
                          <a:ea typeface="Calibri"/>
                          <a:cs typeface="Times New Roman"/>
                        </a:rPr>
                        <a:t>        </a:t>
                      </a:r>
                    </a:p>
                    <a:p>
                      <a:pPr algn="ctr">
                        <a:lnSpc>
                          <a:spcPct val="100000"/>
                        </a:lnSpc>
                        <a:spcBef>
                          <a:spcPts val="50"/>
                        </a:spcBef>
                        <a:spcAft>
                          <a:spcPts val="0"/>
                        </a:spcAft>
                      </a:pPr>
                      <a:r>
                        <a:rPr lang="es-MX" sz="900" b="0" baseline="0" dirty="0" smtClean="0">
                          <a:solidFill>
                            <a:schemeClr val="tx1"/>
                          </a:solidFill>
                          <a:effectLst/>
                          <a:latin typeface="Calibri"/>
                          <a:ea typeface="Calibri"/>
                          <a:cs typeface="Times New Roman"/>
                        </a:rPr>
                        <a:t>     </a:t>
                      </a:r>
                      <a:r>
                        <a:rPr lang="es-MX" sz="1100" b="0" dirty="0" smtClean="0">
                          <a:solidFill>
                            <a:schemeClr val="tx1"/>
                          </a:solidFill>
                          <a:effectLst/>
                          <a:latin typeface="Calibri"/>
                          <a:ea typeface="Calibri"/>
                          <a:cs typeface="Times New Roman"/>
                        </a:rPr>
                        <a:t>29 de febrero de </a:t>
                      </a:r>
                    </a:p>
                    <a:p>
                      <a:pPr algn="ctr">
                        <a:lnSpc>
                          <a:spcPct val="100000"/>
                        </a:lnSpc>
                        <a:spcBef>
                          <a:spcPts val="50"/>
                        </a:spcBef>
                        <a:spcAft>
                          <a:spcPts val="0"/>
                        </a:spcAft>
                      </a:pPr>
                      <a:r>
                        <a:rPr lang="es-MX" sz="1100" b="0" dirty="0" smtClean="0">
                          <a:solidFill>
                            <a:schemeClr val="tx1"/>
                          </a:solidFill>
                          <a:effectLst/>
                          <a:latin typeface="Calibri"/>
                          <a:ea typeface="Calibri"/>
                          <a:cs typeface="Times New Roman"/>
                        </a:rPr>
                        <a:t>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r>
                        <a:rPr lang="es-MX" sz="1100" dirty="0" smtClean="0">
                          <a:solidFill>
                            <a:schemeClr val="tx1"/>
                          </a:solidFill>
                          <a:effectLst/>
                          <a:latin typeface="Calibri"/>
                          <a:ea typeface="Calibri"/>
                          <a:cs typeface="Times New Roman"/>
                        </a:rPr>
                        <a:t>      </a:t>
                      </a:r>
                    </a:p>
                    <a:p>
                      <a:pPr>
                        <a:lnSpc>
                          <a:spcPts val="950"/>
                        </a:lnSpc>
                        <a:spcBef>
                          <a:spcPts val="15"/>
                        </a:spcBef>
                        <a:spcAft>
                          <a:spcPts val="0"/>
                        </a:spcAft>
                      </a:pPr>
                      <a:r>
                        <a:rPr lang="es-MX" sz="1100" dirty="0" smtClean="0">
                          <a:solidFill>
                            <a:schemeClr val="tx1"/>
                          </a:solidFill>
                          <a:effectLst/>
                          <a:latin typeface="Calibri"/>
                          <a:ea typeface="Calibri"/>
                          <a:cs typeface="Times New Roman"/>
                        </a:rPr>
                        <a:t>     </a:t>
                      </a:r>
                      <a:r>
                        <a:rPr lang="es-MX" sz="1100" b="0" dirty="0" smtClean="0">
                          <a:solidFill>
                            <a:schemeClr val="tx1"/>
                          </a:solidFill>
                          <a:effectLst/>
                          <a:latin typeface="Calibri"/>
                          <a:ea typeface="Calibri"/>
                          <a:cs typeface="Times New Roman"/>
                        </a:rPr>
                        <a:t> </a:t>
                      </a:r>
                    </a:p>
                    <a:p>
                      <a:pPr>
                        <a:lnSpc>
                          <a:spcPts val="950"/>
                        </a:lnSpc>
                        <a:spcBef>
                          <a:spcPts val="15"/>
                        </a:spcBef>
                        <a:spcAft>
                          <a:spcPts val="0"/>
                        </a:spcAft>
                      </a:pPr>
                      <a:r>
                        <a:rPr lang="es-MX" sz="1100" b="0" dirty="0" smtClean="0">
                          <a:solidFill>
                            <a:schemeClr val="tx1"/>
                          </a:solidFill>
                          <a:effectLst/>
                          <a:latin typeface="Calibri"/>
                          <a:ea typeface="Calibri"/>
                          <a:cs typeface="Times New Roman"/>
                        </a:rPr>
                        <a:t>   </a:t>
                      </a:r>
                    </a:p>
                    <a:p>
                      <a:pP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nSpc>
                          <a:spcPts val="950"/>
                        </a:lnSpc>
                        <a:spcBef>
                          <a:spcPts val="15"/>
                        </a:spcBef>
                        <a:spcAft>
                          <a:spcPts val="0"/>
                        </a:spcAft>
                      </a:pPr>
                      <a:r>
                        <a:rPr lang="es-MX" sz="1100" b="0" dirty="0" smtClean="0">
                          <a:solidFill>
                            <a:schemeClr val="tx1"/>
                          </a:solidFill>
                          <a:effectLst/>
                          <a:latin typeface="Calibri"/>
                          <a:ea typeface="Calibri"/>
                          <a:cs typeface="Times New Roman"/>
                        </a:rPr>
                        <a:t>   </a:t>
                      </a:r>
                      <a:r>
                        <a:rPr lang="es-MX" sz="1100" b="1" dirty="0" smtClean="0">
                          <a:solidFill>
                            <a:schemeClr val="tx1"/>
                          </a:solidFill>
                          <a:effectLst/>
                          <a:latin typeface="Calibri"/>
                          <a:ea typeface="Calibri"/>
                          <a:cs typeface="Times New Roman"/>
                        </a:rPr>
                        <a:t>CUMPLIDA</a:t>
                      </a:r>
                      <a:endParaRPr lang="es-CO" sz="1100" b="1"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xmlns="" val="10002"/>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937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3192952074"/>
              </p:ext>
            </p:extLst>
          </p:nvPr>
        </p:nvGraphicFramePr>
        <p:xfrm>
          <a:off x="179512" y="1700808"/>
          <a:ext cx="8712967" cy="3960439"/>
        </p:xfrm>
        <a:graphic>
          <a:graphicData uri="http://schemas.openxmlformats.org/drawingml/2006/table">
            <a:tbl>
              <a:tblPr firstRow="1" firstCol="1" lastRow="1" lastCol="1" bandRow="1" bandCol="1">
                <a:tableStyleId>{5C22544A-7EE6-4342-B048-85BDC9FD1C3A}</a:tableStyleId>
              </a:tblPr>
              <a:tblGrid>
                <a:gridCol w="720080">
                  <a:extLst>
                    <a:ext uri="{9D8B030D-6E8A-4147-A177-3AD203B41FA5}">
                      <a16:colId xmlns:a16="http://schemas.microsoft.com/office/drawing/2014/main" xmlns="" val="20000"/>
                    </a:ext>
                  </a:extLst>
                </a:gridCol>
                <a:gridCol w="2088231">
                  <a:extLst>
                    <a:ext uri="{9D8B030D-6E8A-4147-A177-3AD203B41FA5}">
                      <a16:colId xmlns:a16="http://schemas.microsoft.com/office/drawing/2014/main" xmlns="" val="20001"/>
                    </a:ext>
                  </a:extLst>
                </a:gridCol>
                <a:gridCol w="2405184">
                  <a:extLst>
                    <a:ext uri="{9D8B030D-6E8A-4147-A177-3AD203B41FA5}">
                      <a16:colId xmlns:a16="http://schemas.microsoft.com/office/drawing/2014/main" xmlns="" val="20002"/>
                    </a:ext>
                  </a:extLst>
                </a:gridCol>
                <a:gridCol w="1071267">
                  <a:extLst>
                    <a:ext uri="{9D8B030D-6E8A-4147-A177-3AD203B41FA5}">
                      <a16:colId xmlns:a16="http://schemas.microsoft.com/office/drawing/2014/main" xmlns="" val="20003"/>
                    </a:ext>
                  </a:extLst>
                </a:gridCol>
                <a:gridCol w="1571191">
                  <a:extLst>
                    <a:ext uri="{9D8B030D-6E8A-4147-A177-3AD203B41FA5}">
                      <a16:colId xmlns:a16="http://schemas.microsoft.com/office/drawing/2014/main" xmlns="" val="20004"/>
                    </a:ext>
                  </a:extLst>
                </a:gridCol>
                <a:gridCol w="857014">
                  <a:extLst>
                    <a:ext uri="{9D8B030D-6E8A-4147-A177-3AD203B41FA5}">
                      <a16:colId xmlns:a16="http://schemas.microsoft.com/office/drawing/2014/main" xmlns="" val="20005"/>
                    </a:ext>
                  </a:extLst>
                </a:gridCol>
              </a:tblGrid>
              <a:tr h="772769">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 DE MEDIDA /CANTIDADES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endParaRPr lang="en-US" sz="1100" dirty="0" smtClean="0">
                        <a:effectLst/>
                      </a:endParaRPr>
                    </a:p>
                    <a:p>
                      <a:pPr algn="ctr">
                        <a:lnSpc>
                          <a:spcPts val="1300"/>
                        </a:lnSpc>
                        <a:spcBef>
                          <a:spcPts val="100"/>
                        </a:spcBef>
                        <a:spcAft>
                          <a:spcPts val="0"/>
                        </a:spcAft>
                      </a:pP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xmlns="" val="10000"/>
                  </a:ext>
                </a:extLst>
              </a:tr>
              <a:tr h="3187670">
                <a:tc>
                  <a:txBody>
                    <a:bodyPr/>
                    <a:lstStyle/>
                    <a:p>
                      <a:pPr algn="ctr"/>
                      <a:endParaRPr lang="es-MX" sz="1100" b="0" dirty="0" smtClean="0">
                        <a:solidFill>
                          <a:schemeClr val="tx1"/>
                        </a:solidFill>
                      </a:endParaRPr>
                    </a:p>
                    <a:p>
                      <a:pPr algn="ctr"/>
                      <a:endParaRPr lang="es-MX" sz="1100" b="0" dirty="0" smtClean="0">
                        <a:solidFill>
                          <a:schemeClr val="tx1"/>
                        </a:solidFill>
                      </a:endParaRPr>
                    </a:p>
                    <a:p>
                      <a:pPr algn="ctr"/>
                      <a:endParaRPr lang="es-MX" sz="1100" b="0" dirty="0" smtClean="0">
                        <a:solidFill>
                          <a:schemeClr val="tx1"/>
                        </a:solidFill>
                      </a:endParaRPr>
                    </a:p>
                    <a:p>
                      <a:pPr algn="ctr"/>
                      <a:r>
                        <a:rPr lang="es-MX" sz="1100" b="0" dirty="0" smtClean="0">
                          <a:solidFill>
                            <a:schemeClr val="tx1"/>
                          </a:solidFill>
                        </a:rPr>
                        <a:t>4</a:t>
                      </a:r>
                      <a:endParaRPr lang="es-CO" sz="1100" b="0" dirty="0">
                        <a:solidFill>
                          <a:schemeClr val="tx1"/>
                        </a:solidFill>
                      </a:endParaRPr>
                    </a:p>
                  </a:txBody>
                  <a:tcPr marL="0" marR="0" marT="0" marB="0">
                    <a:solidFill>
                      <a:schemeClr val="accent1">
                        <a:lumMod val="40000"/>
                        <a:lumOff val="60000"/>
                      </a:schemeClr>
                    </a:solidFill>
                  </a:tcPr>
                </a:tc>
                <a:tc>
                  <a:txBody>
                    <a:bodyPr/>
                    <a:lstStyle/>
                    <a:p>
                      <a:endParaRPr lang="es-MX" sz="1100" dirty="0" smtClean="0">
                        <a:solidFill>
                          <a:schemeClr val="tx1"/>
                        </a:solidFill>
                      </a:endParaRPr>
                    </a:p>
                    <a:p>
                      <a:endParaRPr lang="es-MX" sz="11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CO" sz="1100" b="0" i="0" kern="1200" dirty="0" smtClean="0">
                          <a:solidFill>
                            <a:schemeClr val="tx1"/>
                          </a:solidFill>
                          <a:effectLst/>
                          <a:latin typeface="+mn-lt"/>
                          <a:ea typeface="+mn-ea"/>
                          <a:cs typeface="+mn-cs"/>
                        </a:rPr>
                        <a:t>Revisar y documentar en el Comité SIGC, los cambios que se propongan para el Plan de Acción.</a:t>
                      </a:r>
                    </a:p>
                    <a:p>
                      <a:endParaRPr lang="es-MX" sz="1100" dirty="0" smtClean="0">
                        <a:solidFill>
                          <a:schemeClr val="tx1"/>
                        </a:solidFill>
                      </a:endParaRPr>
                    </a:p>
                    <a:p>
                      <a:endParaRPr lang="es-MX" sz="1100" dirty="0" smtClean="0">
                        <a:solidFill>
                          <a:schemeClr val="tx1"/>
                        </a:solidFill>
                      </a:endParaRPr>
                    </a:p>
                    <a:p>
                      <a:r>
                        <a:rPr lang="es-MX" sz="1100" b="1" dirty="0" smtClean="0">
                          <a:solidFill>
                            <a:schemeClr val="tx1"/>
                          </a:solidFill>
                        </a:rPr>
                        <a:t>UNIDAD</a:t>
                      </a:r>
                      <a:r>
                        <a:rPr lang="es-MX" sz="1100" b="1" baseline="0" dirty="0" smtClean="0">
                          <a:solidFill>
                            <a:schemeClr val="tx1"/>
                          </a:solidFill>
                        </a:rPr>
                        <a:t> DE MEJORA/CANTIDADES:</a:t>
                      </a:r>
                    </a:p>
                    <a:p>
                      <a:endParaRPr lang="es-CO" sz="1100" b="1" dirty="0" smtClean="0">
                        <a:solidFill>
                          <a:schemeClr val="tx1"/>
                        </a:solidFill>
                      </a:endParaRPr>
                    </a:p>
                    <a:p>
                      <a:r>
                        <a:rPr lang="es-CO" sz="1100" b="0" dirty="0" smtClean="0">
                          <a:solidFill>
                            <a:schemeClr val="tx1"/>
                          </a:solidFill>
                        </a:rPr>
                        <a:t>-Acta de Comité SIGC que evidencie la actualización del plan de acción en caso de identificarse la necesidad.</a:t>
                      </a:r>
                    </a:p>
                    <a:p>
                      <a:endParaRPr lang="es-MX" sz="1100" b="0" dirty="0" smtClean="0">
                        <a:solidFill>
                          <a:schemeClr val="tx1"/>
                        </a:solidFill>
                      </a:endParaRPr>
                    </a:p>
                    <a:p>
                      <a:r>
                        <a:rPr lang="es-MX" sz="1100" b="0" dirty="0" smtClean="0">
                          <a:solidFill>
                            <a:schemeClr val="tx1"/>
                          </a:solidFill>
                        </a:rPr>
                        <a:t>-1</a:t>
                      </a:r>
                      <a:endParaRPr lang="es-CO" sz="1100" b="0" dirty="0">
                        <a:solidFill>
                          <a:schemeClr val="tx1"/>
                        </a:solidFill>
                      </a:endParaRPr>
                    </a:p>
                  </a:txBody>
                  <a:tcPr marL="0" marR="0" marT="0" marB="0">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CO" sz="1100" b="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100" b="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100" b="0" kern="1200" dirty="0" smtClean="0">
                          <a:solidFill>
                            <a:schemeClr val="tx1"/>
                          </a:solidFill>
                          <a:effectLst/>
                          <a:latin typeface="+mn-lt"/>
                          <a:ea typeface="+mn-ea"/>
                          <a:cs typeface="+mn-cs"/>
                        </a:rPr>
                        <a:t>Para el cuarto trimestre se documentó en el comité SIGC N° 11 de 2016 una modificación con respecto a la expedición de la resolución para pequeños prestadores</a:t>
                      </a:r>
                      <a:endParaRPr lang="es-CO" sz="1000" b="0" dirty="0" smtClean="0">
                        <a:solidFill>
                          <a:schemeClr val="tx1"/>
                        </a:solidFill>
                        <a:latin typeface="+mn-lt"/>
                      </a:endParaRPr>
                    </a:p>
                  </a:txBody>
                  <a:tcPr marL="0" marR="0" marT="0" marB="0">
                    <a:solidFill>
                      <a:schemeClr val="accent1">
                        <a:lumMod val="40000"/>
                        <a:lumOff val="60000"/>
                      </a:schemeClr>
                    </a:solidFill>
                  </a:tcPr>
                </a:tc>
                <a:tc>
                  <a:txBody>
                    <a:bodyPr/>
                    <a:lstStyle/>
                    <a:p>
                      <a:pPr algn="ctr">
                        <a:lnSpc>
                          <a:spcPts val="9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ts val="9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ts val="9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Oficina Asesora de Planeación </a:t>
                      </a:r>
                      <a:endParaRPr lang="es-CO" sz="1100" b="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r>
                        <a:rPr lang="es-MX" sz="1100" b="0" dirty="0" smtClean="0">
                          <a:solidFill>
                            <a:schemeClr val="tx1"/>
                          </a:solidFill>
                          <a:effectLst/>
                          <a:latin typeface="Calibri"/>
                          <a:ea typeface="Calibri"/>
                          <a:cs typeface="Times New Roman"/>
                        </a:rPr>
                        <a:t>31 de diciembre de 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nSpc>
                          <a:spcPts val="950"/>
                        </a:lnSpc>
                        <a:spcBef>
                          <a:spcPts val="15"/>
                        </a:spcBef>
                        <a:spcAft>
                          <a:spcPts val="0"/>
                        </a:spcAft>
                      </a:pPr>
                      <a:r>
                        <a:rPr lang="es-MX" sz="1100" b="1" dirty="0" smtClean="0">
                          <a:solidFill>
                            <a:schemeClr val="tx1"/>
                          </a:solidFill>
                          <a:effectLst/>
                          <a:latin typeface="Calibri"/>
                          <a:ea typeface="Calibri"/>
                          <a:cs typeface="Times New Roman"/>
                        </a:rPr>
                        <a:t>   CUMPLIDA</a:t>
                      </a:r>
                    </a:p>
                  </a:txBody>
                  <a:tcPr marL="0" marR="0" marT="0" marB="0">
                    <a:solidFill>
                      <a:schemeClr val="accent1">
                        <a:lumMod val="40000"/>
                        <a:lumOff val="60000"/>
                      </a:schemeClr>
                    </a:solidFill>
                  </a:tcPr>
                </a:tc>
                <a:extLst>
                  <a:ext uri="{0D108BD9-81ED-4DB2-BD59-A6C34878D82A}">
                    <a16:rowId xmlns:a16="http://schemas.microsoft.com/office/drawing/2014/main" xmlns="" val="10001"/>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2221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1994018018"/>
              </p:ext>
            </p:extLst>
          </p:nvPr>
        </p:nvGraphicFramePr>
        <p:xfrm>
          <a:off x="179512" y="1700809"/>
          <a:ext cx="8784975" cy="4239645"/>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xmlns="" val="20000"/>
                    </a:ext>
                  </a:extLst>
                </a:gridCol>
                <a:gridCol w="2105489">
                  <a:extLst>
                    <a:ext uri="{9D8B030D-6E8A-4147-A177-3AD203B41FA5}">
                      <a16:colId xmlns:a16="http://schemas.microsoft.com/office/drawing/2014/main" xmlns="" val="20001"/>
                    </a:ext>
                  </a:extLst>
                </a:gridCol>
                <a:gridCol w="2425062">
                  <a:extLst>
                    <a:ext uri="{9D8B030D-6E8A-4147-A177-3AD203B41FA5}">
                      <a16:colId xmlns:a16="http://schemas.microsoft.com/office/drawing/2014/main" xmlns="" val="20002"/>
                    </a:ext>
                  </a:extLst>
                </a:gridCol>
                <a:gridCol w="1080120">
                  <a:extLst>
                    <a:ext uri="{9D8B030D-6E8A-4147-A177-3AD203B41FA5}">
                      <a16:colId xmlns:a16="http://schemas.microsoft.com/office/drawing/2014/main" xmlns="" val="20003"/>
                    </a:ext>
                  </a:extLst>
                </a:gridCol>
                <a:gridCol w="1584176">
                  <a:extLst>
                    <a:ext uri="{9D8B030D-6E8A-4147-A177-3AD203B41FA5}">
                      <a16:colId xmlns:a16="http://schemas.microsoft.com/office/drawing/2014/main" xmlns="" val="20004"/>
                    </a:ext>
                  </a:extLst>
                </a:gridCol>
                <a:gridCol w="864097">
                  <a:extLst>
                    <a:ext uri="{9D8B030D-6E8A-4147-A177-3AD203B41FA5}">
                      <a16:colId xmlns:a16="http://schemas.microsoft.com/office/drawing/2014/main" xmlns="" val="20005"/>
                    </a:ext>
                  </a:extLst>
                </a:gridCol>
              </a:tblGrid>
              <a:tr h="583222">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 DE MEDIDA /CANTIDADES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endParaRPr lang="en-US" sz="1100" dirty="0" smtClean="0">
                        <a:effectLst/>
                      </a:endParaRPr>
                    </a:p>
                    <a:p>
                      <a:pPr algn="ctr">
                        <a:lnSpc>
                          <a:spcPts val="1300"/>
                        </a:lnSpc>
                        <a:spcBef>
                          <a:spcPts val="100"/>
                        </a:spcBef>
                        <a:spcAft>
                          <a:spcPts val="0"/>
                        </a:spcAft>
                      </a:pP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a:t>
                      </a:r>
                    </a:p>
                    <a:p>
                      <a:pPr algn="ctr">
                        <a:lnSpc>
                          <a:spcPts val="1000"/>
                        </a:lnSpc>
                        <a:spcAft>
                          <a:spcPts val="0"/>
                        </a:spcAft>
                      </a:pPr>
                      <a:r>
                        <a:rPr lang="en-US" sz="1100" dirty="0" smtClean="0">
                          <a:effectLst/>
                        </a:rPr>
                        <a:t>FECHA DE  VENCIMIENTO                                             CGR</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xmlns="" val="10000"/>
                  </a:ext>
                </a:extLst>
              </a:tr>
              <a:tr h="2405789">
                <a:tc>
                  <a:txBody>
                    <a:bodyPr/>
                    <a:lstStyle/>
                    <a:p>
                      <a:pPr algn="ctr"/>
                      <a:endParaRPr lang="es-MX" sz="1100" i="0" dirty="0" smtClean="0">
                        <a:solidFill>
                          <a:schemeClr val="tx1"/>
                        </a:solidFill>
                      </a:endParaRPr>
                    </a:p>
                    <a:p>
                      <a:pPr algn="ctr"/>
                      <a:endParaRPr lang="es-MX" sz="1100" i="0" dirty="0" smtClean="0">
                        <a:solidFill>
                          <a:schemeClr val="tx1"/>
                        </a:solidFill>
                      </a:endParaRPr>
                    </a:p>
                    <a:p>
                      <a:pPr algn="ctr"/>
                      <a:endParaRPr lang="es-MX" sz="1100" i="0" dirty="0" smtClean="0">
                        <a:solidFill>
                          <a:schemeClr val="tx1"/>
                        </a:solidFill>
                      </a:endParaRPr>
                    </a:p>
                    <a:p>
                      <a:pPr algn="ctr"/>
                      <a:endParaRPr lang="es-MX" sz="1100" i="0" dirty="0" smtClean="0">
                        <a:solidFill>
                          <a:schemeClr val="tx1"/>
                        </a:solidFill>
                      </a:endParaRPr>
                    </a:p>
                    <a:p>
                      <a:pPr algn="ctr"/>
                      <a:r>
                        <a:rPr lang="es-MX" sz="1100" i="0" dirty="0" smtClean="0">
                          <a:solidFill>
                            <a:schemeClr val="tx1"/>
                          </a:solidFill>
                        </a:rPr>
                        <a:t>5</a:t>
                      </a:r>
                      <a:endParaRPr lang="es-CO" sz="1100" i="0" dirty="0">
                        <a:solidFill>
                          <a:schemeClr val="tx1"/>
                        </a:solidFill>
                      </a:endParaRPr>
                    </a:p>
                  </a:txBody>
                  <a:tcPr marL="0" marR="0" marT="0" marB="0">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CO" sz="1100" b="0"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100" b="0" i="0" kern="1200" dirty="0" smtClean="0">
                          <a:solidFill>
                            <a:schemeClr val="tx1"/>
                          </a:solidFill>
                          <a:effectLst/>
                          <a:latin typeface="+mn-lt"/>
                          <a:ea typeface="+mn-ea"/>
                          <a:cs typeface="+mn-cs"/>
                        </a:rPr>
                        <a:t>Expedir las resoluciones de los prestadores que no envían la liquidación y que se encuentran reportados en el SUI.      </a:t>
                      </a: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100" b="0"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100" b="1" i="0" kern="1200" dirty="0" smtClean="0">
                          <a:solidFill>
                            <a:schemeClr val="tx1"/>
                          </a:solidFill>
                          <a:effectLst/>
                          <a:latin typeface="+mn-lt"/>
                          <a:ea typeface="+mn-ea"/>
                          <a:cs typeface="+mn-cs"/>
                        </a:rPr>
                        <a:t>UNIDAD DE MEDIDA/CANTIDADES:</a:t>
                      </a:r>
                      <a:r>
                        <a:rPr lang="es-CO" sz="1100" b="0" i="0" kern="1200" dirty="0" smtClean="0">
                          <a:solidFill>
                            <a:schemeClr val="tx1"/>
                          </a:solidFill>
                          <a:effectLst/>
                          <a:latin typeface="+mn-lt"/>
                          <a:ea typeface="+mn-ea"/>
                          <a:cs typeface="+mn-cs"/>
                        </a:rPr>
                        <a:t>    </a:t>
                      </a: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100" b="0"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100" b="0" i="0" kern="1200" dirty="0" smtClean="0">
                          <a:solidFill>
                            <a:schemeClr val="tx1"/>
                          </a:solidFill>
                          <a:effectLst/>
                          <a:latin typeface="+mn-lt"/>
                          <a:ea typeface="+mn-ea"/>
                          <a:cs typeface="+mn-cs"/>
                        </a:rPr>
                        <a:t>-Resoluciones expedidas sobre los prestadores que no  envían la liquidación y que  encuentran reportados en el SUI.</a:t>
                      </a: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100" b="0"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sz="1100" b="0" i="0" kern="1200" dirty="0" smtClean="0">
                          <a:solidFill>
                            <a:schemeClr val="tx1"/>
                          </a:solidFill>
                          <a:effectLst/>
                          <a:latin typeface="+mn-lt"/>
                          <a:ea typeface="+mn-ea"/>
                          <a:cs typeface="+mn-cs"/>
                        </a:rPr>
                        <a:t>-90%</a:t>
                      </a:r>
                      <a:endParaRPr lang="es-CO" sz="1100" b="0" i="0" kern="1200" dirty="0" smtClean="0">
                        <a:solidFill>
                          <a:schemeClr val="tx1"/>
                        </a:solidFill>
                        <a:effectLst/>
                        <a:latin typeface="+mn-lt"/>
                        <a:ea typeface="+mn-ea"/>
                        <a:cs typeface="+mn-cs"/>
                      </a:endParaRPr>
                    </a:p>
                  </a:txBody>
                  <a:tcPr marL="0" marR="0" marT="0" marB="0">
                    <a:solidFill>
                      <a:schemeClr val="accent1">
                        <a:lumMod val="40000"/>
                        <a:lumOff val="60000"/>
                      </a:schemeClr>
                    </a:solidFill>
                  </a:tcPr>
                </a:tc>
                <a:tc>
                  <a:txBody>
                    <a:bodyPr/>
                    <a:lstStyle/>
                    <a:p>
                      <a:pPr algn="just"/>
                      <a:endParaRPr lang="es-CO" sz="1100" b="0" i="0" kern="1200" dirty="0" smtClean="0">
                        <a:solidFill>
                          <a:schemeClr val="dk1"/>
                        </a:solidFill>
                        <a:effectLst/>
                        <a:latin typeface="+mn-lt"/>
                        <a:ea typeface="+mn-ea"/>
                        <a:cs typeface="+mn-cs"/>
                      </a:endParaRPr>
                    </a:p>
                    <a:p>
                      <a:pPr algn="just"/>
                      <a:r>
                        <a:rPr lang="es-CO" sz="1100" b="0" i="0" kern="1200" dirty="0" smtClean="0">
                          <a:solidFill>
                            <a:schemeClr val="dk1"/>
                          </a:solidFill>
                          <a:effectLst/>
                          <a:latin typeface="+mn-lt"/>
                          <a:ea typeface="+mn-ea"/>
                          <a:cs typeface="+mn-cs"/>
                        </a:rPr>
                        <a:t>La Subdirección Administrativa y Financiera al 30 de junio de 2016, ha </a:t>
                      </a:r>
                      <a:r>
                        <a:rPr lang="es-CO" sz="1100" b="0" i="0" kern="1200" baseline="0" dirty="0" smtClean="0">
                          <a:solidFill>
                            <a:schemeClr val="dk1"/>
                          </a:solidFill>
                          <a:effectLst/>
                          <a:latin typeface="+mn-lt"/>
                          <a:ea typeface="+mn-ea"/>
                          <a:cs typeface="+mn-cs"/>
                        </a:rPr>
                        <a:t>liquidado 675 resoluciones expedidas sobre los  prestadores que </a:t>
                      </a:r>
                      <a:r>
                        <a:rPr lang="es-CO" sz="1100" b="0" i="0" kern="1200" dirty="0" smtClean="0">
                          <a:solidFill>
                            <a:schemeClr val="dk1"/>
                          </a:solidFill>
                          <a:effectLst/>
                          <a:latin typeface="+mn-lt"/>
                          <a:ea typeface="+mn-ea"/>
                          <a:cs typeface="+mn-cs"/>
                        </a:rPr>
                        <a:t>no envían</a:t>
                      </a:r>
                      <a:r>
                        <a:rPr lang="es-CO" sz="1100" b="0" i="0" kern="1200" baseline="0" dirty="0" smtClean="0">
                          <a:solidFill>
                            <a:schemeClr val="dk1"/>
                          </a:solidFill>
                          <a:effectLst/>
                          <a:latin typeface="+mn-lt"/>
                          <a:ea typeface="+mn-ea"/>
                          <a:cs typeface="+mn-cs"/>
                        </a:rPr>
                        <a:t> liquidación y se encuentran reportados en el SUI</a:t>
                      </a:r>
                      <a:r>
                        <a:rPr lang="es-CO" sz="1100" b="0" i="0" kern="1200" dirty="0" smtClean="0">
                          <a:solidFill>
                            <a:schemeClr val="dk1"/>
                          </a:solidFill>
                          <a:effectLst/>
                          <a:latin typeface="+mn-lt"/>
                          <a:ea typeface="+mn-ea"/>
                          <a:cs typeface="+mn-cs"/>
                        </a:rPr>
                        <a:t>, correspondientes a la vigencia 2015, que corresponde a estados financieros del 2014, que</a:t>
                      </a:r>
                      <a:r>
                        <a:rPr lang="es-CO" sz="1100" b="0" i="0" kern="1200" baseline="0" dirty="0" smtClean="0">
                          <a:solidFill>
                            <a:schemeClr val="dk1"/>
                          </a:solidFill>
                          <a:effectLst/>
                          <a:latin typeface="+mn-lt"/>
                          <a:ea typeface="+mn-ea"/>
                          <a:cs typeface="+mn-cs"/>
                        </a:rPr>
                        <a:t> fue</a:t>
                      </a:r>
                      <a:r>
                        <a:rPr lang="es-CO" sz="1100" b="0" i="0" kern="1200" dirty="0" smtClean="0">
                          <a:solidFill>
                            <a:schemeClr val="dk1"/>
                          </a:solidFill>
                          <a:effectLst/>
                          <a:latin typeface="+mn-lt"/>
                          <a:ea typeface="+mn-ea"/>
                          <a:cs typeface="+mn-cs"/>
                        </a:rPr>
                        <a:t> la información suministrada a la Contraloría.</a:t>
                      </a:r>
                      <a:r>
                        <a:rPr lang="es-CO" sz="1100" b="0" i="0" kern="1200" baseline="0" dirty="0" smtClean="0">
                          <a:solidFill>
                            <a:schemeClr val="dk1"/>
                          </a:solidFill>
                          <a:effectLst/>
                          <a:latin typeface="+mn-lt"/>
                          <a:ea typeface="+mn-ea"/>
                          <a:cs typeface="+mn-cs"/>
                        </a:rPr>
                        <a:t> </a:t>
                      </a:r>
                      <a:r>
                        <a:rPr lang="es-CO" sz="1100" b="0" i="0" kern="1200" dirty="0" smtClean="0">
                          <a:solidFill>
                            <a:schemeClr val="dk1"/>
                          </a:solidFill>
                          <a:effectLst/>
                          <a:latin typeface="+mn-lt"/>
                          <a:ea typeface="+mn-ea"/>
                          <a:cs typeface="+mn-cs"/>
                        </a:rPr>
                        <a:t>La cifra es superior a la señalada por la CGR</a:t>
                      </a:r>
                      <a:r>
                        <a:rPr lang="es-CO" sz="1100" b="0" i="0" kern="1200" baseline="0" dirty="0" smtClean="0">
                          <a:solidFill>
                            <a:schemeClr val="dk1"/>
                          </a:solidFill>
                          <a:effectLst/>
                          <a:latin typeface="+mn-lt"/>
                          <a:ea typeface="+mn-ea"/>
                          <a:cs typeface="+mn-cs"/>
                        </a:rPr>
                        <a:t> (551/675)</a:t>
                      </a:r>
                      <a:r>
                        <a:rPr lang="es-CO" sz="1100" b="0" i="0" kern="1200" dirty="0" smtClean="0">
                          <a:solidFill>
                            <a:schemeClr val="dk1"/>
                          </a:solidFill>
                          <a:effectLst/>
                          <a:latin typeface="+mn-lt"/>
                          <a:ea typeface="+mn-ea"/>
                          <a:cs typeface="+mn-cs"/>
                        </a:rPr>
                        <a:t>.</a:t>
                      </a:r>
                    </a:p>
                  </a:txBody>
                  <a:tcPr marL="0" marR="0" marT="0" marB="0">
                    <a:solidFill>
                      <a:schemeClr val="accent1">
                        <a:lumMod val="40000"/>
                        <a:lumOff val="60000"/>
                      </a:schemeClr>
                    </a:solidFill>
                  </a:tcPr>
                </a:tc>
                <a:tc>
                  <a:txBody>
                    <a:bodyPr/>
                    <a:lstStyle/>
                    <a:p>
                      <a:pPr>
                        <a:lnSpc>
                          <a:spcPts val="900"/>
                        </a:lnSpc>
                        <a:spcBef>
                          <a:spcPts val="5"/>
                        </a:spcBef>
                        <a:spcAft>
                          <a:spcPts val="0"/>
                        </a:spcAft>
                      </a:pPr>
                      <a:endParaRPr lang="es-MX" sz="1100" b="0" dirty="0" smtClean="0">
                        <a:solidFill>
                          <a:schemeClr val="tx1"/>
                        </a:solidFill>
                        <a:effectLst/>
                        <a:latin typeface="+mn-lt"/>
                        <a:ea typeface="Calibri"/>
                        <a:cs typeface="Times New Roman"/>
                      </a:endParaRPr>
                    </a:p>
                    <a:p>
                      <a:pPr>
                        <a:lnSpc>
                          <a:spcPts val="9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Subdirección Administrativa y Financiera</a:t>
                      </a: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r>
                        <a:rPr lang="es-MX" sz="1100" b="0" dirty="0" smtClean="0">
                          <a:solidFill>
                            <a:schemeClr val="tx1"/>
                          </a:solidFill>
                          <a:effectLst/>
                          <a:latin typeface="Calibri"/>
                          <a:ea typeface="Calibri"/>
                          <a:cs typeface="Times New Roman"/>
                        </a:rPr>
                        <a:t>   30 de junio de 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nSpc>
                          <a:spcPts val="950"/>
                        </a:lnSpc>
                        <a:spcBef>
                          <a:spcPts val="15"/>
                        </a:spcBef>
                        <a:spcAft>
                          <a:spcPts val="0"/>
                        </a:spcAft>
                      </a:pPr>
                      <a:r>
                        <a:rPr lang="es-MX" sz="1100" b="1" dirty="0" smtClean="0">
                          <a:solidFill>
                            <a:schemeClr val="tx1"/>
                          </a:solidFill>
                          <a:effectLst/>
                          <a:latin typeface="Calibri"/>
                          <a:ea typeface="Calibri"/>
                          <a:cs typeface="Times New Roman"/>
                        </a:rPr>
                        <a:t>    CUMPLIDA</a:t>
                      </a:r>
                    </a:p>
                  </a:txBody>
                  <a:tcPr marL="0" marR="0" marT="0" marB="0">
                    <a:solidFill>
                      <a:schemeClr val="accent1">
                        <a:lumMod val="40000"/>
                        <a:lumOff val="60000"/>
                      </a:schemeClr>
                    </a:solidFill>
                  </a:tcPr>
                </a:tc>
                <a:extLst>
                  <a:ext uri="{0D108BD9-81ED-4DB2-BD59-A6C34878D82A}">
                    <a16:rowId xmlns:a16="http://schemas.microsoft.com/office/drawing/2014/main" xmlns="" val="10001"/>
                  </a:ext>
                </a:extLst>
              </a:tr>
              <a:tr h="1115445">
                <a:tc>
                  <a:txBody>
                    <a:bodyPr/>
                    <a:lstStyle/>
                    <a:p>
                      <a:pPr algn="ctr"/>
                      <a:endParaRPr lang="es-CO" sz="1100" dirty="0" smtClean="0">
                        <a:solidFill>
                          <a:schemeClr val="tx1"/>
                        </a:solidFill>
                        <a:latin typeface="+mn-lt"/>
                      </a:endParaRPr>
                    </a:p>
                    <a:p>
                      <a:pPr algn="ctr"/>
                      <a:endParaRPr lang="es-CO" sz="1100" dirty="0" smtClean="0">
                        <a:solidFill>
                          <a:schemeClr val="tx1"/>
                        </a:solidFill>
                        <a:latin typeface="+mn-lt"/>
                      </a:endParaRPr>
                    </a:p>
                    <a:p>
                      <a:pPr algn="ctr"/>
                      <a:r>
                        <a:rPr lang="es-CO" sz="1100" dirty="0" smtClean="0">
                          <a:solidFill>
                            <a:schemeClr val="tx1"/>
                          </a:solidFill>
                          <a:latin typeface="+mn-lt"/>
                        </a:rPr>
                        <a:t>6</a:t>
                      </a:r>
                      <a:endParaRPr lang="es-CO" sz="1100" dirty="0">
                        <a:solidFill>
                          <a:schemeClr val="tx1"/>
                        </a:solidFill>
                        <a:latin typeface="+mn-lt"/>
                      </a:endParaRPr>
                    </a:p>
                  </a:txBody>
                  <a:tcPr>
                    <a:solidFill>
                      <a:schemeClr val="accent1">
                        <a:lumMod val="40000"/>
                        <a:lumOff val="60000"/>
                      </a:schemeClr>
                    </a:solidFill>
                  </a:tcPr>
                </a:tc>
                <a:tc>
                  <a:txBody>
                    <a:bodyPr/>
                    <a:lstStyle/>
                    <a:p>
                      <a:pPr algn="just" fontAlgn="ctr"/>
                      <a:r>
                        <a:rPr lang="es-CO" sz="1100" b="0" i="0" kern="1200" dirty="0">
                          <a:solidFill>
                            <a:schemeClr val="tx1"/>
                          </a:solidFill>
                          <a:effectLst/>
                          <a:latin typeface="+mn-lt"/>
                          <a:ea typeface="+mn-ea"/>
                          <a:cs typeface="+mn-cs"/>
                        </a:rPr>
                        <a:t>Informar a los miembros de la comisión sobre el avance de la agenda regulatoria.</a:t>
                      </a:r>
                    </a:p>
                  </a:txBody>
                  <a:tcPr marL="9525" marR="9525" marT="9525" marB="0" anchor="ctr">
                    <a:solidFill>
                      <a:schemeClr val="accent1">
                        <a:lumMod val="40000"/>
                        <a:lumOff val="60000"/>
                      </a:schemeClr>
                    </a:solidFill>
                  </a:tcPr>
                </a:tc>
                <a:tc>
                  <a:txBody>
                    <a:bodyPr/>
                    <a:lstStyle/>
                    <a:p>
                      <a:pPr algn="just"/>
                      <a:endParaRPr lang="es-CO" sz="1100" b="0" dirty="0" smtClean="0">
                        <a:solidFill>
                          <a:schemeClr val="tx1"/>
                        </a:solidFill>
                        <a:latin typeface="+mn-lt"/>
                      </a:endParaRPr>
                    </a:p>
                    <a:p>
                      <a:pPr algn="just"/>
                      <a:r>
                        <a:rPr lang="es-CO" sz="1100" b="0" dirty="0" smtClean="0">
                          <a:solidFill>
                            <a:schemeClr val="tx1"/>
                          </a:solidFill>
                          <a:latin typeface="+mn-lt"/>
                        </a:rPr>
                        <a:t>Se realizó el seguimiento a la agenda regulatoria en el comité de expertos N° 43 del 16 de noviembre de 2016 y el N°46 del 29 de noviembre</a:t>
                      </a:r>
                      <a:endParaRPr lang="es-CO" sz="1100" b="0" dirty="0">
                        <a:solidFill>
                          <a:schemeClr val="tx1"/>
                        </a:solidFill>
                        <a:latin typeface="+mn-lt"/>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CO" sz="1100" b="0" kern="1200" dirty="0" smtClean="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CO" sz="1100" b="0" kern="1200" dirty="0" smtClean="0">
                          <a:solidFill>
                            <a:schemeClr val="tx1"/>
                          </a:solidFill>
                          <a:latin typeface="+mn-lt"/>
                          <a:ea typeface="+mn-ea"/>
                          <a:cs typeface="+mn-cs"/>
                        </a:rPr>
                        <a:t>Expertos Comisionados</a:t>
                      </a:r>
                    </a:p>
                    <a:p>
                      <a:pPr algn="ctr"/>
                      <a:endParaRPr lang="es-MX" sz="1100" b="0" dirty="0" smtClean="0">
                        <a:solidFill>
                          <a:schemeClr val="tx1"/>
                        </a:solidFill>
                      </a:endParaRPr>
                    </a:p>
                  </a:txBody>
                  <a:tcP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CO" sz="1100" b="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CO" sz="1100" b="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CO" sz="1100" b="0" dirty="0" smtClean="0">
                          <a:solidFill>
                            <a:schemeClr val="tx1"/>
                          </a:solidFill>
                        </a:rPr>
                        <a:t>31de</a:t>
                      </a:r>
                      <a:r>
                        <a:rPr lang="es-CO" sz="1100" b="0" baseline="0" dirty="0" smtClean="0">
                          <a:solidFill>
                            <a:schemeClr val="tx1"/>
                          </a:solidFill>
                        </a:rPr>
                        <a:t> diciembre de 2016</a:t>
                      </a:r>
                      <a:endParaRPr lang="es-CO" sz="1100" b="0" dirty="0">
                        <a:solidFill>
                          <a:schemeClr val="tx1"/>
                        </a:solidFill>
                      </a:endParaRPr>
                    </a:p>
                  </a:txBody>
                  <a:tcPr>
                    <a:solidFill>
                      <a:schemeClr val="accent1">
                        <a:lumMod val="40000"/>
                        <a:lumOff val="60000"/>
                      </a:schemeClr>
                    </a:solidFill>
                  </a:tcPr>
                </a:tc>
                <a:tc>
                  <a:txBody>
                    <a:bodyPr/>
                    <a:lstStyle/>
                    <a:p>
                      <a:pPr algn="ctr"/>
                      <a:endParaRPr lang="es-CO" sz="1100" b="1" dirty="0" smtClean="0">
                        <a:solidFill>
                          <a:schemeClr val="tx1"/>
                        </a:solidFill>
                        <a:latin typeface="+mn-lt"/>
                      </a:endParaRPr>
                    </a:p>
                    <a:p>
                      <a:pPr algn="ctr"/>
                      <a:endParaRPr lang="es-CO" sz="1100" b="1" dirty="0" smtClean="0">
                        <a:solidFill>
                          <a:schemeClr val="tx1"/>
                        </a:solidFill>
                        <a:latin typeface="+mn-lt"/>
                      </a:endParaRPr>
                    </a:p>
                    <a:p>
                      <a:pPr algn="ctr"/>
                      <a:r>
                        <a:rPr lang="es-MX" sz="1100" b="1" dirty="0" smtClean="0">
                          <a:solidFill>
                            <a:schemeClr val="tx1"/>
                          </a:solidFill>
                          <a:effectLst/>
                          <a:latin typeface="+mn-lt"/>
                          <a:ea typeface="Calibri"/>
                          <a:cs typeface="Times New Roman"/>
                        </a:rPr>
                        <a:t> CUMPLIDA</a:t>
                      </a:r>
                      <a:endParaRPr lang="es-CO" sz="1100" b="1" dirty="0">
                        <a:solidFill>
                          <a:schemeClr val="tx1"/>
                        </a:solidFill>
                        <a:latin typeface="+mn-lt"/>
                      </a:endParaRPr>
                    </a:p>
                  </a:txBody>
                  <a:tcPr>
                    <a:solidFill>
                      <a:schemeClr val="accent1">
                        <a:lumMod val="40000"/>
                        <a:lumOff val="60000"/>
                      </a:schemeClr>
                    </a:solidFill>
                  </a:tcPr>
                </a:tc>
                <a:extLst>
                  <a:ext uri="{0D108BD9-81ED-4DB2-BD59-A6C34878D82A}">
                    <a16:rowId xmlns:a16="http://schemas.microsoft.com/office/drawing/2014/main" xmlns="" val="10002"/>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425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3342517588"/>
              </p:ext>
            </p:extLst>
          </p:nvPr>
        </p:nvGraphicFramePr>
        <p:xfrm>
          <a:off x="179513" y="1700806"/>
          <a:ext cx="8568951" cy="4104457"/>
        </p:xfrm>
        <a:graphic>
          <a:graphicData uri="http://schemas.openxmlformats.org/drawingml/2006/table">
            <a:tbl>
              <a:tblPr firstRow="1" firstCol="1" lastRow="1" lastCol="1" bandRow="1" bandCol="1">
                <a:tableStyleId>{5C22544A-7EE6-4342-B048-85BDC9FD1C3A}</a:tableStyleId>
              </a:tblPr>
              <a:tblGrid>
                <a:gridCol w="702373">
                  <a:extLst>
                    <a:ext uri="{9D8B030D-6E8A-4147-A177-3AD203B41FA5}">
                      <a16:colId xmlns:a16="http://schemas.microsoft.com/office/drawing/2014/main" xmlns="" val="20000"/>
                    </a:ext>
                  </a:extLst>
                </a:gridCol>
                <a:gridCol w="2059519">
                  <a:extLst>
                    <a:ext uri="{9D8B030D-6E8A-4147-A177-3AD203B41FA5}">
                      <a16:colId xmlns:a16="http://schemas.microsoft.com/office/drawing/2014/main" xmlns="" val="20001"/>
                    </a:ext>
                  </a:extLst>
                </a:gridCol>
                <a:gridCol w="2365429">
                  <a:extLst>
                    <a:ext uri="{9D8B030D-6E8A-4147-A177-3AD203B41FA5}">
                      <a16:colId xmlns:a16="http://schemas.microsoft.com/office/drawing/2014/main" xmlns="" val="20002"/>
                    </a:ext>
                  </a:extLst>
                </a:gridCol>
                <a:gridCol w="1053560">
                  <a:extLst>
                    <a:ext uri="{9D8B030D-6E8A-4147-A177-3AD203B41FA5}">
                      <a16:colId xmlns:a16="http://schemas.microsoft.com/office/drawing/2014/main" xmlns="" val="20003"/>
                    </a:ext>
                  </a:extLst>
                </a:gridCol>
                <a:gridCol w="1545221">
                  <a:extLst>
                    <a:ext uri="{9D8B030D-6E8A-4147-A177-3AD203B41FA5}">
                      <a16:colId xmlns:a16="http://schemas.microsoft.com/office/drawing/2014/main" xmlns="" val="20004"/>
                    </a:ext>
                  </a:extLst>
                </a:gridCol>
                <a:gridCol w="842849">
                  <a:extLst>
                    <a:ext uri="{9D8B030D-6E8A-4147-A177-3AD203B41FA5}">
                      <a16:colId xmlns:a16="http://schemas.microsoft.com/office/drawing/2014/main" xmlns="" val="20005"/>
                    </a:ext>
                  </a:extLst>
                </a:gridCol>
              </a:tblGrid>
              <a:tr h="728272">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 DE MEDIDA /CANTIDADES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endParaRPr lang="en-US" sz="1100" dirty="0" smtClean="0">
                        <a:effectLst/>
                      </a:endParaRPr>
                    </a:p>
                    <a:p>
                      <a:pPr algn="ctr">
                        <a:lnSpc>
                          <a:spcPts val="1300"/>
                        </a:lnSpc>
                        <a:spcBef>
                          <a:spcPts val="100"/>
                        </a:spcBef>
                        <a:spcAft>
                          <a:spcPts val="0"/>
                        </a:spcAft>
                      </a:pP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a:t>
                      </a:r>
                    </a:p>
                    <a:p>
                      <a:pPr algn="ctr">
                        <a:lnSpc>
                          <a:spcPts val="1000"/>
                        </a:lnSpc>
                        <a:spcAft>
                          <a:spcPts val="0"/>
                        </a:spcAft>
                      </a:pPr>
                      <a:r>
                        <a:rPr lang="en-US" sz="1100" dirty="0" smtClean="0">
                          <a:effectLst/>
                        </a:rPr>
                        <a:t>FECHA DE  VENCIMIENTO                                             CGR</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xmlns="" val="10000"/>
                  </a:ext>
                </a:extLst>
              </a:tr>
              <a:tr h="3376185">
                <a:tc>
                  <a:txBody>
                    <a:bodyPr/>
                    <a:lstStyle/>
                    <a:p>
                      <a:pPr algn="ctr"/>
                      <a:endParaRPr lang="es-MX" sz="1100" dirty="0" smtClean="0">
                        <a:solidFill>
                          <a:srgbClr val="FF0000"/>
                        </a:solidFill>
                      </a:endParaRPr>
                    </a:p>
                    <a:p>
                      <a:pPr algn="ctr"/>
                      <a:endParaRPr lang="es-MX" sz="1100" dirty="0" smtClean="0">
                        <a:solidFill>
                          <a:srgbClr val="FF0000"/>
                        </a:solidFill>
                      </a:endParaRPr>
                    </a:p>
                    <a:p>
                      <a:pPr algn="ctr"/>
                      <a:endParaRPr lang="es-MX" sz="1100" dirty="0" smtClean="0">
                        <a:solidFill>
                          <a:srgbClr val="FF0000"/>
                        </a:solidFill>
                      </a:endParaRPr>
                    </a:p>
                    <a:p>
                      <a:pPr algn="ctr"/>
                      <a:endParaRPr lang="es-MX" sz="1100" dirty="0" smtClean="0">
                        <a:solidFill>
                          <a:srgbClr val="FF0000"/>
                        </a:solidFill>
                      </a:endParaRPr>
                    </a:p>
                    <a:p>
                      <a:pPr algn="ctr"/>
                      <a:r>
                        <a:rPr lang="es-MX" sz="1100" dirty="0" smtClean="0">
                          <a:solidFill>
                            <a:schemeClr val="tx1"/>
                          </a:solidFill>
                        </a:rPr>
                        <a:t>7</a:t>
                      </a:r>
                      <a:endParaRPr lang="es-CO" sz="1100" dirty="0">
                        <a:solidFill>
                          <a:schemeClr val="tx1"/>
                        </a:solidFill>
                      </a:endParaRPr>
                    </a:p>
                  </a:txBody>
                  <a:tcPr marL="0" marR="0" marT="0" marB="0">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100" b="0" i="0" kern="1200" dirty="0" smtClean="0">
                          <a:solidFill>
                            <a:schemeClr val="tx1"/>
                          </a:solidFill>
                          <a:effectLst/>
                          <a:latin typeface="+mn-lt"/>
                          <a:ea typeface="+mn-ea"/>
                          <a:cs typeface="+mn-cs"/>
                        </a:rPr>
                        <a:t>En la construcción de la Agenda Regulatoria se deben tener en cuenta aquellos proyectos que requieren de un acto administrativo previo, con el fin de establecer el cronograma respectivo.</a:t>
                      </a: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100" b="0"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sz="1100" b="1" i="0" kern="1200" dirty="0" smtClean="0">
                          <a:solidFill>
                            <a:schemeClr val="tx1"/>
                          </a:solidFill>
                          <a:effectLst/>
                          <a:latin typeface="+mn-lt"/>
                          <a:ea typeface="+mn-ea"/>
                          <a:cs typeface="+mn-cs"/>
                        </a:rPr>
                        <a:t>UNIDAD DE MEDIDA/CANTIDADES:</a:t>
                      </a: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100" b="0"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100" b="0" i="0" kern="1200" dirty="0" smtClean="0">
                          <a:solidFill>
                            <a:schemeClr val="tx1"/>
                          </a:solidFill>
                          <a:effectLst/>
                          <a:latin typeface="+mn-lt"/>
                          <a:ea typeface="+mn-ea"/>
                          <a:cs typeface="+mn-cs"/>
                        </a:rPr>
                        <a:t>-Agenda Regulatoria con nota aclaratoria sobre los proyectos precedentes que se requieren para poder expedir todos los proyectos de la agenda de manera armonizada.</a:t>
                      </a: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100" b="0"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sz="1100" b="0" i="0" kern="1200" dirty="0" smtClean="0">
                          <a:solidFill>
                            <a:schemeClr val="tx1"/>
                          </a:solidFill>
                          <a:effectLst/>
                          <a:latin typeface="+mn-lt"/>
                          <a:ea typeface="+mn-ea"/>
                          <a:cs typeface="+mn-cs"/>
                        </a:rPr>
                        <a:t>- 1</a:t>
                      </a:r>
                      <a:endParaRPr lang="es-CO" sz="1100" b="0" i="0" kern="1200" dirty="0" smtClean="0">
                        <a:solidFill>
                          <a:schemeClr val="tx1"/>
                        </a:solidFill>
                        <a:effectLst/>
                        <a:latin typeface="+mn-lt"/>
                        <a:ea typeface="+mn-ea"/>
                        <a:cs typeface="+mn-cs"/>
                      </a:endParaRPr>
                    </a:p>
                  </a:txBody>
                  <a:tcPr marL="0" marR="0" marT="0" marB="0">
                    <a:solidFill>
                      <a:schemeClr val="accent1">
                        <a:lumMod val="40000"/>
                        <a:lumOff val="60000"/>
                      </a:schemeClr>
                    </a:solidFill>
                  </a:tcPr>
                </a:tc>
                <a:tc>
                  <a:txBody>
                    <a:bodyPr/>
                    <a:lstStyle/>
                    <a:p>
                      <a:endParaRPr lang="es-MX" sz="1100" dirty="0" smtClean="0">
                        <a:solidFill>
                          <a:srgbClr val="FF0000"/>
                        </a:solidFill>
                        <a:latin typeface="+mn-lt"/>
                      </a:endParaRPr>
                    </a:p>
                    <a:p>
                      <a:r>
                        <a:rPr lang="es-MX" sz="1100" b="0" dirty="0" smtClean="0">
                          <a:solidFill>
                            <a:schemeClr val="tx1"/>
                          </a:solidFill>
                          <a:latin typeface="+mn-lt"/>
                        </a:rPr>
                        <a:t>En la agenda regulatoria se encuentra  una casilla que  se denomina “proyecto precedente”, el cual contiene la descripción de los actos administrativos  que preceden</a:t>
                      </a:r>
                      <a:r>
                        <a:rPr lang="es-MX" sz="1100" b="0" baseline="0" dirty="0" smtClean="0">
                          <a:solidFill>
                            <a:schemeClr val="tx1"/>
                          </a:solidFill>
                          <a:latin typeface="+mn-lt"/>
                        </a:rPr>
                        <a:t> a un proyecto que se encuentra programado.</a:t>
                      </a:r>
                      <a:endParaRPr lang="es-CO" sz="1100" b="0" dirty="0">
                        <a:solidFill>
                          <a:schemeClr val="tx1"/>
                        </a:solidFill>
                        <a:latin typeface="+mn-lt"/>
                      </a:endParaRPr>
                    </a:p>
                  </a:txBody>
                  <a:tcPr marL="0" marR="0" marT="0" marB="0">
                    <a:solidFill>
                      <a:schemeClr val="accent1">
                        <a:lumMod val="40000"/>
                        <a:lumOff val="60000"/>
                      </a:schemeClr>
                    </a:solidFill>
                  </a:tcPr>
                </a:tc>
                <a:tc>
                  <a:txBody>
                    <a:bodyPr/>
                    <a:lstStyle/>
                    <a:p>
                      <a:pPr>
                        <a:lnSpc>
                          <a:spcPts val="900"/>
                        </a:lnSpc>
                        <a:spcBef>
                          <a:spcPts val="5"/>
                        </a:spcBef>
                        <a:spcAft>
                          <a:spcPts val="0"/>
                        </a:spcAft>
                      </a:pPr>
                      <a:endParaRPr lang="es-MX" sz="1100" b="0" dirty="0" smtClean="0">
                        <a:solidFill>
                          <a:schemeClr val="tx1"/>
                        </a:solidFill>
                        <a:effectLst/>
                        <a:latin typeface="+mn-lt"/>
                        <a:ea typeface="Calibri"/>
                        <a:cs typeface="Times New Roman"/>
                      </a:endParaRPr>
                    </a:p>
                    <a:p>
                      <a:pPr>
                        <a:lnSpc>
                          <a:spcPts val="900"/>
                        </a:lnSpc>
                        <a:spcBef>
                          <a:spcPts val="5"/>
                        </a:spcBef>
                        <a:spcAft>
                          <a:spcPts val="0"/>
                        </a:spcAft>
                      </a:pPr>
                      <a:endParaRPr lang="es-MX" sz="1100" b="0" dirty="0" smtClean="0">
                        <a:solidFill>
                          <a:schemeClr val="tx1"/>
                        </a:solidFill>
                        <a:effectLst/>
                        <a:latin typeface="+mn-lt"/>
                        <a:ea typeface="Calibri"/>
                        <a:cs typeface="Times New Roman"/>
                      </a:endParaRPr>
                    </a:p>
                    <a:p>
                      <a:pPr marL="0" marR="0" indent="0" algn="ctr" defTabSz="914400" rtl="0" eaLnBrk="1" fontAlgn="auto" latinLnBrk="0" hangingPunct="1">
                        <a:lnSpc>
                          <a:spcPct val="100000"/>
                        </a:lnSpc>
                        <a:spcBef>
                          <a:spcPts val="5"/>
                        </a:spcBef>
                        <a:spcAft>
                          <a:spcPts val="0"/>
                        </a:spcAft>
                        <a:buClrTx/>
                        <a:buSzTx/>
                        <a:buFontTx/>
                        <a:buNone/>
                        <a:tabLst/>
                        <a:defRPr/>
                      </a:pPr>
                      <a:r>
                        <a:rPr lang="es-MX" sz="1100" b="0" dirty="0" smtClean="0">
                          <a:solidFill>
                            <a:schemeClr val="tx1"/>
                          </a:solidFill>
                          <a:effectLst/>
                          <a:latin typeface="+mn-lt"/>
                          <a:ea typeface="Calibri"/>
                          <a:cs typeface="Times New Roman"/>
                        </a:rPr>
                        <a:t>Subdirección de Regulación</a:t>
                      </a: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r>
                        <a:rPr lang="es-MX" sz="1100" b="0" dirty="0" smtClean="0">
                          <a:solidFill>
                            <a:schemeClr val="tx1"/>
                          </a:solidFill>
                          <a:effectLst/>
                          <a:latin typeface="Calibri"/>
                          <a:ea typeface="Calibri"/>
                          <a:cs typeface="Times New Roman"/>
                        </a:rPr>
                        <a:t>31 de diciembre de 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marL="0" marR="0" indent="0" algn="l" defTabSz="914400" rtl="0" eaLnBrk="1" fontAlgn="auto" latinLnBrk="0" hangingPunct="1">
                        <a:lnSpc>
                          <a:spcPts val="950"/>
                        </a:lnSpc>
                        <a:spcBef>
                          <a:spcPts val="15"/>
                        </a:spcBef>
                        <a:spcAft>
                          <a:spcPts val="0"/>
                        </a:spcAft>
                        <a:buClrTx/>
                        <a:buSzTx/>
                        <a:buFontTx/>
                        <a:buNone/>
                        <a:tabLst/>
                        <a:defRPr/>
                      </a:pPr>
                      <a:r>
                        <a:rPr lang="es-MX" sz="1100" b="1" dirty="0" smtClean="0">
                          <a:solidFill>
                            <a:schemeClr val="tx1"/>
                          </a:solidFill>
                          <a:effectLst/>
                          <a:latin typeface="+mn-lt"/>
                          <a:ea typeface="Calibri"/>
                          <a:cs typeface="Times New Roman"/>
                        </a:rPr>
                        <a:t>    CUMPLIDA</a:t>
                      </a:r>
                    </a:p>
                  </a:txBody>
                  <a:tcPr marL="0" marR="0" marT="0" marB="0">
                    <a:solidFill>
                      <a:schemeClr val="accent1">
                        <a:lumMod val="40000"/>
                        <a:lumOff val="60000"/>
                      </a:schemeClr>
                    </a:solidFill>
                  </a:tcPr>
                </a:tc>
                <a:extLst>
                  <a:ext uri="{0D108BD9-81ED-4DB2-BD59-A6C34878D82A}">
                    <a16:rowId xmlns:a16="http://schemas.microsoft.com/office/drawing/2014/main" xmlns="" val="10001"/>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084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192140473"/>
              </p:ext>
            </p:extLst>
          </p:nvPr>
        </p:nvGraphicFramePr>
        <p:xfrm>
          <a:off x="179513" y="1700806"/>
          <a:ext cx="8712967" cy="4104457"/>
        </p:xfrm>
        <a:graphic>
          <a:graphicData uri="http://schemas.openxmlformats.org/drawingml/2006/table">
            <a:tbl>
              <a:tblPr firstRow="1" firstCol="1" lastRow="1" lastCol="1" bandRow="1" bandCol="1">
                <a:tableStyleId>{5C22544A-7EE6-4342-B048-85BDC9FD1C3A}</a:tableStyleId>
              </a:tblPr>
              <a:tblGrid>
                <a:gridCol w="714178">
                  <a:extLst>
                    <a:ext uri="{9D8B030D-6E8A-4147-A177-3AD203B41FA5}">
                      <a16:colId xmlns:a16="http://schemas.microsoft.com/office/drawing/2014/main" xmlns="" val="20000"/>
                    </a:ext>
                  </a:extLst>
                </a:gridCol>
                <a:gridCol w="2094133">
                  <a:extLst>
                    <a:ext uri="{9D8B030D-6E8A-4147-A177-3AD203B41FA5}">
                      <a16:colId xmlns:a16="http://schemas.microsoft.com/office/drawing/2014/main" xmlns="" val="20001"/>
                    </a:ext>
                  </a:extLst>
                </a:gridCol>
                <a:gridCol w="2405184">
                  <a:extLst>
                    <a:ext uri="{9D8B030D-6E8A-4147-A177-3AD203B41FA5}">
                      <a16:colId xmlns:a16="http://schemas.microsoft.com/office/drawing/2014/main" xmlns="" val="20002"/>
                    </a:ext>
                  </a:extLst>
                </a:gridCol>
                <a:gridCol w="1071267">
                  <a:extLst>
                    <a:ext uri="{9D8B030D-6E8A-4147-A177-3AD203B41FA5}">
                      <a16:colId xmlns:a16="http://schemas.microsoft.com/office/drawing/2014/main" xmlns="" val="20003"/>
                    </a:ext>
                  </a:extLst>
                </a:gridCol>
                <a:gridCol w="1571191">
                  <a:extLst>
                    <a:ext uri="{9D8B030D-6E8A-4147-A177-3AD203B41FA5}">
                      <a16:colId xmlns:a16="http://schemas.microsoft.com/office/drawing/2014/main" xmlns="" val="20004"/>
                    </a:ext>
                  </a:extLst>
                </a:gridCol>
                <a:gridCol w="857014">
                  <a:extLst>
                    <a:ext uri="{9D8B030D-6E8A-4147-A177-3AD203B41FA5}">
                      <a16:colId xmlns:a16="http://schemas.microsoft.com/office/drawing/2014/main" xmlns="" val="20005"/>
                    </a:ext>
                  </a:extLst>
                </a:gridCol>
              </a:tblGrid>
              <a:tr h="851939">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 DE MEDIDA /CANTIDADES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endParaRPr lang="en-US" sz="1100" dirty="0" smtClean="0">
                        <a:effectLst/>
                      </a:endParaRPr>
                    </a:p>
                    <a:p>
                      <a:pPr algn="ctr">
                        <a:lnSpc>
                          <a:spcPts val="1300"/>
                        </a:lnSpc>
                        <a:spcBef>
                          <a:spcPts val="100"/>
                        </a:spcBef>
                        <a:spcAft>
                          <a:spcPts val="0"/>
                        </a:spcAft>
                      </a:pP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a:t>
                      </a:r>
                    </a:p>
                    <a:p>
                      <a:pPr algn="ctr">
                        <a:lnSpc>
                          <a:spcPts val="1000"/>
                        </a:lnSpc>
                        <a:spcAft>
                          <a:spcPts val="0"/>
                        </a:spcAft>
                      </a:pPr>
                      <a:r>
                        <a:rPr lang="en-US" sz="1100" dirty="0" smtClean="0">
                          <a:effectLst/>
                        </a:rPr>
                        <a:t>FECHA DE  VENCIMIENTO                                             CGR</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xmlns="" val="10000"/>
                  </a:ext>
                </a:extLst>
              </a:tr>
              <a:tr h="3252518">
                <a:tc>
                  <a:txBody>
                    <a:bodyPr/>
                    <a:lstStyle/>
                    <a:p>
                      <a:pPr algn="ctr"/>
                      <a:endParaRPr lang="es-MX" sz="1100" dirty="0" smtClean="0">
                        <a:solidFill>
                          <a:schemeClr val="tx1"/>
                        </a:solidFill>
                      </a:endParaRPr>
                    </a:p>
                    <a:p>
                      <a:pPr algn="ctr"/>
                      <a:endParaRPr lang="es-MX" sz="1100" dirty="0" smtClean="0">
                        <a:solidFill>
                          <a:schemeClr val="tx1"/>
                        </a:solidFill>
                      </a:endParaRPr>
                    </a:p>
                    <a:p>
                      <a:pPr algn="ctr"/>
                      <a:endParaRPr lang="es-MX" sz="1100" dirty="0" smtClean="0">
                        <a:solidFill>
                          <a:schemeClr val="tx1"/>
                        </a:solidFill>
                      </a:endParaRPr>
                    </a:p>
                    <a:p>
                      <a:pPr algn="ctr"/>
                      <a:r>
                        <a:rPr lang="es-MX" sz="1100" b="0" dirty="0" smtClean="0">
                          <a:solidFill>
                            <a:schemeClr val="tx1"/>
                          </a:solidFill>
                        </a:rPr>
                        <a:t>8</a:t>
                      </a:r>
                      <a:endParaRPr lang="es-CO" sz="1100" b="0" dirty="0">
                        <a:solidFill>
                          <a:schemeClr val="tx1"/>
                        </a:solidFill>
                      </a:endParaRPr>
                    </a:p>
                  </a:txBody>
                  <a:tcPr marL="0" marR="0" marT="0" marB="0">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MX" sz="1100" b="0"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100" b="0" i="0" kern="1200" dirty="0" smtClean="0">
                          <a:solidFill>
                            <a:schemeClr val="tx1"/>
                          </a:solidFill>
                          <a:effectLst/>
                          <a:latin typeface="+mn-lt"/>
                          <a:ea typeface="+mn-ea"/>
                          <a:cs typeface="+mn-cs"/>
                        </a:rPr>
                        <a:t>Utilizar la página web de la Entidad para socializar las solicitudes de modificación de costos de referencia o  fórmulas tarifarias, que presenten las personas prestadoras de los servicios públicos.</a:t>
                      </a: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100" b="0"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sz="1100" b="1" i="0" kern="1200" dirty="0" smtClean="0">
                          <a:solidFill>
                            <a:schemeClr val="tx1"/>
                          </a:solidFill>
                          <a:effectLst/>
                          <a:latin typeface="+mn-lt"/>
                          <a:ea typeface="+mn-ea"/>
                          <a:cs typeface="+mn-cs"/>
                        </a:rPr>
                        <a:t>UNIDAD DE MEDIDA/CANTIDADES: </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100" b="0" i="0" kern="1200" dirty="0" smtClean="0">
                          <a:solidFill>
                            <a:schemeClr val="tx1"/>
                          </a:solidFill>
                          <a:effectLst/>
                          <a:latin typeface="+mn-lt"/>
                          <a:ea typeface="+mn-ea"/>
                          <a:cs typeface="+mn-cs"/>
                        </a:rPr>
                        <a:t>-Creación de un link en la página WEB para la publicación de las solicitudes de modificación.</a:t>
                      </a:r>
                    </a:p>
                    <a:p>
                      <a:pPr marL="0" marR="0" indent="0" algn="just" defTabSz="914400" rtl="0" eaLnBrk="1" fontAlgn="auto" latinLnBrk="0" hangingPunct="1">
                        <a:lnSpc>
                          <a:spcPct val="100000"/>
                        </a:lnSpc>
                        <a:spcBef>
                          <a:spcPts val="0"/>
                        </a:spcBef>
                        <a:spcAft>
                          <a:spcPts val="0"/>
                        </a:spcAft>
                        <a:buClrTx/>
                        <a:buSzTx/>
                        <a:buFontTx/>
                        <a:buNone/>
                        <a:tabLst/>
                        <a:defRPr/>
                      </a:pPr>
                      <a:r>
                        <a:rPr lang="es-MX" sz="1100" b="0" i="0" kern="1200" dirty="0" smtClean="0">
                          <a:solidFill>
                            <a:schemeClr val="tx1"/>
                          </a:solidFill>
                          <a:effectLst/>
                          <a:latin typeface="+mn-lt"/>
                          <a:ea typeface="+mn-ea"/>
                          <a:cs typeface="+mn-cs"/>
                        </a:rPr>
                        <a:t>-1</a:t>
                      </a:r>
                      <a:endParaRPr lang="es-CO" sz="1100" b="0" i="0" kern="1200" dirty="0" smtClean="0">
                        <a:solidFill>
                          <a:schemeClr val="tx1"/>
                        </a:solidFill>
                        <a:effectLst/>
                        <a:latin typeface="+mn-lt"/>
                        <a:ea typeface="+mn-ea"/>
                        <a:cs typeface="+mn-cs"/>
                      </a:endParaRPr>
                    </a:p>
                  </a:txBody>
                  <a:tcPr marL="0" marR="0" marT="0" marB="0">
                    <a:solidFill>
                      <a:schemeClr val="accent1">
                        <a:lumMod val="40000"/>
                        <a:lumOff val="60000"/>
                      </a:schemeClr>
                    </a:solidFill>
                  </a:tcPr>
                </a:tc>
                <a:tc>
                  <a:txBody>
                    <a:bodyPr/>
                    <a:lstStyle/>
                    <a:p>
                      <a:pPr algn="just"/>
                      <a:endParaRPr lang="es-CO" sz="1100" b="0" kern="1200" dirty="0" smtClean="0">
                        <a:solidFill>
                          <a:schemeClr val="dk1"/>
                        </a:solidFill>
                        <a:effectLst/>
                        <a:latin typeface="+mn-lt"/>
                        <a:ea typeface="+mn-ea"/>
                        <a:cs typeface="+mn-cs"/>
                      </a:endParaRPr>
                    </a:p>
                    <a:p>
                      <a:pPr algn="just"/>
                      <a:r>
                        <a:rPr lang="es-CO" sz="1100" b="0" kern="1200" dirty="0" smtClean="0">
                          <a:solidFill>
                            <a:schemeClr val="dk1"/>
                          </a:solidFill>
                          <a:effectLst/>
                          <a:latin typeface="+mn-lt"/>
                          <a:ea typeface="+mn-ea"/>
                          <a:cs typeface="+mn-cs"/>
                        </a:rPr>
                        <a:t>Existe el canal en la página web y en el aplicativo de normatividad para la publicación del estado de las solicitudes de modificación de costos, no obstante, a 30 de junio no se expidieron autos de inicio o comunicados de prensa que den inicio a actuaciones administrativas.</a:t>
                      </a:r>
                    </a:p>
                    <a:p>
                      <a:pPr algn="just"/>
                      <a:r>
                        <a:rPr lang="es-CO" sz="1100" b="0" kern="1200" dirty="0" smtClean="0">
                          <a:solidFill>
                            <a:schemeClr val="dk1"/>
                          </a:solidFill>
                          <a:effectLst/>
                          <a:latin typeface="+mn-lt"/>
                          <a:ea typeface="+mn-ea"/>
                          <a:cs typeface="+mn-cs"/>
                        </a:rPr>
                        <a:t> </a:t>
                      </a:r>
                    </a:p>
                    <a:p>
                      <a:pPr algn="just"/>
                      <a:r>
                        <a:rPr lang="es-CO" sz="1100" b="0" kern="1200" dirty="0" smtClean="0">
                          <a:solidFill>
                            <a:schemeClr val="dk1"/>
                          </a:solidFill>
                          <a:effectLst/>
                          <a:latin typeface="+mn-lt"/>
                          <a:ea typeface="+mn-ea"/>
                          <a:cs typeface="+mn-cs"/>
                        </a:rPr>
                        <a:t>En el aplicativo de normatividad se registra el estado de las actuaciones administrativas de carácter particular, para publicación en la página web a través del link de transparencia. Se expidieron 7 autos en el desarrollo de las actuaciones admirativas. </a:t>
                      </a:r>
                    </a:p>
                  </a:txBody>
                  <a:tcPr marL="0" marR="0" marT="0" marB="0">
                    <a:solidFill>
                      <a:schemeClr val="accent1">
                        <a:lumMod val="40000"/>
                        <a:lumOff val="60000"/>
                      </a:schemeClr>
                    </a:solidFill>
                  </a:tcPr>
                </a:tc>
                <a:tc>
                  <a:txBody>
                    <a:bodyPr/>
                    <a:lstStyle/>
                    <a:p>
                      <a:pPr>
                        <a:lnSpc>
                          <a:spcPts val="900"/>
                        </a:lnSpc>
                        <a:spcBef>
                          <a:spcPts val="5"/>
                        </a:spcBef>
                        <a:spcAft>
                          <a:spcPts val="0"/>
                        </a:spcAft>
                      </a:pPr>
                      <a:endParaRPr lang="es-MX" sz="1100" b="0" dirty="0" smtClean="0">
                        <a:solidFill>
                          <a:schemeClr val="tx1"/>
                        </a:solidFill>
                        <a:effectLst/>
                        <a:latin typeface="+mn-lt"/>
                        <a:ea typeface="Calibri"/>
                        <a:cs typeface="Times New Roman"/>
                      </a:endParaRPr>
                    </a:p>
                    <a:p>
                      <a:pPr>
                        <a:lnSpc>
                          <a:spcPts val="900"/>
                        </a:lnSpc>
                        <a:spcBef>
                          <a:spcPts val="5"/>
                        </a:spcBef>
                        <a:spcAft>
                          <a:spcPts val="0"/>
                        </a:spcAft>
                      </a:pPr>
                      <a:endParaRPr lang="es-MX" sz="1100" b="0" dirty="0" smtClean="0">
                        <a:solidFill>
                          <a:schemeClr val="tx1"/>
                        </a:solidFill>
                        <a:effectLst/>
                        <a:latin typeface="+mn-lt"/>
                        <a:ea typeface="Calibri"/>
                        <a:cs typeface="Times New Roman"/>
                      </a:endParaRPr>
                    </a:p>
                    <a:p>
                      <a:pPr marL="0" marR="0" indent="0" algn="ctr" defTabSz="914400" rtl="0" eaLnBrk="1" fontAlgn="auto" latinLnBrk="0" hangingPunct="1">
                        <a:lnSpc>
                          <a:spcPct val="100000"/>
                        </a:lnSpc>
                        <a:spcBef>
                          <a:spcPts val="5"/>
                        </a:spcBef>
                        <a:spcAft>
                          <a:spcPts val="0"/>
                        </a:spcAft>
                        <a:buClrTx/>
                        <a:buSzTx/>
                        <a:buFontTx/>
                        <a:buNone/>
                        <a:tabLst/>
                        <a:defRPr/>
                      </a:pPr>
                      <a:r>
                        <a:rPr lang="es-MX" sz="1100" b="0" dirty="0" smtClean="0">
                          <a:solidFill>
                            <a:schemeClr val="tx1"/>
                          </a:solidFill>
                          <a:effectLst/>
                          <a:latin typeface="+mn-lt"/>
                          <a:ea typeface="Calibri"/>
                          <a:cs typeface="Times New Roman"/>
                        </a:rPr>
                        <a:t>Subdirección de Regulación</a:t>
                      </a: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r>
                        <a:rPr lang="es-MX" sz="1100" b="0" baseline="0" dirty="0" smtClean="0">
                          <a:solidFill>
                            <a:schemeClr val="tx1"/>
                          </a:solidFill>
                          <a:effectLst/>
                          <a:latin typeface="+mn-lt"/>
                          <a:ea typeface="Calibri"/>
                          <a:cs typeface="Times New Roman"/>
                        </a:rPr>
                        <a:t> </a:t>
                      </a:r>
                      <a:r>
                        <a:rPr lang="es-MX" sz="1100" b="0" dirty="0" smtClean="0">
                          <a:solidFill>
                            <a:schemeClr val="tx1"/>
                          </a:solidFill>
                          <a:effectLst/>
                          <a:latin typeface="+mn-lt"/>
                          <a:ea typeface="Calibri"/>
                          <a:cs typeface="Times New Roman"/>
                        </a:rPr>
                        <a:t>30 de junio de 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nSpc>
                          <a:spcPts val="950"/>
                        </a:lnSpc>
                        <a:spcBef>
                          <a:spcPts val="15"/>
                        </a:spcBef>
                        <a:spcAft>
                          <a:spcPts val="0"/>
                        </a:spcAft>
                      </a:pPr>
                      <a:r>
                        <a:rPr lang="es-MX" sz="900" b="1" baseline="0" dirty="0" smtClean="0">
                          <a:solidFill>
                            <a:schemeClr val="tx1"/>
                          </a:solidFill>
                          <a:effectLst/>
                          <a:latin typeface="+mn-lt"/>
                          <a:ea typeface="Calibri"/>
                          <a:cs typeface="Times New Roman"/>
                        </a:rPr>
                        <a:t>    </a:t>
                      </a:r>
                      <a:r>
                        <a:rPr lang="es-MX" sz="1100" b="1" dirty="0" smtClean="0">
                          <a:solidFill>
                            <a:schemeClr val="tx1"/>
                          </a:solidFill>
                          <a:effectLst/>
                          <a:latin typeface="+mn-lt"/>
                          <a:ea typeface="Calibri"/>
                          <a:cs typeface="Times New Roman"/>
                        </a:rPr>
                        <a:t>CUMPLIDA</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xmlns="" val="10001"/>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862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789206332"/>
              </p:ext>
            </p:extLst>
          </p:nvPr>
        </p:nvGraphicFramePr>
        <p:xfrm>
          <a:off x="179511" y="1484783"/>
          <a:ext cx="8712968" cy="4465320"/>
        </p:xfrm>
        <a:graphic>
          <a:graphicData uri="http://schemas.openxmlformats.org/drawingml/2006/table">
            <a:tbl>
              <a:tblPr firstRow="1" firstCol="1" lastRow="1" lastCol="1" bandRow="1" bandCol="1">
                <a:tableStyleId>{5C22544A-7EE6-4342-B048-85BDC9FD1C3A}</a:tableStyleId>
              </a:tblPr>
              <a:tblGrid>
                <a:gridCol w="720080">
                  <a:extLst>
                    <a:ext uri="{9D8B030D-6E8A-4147-A177-3AD203B41FA5}">
                      <a16:colId xmlns:a16="http://schemas.microsoft.com/office/drawing/2014/main" xmlns="" val="20000"/>
                    </a:ext>
                  </a:extLst>
                </a:gridCol>
                <a:gridCol w="2088232">
                  <a:extLst>
                    <a:ext uri="{9D8B030D-6E8A-4147-A177-3AD203B41FA5}">
                      <a16:colId xmlns:a16="http://schemas.microsoft.com/office/drawing/2014/main" xmlns="" val="20001"/>
                    </a:ext>
                  </a:extLst>
                </a:gridCol>
                <a:gridCol w="2476602">
                  <a:extLst>
                    <a:ext uri="{9D8B030D-6E8A-4147-A177-3AD203B41FA5}">
                      <a16:colId xmlns:a16="http://schemas.microsoft.com/office/drawing/2014/main" xmlns="" val="20002"/>
                    </a:ext>
                  </a:extLst>
                </a:gridCol>
                <a:gridCol w="999849">
                  <a:extLst>
                    <a:ext uri="{9D8B030D-6E8A-4147-A177-3AD203B41FA5}">
                      <a16:colId xmlns:a16="http://schemas.microsoft.com/office/drawing/2014/main" xmlns="" val="20003"/>
                    </a:ext>
                  </a:extLst>
                </a:gridCol>
                <a:gridCol w="1571191">
                  <a:extLst>
                    <a:ext uri="{9D8B030D-6E8A-4147-A177-3AD203B41FA5}">
                      <a16:colId xmlns:a16="http://schemas.microsoft.com/office/drawing/2014/main" xmlns="" val="20004"/>
                    </a:ext>
                  </a:extLst>
                </a:gridCol>
                <a:gridCol w="857014">
                  <a:extLst>
                    <a:ext uri="{9D8B030D-6E8A-4147-A177-3AD203B41FA5}">
                      <a16:colId xmlns:a16="http://schemas.microsoft.com/office/drawing/2014/main" xmlns="" val="20005"/>
                    </a:ext>
                  </a:extLst>
                </a:gridCol>
              </a:tblGrid>
              <a:tr h="604067">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 DE MEDIDA/CANTIDADES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xmlns="" val="10000"/>
                  </a:ext>
                </a:extLst>
              </a:tr>
              <a:tr h="2127237">
                <a:tc>
                  <a:txBody>
                    <a:bodyPr/>
                    <a:lstStyle/>
                    <a:p>
                      <a:pPr algn="ctr"/>
                      <a:endParaRPr lang="es-CO" sz="1100" b="0" dirty="0" smtClean="0">
                        <a:solidFill>
                          <a:schemeClr val="tx1"/>
                        </a:solidFill>
                      </a:endParaRPr>
                    </a:p>
                    <a:p>
                      <a:pPr algn="ctr"/>
                      <a:endParaRPr lang="es-CO" sz="1100" b="0" dirty="0" smtClean="0">
                        <a:solidFill>
                          <a:schemeClr val="tx1"/>
                        </a:solidFill>
                      </a:endParaRPr>
                    </a:p>
                    <a:p>
                      <a:pPr algn="ctr"/>
                      <a:endParaRPr lang="es-CO" sz="1100" b="0" dirty="0" smtClean="0">
                        <a:solidFill>
                          <a:schemeClr val="tx1"/>
                        </a:solidFill>
                      </a:endParaRPr>
                    </a:p>
                    <a:p>
                      <a:pPr algn="ctr"/>
                      <a:endParaRPr lang="es-CO" sz="1100" b="0" dirty="0" smtClean="0">
                        <a:solidFill>
                          <a:schemeClr val="tx1"/>
                        </a:solidFill>
                      </a:endParaRPr>
                    </a:p>
                    <a:p>
                      <a:pPr algn="ctr"/>
                      <a:endParaRPr lang="es-CO" sz="1100" b="0" dirty="0" smtClean="0">
                        <a:solidFill>
                          <a:schemeClr val="tx1"/>
                        </a:solidFill>
                      </a:endParaRPr>
                    </a:p>
                    <a:p>
                      <a:pPr algn="ctr"/>
                      <a:r>
                        <a:rPr lang="es-CO" sz="1100" b="0" dirty="0" smtClean="0">
                          <a:solidFill>
                            <a:schemeClr val="tx1"/>
                          </a:solidFill>
                        </a:rPr>
                        <a:t>9</a:t>
                      </a:r>
                      <a:endParaRPr lang="es-CO" sz="1100" b="0" dirty="0">
                        <a:solidFill>
                          <a:schemeClr val="tx1"/>
                        </a:solidFill>
                      </a:endParaRPr>
                    </a:p>
                  </a:txBody>
                  <a:tcPr marL="0" marR="0" marT="0" marB="0">
                    <a:solidFill>
                      <a:schemeClr val="accent1">
                        <a:lumMod val="40000"/>
                        <a:lumOff val="60000"/>
                      </a:schemeClr>
                    </a:solidFill>
                  </a:tcPr>
                </a:tc>
                <a:tc>
                  <a:txBody>
                    <a:bodyPr/>
                    <a:lstStyle/>
                    <a:p>
                      <a:pPr algn="just" fontAlgn="ctr"/>
                      <a:r>
                        <a:rPr lang="es-CO" sz="1100" b="0" i="0" kern="1200" dirty="0">
                          <a:solidFill>
                            <a:schemeClr val="tx1"/>
                          </a:solidFill>
                          <a:effectLst/>
                          <a:latin typeface="+mn-lt"/>
                          <a:ea typeface="+mn-ea"/>
                          <a:cs typeface="+mn-cs"/>
                        </a:rPr>
                        <a:t>Remitir a todos los miembros de la comisión las invitaciones a las sesiones de comisión programadas</a:t>
                      </a:r>
                    </a:p>
                  </a:txBody>
                  <a:tcPr marL="9525" marR="9525" marT="9525" marB="0" anchor="ctr">
                    <a:solidFill>
                      <a:schemeClr val="accent1">
                        <a:lumMod val="40000"/>
                        <a:lumOff val="60000"/>
                      </a:schemeClr>
                    </a:solidFill>
                  </a:tcPr>
                </a:tc>
                <a:tc>
                  <a:txBody>
                    <a:bodyPr/>
                    <a:lstStyle/>
                    <a:p>
                      <a:endParaRPr lang="es-CO" sz="1100" dirty="0" smtClean="0">
                        <a:solidFill>
                          <a:schemeClr val="tx1"/>
                        </a:solidFill>
                        <a:latin typeface="+mn-lt"/>
                      </a:endParaRPr>
                    </a:p>
                    <a:p>
                      <a:pPr algn="just"/>
                      <a:r>
                        <a:rPr lang="es-CO" sz="1100" dirty="0" smtClean="0">
                          <a:solidFill>
                            <a:schemeClr val="tx1"/>
                          </a:solidFill>
                          <a:latin typeface="+mn-lt"/>
                        </a:rPr>
                        <a:t>Se enviaron las citaciones por correo electrónico a todos los miembros de la Sesión de Comisión que se celebraron en el cuarto trimestre, las cuales fueron las siguientes: Sesión de comisión 227 de 21 de octubre de 2016, Sesión de comisión Extraordinaria 7 de 28 de octubre de 2016, Sesión de comisión 228 de 30 de noviembre de 2016, Sesión de comisión Extraordinaria 8 de 14 de diciembre de 2016, Sesión de comisión Extraordinaria 9 de 21 de diciembre de 2016</a:t>
                      </a:r>
                      <a:endParaRPr lang="es-CO" sz="1100" dirty="0">
                        <a:solidFill>
                          <a:schemeClr val="tx1"/>
                        </a:solidFill>
                        <a:latin typeface="+mn-lt"/>
                      </a:endParaRPr>
                    </a:p>
                  </a:txBody>
                  <a:tcPr marL="0" marR="0" marT="0" marB="0">
                    <a:solidFill>
                      <a:schemeClr val="accent1">
                        <a:lumMod val="40000"/>
                        <a:lumOff val="60000"/>
                      </a:schemeClr>
                    </a:solidFill>
                  </a:tcPr>
                </a:tc>
                <a:tc>
                  <a:txBody>
                    <a:bodyPr/>
                    <a:lstStyle/>
                    <a:p>
                      <a:pPr algn="ctr">
                        <a:lnSpc>
                          <a:spcPts val="900"/>
                        </a:lnSpc>
                        <a:spcBef>
                          <a:spcPts val="5"/>
                        </a:spcBef>
                        <a:spcAft>
                          <a:spcPts val="0"/>
                        </a:spcAft>
                      </a:pPr>
                      <a:endParaRPr lang="es-CO" sz="1100" b="0" dirty="0" smtClean="0">
                        <a:solidFill>
                          <a:schemeClr val="tx1"/>
                        </a:solidFill>
                        <a:effectLst/>
                        <a:latin typeface="+mn-lt"/>
                        <a:ea typeface="Calibri"/>
                        <a:cs typeface="Times New Roman"/>
                      </a:endParaRPr>
                    </a:p>
                    <a:p>
                      <a:pPr algn="ctr">
                        <a:lnSpc>
                          <a:spcPts val="900"/>
                        </a:lnSpc>
                        <a:spcBef>
                          <a:spcPts val="5"/>
                        </a:spcBef>
                        <a:spcAft>
                          <a:spcPts val="0"/>
                        </a:spcAft>
                      </a:pPr>
                      <a:endParaRPr lang="es-CO" sz="1100" b="0" dirty="0" smtClean="0">
                        <a:solidFill>
                          <a:schemeClr val="tx1"/>
                        </a:solidFill>
                        <a:effectLst/>
                        <a:latin typeface="+mn-lt"/>
                        <a:ea typeface="Calibri"/>
                        <a:cs typeface="Times New Roman"/>
                      </a:endParaRPr>
                    </a:p>
                    <a:p>
                      <a:pPr algn="ctr">
                        <a:lnSpc>
                          <a:spcPts val="900"/>
                        </a:lnSpc>
                        <a:spcBef>
                          <a:spcPts val="5"/>
                        </a:spcBef>
                        <a:spcAft>
                          <a:spcPts val="0"/>
                        </a:spcAft>
                      </a:pPr>
                      <a:endParaRPr lang="es-CO" sz="1100" b="0" dirty="0" smtClean="0">
                        <a:solidFill>
                          <a:schemeClr val="tx1"/>
                        </a:solidFill>
                        <a:effectLst/>
                        <a:latin typeface="+mn-lt"/>
                        <a:ea typeface="Calibri"/>
                        <a:cs typeface="Times New Roman"/>
                      </a:endParaRPr>
                    </a:p>
                    <a:p>
                      <a:pPr algn="ctr">
                        <a:lnSpc>
                          <a:spcPts val="900"/>
                        </a:lnSpc>
                        <a:spcBef>
                          <a:spcPts val="5"/>
                        </a:spcBef>
                        <a:spcAft>
                          <a:spcPts val="0"/>
                        </a:spcAft>
                      </a:pPr>
                      <a:endParaRPr lang="es-CO" sz="1100" b="0" dirty="0" smtClean="0">
                        <a:solidFill>
                          <a:schemeClr val="tx1"/>
                        </a:solidFill>
                        <a:effectLst/>
                        <a:latin typeface="+mn-lt"/>
                        <a:ea typeface="Calibri"/>
                        <a:cs typeface="Times New Roman"/>
                      </a:endParaRPr>
                    </a:p>
                    <a:p>
                      <a:pPr algn="ctr">
                        <a:lnSpc>
                          <a:spcPts val="900"/>
                        </a:lnSpc>
                        <a:spcBef>
                          <a:spcPts val="5"/>
                        </a:spcBef>
                        <a:spcAft>
                          <a:spcPts val="0"/>
                        </a:spcAft>
                      </a:pPr>
                      <a:endParaRPr lang="es-CO" sz="1100" b="0" dirty="0" smtClean="0">
                        <a:solidFill>
                          <a:schemeClr val="tx1"/>
                        </a:solidFill>
                        <a:effectLst/>
                        <a:latin typeface="+mn-lt"/>
                        <a:ea typeface="Calibri"/>
                        <a:cs typeface="Times New Roman"/>
                      </a:endParaRPr>
                    </a:p>
                    <a:p>
                      <a:pPr algn="ctr">
                        <a:lnSpc>
                          <a:spcPts val="900"/>
                        </a:lnSpc>
                        <a:spcBef>
                          <a:spcPts val="5"/>
                        </a:spcBef>
                        <a:spcAft>
                          <a:spcPts val="0"/>
                        </a:spcAft>
                      </a:pPr>
                      <a:endParaRPr lang="es-CO" sz="1100" b="0" dirty="0" smtClean="0">
                        <a:solidFill>
                          <a:schemeClr val="tx1"/>
                        </a:solidFill>
                        <a:effectLst/>
                        <a:latin typeface="+mn-lt"/>
                        <a:ea typeface="Calibri"/>
                        <a:cs typeface="Times New Roman"/>
                      </a:endParaRPr>
                    </a:p>
                    <a:p>
                      <a:pPr algn="ctr">
                        <a:lnSpc>
                          <a:spcPts val="900"/>
                        </a:lnSpc>
                        <a:spcBef>
                          <a:spcPts val="5"/>
                        </a:spcBef>
                        <a:spcAft>
                          <a:spcPts val="0"/>
                        </a:spcAft>
                      </a:pPr>
                      <a:endParaRPr lang="es-CO" sz="1100" b="0" dirty="0" smtClean="0">
                        <a:solidFill>
                          <a:schemeClr val="tx1"/>
                        </a:solidFill>
                        <a:effectLst/>
                        <a:latin typeface="+mn-lt"/>
                        <a:ea typeface="Calibri"/>
                        <a:cs typeface="Times New Roman"/>
                      </a:endParaRPr>
                    </a:p>
                    <a:p>
                      <a:pPr algn="ctr">
                        <a:lnSpc>
                          <a:spcPts val="900"/>
                        </a:lnSpc>
                        <a:spcBef>
                          <a:spcPts val="5"/>
                        </a:spcBef>
                        <a:spcAft>
                          <a:spcPts val="0"/>
                        </a:spcAft>
                      </a:pPr>
                      <a:r>
                        <a:rPr lang="es-CO" sz="1100" b="0" dirty="0" smtClean="0">
                          <a:solidFill>
                            <a:schemeClr val="tx1"/>
                          </a:solidFill>
                          <a:effectLst/>
                          <a:latin typeface="+mn-lt"/>
                          <a:ea typeface="Calibri"/>
                          <a:cs typeface="Times New Roman"/>
                        </a:rPr>
                        <a:t>Oficina</a:t>
                      </a:r>
                      <a:r>
                        <a:rPr lang="es-CO" sz="1100" b="0" baseline="0" dirty="0" smtClean="0">
                          <a:solidFill>
                            <a:schemeClr val="tx1"/>
                          </a:solidFill>
                          <a:effectLst/>
                          <a:latin typeface="+mn-lt"/>
                          <a:ea typeface="Calibri"/>
                          <a:cs typeface="Times New Roman"/>
                        </a:rPr>
                        <a:t> Jurídica</a:t>
                      </a:r>
                      <a:endParaRPr lang="es-CO" sz="1100" b="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ts val="500"/>
                        </a:lnSpc>
                        <a:spcBef>
                          <a:spcPts val="50"/>
                        </a:spcBef>
                        <a:spcAft>
                          <a:spcPts val="0"/>
                        </a:spcAft>
                      </a:pPr>
                      <a:r>
                        <a:rPr lang="es-CO" sz="1100" b="0" dirty="0" smtClean="0">
                          <a:solidFill>
                            <a:schemeClr val="tx1"/>
                          </a:solidFill>
                          <a:effectLst/>
                          <a:latin typeface="Calibri"/>
                          <a:ea typeface="Calibri"/>
                          <a:cs typeface="Times New Roman"/>
                        </a:rPr>
                        <a:t>31 de diciembre de 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nSpc>
                          <a:spcPts val="950"/>
                        </a:lnSpc>
                        <a:spcBef>
                          <a:spcPts val="15"/>
                        </a:spcBef>
                        <a:spcAft>
                          <a:spcPts val="0"/>
                        </a:spcAft>
                      </a:pPr>
                      <a:r>
                        <a:rPr lang="es-MX" sz="1100" b="1" dirty="0" smtClean="0">
                          <a:solidFill>
                            <a:schemeClr val="tx1"/>
                          </a:solidFill>
                          <a:effectLst/>
                          <a:latin typeface="+mn-lt"/>
                          <a:ea typeface="Calibri"/>
                          <a:cs typeface="Times New Roman"/>
                        </a:rPr>
                        <a:t>    CUMPLIDA</a:t>
                      </a:r>
                      <a:endParaRPr lang="es-MX" sz="1100" b="1" dirty="0" smtClean="0">
                        <a:solidFill>
                          <a:schemeClr val="tx1"/>
                        </a:solidFill>
                        <a:effectLst/>
                        <a:latin typeface="Calibri"/>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xmlns="" val="10001"/>
                  </a:ext>
                </a:extLst>
              </a:tr>
              <a:tr h="1661185">
                <a:tc>
                  <a:txBody>
                    <a:bodyPr/>
                    <a:lstStyle/>
                    <a:p>
                      <a:pPr marL="12065" marR="3175" algn="ctr">
                        <a:lnSpc>
                          <a:spcPct val="107000"/>
                        </a:lnSpc>
                        <a:spcBef>
                          <a:spcPts val="445"/>
                        </a:spcBef>
                        <a:spcAft>
                          <a:spcPts val="0"/>
                        </a:spcAft>
                      </a:pPr>
                      <a:endParaRPr lang="es-MX" sz="900" b="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b="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b="0" dirty="0" smtClean="0">
                          <a:solidFill>
                            <a:schemeClr val="tx1"/>
                          </a:solidFill>
                          <a:effectLst/>
                          <a:latin typeface="Calibri"/>
                          <a:ea typeface="Calibri"/>
                          <a:cs typeface="Times New Roman"/>
                        </a:rPr>
                        <a:t>10</a:t>
                      </a:r>
                      <a:endParaRPr lang="es-CO" sz="9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gn="just">
                        <a:lnSpc>
                          <a:spcPct val="100000"/>
                        </a:lnSpc>
                        <a:spcBef>
                          <a:spcPts val="5"/>
                        </a:spcBef>
                        <a:spcAft>
                          <a:spcPts val="0"/>
                        </a:spcAft>
                      </a:pPr>
                      <a:endParaRPr lang="es-CO" sz="1100" b="0" kern="1200" dirty="0" smtClean="0">
                        <a:solidFill>
                          <a:schemeClr val="dk1"/>
                        </a:solidFill>
                        <a:effectLst/>
                        <a:latin typeface="+mn-lt"/>
                        <a:ea typeface="+mn-ea"/>
                        <a:cs typeface="+mn-cs"/>
                      </a:endParaRPr>
                    </a:p>
                    <a:p>
                      <a:pPr algn="just">
                        <a:lnSpc>
                          <a:spcPct val="100000"/>
                        </a:lnSpc>
                        <a:spcBef>
                          <a:spcPts val="5"/>
                        </a:spcBef>
                        <a:spcAft>
                          <a:spcPts val="0"/>
                        </a:spcAft>
                      </a:pPr>
                      <a:r>
                        <a:rPr lang="es-CO" sz="1100" b="0" kern="1200" dirty="0" smtClean="0">
                          <a:solidFill>
                            <a:schemeClr val="dk1"/>
                          </a:solidFill>
                          <a:effectLst/>
                          <a:latin typeface="+mn-lt"/>
                          <a:ea typeface="+mn-ea"/>
                          <a:cs typeface="+mn-cs"/>
                        </a:rPr>
                        <a:t>Documentar los procedimientos de cobro persuasivo y cobro coactivo.</a:t>
                      </a:r>
                    </a:p>
                    <a:p>
                      <a:pPr algn="just">
                        <a:lnSpc>
                          <a:spcPct val="100000"/>
                        </a:lnSpc>
                        <a:spcBef>
                          <a:spcPts val="5"/>
                        </a:spcBef>
                        <a:spcAft>
                          <a:spcPts val="0"/>
                        </a:spcAft>
                      </a:pPr>
                      <a:endParaRPr lang="es-MX" sz="1100" b="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
                        </a:spcBef>
                        <a:spcAft>
                          <a:spcPts val="0"/>
                        </a:spcAft>
                        <a:buClrTx/>
                        <a:buSzTx/>
                        <a:buFontTx/>
                        <a:buNone/>
                        <a:tabLst/>
                        <a:defRPr/>
                      </a:pPr>
                      <a:r>
                        <a:rPr lang="es-CO" sz="1100" b="1" kern="1200" dirty="0" smtClean="0">
                          <a:solidFill>
                            <a:schemeClr val="dk1"/>
                          </a:solidFill>
                          <a:latin typeface="+mn-lt"/>
                          <a:ea typeface="+mn-ea"/>
                          <a:cs typeface="+mn-cs"/>
                        </a:rPr>
                        <a:t>UNIDAD DE MEDIDA/CANTIDADES:</a:t>
                      </a:r>
                    </a:p>
                    <a:p>
                      <a:pPr marL="0" marR="0" indent="0" algn="just" defTabSz="914400" rtl="0" eaLnBrk="1" fontAlgn="auto" latinLnBrk="0" hangingPunct="1">
                        <a:lnSpc>
                          <a:spcPct val="100000"/>
                        </a:lnSpc>
                        <a:spcBef>
                          <a:spcPts val="5"/>
                        </a:spcBef>
                        <a:spcAft>
                          <a:spcPts val="0"/>
                        </a:spcAft>
                        <a:buClrTx/>
                        <a:buSzTx/>
                        <a:buFontTx/>
                        <a:buNone/>
                        <a:tabLst/>
                        <a:defRPr/>
                      </a:pPr>
                      <a:endParaRPr lang="es-CO" sz="1100" b="1" kern="1200" dirty="0" smtClean="0">
                        <a:solidFill>
                          <a:schemeClr val="dk1"/>
                        </a:solidFill>
                        <a:latin typeface="+mn-lt"/>
                        <a:ea typeface="+mn-ea"/>
                        <a:cs typeface="+mn-cs"/>
                      </a:endParaRPr>
                    </a:p>
                    <a:p>
                      <a:pPr algn="just">
                        <a:lnSpc>
                          <a:spcPct val="100000"/>
                        </a:lnSpc>
                        <a:spcBef>
                          <a:spcPts val="5"/>
                        </a:spcBef>
                        <a:spcAft>
                          <a:spcPts val="0"/>
                        </a:spcAft>
                      </a:pPr>
                      <a:r>
                        <a:rPr lang="es-CO" sz="1100" b="0" kern="1200" dirty="0" smtClean="0">
                          <a:solidFill>
                            <a:schemeClr val="dk1"/>
                          </a:solidFill>
                          <a:effectLst/>
                          <a:latin typeface="+mn-lt"/>
                          <a:ea typeface="+mn-ea"/>
                          <a:cs typeface="+mn-cs"/>
                        </a:rPr>
                        <a:t>-Procedimientos de cobro persuasivo y cobro coactivo aprobados en SIGC.</a:t>
                      </a:r>
                    </a:p>
                    <a:p>
                      <a:pPr algn="just">
                        <a:lnSpc>
                          <a:spcPct val="100000"/>
                        </a:lnSpc>
                        <a:spcBef>
                          <a:spcPts val="5"/>
                        </a:spcBef>
                        <a:spcAft>
                          <a:spcPts val="0"/>
                        </a:spcAft>
                      </a:pPr>
                      <a:r>
                        <a:rPr lang="es-MX" sz="1100" b="0" kern="1200" dirty="0" smtClean="0">
                          <a:solidFill>
                            <a:schemeClr val="dk1"/>
                          </a:solidFill>
                          <a:effectLst/>
                          <a:latin typeface="+mn-lt"/>
                          <a:ea typeface="+mn-ea"/>
                          <a:cs typeface="+mn-cs"/>
                        </a:rPr>
                        <a:t>- 2</a:t>
                      </a:r>
                      <a:endParaRPr lang="es-CO" sz="1100" b="0" kern="1200" dirty="0">
                        <a:solidFill>
                          <a:schemeClr val="dk1"/>
                        </a:solidFill>
                        <a:effectLst/>
                        <a:latin typeface="+mn-lt"/>
                        <a:ea typeface="+mn-ea"/>
                        <a:cs typeface="+mn-cs"/>
                      </a:endParaRPr>
                    </a:p>
                  </a:txBody>
                  <a:tcPr marL="0" marR="0" marT="0" marB="0">
                    <a:solidFill>
                      <a:schemeClr val="accent1">
                        <a:lumMod val="40000"/>
                        <a:lumOff val="60000"/>
                      </a:schemeClr>
                    </a:solidFill>
                  </a:tcPr>
                </a:tc>
                <a:tc>
                  <a:txBody>
                    <a:bodyPr/>
                    <a:lstStyle/>
                    <a:p>
                      <a:pPr>
                        <a:lnSpc>
                          <a:spcPct val="100000"/>
                        </a:lnSpc>
                        <a:spcBef>
                          <a:spcPts val="50"/>
                        </a:spcBef>
                        <a:spcAft>
                          <a:spcPts val="0"/>
                        </a:spcAft>
                      </a:pPr>
                      <a:endParaRPr lang="es-MX" sz="900" b="0" dirty="0" smtClean="0">
                        <a:solidFill>
                          <a:schemeClr val="tx1"/>
                        </a:solidFill>
                        <a:effectLst/>
                      </a:endParaRPr>
                    </a:p>
                    <a:p>
                      <a:pPr>
                        <a:lnSpc>
                          <a:spcPct val="100000"/>
                        </a:lnSpc>
                      </a:pPr>
                      <a:r>
                        <a:rPr lang="es-CO" sz="1100" b="0" kern="1200" dirty="0" smtClean="0">
                          <a:solidFill>
                            <a:schemeClr val="dk1"/>
                          </a:solidFill>
                          <a:effectLst/>
                          <a:latin typeface="+mn-lt"/>
                          <a:ea typeface="+mn-ea"/>
                          <a:cs typeface="+mn-cs"/>
                        </a:rPr>
                        <a:t>Los dos procedimientos se encuentran documentados en la carpeta de</a:t>
                      </a:r>
                      <a:r>
                        <a:rPr lang="es-CO" sz="1100" b="0" kern="1200" baseline="0" dirty="0" smtClean="0">
                          <a:solidFill>
                            <a:schemeClr val="dk1"/>
                          </a:solidFill>
                          <a:effectLst/>
                          <a:latin typeface="+mn-lt"/>
                          <a:ea typeface="+mn-ea"/>
                          <a:cs typeface="+mn-cs"/>
                        </a:rPr>
                        <a:t> </a:t>
                      </a:r>
                      <a:r>
                        <a:rPr lang="es-CO" sz="1100" b="0" kern="1200" dirty="0" smtClean="0">
                          <a:solidFill>
                            <a:schemeClr val="dk1"/>
                          </a:solidFill>
                          <a:effectLst/>
                          <a:latin typeface="+mn-lt"/>
                          <a:ea typeface="+mn-ea"/>
                          <a:cs typeface="+mn-cs"/>
                        </a:rPr>
                        <a:t>calidad / gestión financiera, así:</a:t>
                      </a:r>
                    </a:p>
                    <a:p>
                      <a:pPr>
                        <a:lnSpc>
                          <a:spcPct val="100000"/>
                        </a:lnSpc>
                      </a:pPr>
                      <a:r>
                        <a:rPr lang="es-CO" sz="1100" b="0" kern="1200" dirty="0" smtClean="0">
                          <a:solidFill>
                            <a:schemeClr val="dk1"/>
                          </a:solidFill>
                          <a:effectLst/>
                          <a:latin typeface="+mn-lt"/>
                          <a:ea typeface="+mn-ea"/>
                          <a:cs typeface="+mn-cs"/>
                        </a:rPr>
                        <a:t>1.- “FIN-PRC06 Procedimiento de Cobro Persuasivo V02”.</a:t>
                      </a:r>
                    </a:p>
                    <a:p>
                      <a:pPr>
                        <a:lnSpc>
                          <a:spcPct val="100000"/>
                        </a:lnSpc>
                      </a:pPr>
                      <a:r>
                        <a:rPr lang="es-CO" sz="1100" b="0" kern="1200" dirty="0" smtClean="0">
                          <a:solidFill>
                            <a:schemeClr val="dk1"/>
                          </a:solidFill>
                          <a:effectLst/>
                          <a:latin typeface="+mn-lt"/>
                          <a:ea typeface="+mn-ea"/>
                          <a:cs typeface="+mn-cs"/>
                        </a:rPr>
                        <a:t>2.- “FIN-PRC07 Procedimiento de Cobro Coactivo V03”.</a:t>
                      </a: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900" b="0" dirty="0" smtClean="0">
                        <a:solidFill>
                          <a:schemeClr val="tx1"/>
                        </a:solidFill>
                        <a:effectLst/>
                        <a:latin typeface="Calibri"/>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Calibri"/>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Calibri"/>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Calibri"/>
                          <a:ea typeface="Calibri"/>
                          <a:cs typeface="Times New Roman"/>
                        </a:rPr>
                        <a:t>Subdirección </a:t>
                      </a:r>
                    </a:p>
                    <a:p>
                      <a:pPr algn="ctr">
                        <a:lnSpc>
                          <a:spcPct val="100000"/>
                        </a:lnSpc>
                        <a:spcBef>
                          <a:spcPts val="5"/>
                        </a:spcBef>
                        <a:spcAft>
                          <a:spcPts val="0"/>
                        </a:spcAft>
                      </a:pPr>
                      <a:r>
                        <a:rPr lang="es-MX" sz="1100" b="0" dirty="0" smtClean="0">
                          <a:solidFill>
                            <a:schemeClr val="tx1"/>
                          </a:solidFill>
                          <a:effectLst/>
                          <a:latin typeface="Calibri"/>
                          <a:ea typeface="Calibri"/>
                          <a:cs typeface="Times New Roman"/>
                        </a:rPr>
                        <a:t>Administrativa y Financiera </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500"/>
                        </a:lnSpc>
                        <a:spcBef>
                          <a:spcPts val="50"/>
                        </a:spcBef>
                        <a:spcAft>
                          <a:spcPts val="0"/>
                        </a:spcAft>
                      </a:pPr>
                      <a:endParaRPr lang="es-MX" sz="900" dirty="0" smtClean="0">
                        <a:solidFill>
                          <a:schemeClr val="tx1"/>
                        </a:solidFill>
                        <a:effectLst/>
                        <a:latin typeface="Calibri"/>
                        <a:ea typeface="Calibri"/>
                        <a:cs typeface="Times New Roman"/>
                      </a:endParaRPr>
                    </a:p>
                    <a:p>
                      <a:pPr>
                        <a:lnSpc>
                          <a:spcPts val="500"/>
                        </a:lnSpc>
                        <a:spcBef>
                          <a:spcPts val="50"/>
                        </a:spcBef>
                        <a:spcAft>
                          <a:spcPts val="0"/>
                        </a:spcAft>
                      </a:pPr>
                      <a:endParaRPr lang="es-MX" sz="900" dirty="0" smtClean="0">
                        <a:solidFill>
                          <a:schemeClr val="tx1"/>
                        </a:solidFill>
                        <a:effectLst/>
                        <a:latin typeface="Calibri"/>
                        <a:ea typeface="Calibri"/>
                        <a:cs typeface="Times New Roman"/>
                      </a:endParaRPr>
                    </a:p>
                    <a:p>
                      <a:pPr>
                        <a:lnSpc>
                          <a:spcPts val="500"/>
                        </a:lnSpc>
                        <a:spcBef>
                          <a:spcPts val="50"/>
                        </a:spcBef>
                        <a:spcAft>
                          <a:spcPts val="0"/>
                        </a:spcAft>
                      </a:pPr>
                      <a:endParaRPr lang="es-MX" sz="900" dirty="0" smtClean="0">
                        <a:solidFill>
                          <a:schemeClr val="tx1"/>
                        </a:solidFill>
                        <a:effectLst/>
                        <a:latin typeface="Calibri"/>
                        <a:ea typeface="Calibri"/>
                        <a:cs typeface="Times New Roman"/>
                      </a:endParaRPr>
                    </a:p>
                    <a:p>
                      <a:pPr>
                        <a:lnSpc>
                          <a:spcPts val="500"/>
                        </a:lnSpc>
                        <a:spcBef>
                          <a:spcPts val="50"/>
                        </a:spcBef>
                        <a:spcAft>
                          <a:spcPts val="0"/>
                        </a:spcAft>
                      </a:pPr>
                      <a:endParaRPr lang="es-MX" sz="900" dirty="0" smtClean="0">
                        <a:solidFill>
                          <a:schemeClr val="tx1"/>
                        </a:solidFill>
                        <a:effectLst/>
                        <a:latin typeface="Calibri"/>
                        <a:ea typeface="Calibri"/>
                        <a:cs typeface="Times New Roman"/>
                      </a:endParaRPr>
                    </a:p>
                    <a:p>
                      <a:pPr>
                        <a:lnSpc>
                          <a:spcPts val="500"/>
                        </a:lnSpc>
                        <a:spcBef>
                          <a:spcPts val="50"/>
                        </a:spcBef>
                        <a:spcAft>
                          <a:spcPts val="0"/>
                        </a:spcAft>
                      </a:pPr>
                      <a:endParaRPr lang="es-MX" sz="900" dirty="0" smtClean="0">
                        <a:solidFill>
                          <a:schemeClr val="tx1"/>
                        </a:solidFill>
                        <a:effectLst/>
                        <a:latin typeface="Calibri"/>
                        <a:ea typeface="Calibri"/>
                        <a:cs typeface="Times New Roman"/>
                      </a:endParaRPr>
                    </a:p>
                    <a:p>
                      <a:pPr>
                        <a:lnSpc>
                          <a:spcPts val="500"/>
                        </a:lnSpc>
                        <a:spcBef>
                          <a:spcPts val="50"/>
                        </a:spcBef>
                        <a:spcAft>
                          <a:spcPts val="0"/>
                        </a:spcAft>
                      </a:pPr>
                      <a:endParaRPr lang="es-MX" sz="900" dirty="0" smtClean="0">
                        <a:solidFill>
                          <a:schemeClr val="tx1"/>
                        </a:solidFill>
                        <a:effectLst/>
                        <a:latin typeface="Calibri"/>
                        <a:ea typeface="Calibri"/>
                        <a:cs typeface="Times New Roman"/>
                      </a:endParaRPr>
                    </a:p>
                    <a:p>
                      <a:pPr>
                        <a:lnSpc>
                          <a:spcPts val="500"/>
                        </a:lnSpc>
                        <a:spcBef>
                          <a:spcPts val="50"/>
                        </a:spcBef>
                        <a:spcAft>
                          <a:spcPts val="0"/>
                        </a:spcAft>
                      </a:pPr>
                      <a:endParaRPr lang="es-MX" sz="900" dirty="0" smtClean="0">
                        <a:solidFill>
                          <a:schemeClr val="tx1"/>
                        </a:solidFill>
                        <a:effectLst/>
                        <a:latin typeface="Calibri"/>
                        <a:ea typeface="Calibri"/>
                        <a:cs typeface="Times New Roman"/>
                      </a:endParaRPr>
                    </a:p>
                    <a:p>
                      <a:pP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nSpc>
                          <a:spcPts val="500"/>
                        </a:lnSpc>
                        <a:spcBef>
                          <a:spcPts val="50"/>
                        </a:spcBef>
                        <a:spcAft>
                          <a:spcPts val="0"/>
                        </a:spcAft>
                      </a:pPr>
                      <a:r>
                        <a:rPr lang="es-MX" sz="1100" b="0" dirty="0" smtClean="0">
                          <a:solidFill>
                            <a:schemeClr val="tx1"/>
                          </a:solidFill>
                          <a:effectLst/>
                          <a:latin typeface="Calibri"/>
                          <a:ea typeface="Calibri"/>
                          <a:cs typeface="Times New Roman"/>
                        </a:rPr>
                        <a:t>    29 de</a:t>
                      </a:r>
                      <a:r>
                        <a:rPr lang="es-MX" sz="1100" b="0" baseline="0" dirty="0" smtClean="0">
                          <a:solidFill>
                            <a:schemeClr val="tx1"/>
                          </a:solidFill>
                          <a:effectLst/>
                          <a:latin typeface="Calibri"/>
                          <a:ea typeface="Calibri"/>
                          <a:cs typeface="Times New Roman"/>
                        </a:rPr>
                        <a:t> febrero de 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nSpc>
                          <a:spcPts val="950"/>
                        </a:lnSpc>
                        <a:spcBef>
                          <a:spcPts val="15"/>
                        </a:spcBef>
                        <a:spcAft>
                          <a:spcPts val="0"/>
                        </a:spcAft>
                      </a:pPr>
                      <a:r>
                        <a:rPr lang="es-MX" sz="1100" b="1" dirty="0" smtClean="0">
                          <a:solidFill>
                            <a:schemeClr val="tx1"/>
                          </a:solidFill>
                          <a:effectLst/>
                          <a:latin typeface="+mn-lt"/>
                          <a:ea typeface="Calibri"/>
                          <a:cs typeface="Times New Roman"/>
                        </a:rPr>
                        <a:t>    </a:t>
                      </a:r>
                    </a:p>
                    <a:p>
                      <a:pPr>
                        <a:lnSpc>
                          <a:spcPts val="950"/>
                        </a:lnSpc>
                        <a:spcBef>
                          <a:spcPts val="15"/>
                        </a:spcBef>
                        <a:spcAft>
                          <a:spcPts val="0"/>
                        </a:spcAft>
                      </a:pPr>
                      <a:r>
                        <a:rPr lang="es-MX" sz="1100" b="1" dirty="0" smtClean="0">
                          <a:solidFill>
                            <a:schemeClr val="tx1"/>
                          </a:solidFill>
                          <a:effectLst/>
                          <a:latin typeface="+mn-lt"/>
                          <a:ea typeface="Calibri"/>
                          <a:cs typeface="Times New Roman"/>
                        </a:rPr>
                        <a:t>  CUMPLIDA</a:t>
                      </a:r>
                      <a:endParaRPr lang="es-CO" sz="1100" b="1"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xmlns="" val="2662868159"/>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23796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17895</TotalTime>
  <Words>4612</Words>
  <Application>Microsoft Office PowerPoint</Application>
  <PresentationFormat>Presentación en pantalla (4:3)</PresentationFormat>
  <Paragraphs>1785</Paragraphs>
  <Slides>36</Slides>
  <Notes>0</Notes>
  <HiddenSlides>0</HiddenSlides>
  <MMClips>0</MMClip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Mercadeo básico</dc:title>
  <dc:creator>Preferred Customer</dc:creator>
  <cp:lastModifiedBy>Giovanni Soto Cagua</cp:lastModifiedBy>
  <cp:revision>779</cp:revision>
  <cp:lastPrinted>2015-08-03T15:59:57Z</cp:lastPrinted>
  <dcterms:created xsi:type="dcterms:W3CDTF">2009-07-03T14:17:45Z</dcterms:created>
  <dcterms:modified xsi:type="dcterms:W3CDTF">2017-01-16T19:13:20Z</dcterms:modified>
</cp:coreProperties>
</file>