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500" r:id="rId2"/>
    <p:sldId id="492" r:id="rId3"/>
    <p:sldId id="604" r:id="rId4"/>
    <p:sldId id="533" r:id="rId5"/>
    <p:sldId id="621" r:id="rId6"/>
    <p:sldId id="554" r:id="rId7"/>
    <p:sldId id="622" r:id="rId8"/>
    <p:sldId id="623" r:id="rId9"/>
    <p:sldId id="608" r:id="rId10"/>
    <p:sldId id="625" r:id="rId11"/>
    <p:sldId id="609" r:id="rId12"/>
    <p:sldId id="611" r:id="rId13"/>
    <p:sldId id="616" r:id="rId14"/>
    <p:sldId id="617" r:id="rId15"/>
    <p:sldId id="618" r:id="rId16"/>
    <p:sldId id="626" r:id="rId17"/>
    <p:sldId id="568" r:id="rId18"/>
    <p:sldId id="591" r:id="rId19"/>
    <p:sldId id="528"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481"/>
    <a:srgbClr val="003399"/>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79" autoAdjust="0"/>
    <p:restoredTop sz="98558" autoAdjust="0"/>
  </p:normalViewPr>
  <p:slideViewPr>
    <p:cSldViewPr>
      <p:cViewPr varScale="1">
        <p:scale>
          <a:sx n="111" d="100"/>
          <a:sy n="111" d="100"/>
        </p:scale>
        <p:origin x="130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nchor="t"/>
        <a:lstStyle/>
        <a:p>
          <a:pPr algn="just"/>
          <a:r>
            <a:rPr lang="es-MX" sz="1600" dirty="0" smtClean="0">
              <a:solidFill>
                <a:schemeClr val="tx1"/>
              </a:solidFill>
            </a:rPr>
            <a:t>El 20% de las indagaciones preliminares revisadas (1 de 5), superó el término establecido en el artículo 150 de la ley 734 de 2002 </a:t>
          </a:r>
          <a:r>
            <a:rPr lang="es-MX" sz="1600" i="1" dirty="0" smtClean="0">
              <a:solidFill>
                <a:schemeClr val="tx1"/>
              </a:solidFill>
            </a:rPr>
            <a:t>“</a:t>
          </a:r>
          <a:r>
            <a:rPr lang="es-CO" sz="1600" i="1" dirty="0" smtClean="0"/>
            <a:t>Procedencia, fines y trámite de la indagación preliminar. (…). En los demás casos la indagación preliminar tendrá una duración de </a:t>
          </a:r>
          <a:r>
            <a:rPr lang="es-CO" sz="1600" b="1" i="1" dirty="0" smtClean="0"/>
            <a:t>seis (6) meses </a:t>
          </a:r>
          <a:r>
            <a:rPr lang="es-CO" sz="1600" i="1" dirty="0" smtClean="0"/>
            <a:t>y culminará con el archivo definitivo o auto de apertura”, </a:t>
          </a:r>
          <a:r>
            <a:rPr lang="es-CO" sz="1600" i="0" dirty="0" smtClean="0"/>
            <a:t>(negrillas fuera de texto)</a:t>
          </a:r>
          <a:r>
            <a:rPr lang="es-CO" sz="1600" b="0" i="0" dirty="0" smtClean="0"/>
            <a:t> </a:t>
          </a:r>
          <a:r>
            <a:rPr lang="es-CO" sz="1600" b="0" i="0" dirty="0" smtClean="0"/>
            <a:t>(ver anexo </a:t>
          </a:r>
          <a:r>
            <a:rPr lang="es-CO" sz="1600" b="0" i="0" dirty="0" smtClean="0"/>
            <a:t>1).</a:t>
          </a:r>
        </a:p>
        <a:p>
          <a:pPr algn="just"/>
          <a:r>
            <a:rPr lang="es-CO" sz="1600" i="0" dirty="0" smtClean="0">
              <a:solidFill>
                <a:schemeClr val="tx1"/>
              </a:solidFill>
            </a:rPr>
            <a:t>Por lo anterior, se recomienda dar estricta aplicación a los términos perentorios contenidos en el artículo 150 de la Ley 734 de 2002, en aras de dar cumplimiento al principio de celeridad contenido en la ley. </a:t>
          </a:r>
        </a:p>
        <a:p>
          <a:pPr algn="just"/>
          <a:r>
            <a:rPr lang="es-MX" sz="1600" b="1" i="0" dirty="0" smtClean="0"/>
            <a:t>Comentario de la Subdirección Administrativa y Financiera</a:t>
          </a:r>
        </a:p>
        <a:p>
          <a:pPr algn="just"/>
          <a:r>
            <a:rPr lang="es-CO" sz="1600" i="1" dirty="0" smtClean="0"/>
            <a:t>“Respecto al </a:t>
          </a:r>
          <a:r>
            <a:rPr lang="es-CO" sz="1600" b="1" i="1" dirty="0" smtClean="0"/>
            <a:t>Proceso Disciplinario N° 004 de 2016</a:t>
          </a:r>
          <a:r>
            <a:rPr lang="es-CO" sz="1600" i="1" dirty="0" smtClean="0"/>
            <a:t>, cuyo auto de apertura de indagación preliminar es del 23 de agosto de 2016 y el auto de terminación y archivo quedo con fecha 24 de febrero de 2017, es preciso señalar, que, </a:t>
          </a:r>
          <a:r>
            <a:rPr lang="es-CO" sz="1600" b="1" i="1" dirty="0" smtClean="0"/>
            <a:t>si cumplidos los seis meses</a:t>
          </a:r>
          <a:r>
            <a:rPr lang="es-CO" sz="1600" i="1" dirty="0" smtClean="0"/>
            <a:t> no se han identificado los presuntos responsables o no se han podido establecer los hechos denunciados, resulta obligado ordenar el archivo de las diligencias (…)” (Resaltado fuera de texto), como efectivamente sucedió en el proceso en cuestión”.</a:t>
          </a:r>
          <a:r>
            <a:rPr lang="es-CO" sz="1600" dirty="0" smtClean="0"/>
            <a:t> </a:t>
          </a: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782271" custLinFactNeighborX="-885" custLinFactNeighborY="27736">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nchor="t"/>
        <a:lstStyle/>
        <a:p>
          <a:pPr algn="just"/>
          <a:r>
            <a:rPr lang="es-CO" sz="1600" i="1" dirty="0" smtClean="0"/>
            <a:t>“Adicional a lo anterior, el término de los seis meses, debe entenderse como aquel periodo dentro del cual el funcionario competente podrá practicar pruebas legalmente reconocidas como tales; es así que las pruebas practicadas fuera del plazo establecido serán consideradas nulas. Una vez vencido el termino previsto, el competente sólo podrá, abrir investigación disciplinaria o archivar definitivamente. (Rafael Darío Restrepo, Derecho Administrativo Disciplinario, página 157 y ss.). Régimen Disciplinario, Fernando Brito Ruíz, Cuarta Edición Actualizada. Página 147”.</a:t>
          </a:r>
        </a:p>
        <a:p>
          <a:pPr algn="just"/>
          <a:endParaRPr lang="es-CO" sz="1600" b="1" i="1" dirty="0" smtClean="0"/>
        </a:p>
        <a:p>
          <a:pPr algn="just"/>
          <a:r>
            <a:rPr lang="es-CO" sz="1600" b="1" i="0" dirty="0" smtClean="0"/>
            <a:t>Comentarios del Grupo de Control Interno</a:t>
          </a:r>
          <a:endParaRPr lang="es-CO" sz="1600" b="0" i="0" dirty="0" smtClean="0"/>
        </a:p>
        <a:p>
          <a:pPr algn="just"/>
          <a:r>
            <a:rPr lang="es-CO" sz="1600" b="0" i="0" dirty="0" smtClean="0"/>
            <a:t>Es conveniente precisar que el término contemplado por el artículo 150 de la ley 734 de 2002 fue superado en este caso, dado que los 6 meses fenecieron el día 23 de febrero de 2017 y la fecha de emisión del auto de archivo de la indagación preliminar fue del 24 de febrero de 2017. </a:t>
          </a: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932883" custLinFactNeighborX="885" custLinFactNeighborY="27736">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nchor="t"/>
        <a:lstStyle/>
        <a:p>
          <a:pPr algn="just"/>
          <a:r>
            <a:rPr lang="es-419" sz="1600" b="0" i="0" u="none" dirty="0" smtClean="0"/>
            <a:t>Así mismo, es conveniente señalar el contenido del </a:t>
          </a:r>
          <a:r>
            <a:rPr lang="es-CO" sz="1600" i="1" dirty="0" smtClean="0"/>
            <a:t>“</a:t>
          </a:r>
          <a:r>
            <a:rPr lang="es-CO" sz="1600" b="1" i="1" dirty="0" smtClean="0"/>
            <a:t>ARTÍCULO 12 DE LA LEY 734 DE 2002. “CELERIDAD DE LA ACTUACIÓN ADMINISTRATIVA” </a:t>
          </a:r>
          <a:r>
            <a:rPr lang="es-CO" sz="1600" b="0" i="0" dirty="0" smtClean="0"/>
            <a:t>que señala lo siguiente: </a:t>
          </a:r>
          <a:r>
            <a:rPr lang="es-CO" sz="1600" i="1" dirty="0" smtClean="0"/>
            <a:t>“El funcionario competente impulsará oficiosamente la actuación disciplinaria </a:t>
          </a:r>
          <a:r>
            <a:rPr lang="es-CO" sz="1600" b="1" i="1" dirty="0" smtClean="0"/>
            <a:t>y cumplirá estrictamente los términos previstos en este código” </a:t>
          </a:r>
          <a:r>
            <a:rPr lang="es-CO" sz="1600" dirty="0" smtClean="0"/>
            <a:t>(negrillas fuera de texto). </a:t>
          </a:r>
          <a:endParaRPr lang="es-CO" sz="1600" b="0" i="0" dirty="0" smtClean="0"/>
        </a:p>
        <a:p>
          <a:pPr algn="just"/>
          <a:r>
            <a:rPr lang="es-CO" sz="1600" b="0" i="0" dirty="0" smtClean="0"/>
            <a:t>Lo anterior, de conformidad con lo establecido en la </a:t>
          </a:r>
          <a:r>
            <a:rPr lang="es-ES" sz="1600" dirty="0" smtClean="0"/>
            <a:t>Sentencia 875 de 2011 de la Honorable Corte Constitucional, que señala lo siguiente:  </a:t>
          </a:r>
        </a:p>
        <a:p>
          <a:pPr algn="just"/>
          <a:r>
            <a:rPr lang="es-ES" sz="1600" i="1" dirty="0" smtClean="0"/>
            <a:t>“El impulso de la actuación procesal está diseñada en relación con el tiempo, que es factor esencial para su celeridad y eficacia, entendida esta última en función del logro del objetivo del proceso”. “El proceso se encuentra regido, entre otros, por los principios de </a:t>
          </a:r>
          <a:r>
            <a:rPr lang="es-ES" sz="1600" i="1" u="none" dirty="0" smtClean="0"/>
            <a:t>celeridad y eficacia los cuales buscan que </a:t>
          </a:r>
          <a:r>
            <a:rPr lang="es-ES" sz="1600" b="1" i="1" u="none" dirty="0" smtClean="0"/>
            <a:t>los trámites procesales se desarrollen con sujeción a los precisos términos señalados </a:t>
          </a:r>
          <a:r>
            <a:rPr lang="es-ES" sz="1600" i="1" u="none" dirty="0" smtClean="0"/>
            <a:t>en la ley procesal y que el proceso concluya dentro del menor término posible y logre su finalidad, a través del pronunciamiento de la correspondiente sentencia” </a:t>
          </a:r>
          <a:r>
            <a:rPr lang="es-ES" sz="1600" i="0" u="none" dirty="0" smtClean="0"/>
            <a:t>(negrillas fuera de texto).</a:t>
          </a: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932883" custLinFactNeighborX="1770" custLinFactNeighborY="26824">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CO" sz="1600" dirty="0" smtClean="0">
              <a:solidFill>
                <a:schemeClr val="tx1"/>
              </a:solidFill>
            </a:rPr>
            <a:t>Se sugiere revisar la descripción de la actividad N° 1 que señala </a:t>
          </a:r>
          <a:r>
            <a:rPr lang="es-CO" sz="1600" i="1" dirty="0" smtClean="0">
              <a:solidFill>
                <a:schemeClr val="tx1"/>
              </a:solidFill>
            </a:rPr>
            <a:t>“Análisis de la queja o informe: Si la información suministrada </a:t>
          </a:r>
          <a:r>
            <a:rPr lang="es-CO" sz="1600" b="1" i="1" dirty="0" smtClean="0">
              <a:solidFill>
                <a:schemeClr val="tx1"/>
              </a:solidFill>
            </a:rPr>
            <a:t>amerita credibilidad</a:t>
          </a:r>
          <a:r>
            <a:rPr lang="es-CO" sz="1600" i="1" dirty="0" smtClean="0">
              <a:solidFill>
                <a:schemeClr val="tx1"/>
              </a:solidFill>
            </a:rPr>
            <a:t>, ordena la indagación preliminar de acuerdo a lo establecido en el artículo 150 de la Ley 734/2002. Si la información suministrada </a:t>
          </a:r>
          <a:r>
            <a:rPr lang="es-CO" sz="1600" b="1" i="1" dirty="0" smtClean="0">
              <a:solidFill>
                <a:schemeClr val="tx1"/>
              </a:solidFill>
            </a:rPr>
            <a:t>no amerita credibilidad</a:t>
          </a:r>
          <a:r>
            <a:rPr lang="es-CO" sz="1600" i="1" dirty="0" smtClean="0">
              <a:solidFill>
                <a:schemeClr val="tx1"/>
              </a:solidFill>
            </a:rPr>
            <a:t> ordena el archivo”, </a:t>
          </a:r>
          <a:r>
            <a:rPr lang="es-CO" sz="1600" dirty="0" smtClean="0">
              <a:solidFill>
                <a:schemeClr val="tx1"/>
              </a:solidFill>
            </a:rPr>
            <a:t>(negrillas fuera de texto). </a:t>
          </a:r>
        </a:p>
        <a:p>
          <a:pPr algn="just"/>
          <a:r>
            <a:rPr lang="es-CO" sz="1600" dirty="0" smtClean="0">
              <a:solidFill>
                <a:schemeClr val="tx1"/>
              </a:solidFill>
            </a:rPr>
            <a:t>La frase “</a:t>
          </a:r>
          <a:r>
            <a:rPr lang="es-CO" sz="1600" i="1" dirty="0" smtClean="0">
              <a:solidFill>
                <a:schemeClr val="tx1"/>
              </a:solidFill>
            </a:rPr>
            <a:t>amerita credibilidad”</a:t>
          </a:r>
          <a:r>
            <a:rPr lang="es-CO" sz="1600" dirty="0" smtClean="0">
              <a:solidFill>
                <a:schemeClr val="tx1"/>
              </a:solidFill>
            </a:rPr>
            <a:t> en concepto de este despacho no se encuentra descrita en la ley como base jurídica, requisito o condición para </a:t>
          </a:r>
          <a:r>
            <a:rPr lang="es-CO" sz="1600" dirty="0" err="1" smtClean="0">
              <a:solidFill>
                <a:schemeClr val="tx1"/>
              </a:solidFill>
            </a:rPr>
            <a:t>aperturar</a:t>
          </a:r>
          <a:r>
            <a:rPr lang="es-CO" sz="1600" dirty="0" smtClean="0">
              <a:solidFill>
                <a:schemeClr val="tx1"/>
              </a:solidFill>
            </a:rPr>
            <a:t>, archivar o abstenerse de ello, ya que el legislador describe puntualmente en su artículo 150 ibídem, los fines de la indagación preliminar así: </a:t>
          </a:r>
          <a:r>
            <a:rPr lang="es-CO" sz="1600" i="1" dirty="0" smtClean="0">
              <a:solidFill>
                <a:schemeClr val="tx1"/>
              </a:solidFill>
            </a:rPr>
            <a:t>“(…) </a:t>
          </a:r>
          <a:r>
            <a:rPr lang="es-ES" sz="1600" b="0" i="1" dirty="0" smtClean="0"/>
            <a:t>La indagación preliminar tendrá como fines </a:t>
          </a:r>
          <a:r>
            <a:rPr lang="es-ES" sz="1600" b="1" i="1" dirty="0" smtClean="0"/>
            <a:t>verificar la ocurrencia de la conducta</a:t>
          </a:r>
          <a:r>
            <a:rPr lang="es-ES" sz="1600" b="0" i="1" dirty="0" smtClean="0"/>
            <a:t>, </a:t>
          </a:r>
          <a:r>
            <a:rPr lang="es-ES" sz="1600" b="1" i="1" dirty="0" smtClean="0"/>
            <a:t>determinar si es constitutiva de falta disciplinaria o si se ha actuado al amparo de una causal de exclusión de la responsabilidad</a:t>
          </a:r>
          <a:r>
            <a:rPr lang="es-ES" sz="1600" b="1" dirty="0" smtClean="0"/>
            <a:t>”. </a:t>
          </a:r>
          <a:r>
            <a:rPr lang="es-ES" sz="1600" b="0" dirty="0" smtClean="0"/>
            <a:t>Igualmente su parágrafo señala que “</a:t>
          </a:r>
          <a:r>
            <a:rPr lang="es-CO" sz="1600" i="1" baseline="0" dirty="0" smtClean="0">
              <a:solidFill>
                <a:schemeClr val="tx1"/>
              </a:solidFill>
            </a:rPr>
            <a:t>Cuando la información o queja sea manifiestamente temeraria o se refiera a hechos disciplinariamente irrelevantes o de imposible ocurrencia o sean presentados de manera absolutamente difusa, </a:t>
          </a:r>
          <a:r>
            <a:rPr lang="es-CO" sz="1600" b="1" i="1" baseline="0" dirty="0" smtClean="0">
              <a:solidFill>
                <a:schemeClr val="tx1"/>
              </a:solidFill>
            </a:rPr>
            <a:t>el funcionario de plano se inhibirá de iniciar actuación alguna</a:t>
          </a:r>
          <a:r>
            <a:rPr lang="es-CO" sz="1600" i="1" baseline="0" dirty="0" smtClean="0">
              <a:solidFill>
                <a:schemeClr val="tx1"/>
              </a:solidFill>
            </a:rPr>
            <a:t>” </a:t>
          </a:r>
          <a:r>
            <a:rPr lang="es-ES" sz="1600" b="0" i="0" dirty="0" smtClean="0"/>
            <a:t>(</a:t>
          </a:r>
          <a:r>
            <a:rPr lang="es-ES" sz="1600" dirty="0" smtClean="0">
              <a:solidFill>
                <a:schemeClr val="tx1"/>
              </a:solidFill>
            </a:rPr>
            <a:t>negrillas fuera de texto).</a:t>
          </a:r>
          <a:r>
            <a:rPr lang="es-CO" sz="1600" dirty="0" smtClean="0">
              <a:solidFill>
                <a:schemeClr val="tx1"/>
              </a:solidFill>
            </a:rPr>
            <a:t> </a:t>
          </a:r>
        </a:p>
        <a:p>
          <a:pPr algn="just"/>
          <a:endParaRPr lang="es-CO" sz="1200" dirty="0" smtClean="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1045426" custLinFactNeighborX="-885" custLinFactNeighborY="15630">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endParaRPr lang="es-MX" sz="1600" b="1" i="1" dirty="0" smtClean="0"/>
        </a:p>
        <a:p>
          <a:pPr algn="just"/>
          <a:endParaRPr lang="es-MX" sz="1600" b="1" i="1" dirty="0" smtClean="0"/>
        </a:p>
        <a:p>
          <a:pPr algn="just"/>
          <a:r>
            <a:rPr lang="es-MX" sz="1600" b="1" i="0" dirty="0" smtClean="0"/>
            <a:t>Comentario de la Subdirección Administrativa y Financiera</a:t>
          </a:r>
        </a:p>
        <a:p>
          <a:pPr algn="just"/>
          <a:r>
            <a:rPr lang="es-CO" sz="1600" i="1" dirty="0" smtClean="0">
              <a:solidFill>
                <a:schemeClr val="tx1"/>
              </a:solidFill>
            </a:rPr>
            <a:t>“Se acepta la observación y se procederá a modificar la actividad N° 1 del procedimiento GTH-PRC13 Indagación Preliminar. </a:t>
          </a:r>
        </a:p>
        <a:p>
          <a:pPr algn="just"/>
          <a:r>
            <a:rPr lang="es-CO" sz="1600" i="1" dirty="0" smtClean="0">
              <a:solidFill>
                <a:schemeClr val="tx1"/>
              </a:solidFill>
            </a:rPr>
            <a:t>Sin embargo, es preciso señalar que la frase “amerita credibilidad” sí es una expresión que se encuentra en la Ley 734 de 2002; el artículo 69 señala: Oficiosidad y preferencia. La acción disciplinaria se iniciará y adelantará de oficio, o por información proveniente de servidor público o de otro medio que amerite credibilidad, o por queja formulada por cualquier persona, (…)” (Resaltado fuera de texto).”</a:t>
          </a:r>
        </a:p>
        <a:p>
          <a:pPr algn="just"/>
          <a:r>
            <a:rPr lang="es-CO" sz="1600" b="1" i="0" dirty="0" smtClean="0"/>
            <a:t>Comentario del Grupo de Control Interno</a:t>
          </a:r>
        </a:p>
        <a:p>
          <a:pPr algn="just"/>
          <a:r>
            <a:rPr lang="es-CO" sz="1600" dirty="0" smtClean="0">
              <a:solidFill>
                <a:schemeClr val="tx1"/>
              </a:solidFill>
            </a:rPr>
            <a:t>Si </a:t>
          </a:r>
          <a:r>
            <a:rPr lang="es-CO" sz="1600" dirty="0" smtClean="0">
              <a:solidFill>
                <a:schemeClr val="tx1"/>
              </a:solidFill>
            </a:rPr>
            <a:t>bien la frase </a:t>
          </a:r>
          <a:r>
            <a:rPr lang="es-CO" sz="1600" i="1" dirty="0" smtClean="0">
              <a:solidFill>
                <a:schemeClr val="tx1"/>
              </a:solidFill>
            </a:rPr>
            <a:t>“amerita credibilidad” </a:t>
          </a:r>
          <a:r>
            <a:rPr lang="es-CO" sz="1600" dirty="0" smtClean="0">
              <a:solidFill>
                <a:schemeClr val="tx1"/>
              </a:solidFill>
            </a:rPr>
            <a:t>se encuentra contenida en la ley 734 de 2002, el contexto jurídico en el que el legislador la allega hace alusión específicamente a la iniciación de la acción disciplinaria como tal y no a los requisitos para </a:t>
          </a:r>
          <a:r>
            <a:rPr lang="es-CO" sz="1600" dirty="0" err="1" smtClean="0">
              <a:solidFill>
                <a:schemeClr val="tx1"/>
              </a:solidFill>
            </a:rPr>
            <a:t>aperturar</a:t>
          </a:r>
          <a:r>
            <a:rPr lang="es-CO" sz="1600" dirty="0" smtClean="0">
              <a:solidFill>
                <a:schemeClr val="tx1"/>
              </a:solidFill>
            </a:rPr>
            <a:t> la etapa de </a:t>
          </a:r>
          <a:r>
            <a:rPr lang="es-CO" sz="1600" dirty="0" smtClean="0">
              <a:solidFill>
                <a:schemeClr val="tx1"/>
              </a:solidFill>
            </a:rPr>
            <a:t>indagación. </a:t>
          </a:r>
          <a:endParaRPr lang="es-CO" sz="1600" i="1" dirty="0" smtClean="0">
            <a:solidFill>
              <a:schemeClr val="tx1"/>
            </a:solidFill>
          </a:endParaRPr>
        </a:p>
        <a:p>
          <a:pPr algn="just"/>
          <a:endParaRPr lang="es-CO" sz="1600" i="1" dirty="0" smtClean="0">
            <a:solidFill>
              <a:schemeClr val="tx1"/>
            </a:solidFill>
          </a:endParaRPr>
        </a:p>
        <a:p>
          <a:pPr algn="just"/>
          <a:endParaRPr lang="es-CO" sz="16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1045426" custLinFactNeighborX="-885" custLinFactNeighborY="51981">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nchor="t"/>
        <a:lstStyle/>
        <a:p>
          <a:pPr algn="just"/>
          <a:r>
            <a:rPr lang="es-CO" sz="1600" dirty="0" smtClean="0">
              <a:solidFill>
                <a:schemeClr val="tx1"/>
              </a:solidFill>
            </a:rPr>
            <a:t>Es conveniente revisar la actividad N° 6 </a:t>
          </a:r>
          <a:r>
            <a:rPr lang="es-CO" sz="1600" i="1" dirty="0" smtClean="0">
              <a:solidFill>
                <a:schemeClr val="tx1"/>
              </a:solidFill>
            </a:rPr>
            <a:t>“Evaluación de Pruebas” </a:t>
          </a:r>
          <a:r>
            <a:rPr lang="es-CO" sz="1600" dirty="0" smtClean="0">
              <a:solidFill>
                <a:schemeClr val="tx1"/>
              </a:solidFill>
            </a:rPr>
            <a:t>y su descripción que señala </a:t>
          </a:r>
          <a:r>
            <a:rPr lang="es-CO" sz="1600" i="1" dirty="0" smtClean="0">
              <a:solidFill>
                <a:schemeClr val="tx1"/>
              </a:solidFill>
            </a:rPr>
            <a:t>“Practica las pruebas de acuerdo con lo ordenado en el auto de apertura”</a:t>
          </a:r>
          <a:r>
            <a:rPr lang="es-CO" sz="1600" dirty="0" smtClean="0">
              <a:solidFill>
                <a:schemeClr val="tx1"/>
              </a:solidFill>
            </a:rPr>
            <a:t>, ya que las dos difieren en su concepto, toda vez que la primera hace alusión a las pruebas que son evaluadas por el despacho una vez sean practicadas, mientras que la segunda indica taxativamente la práctica de las pruebas decretadas por el mismo.</a:t>
          </a:r>
        </a:p>
        <a:p>
          <a:pPr algn="just"/>
          <a:r>
            <a:rPr lang="es-CO" sz="1600" dirty="0" smtClean="0">
              <a:solidFill>
                <a:schemeClr val="tx1"/>
              </a:solidFill>
            </a:rPr>
            <a:t>Por lo anterior se recomienda revisar la conceptualización de la actividad y su descripción, en aras de no generar confusión alguna frente al desarrollo de la etapa probatoria dentro del procedimiento de la indagación preliminar.  </a:t>
          </a:r>
        </a:p>
        <a:p>
          <a:pPr algn="just"/>
          <a:r>
            <a:rPr lang="es-MX" sz="1600" b="1" i="0" dirty="0" smtClean="0"/>
            <a:t>Comentario </a:t>
          </a:r>
          <a:r>
            <a:rPr lang="es-MX" sz="1600" b="1" i="0" dirty="0" smtClean="0"/>
            <a:t>de la Subdirección </a:t>
          </a:r>
          <a:r>
            <a:rPr lang="es-MX" sz="1600" b="1" i="0" dirty="0" smtClean="0"/>
            <a:t>Administrativa y Financiera</a:t>
          </a:r>
          <a:endParaRPr lang="es-CO" sz="1600" b="1" i="0" dirty="0" smtClean="0"/>
        </a:p>
        <a:p>
          <a:pPr algn="just"/>
          <a:r>
            <a:rPr lang="es-CO" sz="1600" i="1" dirty="0" smtClean="0">
              <a:solidFill>
                <a:schemeClr val="tx1"/>
              </a:solidFill>
            </a:rPr>
            <a:t>“Se acepta la observación y se procederá a modificar la actividad N° 6 del procedimiento GTH-PRC13 Indagación Preliminar, respecto a unificar criterios en cuanto a la “evaluación de pruebas” con “práctica de pruebas”. La actividad es “practica de Pruebas” y una vez practicadas, estas serán evaluadas por el operador disciplinario”. </a:t>
          </a:r>
        </a:p>
        <a:p>
          <a:pPr algn="just"/>
          <a:endParaRPr lang="es-CO" sz="1600" dirty="0" smtClean="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849561" custLinFactNeighborY="-415">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endParaRPr lang="es-CO" sz="2400" dirty="0" smtClean="0">
            <a:solidFill>
              <a:schemeClr val="tx1"/>
            </a:solidFill>
          </a:endParaRPr>
        </a:p>
        <a:p>
          <a:pPr algn="just"/>
          <a:r>
            <a:rPr lang="es-CO" sz="1600" dirty="0" smtClean="0">
              <a:solidFill>
                <a:schemeClr val="tx1"/>
              </a:solidFill>
            </a:rPr>
            <a:t>Es conveniente revisar los registros identificados para cada una de las actividades incluidas en la columna </a:t>
          </a:r>
          <a:r>
            <a:rPr lang="es-CO" sz="1600" i="1" dirty="0" smtClean="0">
              <a:solidFill>
                <a:schemeClr val="tx1"/>
              </a:solidFill>
            </a:rPr>
            <a:t>“Registros” </a:t>
          </a:r>
          <a:r>
            <a:rPr lang="es-CO" sz="1600" dirty="0" smtClean="0">
              <a:solidFill>
                <a:schemeClr val="tx1"/>
              </a:solidFill>
            </a:rPr>
            <a:t>de los procedimientos de indagación preliminar e investigación disciplinaria, ya que para todas ellas se diligenció un único registro denominado </a:t>
          </a:r>
          <a:r>
            <a:rPr lang="es-CO" sz="1600" i="1" dirty="0" smtClean="0">
              <a:solidFill>
                <a:schemeClr val="tx1"/>
              </a:solidFill>
            </a:rPr>
            <a:t>“Expediente”, </a:t>
          </a:r>
          <a:r>
            <a:rPr lang="es-CO" sz="1600" dirty="0" smtClean="0">
              <a:solidFill>
                <a:schemeClr val="tx1"/>
              </a:solidFill>
            </a:rPr>
            <a:t>pese a que estas generan diferentes documentos.</a:t>
          </a:r>
        </a:p>
        <a:p>
          <a:pPr algn="just"/>
          <a:r>
            <a:rPr lang="es-CO" sz="1600" dirty="0" smtClean="0">
              <a:solidFill>
                <a:schemeClr val="tx1"/>
              </a:solidFill>
            </a:rPr>
            <a:t>Por lo anterior, se recomienda ajustar dicha información de acuerdo a la actividad correspondiente.</a:t>
          </a:r>
        </a:p>
        <a:p>
          <a:pPr algn="just"/>
          <a:endParaRPr lang="es-CO" sz="1600" i="0" dirty="0" smtClean="0">
            <a:solidFill>
              <a:schemeClr val="tx1"/>
            </a:solidFill>
          </a:endParaRPr>
        </a:p>
        <a:p>
          <a:pPr algn="just"/>
          <a:r>
            <a:rPr lang="es-MX" sz="1600" b="1" i="0" dirty="0" smtClean="0"/>
            <a:t>Comentario </a:t>
          </a:r>
          <a:r>
            <a:rPr lang="es-MX" sz="1600" b="1" i="0" dirty="0" smtClean="0"/>
            <a:t>de la Subdirección </a:t>
          </a:r>
          <a:r>
            <a:rPr lang="es-MX" sz="1600" b="1" i="0" dirty="0" smtClean="0"/>
            <a:t>Administrativa y Financiera</a:t>
          </a:r>
        </a:p>
        <a:p>
          <a:pPr algn="just"/>
          <a:r>
            <a:rPr lang="es-CO" sz="1600" i="1" dirty="0" smtClean="0">
              <a:solidFill>
                <a:schemeClr val="tx1"/>
              </a:solidFill>
            </a:rPr>
            <a:t>“Se acepta la recomendación”.</a:t>
          </a:r>
        </a:p>
        <a:p>
          <a:pPr algn="just"/>
          <a:endParaRPr lang="es-CO" sz="2800" i="1" dirty="0" smtClean="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1026728" custLinFactY="-47177" custLinFactNeighborY="-100000">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4008"/>
          <a:ext cx="8136904" cy="4100447"/>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es-MX" sz="1600" kern="1200" dirty="0" smtClean="0">
              <a:solidFill>
                <a:schemeClr val="tx1"/>
              </a:solidFill>
            </a:rPr>
            <a:t>El 20% de las indagaciones preliminares revisadas (1 de 5), superó el término establecido en el artículo 150 de la ley 734 de 2002 </a:t>
          </a:r>
          <a:r>
            <a:rPr lang="es-MX" sz="1600" i="1" kern="1200" dirty="0" smtClean="0">
              <a:solidFill>
                <a:schemeClr val="tx1"/>
              </a:solidFill>
            </a:rPr>
            <a:t>“</a:t>
          </a:r>
          <a:r>
            <a:rPr lang="es-CO" sz="1600" i="1" kern="1200" dirty="0" smtClean="0"/>
            <a:t>Procedencia, fines y trámite de la indagación preliminar. (…). En los demás casos la indagación preliminar tendrá una duración de </a:t>
          </a:r>
          <a:r>
            <a:rPr lang="es-CO" sz="1600" b="1" i="1" kern="1200" dirty="0" smtClean="0"/>
            <a:t>seis (6) meses </a:t>
          </a:r>
          <a:r>
            <a:rPr lang="es-CO" sz="1600" i="1" kern="1200" dirty="0" smtClean="0"/>
            <a:t>y culminará con el archivo definitivo o auto de apertura”, </a:t>
          </a:r>
          <a:r>
            <a:rPr lang="es-CO" sz="1600" i="0" kern="1200" dirty="0" smtClean="0"/>
            <a:t>(negrillas fuera de texto)</a:t>
          </a:r>
          <a:r>
            <a:rPr lang="es-CO" sz="1600" b="0" i="0" kern="1200" dirty="0" smtClean="0"/>
            <a:t> </a:t>
          </a:r>
          <a:r>
            <a:rPr lang="es-CO" sz="1600" b="0" i="0" kern="1200" dirty="0" smtClean="0"/>
            <a:t>(ver anexo </a:t>
          </a:r>
          <a:r>
            <a:rPr lang="es-CO" sz="1600" b="0" i="0" kern="1200" dirty="0" smtClean="0"/>
            <a:t>1).</a:t>
          </a:r>
        </a:p>
        <a:p>
          <a:pPr lvl="0" algn="just" defTabSz="711200">
            <a:lnSpc>
              <a:spcPct val="90000"/>
            </a:lnSpc>
            <a:spcBef>
              <a:spcPct val="0"/>
            </a:spcBef>
            <a:spcAft>
              <a:spcPct val="35000"/>
            </a:spcAft>
          </a:pPr>
          <a:r>
            <a:rPr lang="es-CO" sz="1600" i="0" kern="1200" dirty="0" smtClean="0">
              <a:solidFill>
                <a:schemeClr val="tx1"/>
              </a:solidFill>
            </a:rPr>
            <a:t>Por lo anterior, se recomienda dar estricta aplicación a los términos perentorios contenidos en el artículo 150 de la Ley 734 de 2002, en aras de dar cumplimiento al principio de celeridad contenido en la ley. </a:t>
          </a:r>
        </a:p>
        <a:p>
          <a:pPr lvl="0" algn="just" defTabSz="711200">
            <a:lnSpc>
              <a:spcPct val="90000"/>
            </a:lnSpc>
            <a:spcBef>
              <a:spcPct val="0"/>
            </a:spcBef>
            <a:spcAft>
              <a:spcPct val="35000"/>
            </a:spcAft>
          </a:pPr>
          <a:r>
            <a:rPr lang="es-MX" sz="1600" b="1" i="0" kern="1200" dirty="0" smtClean="0"/>
            <a:t>Comentario de la Subdirección Administrativa y Financiera</a:t>
          </a:r>
        </a:p>
        <a:p>
          <a:pPr lvl="0" algn="just" defTabSz="711200">
            <a:lnSpc>
              <a:spcPct val="90000"/>
            </a:lnSpc>
            <a:spcBef>
              <a:spcPct val="0"/>
            </a:spcBef>
            <a:spcAft>
              <a:spcPct val="35000"/>
            </a:spcAft>
          </a:pPr>
          <a:r>
            <a:rPr lang="es-CO" sz="1600" i="1" kern="1200" dirty="0" smtClean="0"/>
            <a:t>“Respecto al </a:t>
          </a:r>
          <a:r>
            <a:rPr lang="es-CO" sz="1600" b="1" i="1" kern="1200" dirty="0" smtClean="0"/>
            <a:t>Proceso Disciplinario N° 004 de 2016</a:t>
          </a:r>
          <a:r>
            <a:rPr lang="es-CO" sz="1600" i="1" kern="1200" dirty="0" smtClean="0"/>
            <a:t>, cuyo auto de apertura de indagación preliminar es del 23 de agosto de 2016 y el auto de terminación y archivo quedo con fecha 24 de febrero de 2017, es preciso señalar, que, </a:t>
          </a:r>
          <a:r>
            <a:rPr lang="es-CO" sz="1600" b="1" i="1" kern="1200" dirty="0" smtClean="0"/>
            <a:t>si cumplidos los seis meses</a:t>
          </a:r>
          <a:r>
            <a:rPr lang="es-CO" sz="1600" i="1" kern="1200" dirty="0" smtClean="0"/>
            <a:t> no se han identificado los presuntos responsables o no se han podido establecer los hechos denunciados, resulta obligado ordenar el archivo de las diligencias (…)” (Resaltado fuera de texto), como efectivamente sucedió en el proceso en cuestión”.</a:t>
          </a:r>
          <a:r>
            <a:rPr lang="es-CO" sz="1600" kern="1200" dirty="0" smtClean="0"/>
            <a:t> </a:t>
          </a:r>
        </a:p>
      </dsp:txBody>
      <dsp:txXfrm>
        <a:off x="200167" y="204175"/>
        <a:ext cx="7736570" cy="37001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4008"/>
          <a:ext cx="8136904" cy="4100447"/>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es-CO" sz="1600" i="1" kern="1200" dirty="0" smtClean="0"/>
            <a:t>“Adicional a lo anterior, el término de los seis meses, debe entenderse como aquel periodo dentro del cual el funcionario competente podrá practicar pruebas legalmente reconocidas como tales; es así que las pruebas practicadas fuera del plazo establecido serán consideradas nulas. Una vez vencido el termino previsto, el competente sólo podrá, abrir investigación disciplinaria o archivar definitivamente. (Rafael Darío Restrepo, Derecho Administrativo Disciplinario, página 157 y ss.). Régimen Disciplinario, Fernando Brito Ruíz, Cuarta Edición Actualizada. Página 147”.</a:t>
          </a:r>
        </a:p>
        <a:p>
          <a:pPr lvl="0" algn="just" defTabSz="711200">
            <a:lnSpc>
              <a:spcPct val="90000"/>
            </a:lnSpc>
            <a:spcBef>
              <a:spcPct val="0"/>
            </a:spcBef>
            <a:spcAft>
              <a:spcPct val="35000"/>
            </a:spcAft>
          </a:pPr>
          <a:endParaRPr lang="es-CO" sz="1600" b="1" i="1" kern="1200" dirty="0" smtClean="0"/>
        </a:p>
        <a:p>
          <a:pPr lvl="0" algn="just" defTabSz="711200">
            <a:lnSpc>
              <a:spcPct val="90000"/>
            </a:lnSpc>
            <a:spcBef>
              <a:spcPct val="0"/>
            </a:spcBef>
            <a:spcAft>
              <a:spcPct val="35000"/>
            </a:spcAft>
          </a:pPr>
          <a:r>
            <a:rPr lang="es-CO" sz="1600" b="1" i="0" kern="1200" dirty="0" smtClean="0"/>
            <a:t>Comentarios del Grupo de Control Interno</a:t>
          </a:r>
          <a:endParaRPr lang="es-CO" sz="1600" b="0" i="0" kern="1200" dirty="0" smtClean="0"/>
        </a:p>
        <a:p>
          <a:pPr lvl="0" algn="just" defTabSz="711200">
            <a:lnSpc>
              <a:spcPct val="90000"/>
            </a:lnSpc>
            <a:spcBef>
              <a:spcPct val="0"/>
            </a:spcBef>
            <a:spcAft>
              <a:spcPct val="35000"/>
            </a:spcAft>
          </a:pPr>
          <a:r>
            <a:rPr lang="es-CO" sz="1600" b="0" i="0" kern="1200" dirty="0" smtClean="0"/>
            <a:t>Es conveniente precisar que el término contemplado por el artículo 150 de la ley 734 de 2002 fue superado en este caso, dado que los 6 meses fenecieron el día 23 de febrero de 2017 y la fecha de emisión del auto de archivo de la indagación preliminar fue del 24 de febrero de 2017. </a:t>
          </a:r>
        </a:p>
      </dsp:txBody>
      <dsp:txXfrm>
        <a:off x="200167" y="204175"/>
        <a:ext cx="7736570" cy="3700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4008"/>
          <a:ext cx="8136904" cy="4100447"/>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es-419" sz="1600" b="0" i="0" u="none" kern="1200" dirty="0" smtClean="0"/>
            <a:t>Así mismo, es conveniente señalar el contenido del </a:t>
          </a:r>
          <a:r>
            <a:rPr lang="es-CO" sz="1600" i="1" kern="1200" dirty="0" smtClean="0"/>
            <a:t>“</a:t>
          </a:r>
          <a:r>
            <a:rPr lang="es-CO" sz="1600" b="1" i="1" kern="1200" dirty="0" smtClean="0"/>
            <a:t>ARTÍCULO 12 DE LA LEY 734 DE 2002. “CELERIDAD DE LA ACTUACIÓN ADMINISTRATIVA” </a:t>
          </a:r>
          <a:r>
            <a:rPr lang="es-CO" sz="1600" b="0" i="0" kern="1200" dirty="0" smtClean="0"/>
            <a:t>que señala lo siguiente: </a:t>
          </a:r>
          <a:r>
            <a:rPr lang="es-CO" sz="1600" i="1" kern="1200" dirty="0" smtClean="0"/>
            <a:t>“El funcionario competente impulsará oficiosamente la actuación disciplinaria </a:t>
          </a:r>
          <a:r>
            <a:rPr lang="es-CO" sz="1600" b="1" i="1" kern="1200" dirty="0" smtClean="0"/>
            <a:t>y cumplirá estrictamente los términos previstos en este código” </a:t>
          </a:r>
          <a:r>
            <a:rPr lang="es-CO" sz="1600" kern="1200" dirty="0" smtClean="0"/>
            <a:t>(negrillas fuera de texto). </a:t>
          </a:r>
          <a:endParaRPr lang="es-CO" sz="1600" b="0" i="0" kern="1200" dirty="0" smtClean="0"/>
        </a:p>
        <a:p>
          <a:pPr lvl="0" algn="just" defTabSz="711200">
            <a:lnSpc>
              <a:spcPct val="90000"/>
            </a:lnSpc>
            <a:spcBef>
              <a:spcPct val="0"/>
            </a:spcBef>
            <a:spcAft>
              <a:spcPct val="35000"/>
            </a:spcAft>
          </a:pPr>
          <a:r>
            <a:rPr lang="es-CO" sz="1600" b="0" i="0" kern="1200" dirty="0" smtClean="0"/>
            <a:t>Lo anterior, de conformidad con lo establecido en la </a:t>
          </a:r>
          <a:r>
            <a:rPr lang="es-ES" sz="1600" kern="1200" dirty="0" smtClean="0"/>
            <a:t>Sentencia 875 de 2011 de la Honorable Corte Constitucional, que señala lo siguiente:  </a:t>
          </a:r>
        </a:p>
        <a:p>
          <a:pPr lvl="0" algn="just" defTabSz="711200">
            <a:lnSpc>
              <a:spcPct val="90000"/>
            </a:lnSpc>
            <a:spcBef>
              <a:spcPct val="0"/>
            </a:spcBef>
            <a:spcAft>
              <a:spcPct val="35000"/>
            </a:spcAft>
          </a:pPr>
          <a:r>
            <a:rPr lang="es-ES" sz="1600" i="1" kern="1200" dirty="0" smtClean="0"/>
            <a:t>“El impulso de la actuación procesal está diseñada en relación con el tiempo, que es factor esencial para su celeridad y eficacia, entendida esta última en función del logro del objetivo del proceso”. “El proceso se encuentra regido, entre otros, por los principios de </a:t>
          </a:r>
          <a:r>
            <a:rPr lang="es-ES" sz="1600" i="1" u="none" kern="1200" dirty="0" smtClean="0"/>
            <a:t>celeridad y eficacia los cuales buscan que </a:t>
          </a:r>
          <a:r>
            <a:rPr lang="es-ES" sz="1600" b="1" i="1" u="none" kern="1200" dirty="0" smtClean="0"/>
            <a:t>los trámites procesales se desarrollen con sujeción a los precisos términos señalados </a:t>
          </a:r>
          <a:r>
            <a:rPr lang="es-ES" sz="1600" i="1" u="none" kern="1200" dirty="0" smtClean="0"/>
            <a:t>en la ley procesal y que el proceso concluya dentro del menor término posible y logre su finalidad, a través del pronunciamiento de la correspondiente sentencia” </a:t>
          </a:r>
          <a:r>
            <a:rPr lang="es-ES" sz="1600" i="0" u="none" kern="1200" dirty="0" smtClean="0"/>
            <a:t>(negrillas fuera de texto).</a:t>
          </a:r>
        </a:p>
      </dsp:txBody>
      <dsp:txXfrm>
        <a:off x="200167" y="204175"/>
        <a:ext cx="7736570" cy="37001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3937"/>
          <a:ext cx="8136904" cy="402851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CO" sz="1600" kern="1200" dirty="0" smtClean="0">
              <a:solidFill>
                <a:schemeClr val="tx1"/>
              </a:solidFill>
            </a:rPr>
            <a:t>Se sugiere revisar la descripción de la actividad N° 1 que señala </a:t>
          </a:r>
          <a:r>
            <a:rPr lang="es-CO" sz="1600" i="1" kern="1200" dirty="0" smtClean="0">
              <a:solidFill>
                <a:schemeClr val="tx1"/>
              </a:solidFill>
            </a:rPr>
            <a:t>“Análisis de la queja o informe: Si la información suministrada </a:t>
          </a:r>
          <a:r>
            <a:rPr lang="es-CO" sz="1600" b="1" i="1" kern="1200" dirty="0" smtClean="0">
              <a:solidFill>
                <a:schemeClr val="tx1"/>
              </a:solidFill>
            </a:rPr>
            <a:t>amerita credibilidad</a:t>
          </a:r>
          <a:r>
            <a:rPr lang="es-CO" sz="1600" i="1" kern="1200" dirty="0" smtClean="0">
              <a:solidFill>
                <a:schemeClr val="tx1"/>
              </a:solidFill>
            </a:rPr>
            <a:t>, ordena la indagación preliminar de acuerdo a lo establecido en el artículo 150 de la Ley 734/2002. Si la información suministrada </a:t>
          </a:r>
          <a:r>
            <a:rPr lang="es-CO" sz="1600" b="1" i="1" kern="1200" dirty="0" smtClean="0">
              <a:solidFill>
                <a:schemeClr val="tx1"/>
              </a:solidFill>
            </a:rPr>
            <a:t>no amerita credibilidad</a:t>
          </a:r>
          <a:r>
            <a:rPr lang="es-CO" sz="1600" i="1" kern="1200" dirty="0" smtClean="0">
              <a:solidFill>
                <a:schemeClr val="tx1"/>
              </a:solidFill>
            </a:rPr>
            <a:t> ordena el archivo”, </a:t>
          </a:r>
          <a:r>
            <a:rPr lang="es-CO" sz="1600" kern="1200" dirty="0" smtClean="0">
              <a:solidFill>
                <a:schemeClr val="tx1"/>
              </a:solidFill>
            </a:rPr>
            <a:t>(negrillas fuera de texto). </a:t>
          </a:r>
        </a:p>
        <a:p>
          <a:pPr lvl="0" algn="just" defTabSz="711200">
            <a:lnSpc>
              <a:spcPct val="90000"/>
            </a:lnSpc>
            <a:spcBef>
              <a:spcPct val="0"/>
            </a:spcBef>
            <a:spcAft>
              <a:spcPct val="35000"/>
            </a:spcAft>
          </a:pPr>
          <a:r>
            <a:rPr lang="es-CO" sz="1600" kern="1200" dirty="0" smtClean="0">
              <a:solidFill>
                <a:schemeClr val="tx1"/>
              </a:solidFill>
            </a:rPr>
            <a:t>La frase “</a:t>
          </a:r>
          <a:r>
            <a:rPr lang="es-CO" sz="1600" i="1" kern="1200" dirty="0" smtClean="0">
              <a:solidFill>
                <a:schemeClr val="tx1"/>
              </a:solidFill>
            </a:rPr>
            <a:t>amerita credibilidad”</a:t>
          </a:r>
          <a:r>
            <a:rPr lang="es-CO" sz="1600" kern="1200" dirty="0" smtClean="0">
              <a:solidFill>
                <a:schemeClr val="tx1"/>
              </a:solidFill>
            </a:rPr>
            <a:t> en concepto de este despacho no se encuentra descrita en la ley como base jurídica, requisito o condición para </a:t>
          </a:r>
          <a:r>
            <a:rPr lang="es-CO" sz="1600" kern="1200" dirty="0" err="1" smtClean="0">
              <a:solidFill>
                <a:schemeClr val="tx1"/>
              </a:solidFill>
            </a:rPr>
            <a:t>aperturar</a:t>
          </a:r>
          <a:r>
            <a:rPr lang="es-CO" sz="1600" kern="1200" dirty="0" smtClean="0">
              <a:solidFill>
                <a:schemeClr val="tx1"/>
              </a:solidFill>
            </a:rPr>
            <a:t>, archivar o abstenerse de ello, ya que el legislador describe puntualmente en su artículo 150 ibídem, los fines de la indagación preliminar así: </a:t>
          </a:r>
          <a:r>
            <a:rPr lang="es-CO" sz="1600" i="1" kern="1200" dirty="0" smtClean="0">
              <a:solidFill>
                <a:schemeClr val="tx1"/>
              </a:solidFill>
            </a:rPr>
            <a:t>“(…) </a:t>
          </a:r>
          <a:r>
            <a:rPr lang="es-ES" sz="1600" b="0" i="1" kern="1200" dirty="0" smtClean="0"/>
            <a:t>La indagación preliminar tendrá como fines </a:t>
          </a:r>
          <a:r>
            <a:rPr lang="es-ES" sz="1600" b="1" i="1" kern="1200" dirty="0" smtClean="0"/>
            <a:t>verificar la ocurrencia de la conducta</a:t>
          </a:r>
          <a:r>
            <a:rPr lang="es-ES" sz="1600" b="0" i="1" kern="1200" dirty="0" smtClean="0"/>
            <a:t>, </a:t>
          </a:r>
          <a:r>
            <a:rPr lang="es-ES" sz="1600" b="1" i="1" kern="1200" dirty="0" smtClean="0"/>
            <a:t>determinar si es constitutiva de falta disciplinaria o si se ha actuado al amparo de una causal de exclusión de la responsabilidad</a:t>
          </a:r>
          <a:r>
            <a:rPr lang="es-ES" sz="1600" b="1" kern="1200" dirty="0" smtClean="0"/>
            <a:t>”. </a:t>
          </a:r>
          <a:r>
            <a:rPr lang="es-ES" sz="1600" b="0" kern="1200" dirty="0" smtClean="0"/>
            <a:t>Igualmente su parágrafo señala que “</a:t>
          </a:r>
          <a:r>
            <a:rPr lang="es-CO" sz="1600" i="1" kern="1200" baseline="0" dirty="0" smtClean="0">
              <a:solidFill>
                <a:schemeClr val="tx1"/>
              </a:solidFill>
            </a:rPr>
            <a:t>Cuando la información o queja sea manifiestamente temeraria o se refiera a hechos disciplinariamente irrelevantes o de imposible ocurrencia o sean presentados de manera absolutamente difusa, </a:t>
          </a:r>
          <a:r>
            <a:rPr lang="es-CO" sz="1600" b="1" i="1" kern="1200" baseline="0" dirty="0" smtClean="0">
              <a:solidFill>
                <a:schemeClr val="tx1"/>
              </a:solidFill>
            </a:rPr>
            <a:t>el funcionario de plano se inhibirá de iniciar actuación alguna</a:t>
          </a:r>
          <a:r>
            <a:rPr lang="es-CO" sz="1600" i="1" kern="1200" baseline="0" dirty="0" smtClean="0">
              <a:solidFill>
                <a:schemeClr val="tx1"/>
              </a:solidFill>
            </a:rPr>
            <a:t>” </a:t>
          </a:r>
          <a:r>
            <a:rPr lang="es-ES" sz="1600" b="0" i="0" kern="1200" dirty="0" smtClean="0"/>
            <a:t>(</a:t>
          </a:r>
          <a:r>
            <a:rPr lang="es-ES" sz="1600" kern="1200" dirty="0" smtClean="0">
              <a:solidFill>
                <a:schemeClr val="tx1"/>
              </a:solidFill>
            </a:rPr>
            <a:t>negrillas fuera de texto).</a:t>
          </a:r>
          <a:r>
            <a:rPr lang="es-CO" sz="1600" kern="1200" dirty="0" smtClean="0">
              <a:solidFill>
                <a:schemeClr val="tx1"/>
              </a:solidFill>
            </a:rPr>
            <a:t> </a:t>
          </a:r>
        </a:p>
        <a:p>
          <a:pPr lvl="0" algn="just" defTabSz="711200">
            <a:lnSpc>
              <a:spcPct val="90000"/>
            </a:lnSpc>
            <a:spcBef>
              <a:spcPct val="0"/>
            </a:spcBef>
            <a:spcAft>
              <a:spcPct val="35000"/>
            </a:spcAft>
          </a:pPr>
          <a:endParaRPr lang="es-CO" sz="1200" kern="1200" dirty="0" smtClean="0">
            <a:solidFill>
              <a:schemeClr val="tx1"/>
            </a:solidFill>
          </a:endParaRPr>
        </a:p>
      </dsp:txBody>
      <dsp:txXfrm>
        <a:off x="196656" y="200593"/>
        <a:ext cx="7743592" cy="36351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3937"/>
          <a:ext cx="8136904" cy="402851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endParaRPr lang="es-MX" sz="1600" b="1" i="1" kern="1200" dirty="0" smtClean="0"/>
        </a:p>
        <a:p>
          <a:pPr lvl="0" algn="just" defTabSz="711200">
            <a:lnSpc>
              <a:spcPct val="90000"/>
            </a:lnSpc>
            <a:spcBef>
              <a:spcPct val="0"/>
            </a:spcBef>
            <a:spcAft>
              <a:spcPct val="35000"/>
            </a:spcAft>
          </a:pPr>
          <a:endParaRPr lang="es-MX" sz="1600" b="1" i="1" kern="1200" dirty="0" smtClean="0"/>
        </a:p>
        <a:p>
          <a:pPr lvl="0" algn="just" defTabSz="711200">
            <a:lnSpc>
              <a:spcPct val="90000"/>
            </a:lnSpc>
            <a:spcBef>
              <a:spcPct val="0"/>
            </a:spcBef>
            <a:spcAft>
              <a:spcPct val="35000"/>
            </a:spcAft>
          </a:pPr>
          <a:r>
            <a:rPr lang="es-MX" sz="1600" b="1" i="0" kern="1200" dirty="0" smtClean="0"/>
            <a:t>Comentario de la Subdirección Administrativa y Financiera</a:t>
          </a:r>
        </a:p>
        <a:p>
          <a:pPr lvl="0" algn="just" defTabSz="711200">
            <a:lnSpc>
              <a:spcPct val="90000"/>
            </a:lnSpc>
            <a:spcBef>
              <a:spcPct val="0"/>
            </a:spcBef>
            <a:spcAft>
              <a:spcPct val="35000"/>
            </a:spcAft>
          </a:pPr>
          <a:r>
            <a:rPr lang="es-CO" sz="1600" i="1" kern="1200" dirty="0" smtClean="0">
              <a:solidFill>
                <a:schemeClr val="tx1"/>
              </a:solidFill>
            </a:rPr>
            <a:t>“Se acepta la observación y se procederá a modificar la actividad N° 1 del procedimiento GTH-PRC13 Indagación Preliminar. </a:t>
          </a:r>
        </a:p>
        <a:p>
          <a:pPr lvl="0" algn="just" defTabSz="711200">
            <a:lnSpc>
              <a:spcPct val="90000"/>
            </a:lnSpc>
            <a:spcBef>
              <a:spcPct val="0"/>
            </a:spcBef>
            <a:spcAft>
              <a:spcPct val="35000"/>
            </a:spcAft>
          </a:pPr>
          <a:r>
            <a:rPr lang="es-CO" sz="1600" i="1" kern="1200" dirty="0" smtClean="0">
              <a:solidFill>
                <a:schemeClr val="tx1"/>
              </a:solidFill>
            </a:rPr>
            <a:t>Sin embargo, es preciso señalar que la frase “amerita credibilidad” sí es una expresión que se encuentra en la Ley 734 de 2002; el artículo 69 señala: Oficiosidad y preferencia. La acción disciplinaria se iniciará y adelantará de oficio, o por información proveniente de servidor público o de otro medio que amerite credibilidad, o por queja formulada por cualquier persona, (…)” (Resaltado fuera de texto).”</a:t>
          </a:r>
        </a:p>
        <a:p>
          <a:pPr lvl="0" algn="just" defTabSz="711200">
            <a:lnSpc>
              <a:spcPct val="90000"/>
            </a:lnSpc>
            <a:spcBef>
              <a:spcPct val="0"/>
            </a:spcBef>
            <a:spcAft>
              <a:spcPct val="35000"/>
            </a:spcAft>
          </a:pPr>
          <a:r>
            <a:rPr lang="es-CO" sz="1600" b="1" i="0" kern="1200" dirty="0" smtClean="0"/>
            <a:t>Comentario del Grupo de Control Interno</a:t>
          </a:r>
        </a:p>
        <a:p>
          <a:pPr lvl="0" algn="just" defTabSz="711200">
            <a:lnSpc>
              <a:spcPct val="90000"/>
            </a:lnSpc>
            <a:spcBef>
              <a:spcPct val="0"/>
            </a:spcBef>
            <a:spcAft>
              <a:spcPct val="35000"/>
            </a:spcAft>
          </a:pPr>
          <a:r>
            <a:rPr lang="es-CO" sz="1600" kern="1200" dirty="0" smtClean="0">
              <a:solidFill>
                <a:schemeClr val="tx1"/>
              </a:solidFill>
            </a:rPr>
            <a:t>Si </a:t>
          </a:r>
          <a:r>
            <a:rPr lang="es-CO" sz="1600" kern="1200" dirty="0" smtClean="0">
              <a:solidFill>
                <a:schemeClr val="tx1"/>
              </a:solidFill>
            </a:rPr>
            <a:t>bien la frase </a:t>
          </a:r>
          <a:r>
            <a:rPr lang="es-CO" sz="1600" i="1" kern="1200" dirty="0" smtClean="0">
              <a:solidFill>
                <a:schemeClr val="tx1"/>
              </a:solidFill>
            </a:rPr>
            <a:t>“amerita credibilidad” </a:t>
          </a:r>
          <a:r>
            <a:rPr lang="es-CO" sz="1600" kern="1200" dirty="0" smtClean="0">
              <a:solidFill>
                <a:schemeClr val="tx1"/>
              </a:solidFill>
            </a:rPr>
            <a:t>se encuentra contenida en la ley 734 de 2002, el contexto jurídico en el que el legislador la allega hace alusión específicamente a la iniciación de la acción disciplinaria como tal y no a los requisitos para </a:t>
          </a:r>
          <a:r>
            <a:rPr lang="es-CO" sz="1600" kern="1200" dirty="0" err="1" smtClean="0">
              <a:solidFill>
                <a:schemeClr val="tx1"/>
              </a:solidFill>
            </a:rPr>
            <a:t>aperturar</a:t>
          </a:r>
          <a:r>
            <a:rPr lang="es-CO" sz="1600" kern="1200" dirty="0" smtClean="0">
              <a:solidFill>
                <a:schemeClr val="tx1"/>
              </a:solidFill>
            </a:rPr>
            <a:t> la etapa de </a:t>
          </a:r>
          <a:r>
            <a:rPr lang="es-CO" sz="1600" kern="1200" dirty="0" smtClean="0">
              <a:solidFill>
                <a:schemeClr val="tx1"/>
              </a:solidFill>
            </a:rPr>
            <a:t>indagación. </a:t>
          </a:r>
          <a:endParaRPr lang="es-CO" sz="1600" i="1" kern="1200" dirty="0" smtClean="0">
            <a:solidFill>
              <a:schemeClr val="tx1"/>
            </a:solidFill>
          </a:endParaRPr>
        </a:p>
        <a:p>
          <a:pPr lvl="0" algn="just" defTabSz="711200">
            <a:lnSpc>
              <a:spcPct val="90000"/>
            </a:lnSpc>
            <a:spcBef>
              <a:spcPct val="0"/>
            </a:spcBef>
            <a:spcAft>
              <a:spcPct val="35000"/>
            </a:spcAft>
          </a:pPr>
          <a:endParaRPr lang="es-CO" sz="1600" i="1" kern="1200" dirty="0" smtClean="0">
            <a:solidFill>
              <a:schemeClr val="tx1"/>
            </a:solidFill>
          </a:endParaRPr>
        </a:p>
        <a:p>
          <a:pPr lvl="0" algn="just" defTabSz="711200">
            <a:lnSpc>
              <a:spcPct val="90000"/>
            </a:lnSpc>
            <a:spcBef>
              <a:spcPct val="0"/>
            </a:spcBef>
            <a:spcAft>
              <a:spcPct val="35000"/>
            </a:spcAft>
          </a:pPr>
          <a:endParaRPr lang="es-CO" sz="1600" i="1" kern="1200" dirty="0">
            <a:solidFill>
              <a:schemeClr val="tx1"/>
            </a:solidFill>
          </a:endParaRPr>
        </a:p>
      </dsp:txBody>
      <dsp:txXfrm>
        <a:off x="196656" y="200593"/>
        <a:ext cx="7743592" cy="36351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1"/>
          <a:ext cx="8136904" cy="3956572"/>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es-CO" sz="1600" kern="1200" dirty="0" smtClean="0">
              <a:solidFill>
                <a:schemeClr val="tx1"/>
              </a:solidFill>
            </a:rPr>
            <a:t>Es conveniente revisar la actividad N° 6 </a:t>
          </a:r>
          <a:r>
            <a:rPr lang="es-CO" sz="1600" i="1" kern="1200" dirty="0" smtClean="0">
              <a:solidFill>
                <a:schemeClr val="tx1"/>
              </a:solidFill>
            </a:rPr>
            <a:t>“Evaluación de Pruebas” </a:t>
          </a:r>
          <a:r>
            <a:rPr lang="es-CO" sz="1600" kern="1200" dirty="0" smtClean="0">
              <a:solidFill>
                <a:schemeClr val="tx1"/>
              </a:solidFill>
            </a:rPr>
            <a:t>y su descripción que señala </a:t>
          </a:r>
          <a:r>
            <a:rPr lang="es-CO" sz="1600" i="1" kern="1200" dirty="0" smtClean="0">
              <a:solidFill>
                <a:schemeClr val="tx1"/>
              </a:solidFill>
            </a:rPr>
            <a:t>“Practica las pruebas de acuerdo con lo ordenado en el auto de apertura”</a:t>
          </a:r>
          <a:r>
            <a:rPr lang="es-CO" sz="1600" kern="1200" dirty="0" smtClean="0">
              <a:solidFill>
                <a:schemeClr val="tx1"/>
              </a:solidFill>
            </a:rPr>
            <a:t>, ya que las dos difieren en su concepto, toda vez que la primera hace alusión a las pruebas que son evaluadas por el despacho una vez sean practicadas, mientras que la segunda indica taxativamente la práctica de las pruebas decretadas por el mismo.</a:t>
          </a:r>
        </a:p>
        <a:p>
          <a:pPr lvl="0" algn="just" defTabSz="711200">
            <a:lnSpc>
              <a:spcPct val="90000"/>
            </a:lnSpc>
            <a:spcBef>
              <a:spcPct val="0"/>
            </a:spcBef>
            <a:spcAft>
              <a:spcPct val="35000"/>
            </a:spcAft>
          </a:pPr>
          <a:r>
            <a:rPr lang="es-CO" sz="1600" kern="1200" dirty="0" smtClean="0">
              <a:solidFill>
                <a:schemeClr val="tx1"/>
              </a:solidFill>
            </a:rPr>
            <a:t>Por lo anterior se recomienda revisar la conceptualización de la actividad y su descripción, en aras de no generar confusión alguna frente al desarrollo de la etapa probatoria dentro del procedimiento de la indagación preliminar.  </a:t>
          </a:r>
        </a:p>
        <a:p>
          <a:pPr lvl="0" algn="just" defTabSz="711200">
            <a:lnSpc>
              <a:spcPct val="90000"/>
            </a:lnSpc>
            <a:spcBef>
              <a:spcPct val="0"/>
            </a:spcBef>
            <a:spcAft>
              <a:spcPct val="35000"/>
            </a:spcAft>
          </a:pPr>
          <a:r>
            <a:rPr lang="es-MX" sz="1600" b="1" i="0" kern="1200" dirty="0" smtClean="0"/>
            <a:t>Comentario </a:t>
          </a:r>
          <a:r>
            <a:rPr lang="es-MX" sz="1600" b="1" i="0" kern="1200" dirty="0" smtClean="0"/>
            <a:t>de la Subdirección </a:t>
          </a:r>
          <a:r>
            <a:rPr lang="es-MX" sz="1600" b="1" i="0" kern="1200" dirty="0" smtClean="0"/>
            <a:t>Administrativa y Financiera</a:t>
          </a:r>
          <a:endParaRPr lang="es-CO" sz="1600" b="1" i="0" kern="1200" dirty="0" smtClean="0"/>
        </a:p>
        <a:p>
          <a:pPr lvl="0" algn="just" defTabSz="711200">
            <a:lnSpc>
              <a:spcPct val="90000"/>
            </a:lnSpc>
            <a:spcBef>
              <a:spcPct val="0"/>
            </a:spcBef>
            <a:spcAft>
              <a:spcPct val="35000"/>
            </a:spcAft>
          </a:pPr>
          <a:r>
            <a:rPr lang="es-CO" sz="1600" i="1" kern="1200" dirty="0" smtClean="0">
              <a:solidFill>
                <a:schemeClr val="tx1"/>
              </a:solidFill>
            </a:rPr>
            <a:t>“Se acepta la observación y se procederá a modificar la actividad N° 6 del procedimiento GTH-PRC13 Indagación Preliminar, respecto a unificar criterios en cuanto a la “evaluación de pruebas” con “práctica de pruebas”. La actividad es “practica de Pruebas” y una vez practicadas, estas serán evaluadas por el operador disciplinario”. </a:t>
          </a:r>
        </a:p>
        <a:p>
          <a:pPr lvl="0" algn="just" defTabSz="711200">
            <a:lnSpc>
              <a:spcPct val="90000"/>
            </a:lnSpc>
            <a:spcBef>
              <a:spcPct val="0"/>
            </a:spcBef>
            <a:spcAft>
              <a:spcPct val="35000"/>
            </a:spcAft>
          </a:pPr>
          <a:endParaRPr lang="es-CO" sz="1600" kern="1200" dirty="0" smtClean="0">
            <a:solidFill>
              <a:schemeClr val="tx1"/>
            </a:solidFill>
          </a:endParaRPr>
        </a:p>
      </dsp:txBody>
      <dsp:txXfrm>
        <a:off x="193144" y="193145"/>
        <a:ext cx="7750616" cy="35702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208912" cy="3021382"/>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endParaRPr lang="es-CO" sz="2400" kern="1200" dirty="0" smtClean="0">
            <a:solidFill>
              <a:schemeClr val="tx1"/>
            </a:solidFill>
          </a:endParaRPr>
        </a:p>
        <a:p>
          <a:pPr lvl="0" algn="just" defTabSz="1066800">
            <a:lnSpc>
              <a:spcPct val="90000"/>
            </a:lnSpc>
            <a:spcBef>
              <a:spcPct val="0"/>
            </a:spcBef>
            <a:spcAft>
              <a:spcPct val="35000"/>
            </a:spcAft>
          </a:pPr>
          <a:r>
            <a:rPr lang="es-CO" sz="1600" kern="1200" dirty="0" smtClean="0">
              <a:solidFill>
                <a:schemeClr val="tx1"/>
              </a:solidFill>
            </a:rPr>
            <a:t>Es conveniente revisar los registros identificados para cada una de las actividades incluidas en la columna </a:t>
          </a:r>
          <a:r>
            <a:rPr lang="es-CO" sz="1600" i="1" kern="1200" dirty="0" smtClean="0">
              <a:solidFill>
                <a:schemeClr val="tx1"/>
              </a:solidFill>
            </a:rPr>
            <a:t>“Registros” </a:t>
          </a:r>
          <a:r>
            <a:rPr lang="es-CO" sz="1600" kern="1200" dirty="0" smtClean="0">
              <a:solidFill>
                <a:schemeClr val="tx1"/>
              </a:solidFill>
            </a:rPr>
            <a:t>de los procedimientos de indagación preliminar e investigación disciplinaria, ya que para todas ellas se diligenció un único registro denominado </a:t>
          </a:r>
          <a:r>
            <a:rPr lang="es-CO" sz="1600" i="1" kern="1200" dirty="0" smtClean="0">
              <a:solidFill>
                <a:schemeClr val="tx1"/>
              </a:solidFill>
            </a:rPr>
            <a:t>“Expediente”, </a:t>
          </a:r>
          <a:r>
            <a:rPr lang="es-CO" sz="1600" kern="1200" dirty="0" smtClean="0">
              <a:solidFill>
                <a:schemeClr val="tx1"/>
              </a:solidFill>
            </a:rPr>
            <a:t>pese a que estas generan diferentes documentos.</a:t>
          </a:r>
        </a:p>
        <a:p>
          <a:pPr lvl="0" algn="just" defTabSz="1066800">
            <a:lnSpc>
              <a:spcPct val="90000"/>
            </a:lnSpc>
            <a:spcBef>
              <a:spcPct val="0"/>
            </a:spcBef>
            <a:spcAft>
              <a:spcPct val="35000"/>
            </a:spcAft>
          </a:pPr>
          <a:r>
            <a:rPr lang="es-CO" sz="1600" kern="1200" dirty="0" smtClean="0">
              <a:solidFill>
                <a:schemeClr val="tx1"/>
              </a:solidFill>
            </a:rPr>
            <a:t>Por lo anterior, se recomienda ajustar dicha información de acuerdo a la actividad correspondiente.</a:t>
          </a:r>
        </a:p>
        <a:p>
          <a:pPr lvl="0" algn="just" defTabSz="1066800">
            <a:lnSpc>
              <a:spcPct val="90000"/>
            </a:lnSpc>
            <a:spcBef>
              <a:spcPct val="0"/>
            </a:spcBef>
            <a:spcAft>
              <a:spcPct val="35000"/>
            </a:spcAft>
          </a:pPr>
          <a:endParaRPr lang="es-CO" sz="1600" i="0" kern="1200" dirty="0" smtClean="0">
            <a:solidFill>
              <a:schemeClr val="tx1"/>
            </a:solidFill>
          </a:endParaRPr>
        </a:p>
        <a:p>
          <a:pPr lvl="0" algn="just" defTabSz="1066800">
            <a:lnSpc>
              <a:spcPct val="90000"/>
            </a:lnSpc>
            <a:spcBef>
              <a:spcPct val="0"/>
            </a:spcBef>
            <a:spcAft>
              <a:spcPct val="35000"/>
            </a:spcAft>
          </a:pPr>
          <a:r>
            <a:rPr lang="es-MX" sz="1600" b="1" i="0" kern="1200" dirty="0" smtClean="0"/>
            <a:t>Comentario </a:t>
          </a:r>
          <a:r>
            <a:rPr lang="es-MX" sz="1600" b="1" i="0" kern="1200" dirty="0" smtClean="0"/>
            <a:t>de la Subdirección </a:t>
          </a:r>
          <a:r>
            <a:rPr lang="es-MX" sz="1600" b="1" i="0" kern="1200" dirty="0" smtClean="0"/>
            <a:t>Administrativa y Financiera</a:t>
          </a:r>
        </a:p>
        <a:p>
          <a:pPr lvl="0" algn="just" defTabSz="1066800">
            <a:lnSpc>
              <a:spcPct val="90000"/>
            </a:lnSpc>
            <a:spcBef>
              <a:spcPct val="0"/>
            </a:spcBef>
            <a:spcAft>
              <a:spcPct val="35000"/>
            </a:spcAft>
          </a:pPr>
          <a:r>
            <a:rPr lang="es-CO" sz="1600" i="1" kern="1200" dirty="0" smtClean="0">
              <a:solidFill>
                <a:schemeClr val="tx1"/>
              </a:solidFill>
            </a:rPr>
            <a:t>“Se acepta la recomendación”.</a:t>
          </a:r>
        </a:p>
        <a:p>
          <a:pPr lvl="0" algn="just" defTabSz="1066800">
            <a:lnSpc>
              <a:spcPct val="90000"/>
            </a:lnSpc>
            <a:spcBef>
              <a:spcPct val="0"/>
            </a:spcBef>
            <a:spcAft>
              <a:spcPct val="35000"/>
            </a:spcAft>
          </a:pPr>
          <a:endParaRPr lang="es-CO" sz="2800" i="1" kern="1200" dirty="0" smtClean="0">
            <a:solidFill>
              <a:schemeClr val="tx1"/>
            </a:solidFill>
          </a:endParaRPr>
        </a:p>
      </dsp:txBody>
      <dsp:txXfrm>
        <a:off x="147492" y="147492"/>
        <a:ext cx="7913928" cy="27263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28/04/2017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3</a:t>
            </a:fld>
            <a:endParaRPr lang="es-ES" sz="1200"/>
          </a:p>
        </p:txBody>
      </p:sp>
    </p:spTree>
    <p:extLst>
      <p:ext uri="{BB962C8B-B14F-4D97-AF65-F5344CB8AC3E}">
        <p14:creationId xmlns:p14="http://schemas.microsoft.com/office/powerpoint/2010/main" val="3039231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4</a:t>
            </a:fld>
            <a:endParaRPr lang="es-E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a:p>
        </p:txBody>
      </p:sp>
    </p:spTree>
    <p:extLst>
      <p:ext uri="{BB962C8B-B14F-4D97-AF65-F5344CB8AC3E}">
        <p14:creationId xmlns:p14="http://schemas.microsoft.com/office/powerpoint/2010/main" val="1723116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28/04/2017</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28/04/2017</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28/04/2017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p:nvPicPr>
        <p:blipFill rotWithShape="1">
          <a:blip r:embed="rId8">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589"/>
            <a:ext cx="5004048"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107504" y="2564904"/>
            <a:ext cx="8784976" cy="2308324"/>
          </a:xfrm>
          <a:prstGeom prst="rect">
            <a:avLst/>
          </a:prstGeom>
          <a:noFill/>
        </p:spPr>
        <p:txBody>
          <a:bodyPr wrap="square" rtlCol="0">
            <a:spAutoFit/>
          </a:bodyPr>
          <a:lstStyle/>
          <a:p>
            <a:pPr algn="ctr"/>
            <a:r>
              <a:rPr lang="es-CO" sz="2400" b="1" dirty="0" smtClean="0">
                <a:latin typeface="+mn-lt"/>
              </a:rPr>
              <a:t>INFORME DEFINITIVO</a:t>
            </a:r>
          </a:p>
          <a:p>
            <a:pPr algn="ctr"/>
            <a:r>
              <a:rPr lang="es-CO" sz="2400" b="1" dirty="0" smtClean="0">
                <a:latin typeface="+mn-lt"/>
              </a:rPr>
              <a:t>SEGUIMIENTO A LOS PROCESOS DISCIPLINARIOS DEL 1</a:t>
            </a:r>
            <a:r>
              <a:rPr lang="es-CO" sz="2400" b="1" baseline="30000" dirty="0" smtClean="0">
                <a:latin typeface="+mn-lt"/>
              </a:rPr>
              <a:t>o</a:t>
            </a:r>
            <a:r>
              <a:rPr lang="es-CO" sz="2400" b="1" dirty="0" smtClean="0">
                <a:latin typeface="+mn-lt"/>
              </a:rPr>
              <a:t> DE ENERO DE 2016 AL 28 DE FEBRERO DE 2017</a:t>
            </a:r>
          </a:p>
          <a:p>
            <a:pPr algn="ctr"/>
            <a:r>
              <a:rPr lang="es-CO" sz="2400" b="1" dirty="0" smtClean="0">
                <a:latin typeface="+mn-lt"/>
              </a:rPr>
              <a:t> </a:t>
            </a:r>
          </a:p>
          <a:p>
            <a:pPr algn="ctr"/>
            <a:endParaRPr lang="es-CO" sz="2400" b="1" dirty="0">
              <a:latin typeface="+mn-lt"/>
            </a:endParaRPr>
          </a:p>
          <a:p>
            <a:pPr algn="ctr"/>
            <a:r>
              <a:rPr lang="es-CO" sz="2400" b="1" dirty="0" smtClean="0">
                <a:latin typeface="+mn-lt"/>
              </a:rPr>
              <a:t>28</a:t>
            </a:r>
            <a:r>
              <a:rPr lang="es-CO" sz="2400" b="1" dirty="0" smtClean="0">
                <a:solidFill>
                  <a:srgbClr val="FF0000"/>
                </a:solidFill>
                <a:latin typeface="+mn-lt"/>
              </a:rPr>
              <a:t> </a:t>
            </a:r>
            <a:r>
              <a:rPr lang="es-CO" sz="2400" b="1" dirty="0" smtClean="0">
                <a:latin typeface="+mn-lt"/>
              </a:rPr>
              <a:t>de abril de 2017</a:t>
            </a:r>
            <a:endParaRPr lang="es-CO" sz="2400" b="1" dirty="0">
              <a:latin typeface="+mn-lt"/>
            </a:endParaRPr>
          </a:p>
        </p:txBody>
      </p:sp>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20032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400" b="1" dirty="0" smtClean="0"/>
              <a:t>OPORTUNIDAD </a:t>
            </a:r>
            <a:r>
              <a:rPr lang="es-MX" sz="2400" b="1" dirty="0"/>
              <a:t>DE MEJORA</a:t>
            </a:r>
          </a:p>
          <a:p>
            <a:pPr algn="ctr"/>
            <a:r>
              <a:rPr lang="es-MX" sz="2400" b="1" dirty="0"/>
              <a:t>MODIFICACIÓN DE LA ACTIVIDAD N° 1 DEL PROCEDIMIENTO GTH-PRC13 INDAGACIÓN PRELIMINAR </a:t>
            </a:r>
          </a:p>
        </p:txBody>
      </p:sp>
      <p:graphicFrame>
        <p:nvGraphicFramePr>
          <p:cNvPr id="7" name="6 Diagrama"/>
          <p:cNvGraphicFramePr/>
          <p:nvPr>
            <p:extLst>
              <p:ext uri="{D42A27DB-BD31-4B8C-83A1-F6EECF244321}">
                <p14:modId xmlns:p14="http://schemas.microsoft.com/office/powerpoint/2010/main" val="2419279232"/>
              </p:ext>
            </p:extLst>
          </p:nvPr>
        </p:nvGraphicFramePr>
        <p:xfrm>
          <a:off x="611560" y="1772817"/>
          <a:ext cx="8136904"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6073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20032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400" b="1" dirty="0" smtClean="0"/>
              <a:t>OPORTUNIDAD </a:t>
            </a:r>
            <a:r>
              <a:rPr lang="es-MX" sz="2400" b="1" dirty="0"/>
              <a:t>DE </a:t>
            </a:r>
            <a:r>
              <a:rPr lang="es-MX" sz="2400" b="1" dirty="0" smtClean="0"/>
              <a:t>MEJORA</a:t>
            </a:r>
          </a:p>
          <a:p>
            <a:pPr algn="ctr"/>
            <a:r>
              <a:rPr lang="es-MX" sz="2400" b="1" dirty="0"/>
              <a:t>MODIFICACIÓN DE LA ACTIVIDAD N° </a:t>
            </a:r>
            <a:r>
              <a:rPr lang="es-MX" sz="2400" b="1" dirty="0" smtClean="0"/>
              <a:t>6 </a:t>
            </a:r>
            <a:r>
              <a:rPr lang="es-MX" sz="2400" b="1" dirty="0"/>
              <a:t>DEL PROCEDIMIENTO GTH-PRC13 INDAGACIÓN PRELIMINAR </a:t>
            </a:r>
          </a:p>
        </p:txBody>
      </p:sp>
      <p:graphicFrame>
        <p:nvGraphicFramePr>
          <p:cNvPr id="7" name="6 Diagrama"/>
          <p:cNvGraphicFramePr/>
          <p:nvPr>
            <p:extLst>
              <p:ext uri="{D42A27DB-BD31-4B8C-83A1-F6EECF244321}">
                <p14:modId xmlns:p14="http://schemas.microsoft.com/office/powerpoint/2010/main" val="2907737872"/>
              </p:ext>
            </p:extLst>
          </p:nvPr>
        </p:nvGraphicFramePr>
        <p:xfrm>
          <a:off x="611560" y="1844825"/>
          <a:ext cx="8136904"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2368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32343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000" b="1" dirty="0" smtClean="0"/>
              <a:t>OPORTUNIDAD </a:t>
            </a:r>
            <a:r>
              <a:rPr lang="es-MX" sz="2000" b="1" dirty="0"/>
              <a:t>DE </a:t>
            </a:r>
            <a:r>
              <a:rPr lang="es-MX" sz="2000" b="1" dirty="0" smtClean="0"/>
              <a:t>MEJORA</a:t>
            </a:r>
          </a:p>
          <a:p>
            <a:pPr algn="ctr"/>
            <a:r>
              <a:rPr lang="es-MX" sz="2000" b="1" dirty="0"/>
              <a:t>MODIFICACIÓN </a:t>
            </a:r>
            <a:r>
              <a:rPr lang="es-MX" sz="2000" b="1" dirty="0" smtClean="0"/>
              <a:t>DEL CONTENIDO DE LA COLUMNA DENOMINADA “REGISTROS” DE LOS PROCEDIMIENTOS GTH-PRC 13 INDAGACIÓN PRELIMINAR Y GTH-PRC14 INVESTIGACIÓN DISCIPLINARIA </a:t>
            </a:r>
            <a:endParaRPr lang="es-MX" sz="2000" b="1" dirty="0"/>
          </a:p>
        </p:txBody>
      </p:sp>
      <p:graphicFrame>
        <p:nvGraphicFramePr>
          <p:cNvPr id="7" name="6 Diagrama"/>
          <p:cNvGraphicFramePr/>
          <p:nvPr>
            <p:extLst>
              <p:ext uri="{D42A27DB-BD31-4B8C-83A1-F6EECF244321}">
                <p14:modId xmlns:p14="http://schemas.microsoft.com/office/powerpoint/2010/main" val="3223568355"/>
              </p:ext>
            </p:extLst>
          </p:nvPr>
        </p:nvGraphicFramePr>
        <p:xfrm>
          <a:off x="593944" y="1844824"/>
          <a:ext cx="8208912"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5749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332657"/>
            <a:ext cx="8496944" cy="120032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400" b="1" dirty="0" smtClean="0"/>
              <a:t>OPORTUNIDAD </a:t>
            </a:r>
            <a:r>
              <a:rPr lang="es-MX" sz="2400" b="1" dirty="0"/>
              <a:t>DE </a:t>
            </a:r>
            <a:r>
              <a:rPr lang="es-MX" sz="2400" b="1" dirty="0" smtClean="0"/>
              <a:t>MEJORA</a:t>
            </a:r>
          </a:p>
          <a:p>
            <a:pPr algn="ctr"/>
            <a:r>
              <a:rPr lang="es-MX" sz="2400" b="1" dirty="0" smtClean="0"/>
              <a:t>RECOMENDACIONES AL MAPA DE RIESGOS DE CORRUPCIÓN DEL ÁREA DE CONTROL INTERNO DISCIPLINARIO  </a:t>
            </a:r>
            <a:endParaRPr lang="es-MX" sz="2400" b="1" dirty="0"/>
          </a:p>
        </p:txBody>
      </p:sp>
      <p:graphicFrame>
        <p:nvGraphicFramePr>
          <p:cNvPr id="3" name="Tabla 2"/>
          <p:cNvGraphicFramePr>
            <a:graphicFrameLocks noGrp="1"/>
          </p:cNvGraphicFramePr>
          <p:nvPr>
            <p:extLst>
              <p:ext uri="{D42A27DB-BD31-4B8C-83A1-F6EECF244321}">
                <p14:modId xmlns:p14="http://schemas.microsoft.com/office/powerpoint/2010/main" val="1771887722"/>
              </p:ext>
            </p:extLst>
          </p:nvPr>
        </p:nvGraphicFramePr>
        <p:xfrm>
          <a:off x="323529" y="1772816"/>
          <a:ext cx="8496941" cy="4057054"/>
        </p:xfrm>
        <a:graphic>
          <a:graphicData uri="http://schemas.openxmlformats.org/drawingml/2006/table">
            <a:tbl>
              <a:tblPr firstRow="1" bandRow="1">
                <a:tableStyleId>{5C22544A-7EE6-4342-B048-85BDC9FD1C3A}</a:tableStyleId>
              </a:tblPr>
              <a:tblGrid>
                <a:gridCol w="1699388">
                  <a:extLst>
                    <a:ext uri="{9D8B030D-6E8A-4147-A177-3AD203B41FA5}">
                      <a16:colId xmlns:a16="http://schemas.microsoft.com/office/drawing/2014/main" val="188035841"/>
                    </a:ext>
                  </a:extLst>
                </a:gridCol>
                <a:gridCol w="1699388">
                  <a:extLst>
                    <a:ext uri="{9D8B030D-6E8A-4147-A177-3AD203B41FA5}">
                      <a16:colId xmlns:a16="http://schemas.microsoft.com/office/drawing/2014/main" val="3432967117"/>
                    </a:ext>
                  </a:extLst>
                </a:gridCol>
                <a:gridCol w="1744110">
                  <a:extLst>
                    <a:ext uri="{9D8B030D-6E8A-4147-A177-3AD203B41FA5}">
                      <a16:colId xmlns:a16="http://schemas.microsoft.com/office/drawing/2014/main" val="269718519"/>
                    </a:ext>
                  </a:extLst>
                </a:gridCol>
                <a:gridCol w="1565227">
                  <a:extLst>
                    <a:ext uri="{9D8B030D-6E8A-4147-A177-3AD203B41FA5}">
                      <a16:colId xmlns:a16="http://schemas.microsoft.com/office/drawing/2014/main" val="1032726173"/>
                    </a:ext>
                  </a:extLst>
                </a:gridCol>
                <a:gridCol w="1788828">
                  <a:extLst>
                    <a:ext uri="{9D8B030D-6E8A-4147-A177-3AD203B41FA5}">
                      <a16:colId xmlns:a16="http://schemas.microsoft.com/office/drawing/2014/main" val="1784303986"/>
                    </a:ext>
                  </a:extLst>
                </a:gridCol>
              </a:tblGrid>
              <a:tr h="820270">
                <a:tc>
                  <a:txBody>
                    <a:bodyPr/>
                    <a:lstStyle/>
                    <a:p>
                      <a:pPr algn="ctr"/>
                      <a:r>
                        <a:rPr lang="es-419" dirty="0" smtClean="0"/>
                        <a:t>CAUSA</a:t>
                      </a:r>
                      <a:r>
                        <a:rPr lang="es-419" baseline="0" dirty="0" smtClean="0"/>
                        <a:t> </a:t>
                      </a:r>
                    </a:p>
                    <a:p>
                      <a:pPr algn="ctr"/>
                      <a:r>
                        <a:rPr lang="es-419" baseline="0" dirty="0" smtClean="0"/>
                        <a:t>DEL RIESGO</a:t>
                      </a:r>
                      <a:endParaRPr lang="es-ES" dirty="0"/>
                    </a:p>
                  </a:txBody>
                  <a:tcPr/>
                </a:tc>
                <a:tc>
                  <a:txBody>
                    <a:bodyPr/>
                    <a:lstStyle/>
                    <a:p>
                      <a:pPr algn="ctr"/>
                      <a:r>
                        <a:rPr lang="es-419" dirty="0" smtClean="0"/>
                        <a:t>RIESGO</a:t>
                      </a:r>
                      <a:endParaRPr lang="es-ES" dirty="0"/>
                    </a:p>
                  </a:txBody>
                  <a:tcPr/>
                </a:tc>
                <a:tc>
                  <a:txBody>
                    <a:bodyPr/>
                    <a:lstStyle/>
                    <a:p>
                      <a:pPr algn="ctr"/>
                      <a:r>
                        <a:rPr lang="es-419" dirty="0" smtClean="0"/>
                        <a:t>CONSECUENCIA</a:t>
                      </a:r>
                      <a:endParaRPr lang="es-ES" dirty="0"/>
                    </a:p>
                  </a:txBody>
                  <a:tcPr/>
                </a:tc>
                <a:tc>
                  <a:txBody>
                    <a:bodyPr/>
                    <a:lstStyle/>
                    <a:p>
                      <a:pPr algn="ctr"/>
                      <a:r>
                        <a:rPr lang="es-419" dirty="0" smtClean="0"/>
                        <a:t>CONTROLES </a:t>
                      </a:r>
                      <a:endParaRPr lang="es-ES" dirty="0"/>
                    </a:p>
                  </a:txBody>
                  <a:tcPr/>
                </a:tc>
                <a:tc>
                  <a:txBody>
                    <a:bodyPr/>
                    <a:lstStyle/>
                    <a:p>
                      <a:pPr algn="ctr"/>
                      <a:r>
                        <a:rPr lang="es-419" dirty="0" smtClean="0"/>
                        <a:t>ACCIONES DE CONTROL </a:t>
                      </a:r>
                      <a:endParaRPr lang="es-ES" dirty="0"/>
                    </a:p>
                  </a:txBody>
                  <a:tcPr/>
                </a:tc>
                <a:extLst>
                  <a:ext uri="{0D108BD9-81ED-4DB2-BD59-A6C34878D82A}">
                    <a16:rowId xmlns:a16="http://schemas.microsoft.com/office/drawing/2014/main" val="942653876"/>
                  </a:ext>
                </a:extLst>
              </a:tr>
              <a:tr h="3236784">
                <a:tc>
                  <a:txBody>
                    <a:bodyPr/>
                    <a:lstStyle/>
                    <a:p>
                      <a:pPr algn="just"/>
                      <a:r>
                        <a:rPr lang="es-CO" dirty="0" smtClean="0"/>
                        <a:t>El interés de un funcionario por beneficiar y/o perjudicar a otro funcionario </a:t>
                      </a:r>
                      <a:endParaRPr lang="es-ES" dirty="0"/>
                    </a:p>
                  </a:txBody>
                  <a:tcPr/>
                </a:tc>
                <a:tc>
                  <a:txBody>
                    <a:bodyPr/>
                    <a:lstStyle/>
                    <a:p>
                      <a:pPr algn="just"/>
                      <a:r>
                        <a:rPr lang="es-419" dirty="0" smtClean="0"/>
                        <a:t>Que se presente un caso de tráfico de influencias en la apertura o archivo de una investigación disciplinaria </a:t>
                      </a:r>
                      <a:endParaRPr lang="es-ES" dirty="0"/>
                    </a:p>
                  </a:txBody>
                  <a:tcPr/>
                </a:tc>
                <a:tc>
                  <a:txBody>
                    <a:bodyPr/>
                    <a:lstStyle/>
                    <a:p>
                      <a:pPr algn="just"/>
                      <a:r>
                        <a:rPr lang="es-419" dirty="0" smtClean="0"/>
                        <a:t>Sanciones</a:t>
                      </a:r>
                      <a:r>
                        <a:rPr lang="es-419" baseline="0" dirty="0" smtClean="0"/>
                        <a:t> o absoluciones disciplinarias en contra o a favor de un servidor (es)</a:t>
                      </a:r>
                      <a:endParaRPr lang="es-ES" dirty="0"/>
                    </a:p>
                  </a:txBody>
                  <a:tcPr/>
                </a:tc>
                <a:tc>
                  <a:txBody>
                    <a:bodyPr/>
                    <a:lstStyle/>
                    <a:p>
                      <a:pPr algn="just"/>
                      <a:r>
                        <a:rPr lang="es-419" dirty="0" smtClean="0"/>
                        <a:t>Desarrollo de indagaciones preliminares en el marco de la ética y la transparencia</a:t>
                      </a:r>
                      <a:endParaRPr lang="es-ES" dirty="0"/>
                    </a:p>
                  </a:txBody>
                  <a:tcPr/>
                </a:tc>
                <a:tc>
                  <a:txBody>
                    <a:bodyPr/>
                    <a:lstStyle/>
                    <a:p>
                      <a:pPr algn="just"/>
                      <a:r>
                        <a:rPr lang="es-419" dirty="0" smtClean="0"/>
                        <a:t>Cumplimiento de todas</a:t>
                      </a:r>
                      <a:r>
                        <a:rPr lang="es-419" baseline="0" dirty="0" smtClean="0"/>
                        <a:t> las actividades sobre indagación preliminar documentadas en GTH-PRC13 procedimiento de indagación preliminar </a:t>
                      </a:r>
                      <a:endParaRPr lang="es-ES" dirty="0"/>
                    </a:p>
                  </a:txBody>
                  <a:tcPr/>
                </a:tc>
                <a:extLst>
                  <a:ext uri="{0D108BD9-81ED-4DB2-BD59-A6C34878D82A}">
                    <a16:rowId xmlns:a16="http://schemas.microsoft.com/office/drawing/2014/main" val="2839820769"/>
                  </a:ext>
                </a:extLst>
              </a:tr>
            </a:tbl>
          </a:graphicData>
        </a:graphic>
      </p:graphicFrame>
    </p:spTree>
    <p:extLst>
      <p:ext uri="{BB962C8B-B14F-4D97-AF65-F5344CB8AC3E}">
        <p14:creationId xmlns:p14="http://schemas.microsoft.com/office/powerpoint/2010/main" val="977123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20032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400" b="1" dirty="0" smtClean="0"/>
              <a:t>OPORTUNIDAD </a:t>
            </a:r>
            <a:r>
              <a:rPr lang="es-MX" sz="2400" b="1" dirty="0"/>
              <a:t>DE </a:t>
            </a:r>
            <a:r>
              <a:rPr lang="es-MX" sz="2400" b="1" dirty="0" smtClean="0"/>
              <a:t>MEJORA</a:t>
            </a:r>
          </a:p>
          <a:p>
            <a:pPr algn="ctr"/>
            <a:r>
              <a:rPr lang="es-MX" sz="2400" b="1" dirty="0" smtClean="0"/>
              <a:t>RECOMENDACIONES SOBRE EL RIESGO DE CORRUPCIÓN DEL ÁREA DE CONTROL INTERNO DISCIPLINARIO</a:t>
            </a:r>
            <a:endParaRPr lang="es-MX" sz="2400" b="1" dirty="0"/>
          </a:p>
        </p:txBody>
      </p:sp>
      <p:sp>
        <p:nvSpPr>
          <p:cNvPr id="4" name="CuadroTexto 3"/>
          <p:cNvSpPr txBox="1"/>
          <p:nvPr/>
        </p:nvSpPr>
        <p:spPr>
          <a:xfrm>
            <a:off x="608430" y="1844824"/>
            <a:ext cx="8212041" cy="369331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endParaRPr lang="es-419" dirty="0" smtClean="0">
              <a:latin typeface="+mn-lt"/>
            </a:endParaRPr>
          </a:p>
          <a:p>
            <a:pPr algn="just"/>
            <a:r>
              <a:rPr lang="es-419" dirty="0">
                <a:solidFill>
                  <a:schemeClr val="tx1"/>
                </a:solidFill>
              </a:rPr>
              <a:t>Se recomienda modificar el control </a:t>
            </a:r>
            <a:r>
              <a:rPr lang="es-419" i="1" dirty="0">
                <a:solidFill>
                  <a:schemeClr val="tx1"/>
                </a:solidFill>
              </a:rPr>
              <a:t>“Desarrollo de indagaciones preliminares en el marco de la ética y de la transparencia”</a:t>
            </a:r>
            <a:r>
              <a:rPr lang="es-419" dirty="0">
                <a:solidFill>
                  <a:schemeClr val="tx1"/>
                </a:solidFill>
              </a:rPr>
              <a:t> del riesgo </a:t>
            </a:r>
            <a:r>
              <a:rPr lang="es-419" i="1" dirty="0">
                <a:solidFill>
                  <a:schemeClr val="tx1"/>
                </a:solidFill>
              </a:rPr>
              <a:t>“Que se presente un caso de tráfico de influencias en la apertura o archivo de una investigación disciplinaria”</a:t>
            </a:r>
            <a:r>
              <a:rPr lang="es-419" dirty="0">
                <a:solidFill>
                  <a:schemeClr val="tx1"/>
                </a:solidFill>
              </a:rPr>
              <a:t>, teniendo en cuenta que no mitiga integralmente el riesgo, ya que el mismo únicamente acoge las indagaciones preliminares excluyendo las demás etapas del proceso disciplinario, siendo conveniente formular un control o controles que contengan las etapas y términos previstos en la Ley 734 de 2002 y los criterios incluidos en los procedimientos de </a:t>
            </a:r>
            <a:r>
              <a:rPr lang="es-MX" dirty="0">
                <a:solidFill>
                  <a:schemeClr val="tx1"/>
                </a:solidFill>
              </a:rPr>
              <a:t>GTH-PRC13 indagación preliminar y GTH-PRC14 investigación disciplinaria; adicionalmente, es conveniente </a:t>
            </a:r>
            <a:r>
              <a:rPr lang="es-419" dirty="0">
                <a:solidFill>
                  <a:schemeClr val="tx1"/>
                </a:solidFill>
              </a:rPr>
              <a:t>establecer un control relacionado con la conservación de la información contenida en los expedientes a fin de evitar su pérdida, destrucción y/o inclusión de documentos de carácter probatorio a favor o en contra del disciplinado. </a:t>
            </a:r>
          </a:p>
        </p:txBody>
      </p:sp>
    </p:spTree>
    <p:extLst>
      <p:ext uri="{BB962C8B-B14F-4D97-AF65-F5344CB8AC3E}">
        <p14:creationId xmlns:p14="http://schemas.microsoft.com/office/powerpoint/2010/main" val="4254162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20032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400" b="1" dirty="0" smtClean="0"/>
              <a:t>OPORTUNIDAD </a:t>
            </a:r>
            <a:r>
              <a:rPr lang="es-MX" sz="2400" b="1" dirty="0"/>
              <a:t>DE </a:t>
            </a:r>
            <a:r>
              <a:rPr lang="es-MX" sz="2400" b="1" dirty="0" smtClean="0"/>
              <a:t>MEJORA</a:t>
            </a:r>
          </a:p>
          <a:p>
            <a:pPr algn="ctr"/>
            <a:r>
              <a:rPr lang="es-MX" sz="2400" b="1" dirty="0" smtClean="0"/>
              <a:t>RECOMENDACIONES DE POSIBLES RIESGOS EN MATERIA DISCIPLINARIA</a:t>
            </a:r>
            <a:endParaRPr lang="es-MX" sz="2400" b="1" dirty="0"/>
          </a:p>
        </p:txBody>
      </p:sp>
      <p:sp>
        <p:nvSpPr>
          <p:cNvPr id="4" name="CuadroTexto 3"/>
          <p:cNvSpPr txBox="1"/>
          <p:nvPr/>
        </p:nvSpPr>
        <p:spPr>
          <a:xfrm>
            <a:off x="592104" y="1772816"/>
            <a:ext cx="8228368" cy="313932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endParaRPr lang="es-419" dirty="0" smtClean="0"/>
          </a:p>
          <a:p>
            <a:pPr algn="just"/>
            <a:r>
              <a:rPr lang="es-419" dirty="0" smtClean="0"/>
              <a:t>Al verificar los riesgos en materia disciplinaria, no se evidenciaron riesgos relacionados con la pérdida o destrucción de los expedientes o material probatorio, por lo que se recomienda incluirlos el mapa de riesgos de gestión de la entidad.</a:t>
            </a:r>
            <a:endParaRPr lang="es-419" dirty="0"/>
          </a:p>
          <a:p>
            <a:pPr algn="just"/>
            <a:endParaRPr lang="es-419" dirty="0" smtClean="0"/>
          </a:p>
          <a:p>
            <a:pPr algn="just"/>
            <a:r>
              <a:rPr lang="es-419" dirty="0" smtClean="0"/>
              <a:t>Igualmente</a:t>
            </a:r>
            <a:r>
              <a:rPr lang="es-419" dirty="0" smtClean="0"/>
              <a:t>, deben identificarse y valorarse los controles existentes o previstos </a:t>
            </a:r>
            <a:r>
              <a:rPr lang="es-CO" dirty="0" smtClean="0"/>
              <a:t>para</a:t>
            </a:r>
            <a:r>
              <a:rPr lang="es-419" dirty="0" smtClean="0"/>
              <a:t> </a:t>
            </a:r>
            <a:r>
              <a:rPr lang="es-419" dirty="0"/>
              <a:t>la conservación de la información contenida en los </a:t>
            </a:r>
            <a:r>
              <a:rPr lang="es-419" dirty="0" smtClean="0"/>
              <a:t>expedientes, con el propósito de </a:t>
            </a:r>
            <a:r>
              <a:rPr lang="es-419" dirty="0"/>
              <a:t>evitar su </a:t>
            </a:r>
            <a:r>
              <a:rPr lang="es-419" dirty="0" smtClean="0"/>
              <a:t>pérdida y/o destrucción. </a:t>
            </a:r>
          </a:p>
          <a:p>
            <a:pPr algn="just"/>
            <a:endParaRPr lang="es-419" dirty="0"/>
          </a:p>
          <a:p>
            <a:pPr algn="just"/>
            <a:endParaRPr lang="es-419" dirty="0" smtClean="0"/>
          </a:p>
          <a:p>
            <a:pPr algn="just"/>
            <a:endParaRPr lang="es-419" dirty="0"/>
          </a:p>
        </p:txBody>
      </p:sp>
    </p:spTree>
    <p:extLst>
      <p:ext uri="{BB962C8B-B14F-4D97-AF65-F5344CB8AC3E}">
        <p14:creationId xmlns:p14="http://schemas.microsoft.com/office/powerpoint/2010/main" val="3379426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20032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400" b="1" dirty="0" smtClean="0"/>
              <a:t>OPORTUNIDAD </a:t>
            </a:r>
            <a:r>
              <a:rPr lang="es-MX" sz="2400" b="1" dirty="0"/>
              <a:t>DE </a:t>
            </a:r>
            <a:r>
              <a:rPr lang="es-MX" sz="2400" b="1" dirty="0" smtClean="0"/>
              <a:t>MEJORA</a:t>
            </a:r>
          </a:p>
          <a:p>
            <a:pPr algn="ctr"/>
            <a:r>
              <a:rPr lang="es-MX" sz="2400" b="1" dirty="0" smtClean="0"/>
              <a:t>RECOMENDACIONES SOBRE EL RIESGO DE CORRUPCIÓN DEL ÁREA DE CONTROL INTERNO DISCIPLINARIO</a:t>
            </a:r>
            <a:endParaRPr lang="es-MX" sz="2400" b="1" dirty="0"/>
          </a:p>
        </p:txBody>
      </p:sp>
      <p:sp>
        <p:nvSpPr>
          <p:cNvPr id="4" name="CuadroTexto 3"/>
          <p:cNvSpPr txBox="1"/>
          <p:nvPr/>
        </p:nvSpPr>
        <p:spPr>
          <a:xfrm>
            <a:off x="608430" y="1844824"/>
            <a:ext cx="8212041" cy="38010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endParaRPr lang="es-419" sz="1200" dirty="0"/>
          </a:p>
          <a:p>
            <a:pPr lvl="0" algn="just"/>
            <a:r>
              <a:rPr lang="es-MX" sz="1600" b="1" dirty="0" smtClean="0"/>
              <a:t>Comentarios de la Subdirección </a:t>
            </a:r>
            <a:r>
              <a:rPr lang="es-MX" sz="1600" b="1" dirty="0"/>
              <a:t>Administrativa y </a:t>
            </a:r>
            <a:r>
              <a:rPr lang="es-MX" sz="1600" b="1" dirty="0" smtClean="0"/>
              <a:t>Financiera</a:t>
            </a:r>
          </a:p>
          <a:p>
            <a:pPr lvl="0" algn="just"/>
            <a:endParaRPr lang="es-MX" sz="1600" b="1" i="1" dirty="0"/>
          </a:p>
          <a:p>
            <a:pPr algn="just"/>
            <a:r>
              <a:rPr lang="es-CO" sz="1600" i="1" dirty="0" smtClean="0">
                <a:solidFill>
                  <a:schemeClr val="tx1"/>
                </a:solidFill>
              </a:rPr>
              <a:t>“Respecto </a:t>
            </a:r>
            <a:r>
              <a:rPr lang="es-CO" sz="1600" i="1" dirty="0">
                <a:solidFill>
                  <a:schemeClr val="tx1"/>
                </a:solidFill>
              </a:rPr>
              <a:t>al mapa de riesgos se modificará el control que señala “desarrollo de indagaciones preliminares en el marco de la ética y la </a:t>
            </a:r>
            <a:r>
              <a:rPr lang="es-CO" sz="1600" i="1" dirty="0" smtClean="0">
                <a:solidFill>
                  <a:schemeClr val="tx1"/>
                </a:solidFill>
              </a:rPr>
              <a:t>transparencia”. </a:t>
            </a:r>
          </a:p>
          <a:p>
            <a:pPr algn="just"/>
            <a:endParaRPr lang="es-CO" sz="1600" i="1" dirty="0">
              <a:solidFill>
                <a:schemeClr val="tx1"/>
              </a:solidFill>
            </a:endParaRPr>
          </a:p>
          <a:p>
            <a:pPr algn="just"/>
            <a:r>
              <a:rPr lang="es-CO" sz="1600" i="1" dirty="0" smtClean="0">
                <a:solidFill>
                  <a:schemeClr val="tx1"/>
                </a:solidFill>
              </a:rPr>
              <a:t>“Así </a:t>
            </a:r>
            <a:r>
              <a:rPr lang="es-CO" sz="1600" i="1" dirty="0">
                <a:solidFill>
                  <a:schemeClr val="tx1"/>
                </a:solidFill>
              </a:rPr>
              <a:t>mismo se establecerá un control relacionado </a:t>
            </a:r>
            <a:r>
              <a:rPr lang="es-419" sz="1600" i="1" dirty="0">
                <a:solidFill>
                  <a:schemeClr val="tx1"/>
                </a:solidFill>
              </a:rPr>
              <a:t>con la conservación de la información contenida en los expedientes a fin de evitar su pérdida, destrucción y/o inclusión de documentos de carácter probatorio a favor o en contra del </a:t>
            </a:r>
            <a:r>
              <a:rPr lang="es-419" sz="1600" i="1" dirty="0" smtClean="0">
                <a:solidFill>
                  <a:schemeClr val="tx1"/>
                </a:solidFill>
              </a:rPr>
              <a:t>disciplinado”. </a:t>
            </a:r>
          </a:p>
          <a:p>
            <a:pPr algn="just"/>
            <a:endParaRPr lang="es-CO" sz="1600" i="1" dirty="0">
              <a:solidFill>
                <a:schemeClr val="tx1"/>
              </a:solidFill>
            </a:endParaRPr>
          </a:p>
          <a:p>
            <a:pPr algn="just"/>
            <a:r>
              <a:rPr lang="es-419" sz="1600" i="1" dirty="0" smtClean="0">
                <a:solidFill>
                  <a:schemeClr val="tx1"/>
                </a:solidFill>
              </a:rPr>
              <a:t>“Se </a:t>
            </a:r>
            <a:r>
              <a:rPr lang="es-419" sz="1600" i="1" dirty="0">
                <a:solidFill>
                  <a:schemeClr val="tx1"/>
                </a:solidFill>
              </a:rPr>
              <a:t>incluirá un riesgo relacionado con la pérdida o destrucción de los expedientes o material probatorio, </a:t>
            </a:r>
            <a:r>
              <a:rPr lang="es-CO" sz="1600" i="1" dirty="0">
                <a:solidFill>
                  <a:schemeClr val="tx1"/>
                </a:solidFill>
              </a:rPr>
              <a:t>y se identificaran y valoraran</a:t>
            </a:r>
            <a:r>
              <a:rPr lang="es-419" sz="1600" i="1" dirty="0">
                <a:solidFill>
                  <a:schemeClr val="tx1"/>
                </a:solidFill>
              </a:rPr>
              <a:t> los controles existentes o previstos </a:t>
            </a:r>
            <a:r>
              <a:rPr lang="es-CO" sz="1600" i="1" dirty="0">
                <a:solidFill>
                  <a:schemeClr val="tx1"/>
                </a:solidFill>
              </a:rPr>
              <a:t>para</a:t>
            </a:r>
            <a:r>
              <a:rPr lang="es-419" sz="1600" i="1" dirty="0">
                <a:solidFill>
                  <a:schemeClr val="tx1"/>
                </a:solidFill>
              </a:rPr>
              <a:t> la conservación de la información contenida en los expedientes, con el propósito de evitar su pérdida y/o </a:t>
            </a:r>
            <a:r>
              <a:rPr lang="es-419" sz="1600" i="1" dirty="0" smtClean="0">
                <a:solidFill>
                  <a:schemeClr val="tx1"/>
                </a:solidFill>
              </a:rPr>
              <a:t>destrucción”. </a:t>
            </a:r>
            <a:endParaRPr lang="es-CO" sz="1600" i="1" dirty="0">
              <a:solidFill>
                <a:schemeClr val="tx1"/>
              </a:solidFill>
            </a:endParaRPr>
          </a:p>
          <a:p>
            <a:pPr algn="just"/>
            <a:endParaRPr lang="es-419" sz="1050" i="1" dirty="0" smtClean="0"/>
          </a:p>
          <a:p>
            <a:pPr algn="just"/>
            <a:endParaRPr lang="es-419" sz="1050" i="1" dirty="0"/>
          </a:p>
        </p:txBody>
      </p:sp>
    </p:spTree>
    <p:extLst>
      <p:ext uri="{BB962C8B-B14F-4D97-AF65-F5344CB8AC3E}">
        <p14:creationId xmlns:p14="http://schemas.microsoft.com/office/powerpoint/2010/main" val="2956161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75656" y="1772816"/>
            <a:ext cx="6480720" cy="15696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sz="9600" dirty="0" smtClean="0"/>
              <a:t>ANEXOS </a:t>
            </a:r>
            <a:endParaRPr lang="es-CO" sz="9600" dirty="0"/>
          </a:p>
        </p:txBody>
      </p:sp>
    </p:spTree>
    <p:extLst>
      <p:ext uri="{BB962C8B-B14F-4D97-AF65-F5344CB8AC3E}">
        <p14:creationId xmlns:p14="http://schemas.microsoft.com/office/powerpoint/2010/main" val="3561814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693293491"/>
              </p:ext>
            </p:extLst>
          </p:nvPr>
        </p:nvGraphicFramePr>
        <p:xfrm>
          <a:off x="323528" y="2252104"/>
          <a:ext cx="8568952" cy="3481151"/>
        </p:xfrm>
        <a:graphic>
          <a:graphicData uri="http://schemas.openxmlformats.org/drawingml/2006/table">
            <a:tbl>
              <a:tblPr firstRow="1" firstCol="1" bandRow="1">
                <a:tableStyleId>{5C22544A-7EE6-4342-B048-85BDC9FD1C3A}</a:tableStyleId>
              </a:tblPr>
              <a:tblGrid>
                <a:gridCol w="2178546">
                  <a:extLst>
                    <a:ext uri="{9D8B030D-6E8A-4147-A177-3AD203B41FA5}">
                      <a16:colId xmlns:a16="http://schemas.microsoft.com/office/drawing/2014/main" val="20000"/>
                    </a:ext>
                  </a:extLst>
                </a:gridCol>
                <a:gridCol w="2105929">
                  <a:extLst>
                    <a:ext uri="{9D8B030D-6E8A-4147-A177-3AD203B41FA5}">
                      <a16:colId xmlns:a16="http://schemas.microsoft.com/office/drawing/2014/main" val="20001"/>
                    </a:ext>
                  </a:extLst>
                </a:gridCol>
                <a:gridCol w="2323783">
                  <a:extLst>
                    <a:ext uri="{9D8B030D-6E8A-4147-A177-3AD203B41FA5}">
                      <a16:colId xmlns:a16="http://schemas.microsoft.com/office/drawing/2014/main" val="20002"/>
                    </a:ext>
                  </a:extLst>
                </a:gridCol>
                <a:gridCol w="1960694">
                  <a:extLst>
                    <a:ext uri="{9D8B030D-6E8A-4147-A177-3AD203B41FA5}">
                      <a16:colId xmlns:a16="http://schemas.microsoft.com/office/drawing/2014/main" val="2520835050"/>
                    </a:ext>
                  </a:extLst>
                </a:gridCol>
              </a:tblGrid>
              <a:tr h="1710506">
                <a:tc>
                  <a:txBody>
                    <a:bodyPr/>
                    <a:lstStyle/>
                    <a:p>
                      <a:pPr algn="ctr">
                        <a:lnSpc>
                          <a:spcPct val="115000"/>
                        </a:lnSpc>
                        <a:spcAft>
                          <a:spcPts val="0"/>
                        </a:spcAft>
                      </a:pPr>
                      <a:r>
                        <a:rPr lang="es-CO" sz="1800" b="1" dirty="0" smtClean="0">
                          <a:solidFill>
                            <a:schemeClr val="bg1"/>
                          </a:solidFill>
                          <a:effectLst/>
                          <a:latin typeface="Calibri"/>
                          <a:ea typeface="Calibri"/>
                          <a:cs typeface="Times New Roman"/>
                        </a:rPr>
                        <a:t>N°</a:t>
                      </a:r>
                    </a:p>
                    <a:p>
                      <a:pPr algn="ctr">
                        <a:lnSpc>
                          <a:spcPct val="115000"/>
                        </a:lnSpc>
                        <a:spcAft>
                          <a:spcPts val="0"/>
                        </a:spcAft>
                      </a:pPr>
                      <a:r>
                        <a:rPr lang="es-CO" sz="1800" b="1" dirty="0" smtClean="0">
                          <a:solidFill>
                            <a:schemeClr val="bg1"/>
                          </a:solidFill>
                          <a:effectLst/>
                          <a:latin typeface="Calibri"/>
                          <a:ea typeface="Calibri"/>
                          <a:cs typeface="Times New Roman"/>
                        </a:rPr>
                        <a:t>PROCESO DISCIPLINARIO</a:t>
                      </a:r>
                      <a:r>
                        <a:rPr lang="es-CO" sz="1800" b="1" baseline="0" dirty="0" smtClean="0">
                          <a:solidFill>
                            <a:schemeClr val="bg1"/>
                          </a:solidFill>
                          <a:effectLst/>
                          <a:latin typeface="Calibri"/>
                          <a:ea typeface="Calibri"/>
                          <a:cs typeface="Times New Roman"/>
                        </a:rPr>
                        <a:t> </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b="1" dirty="0" smtClean="0">
                          <a:solidFill>
                            <a:schemeClr val="bg1"/>
                          </a:solidFill>
                          <a:effectLst/>
                          <a:latin typeface="Calibri"/>
                          <a:ea typeface="Calibri"/>
                          <a:cs typeface="Times New Roman"/>
                        </a:rPr>
                        <a:t>AUTO DE </a:t>
                      </a:r>
                    </a:p>
                    <a:p>
                      <a:pPr algn="ctr">
                        <a:lnSpc>
                          <a:spcPct val="115000"/>
                        </a:lnSpc>
                        <a:spcAft>
                          <a:spcPts val="0"/>
                        </a:spcAft>
                      </a:pPr>
                      <a:r>
                        <a:rPr lang="es-CO" sz="1800" b="1" dirty="0" smtClean="0">
                          <a:solidFill>
                            <a:schemeClr val="bg1"/>
                          </a:solidFill>
                          <a:effectLst/>
                          <a:latin typeface="Calibri"/>
                          <a:ea typeface="Calibri"/>
                          <a:cs typeface="Times New Roman"/>
                        </a:rPr>
                        <a:t>APERTURA DE INDAGACIÓN PRELIMINAR</a:t>
                      </a:r>
                      <a:r>
                        <a:rPr lang="es-CO" sz="1800" b="1" baseline="0" dirty="0" smtClean="0">
                          <a:solidFill>
                            <a:schemeClr val="bg1"/>
                          </a:solidFill>
                          <a:effectLst/>
                          <a:latin typeface="Calibri"/>
                          <a:ea typeface="Calibri"/>
                          <a:cs typeface="Times New Roman"/>
                        </a:rPr>
                        <a:t> </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b="1" dirty="0" smtClean="0">
                          <a:solidFill>
                            <a:schemeClr val="bg1"/>
                          </a:solidFill>
                          <a:effectLst/>
                          <a:latin typeface="Calibri"/>
                          <a:ea typeface="Calibri"/>
                          <a:cs typeface="Times New Roman"/>
                        </a:rPr>
                        <a:t>AUTO DE TERMINACIÓN DE LA ACTUACIÓN</a:t>
                      </a:r>
                      <a:r>
                        <a:rPr lang="es-CO" sz="1800" b="1" baseline="0" dirty="0" smtClean="0">
                          <a:solidFill>
                            <a:schemeClr val="bg1"/>
                          </a:solidFill>
                          <a:effectLst/>
                          <a:latin typeface="Calibri"/>
                          <a:ea typeface="Calibri"/>
                          <a:cs typeface="Times New Roman"/>
                        </a:rPr>
                        <a:t> Y</a:t>
                      </a:r>
                      <a:r>
                        <a:rPr lang="es-CO" sz="1800" b="1" dirty="0" smtClean="0">
                          <a:solidFill>
                            <a:schemeClr val="bg1"/>
                          </a:solidFill>
                          <a:effectLst/>
                          <a:latin typeface="Calibri"/>
                          <a:ea typeface="Calibri"/>
                          <a:cs typeface="Times New Roman"/>
                        </a:rPr>
                        <a:t> ARCHIVO DEFINITIVO</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b="1" dirty="0" smtClean="0">
                          <a:solidFill>
                            <a:schemeClr val="bg1"/>
                          </a:solidFill>
                          <a:effectLst/>
                          <a:latin typeface="Calibri"/>
                          <a:ea typeface="Calibri"/>
                          <a:cs typeface="Times New Roman"/>
                        </a:rPr>
                        <a:t>N° </a:t>
                      </a:r>
                    </a:p>
                    <a:p>
                      <a:pPr algn="ctr">
                        <a:lnSpc>
                          <a:spcPct val="115000"/>
                        </a:lnSpc>
                        <a:spcAft>
                          <a:spcPts val="0"/>
                        </a:spcAft>
                      </a:pPr>
                      <a:r>
                        <a:rPr lang="es-CO" sz="1800" b="1" dirty="0" smtClean="0">
                          <a:solidFill>
                            <a:schemeClr val="bg1"/>
                          </a:solidFill>
                          <a:effectLst/>
                          <a:latin typeface="Calibri"/>
                          <a:ea typeface="Calibri"/>
                          <a:cs typeface="Times New Roman"/>
                        </a:rPr>
                        <a:t>DE DÍAS EXTEMPORÁNEOS</a:t>
                      </a:r>
                      <a:endParaRPr lang="es-CO" sz="1800" b="1" dirty="0">
                        <a:solidFill>
                          <a:schemeClr val="bg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770645">
                <a:tc>
                  <a:txBody>
                    <a:bodyPr/>
                    <a:lstStyle/>
                    <a:p>
                      <a:pPr marL="0" lvl="0" indent="0" algn="ctr" defTabSz="914400" rtl="0" eaLnBrk="1" latinLnBrk="0" hangingPunct="1">
                        <a:lnSpc>
                          <a:spcPct val="115000"/>
                        </a:lnSpc>
                        <a:spcAft>
                          <a:spcPts val="0"/>
                        </a:spcAft>
                        <a:buFont typeface="+mj-lt"/>
                        <a:buNone/>
                      </a:pPr>
                      <a:r>
                        <a:rPr lang="es-CO" sz="1600" kern="1200" dirty="0" smtClean="0">
                          <a:solidFill>
                            <a:schemeClr val="bg1"/>
                          </a:solidFill>
                          <a:effectLst/>
                          <a:latin typeface="+mn-lt"/>
                          <a:ea typeface="+mn-ea"/>
                          <a:cs typeface="+mn-cs"/>
                        </a:rPr>
                        <a:t>PROCESO DISCIPLINARIO</a:t>
                      </a:r>
                      <a:r>
                        <a:rPr lang="es-CO" sz="1600" kern="1200" baseline="0" dirty="0" smtClean="0">
                          <a:solidFill>
                            <a:schemeClr val="bg1"/>
                          </a:solidFill>
                          <a:effectLst/>
                          <a:latin typeface="+mn-lt"/>
                          <a:ea typeface="+mn-ea"/>
                          <a:cs typeface="+mn-cs"/>
                        </a:rPr>
                        <a:t> N° 004 DE 2016</a:t>
                      </a:r>
                      <a:endParaRPr lang="es-CO" sz="1600" kern="1200" dirty="0">
                        <a:solidFill>
                          <a:schemeClr val="bg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23 de agosto</a:t>
                      </a:r>
                      <a:r>
                        <a:rPr lang="es-CO" sz="1600" kern="1200" baseline="0" dirty="0" smtClean="0">
                          <a:solidFill>
                            <a:schemeClr val="dk1"/>
                          </a:solidFill>
                          <a:effectLst/>
                          <a:latin typeface="+mn-lt"/>
                          <a:ea typeface="+mn-ea"/>
                          <a:cs typeface="+mn-cs"/>
                        </a:rPr>
                        <a:t> de 2016</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24 de febrero</a:t>
                      </a:r>
                      <a:r>
                        <a:rPr lang="es-CO" sz="1600" kern="1200" baseline="0" dirty="0" smtClean="0">
                          <a:solidFill>
                            <a:schemeClr val="dk1"/>
                          </a:solidFill>
                          <a:effectLst/>
                          <a:latin typeface="+mn-lt"/>
                          <a:ea typeface="+mn-ea"/>
                          <a:cs typeface="+mn-cs"/>
                        </a:rPr>
                        <a:t> de 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8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 día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3"/>
                  </a:ext>
                </a:extLst>
              </a:tr>
            </a:tbl>
          </a:graphicData>
        </a:graphic>
      </p:graphicFrame>
      <p:sp>
        <p:nvSpPr>
          <p:cNvPr id="5" name="4 CuadroTexto"/>
          <p:cNvSpPr txBox="1"/>
          <p:nvPr/>
        </p:nvSpPr>
        <p:spPr>
          <a:xfrm>
            <a:off x="323528" y="404665"/>
            <a:ext cx="8568952" cy="166199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sz="2800" b="1" dirty="0" smtClean="0">
                <a:latin typeface="+mn-lt"/>
              </a:rPr>
              <a:t>NO SE DIO CUMPLIMIENTO A LOS TÉRMINOS CONTENIDOS </a:t>
            </a:r>
            <a:r>
              <a:rPr lang="es-MX" sz="2800" b="1" dirty="0">
                <a:latin typeface="+mn-lt"/>
              </a:rPr>
              <a:t>EN ARTÍCULO </a:t>
            </a:r>
            <a:r>
              <a:rPr lang="es-MX" sz="2800" b="1" dirty="0" smtClean="0">
                <a:latin typeface="+mn-lt"/>
              </a:rPr>
              <a:t>150 DE</a:t>
            </a:r>
            <a:endParaRPr lang="es-CO" sz="2800" b="1" dirty="0">
              <a:latin typeface="+mn-lt"/>
            </a:endParaRPr>
          </a:p>
          <a:p>
            <a:pPr algn="ctr"/>
            <a:r>
              <a:rPr lang="es-MX" sz="2800" b="1" dirty="0" smtClean="0">
                <a:latin typeface="+mn-lt"/>
              </a:rPr>
              <a:t>LA LEY 734 DE 2002 (anexo 1)</a:t>
            </a:r>
            <a:endParaRPr lang="es-CO" sz="2800" b="1" dirty="0">
              <a:latin typeface="+mn-lt"/>
            </a:endParaRPr>
          </a:p>
        </p:txBody>
      </p:sp>
    </p:spTree>
    <p:extLst>
      <p:ext uri="{BB962C8B-B14F-4D97-AF65-F5344CB8AC3E}">
        <p14:creationId xmlns:p14="http://schemas.microsoft.com/office/powerpoint/2010/main" val="2625960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Text Box 5"/>
          <p:cNvSpPr txBox="1">
            <a:spLocks noChangeArrowheads="1"/>
          </p:cNvSpPr>
          <p:nvPr/>
        </p:nvSpPr>
        <p:spPr bwMode="auto">
          <a:xfrm>
            <a:off x="607442" y="2254220"/>
            <a:ext cx="8429054" cy="3046988"/>
          </a:xfrm>
          <a:prstGeom prst="rect">
            <a:avLst/>
          </a:prstGeom>
          <a:noFill/>
          <a:ln w="9525">
            <a:noFill/>
            <a:miter lim="800000"/>
            <a:headEnd/>
            <a:tailEnd/>
          </a:ln>
        </p:spPr>
        <p:txBody>
          <a:bodyPr wrap="square">
            <a:spAutoFit/>
          </a:bodyPr>
          <a:lstStyle/>
          <a:p>
            <a:pPr algn="r" eaLnBrk="0" fontAlgn="auto" hangingPunct="0">
              <a:spcBef>
                <a:spcPts val="0"/>
              </a:spcBef>
              <a:spcAft>
                <a:spcPts val="0"/>
              </a:spcAft>
              <a:defRPr/>
            </a:pPr>
            <a:r>
              <a:rPr lang="es-MX" sz="3200" b="1" dirty="0">
                <a:latin typeface="+mn-lt"/>
              </a:rPr>
              <a:t>Página web: </a:t>
            </a:r>
            <a:r>
              <a:rPr lang="es-MX" sz="3200" b="1" dirty="0">
                <a:solidFill>
                  <a:srgbClr val="1C3481"/>
                </a:solidFill>
                <a:latin typeface="+mn-lt"/>
              </a:rPr>
              <a:t>www.cra.gov.co</a:t>
            </a:r>
          </a:p>
          <a:p>
            <a:pPr algn="r" eaLnBrk="0" fontAlgn="auto" hangingPunct="0">
              <a:spcBef>
                <a:spcPts val="0"/>
              </a:spcBef>
              <a:spcAft>
                <a:spcPts val="0"/>
              </a:spcAft>
              <a:defRPr/>
            </a:pPr>
            <a:r>
              <a:rPr lang="es-CO" sz="3200" b="1" dirty="0" err="1">
                <a:latin typeface="+mn-lt"/>
              </a:rPr>
              <a:t>Twitter</a:t>
            </a:r>
            <a:r>
              <a:rPr lang="es-CO" sz="3200" b="1" dirty="0">
                <a:latin typeface="+mn-lt"/>
              </a:rPr>
              <a:t>: </a:t>
            </a:r>
            <a:r>
              <a:rPr lang="es-CO" sz="3200" b="1" dirty="0">
                <a:solidFill>
                  <a:srgbClr val="1C3481"/>
                </a:solidFill>
                <a:latin typeface="+mn-lt"/>
              </a:rPr>
              <a:t>@</a:t>
            </a:r>
            <a:r>
              <a:rPr lang="es-CO" sz="3200" b="1" dirty="0" err="1">
                <a:solidFill>
                  <a:srgbClr val="1C3481"/>
                </a:solidFill>
                <a:latin typeface="+mn-lt"/>
              </a:rPr>
              <a:t>cracolombia</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YouTube: </a:t>
            </a:r>
            <a:r>
              <a:rPr lang="es-CO" sz="3200" b="1" dirty="0" err="1">
                <a:solidFill>
                  <a:srgbClr val="1C3481"/>
                </a:solidFill>
                <a:latin typeface="+mn-lt"/>
              </a:rPr>
              <a:t>crapsbcol</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Facebook: </a:t>
            </a:r>
            <a:r>
              <a:rPr lang="es-CO" sz="3200" b="1" dirty="0">
                <a:solidFill>
                  <a:srgbClr val="1C3481"/>
                </a:solidFill>
                <a:latin typeface="+mn-lt"/>
              </a:rPr>
              <a:t>Comisión de Regulación CRA</a:t>
            </a:r>
          </a:p>
          <a:p>
            <a:pPr algn="r" eaLnBrk="0" fontAlgn="auto" hangingPunct="0">
              <a:spcBef>
                <a:spcPts val="0"/>
              </a:spcBef>
              <a:spcAft>
                <a:spcPts val="0"/>
              </a:spcAft>
              <a:defRPr/>
            </a:pPr>
            <a:r>
              <a:rPr lang="es-MX" sz="3200" b="1" dirty="0" smtClean="0">
                <a:latin typeface="+mn-lt"/>
              </a:rPr>
              <a:t>Correo </a:t>
            </a:r>
            <a:r>
              <a:rPr lang="es-MX" sz="3200" b="1" dirty="0">
                <a:latin typeface="+mn-lt"/>
              </a:rPr>
              <a:t>electrónico:</a:t>
            </a:r>
            <a:r>
              <a:rPr lang="es-MX" sz="3200" b="1" dirty="0">
                <a:solidFill>
                  <a:schemeClr val="tx2">
                    <a:lumMod val="60000"/>
                    <a:lumOff val="40000"/>
                  </a:schemeClr>
                </a:solidFill>
                <a:latin typeface="+mn-lt"/>
              </a:rPr>
              <a:t> </a:t>
            </a:r>
            <a:r>
              <a:rPr lang="es-MX" sz="3200" b="1" dirty="0">
                <a:solidFill>
                  <a:srgbClr val="1C3481"/>
                </a:solidFill>
                <a:latin typeface="+mn-lt"/>
              </a:rPr>
              <a:t>correo@cra.gov.co</a:t>
            </a:r>
          </a:p>
          <a:p>
            <a:pPr algn="r" eaLnBrk="0" fontAlgn="auto" hangingPunct="0">
              <a:spcBef>
                <a:spcPts val="0"/>
              </a:spcBef>
              <a:spcAft>
                <a:spcPts val="0"/>
              </a:spcAft>
              <a:defRPr/>
            </a:pPr>
            <a:r>
              <a:rPr lang="es-MX" sz="3200" b="1" dirty="0">
                <a:latin typeface="+mn-lt"/>
              </a:rPr>
              <a:t>PBX</a:t>
            </a:r>
            <a:r>
              <a:rPr lang="es-MX" sz="3200" b="1" dirty="0" smtClean="0">
                <a:latin typeface="+mn-lt"/>
              </a:rPr>
              <a:t>:</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(1)</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4873820</a:t>
            </a:r>
            <a:r>
              <a:rPr lang="es-MX" sz="3200" b="1" dirty="0" smtClean="0">
                <a:solidFill>
                  <a:schemeClr val="tx2">
                    <a:lumMod val="60000"/>
                    <a:lumOff val="40000"/>
                  </a:schemeClr>
                </a:solidFill>
                <a:latin typeface="+mn-lt"/>
              </a:rPr>
              <a:t> </a:t>
            </a:r>
            <a:r>
              <a:rPr lang="es-MX" sz="3200" b="1" dirty="0">
                <a:latin typeface="+mn-lt"/>
              </a:rPr>
              <a:t>Línea </a:t>
            </a:r>
            <a:r>
              <a:rPr lang="es-MX" sz="3200" b="1" dirty="0" smtClean="0">
                <a:latin typeface="+mn-lt"/>
              </a:rPr>
              <a:t>Nacional: </a:t>
            </a:r>
            <a:r>
              <a:rPr lang="es-MX" sz="3200" b="1" dirty="0" smtClean="0">
                <a:solidFill>
                  <a:srgbClr val="1C3481"/>
                </a:solidFill>
                <a:latin typeface="+mn-lt"/>
              </a:rPr>
              <a:t>018000517565</a:t>
            </a:r>
            <a:endParaRPr lang="es-ES" sz="3200" b="1" dirty="0">
              <a:solidFill>
                <a:srgbClr val="1C3481"/>
              </a:solidFill>
              <a:latin typeface="+mn-lt"/>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0" name="9 Grupo"/>
          <p:cNvGrpSpPr/>
          <p:nvPr/>
        </p:nvGrpSpPr>
        <p:grpSpPr>
          <a:xfrm>
            <a:off x="5004048" y="5697352"/>
            <a:ext cx="4166593" cy="900000"/>
            <a:chOff x="5004048" y="5697352"/>
            <a:chExt cx="4166593" cy="900000"/>
          </a:xfrm>
        </p:grpSpPr>
        <p:sp>
          <p:nvSpPr>
            <p:cNvPr id="11" name="10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2" name="11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Tree>
    <p:extLst>
      <p:ext uri="{BB962C8B-B14F-4D97-AF65-F5344CB8AC3E}">
        <p14:creationId xmlns:p14="http://schemas.microsoft.com/office/powerpoint/2010/main" val="40002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lide(fromBottom)">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830997"/>
          </a:xfrm>
          <a:prstGeom prst="rect">
            <a:avLst/>
          </a:prstGeom>
          <a:noFill/>
          <a:ln w="9525" algn="ctr">
            <a:noFill/>
            <a:miter lim="800000"/>
            <a:headEnd/>
            <a:tailEnd/>
          </a:ln>
          <a:effectLst/>
        </p:spPr>
        <p:txBody>
          <a:bodyPr>
            <a:spAutoFit/>
          </a:bodyPr>
          <a:lstStyle/>
          <a:p>
            <a:pPr algn="ctr">
              <a:spcBef>
                <a:spcPts val="0"/>
              </a:spcBef>
              <a:defRPr/>
            </a:pPr>
            <a:endParaRPr lang="es-CO" sz="2400" b="1" dirty="0" smtClean="0">
              <a:latin typeface="+mn-lt"/>
              <a:cs typeface="Arial" panose="020B0604020202020204" pitchFamily="34" charset="0"/>
            </a:endParaRPr>
          </a:p>
          <a:p>
            <a:pPr algn="ctr">
              <a:spcBef>
                <a:spcPts val="0"/>
              </a:spcBef>
              <a:defRPr/>
            </a:pPr>
            <a:r>
              <a:rPr lang="es-CO" sz="2400" b="1" dirty="0" smtClean="0">
                <a:latin typeface="+mn-lt"/>
                <a:cs typeface="Arial" panose="020B0604020202020204" pitchFamily="34" charset="0"/>
              </a:rPr>
              <a:t>OBJETIVO</a:t>
            </a:r>
            <a:endParaRPr lang="es-CO" sz="2400" b="1" dirty="0">
              <a:latin typeface="+mn-lt"/>
              <a:cs typeface="Arial" panose="020B0604020202020204" pitchFamily="34" charset="0"/>
            </a:endParaRPr>
          </a:p>
        </p:txBody>
      </p:sp>
      <p:sp>
        <p:nvSpPr>
          <p:cNvPr id="4" name="1 Rectángulo"/>
          <p:cNvSpPr>
            <a:spLocks noChangeArrowheads="1"/>
          </p:cNvSpPr>
          <p:nvPr/>
        </p:nvSpPr>
        <p:spPr bwMode="auto">
          <a:xfrm>
            <a:off x="315466" y="967582"/>
            <a:ext cx="8360990" cy="4708981"/>
          </a:xfrm>
          <a:prstGeom prst="rect">
            <a:avLst/>
          </a:prstGeom>
          <a:noFill/>
          <a:ln w="9525">
            <a:noFill/>
            <a:miter lim="800000"/>
            <a:headEnd/>
            <a:tailEnd/>
          </a:ln>
        </p:spPr>
        <p:txBody>
          <a:bodyPr wrap="square">
            <a:spAutoFit/>
          </a:bodyPr>
          <a:lstStyle/>
          <a:p>
            <a:pPr algn="just"/>
            <a:endParaRPr lang="es-CO" dirty="0">
              <a:latin typeface="+mn-lt"/>
              <a:cs typeface="Arial" panose="020B0604020202020204" pitchFamily="34" charset="0"/>
            </a:endParaRPr>
          </a:p>
          <a:p>
            <a:pPr algn="just"/>
            <a:endParaRPr lang="es-CO" dirty="0" smtClean="0">
              <a:latin typeface="+mn-lt"/>
              <a:cs typeface="Arial" panose="020B0604020202020204" pitchFamily="34" charset="0"/>
            </a:endParaRPr>
          </a:p>
          <a:p>
            <a:pPr algn="just"/>
            <a:r>
              <a:rPr lang="es-CO" sz="2400" dirty="0" smtClean="0">
                <a:latin typeface="+mn-lt"/>
                <a:cs typeface="Arial" panose="020B0604020202020204" pitchFamily="34" charset="0"/>
              </a:rPr>
              <a:t>En </a:t>
            </a:r>
            <a:r>
              <a:rPr lang="es-CO" sz="2400" dirty="0">
                <a:latin typeface="+mn-lt"/>
                <a:cs typeface="Arial" panose="020B0604020202020204" pitchFamily="34" charset="0"/>
              </a:rPr>
              <a:t>desarrollo del Objetivo estratégico quinquenal 2016-2020 "Fortalecer la gestión institucional para enfrentar los retos del sector", y el Proyecto estratégico "Optimizar la gestión administrativa para apoyar de manera eficiente el logro de las metas institucionales“, se </a:t>
            </a:r>
            <a:r>
              <a:rPr lang="es-419" sz="2400" dirty="0" smtClean="0">
                <a:latin typeface="+mn-lt"/>
                <a:cs typeface="Arial" panose="020B0604020202020204" pitchFamily="34" charset="0"/>
              </a:rPr>
              <a:t>verificó </a:t>
            </a:r>
            <a:r>
              <a:rPr lang="es-419" sz="2400" dirty="0">
                <a:latin typeface="+mn-lt"/>
                <a:cs typeface="Arial" panose="020B0604020202020204" pitchFamily="34" charset="0"/>
              </a:rPr>
              <a:t>el cumplimiento de la normatividad y los términos en las etapas en el proceso disciplinario en la Comisión de Regulación de Agua Potable y Saneamiento Básico - UAE </a:t>
            </a:r>
            <a:r>
              <a:rPr lang="es-419" sz="2400" dirty="0" smtClean="0">
                <a:latin typeface="+mn-lt"/>
                <a:cs typeface="Arial" panose="020B0604020202020204" pitchFamily="34" charset="0"/>
              </a:rPr>
              <a:t>CRA, </a:t>
            </a:r>
            <a:r>
              <a:rPr lang="es-419" sz="2400" dirty="0">
                <a:latin typeface="+mn-lt"/>
                <a:cs typeface="Arial" panose="020B0604020202020204" pitchFamily="34" charset="0"/>
              </a:rPr>
              <a:t>de conformidad </a:t>
            </a:r>
            <a:r>
              <a:rPr lang="es-419" sz="2400" dirty="0" smtClean="0">
                <a:latin typeface="+mn-lt"/>
                <a:cs typeface="Arial" panose="020B0604020202020204" pitchFamily="34" charset="0"/>
              </a:rPr>
              <a:t>con </a:t>
            </a:r>
            <a:r>
              <a:rPr lang="es-419" sz="2400" dirty="0">
                <a:latin typeface="+mn-lt"/>
                <a:cs typeface="Arial" panose="020B0604020202020204" pitchFamily="34" charset="0"/>
              </a:rPr>
              <a:t>lo establecido en </a:t>
            </a:r>
            <a:r>
              <a:rPr lang="es-419" sz="2400" dirty="0" smtClean="0">
                <a:latin typeface="+mn-lt"/>
                <a:cs typeface="Arial" panose="020B0604020202020204" pitchFamily="34" charset="0"/>
              </a:rPr>
              <a:t>el literal C del artículo 12 de la Ley </a:t>
            </a:r>
            <a:r>
              <a:rPr lang="es-419" sz="2400" dirty="0">
                <a:latin typeface="+mn-lt"/>
                <a:cs typeface="Arial" panose="020B0604020202020204" pitchFamily="34" charset="0"/>
              </a:rPr>
              <a:t>87 de </a:t>
            </a:r>
            <a:r>
              <a:rPr lang="es-419" sz="2400" dirty="0" smtClean="0">
                <a:latin typeface="+mn-lt"/>
                <a:cs typeface="Arial" panose="020B0604020202020204" pitchFamily="34" charset="0"/>
              </a:rPr>
              <a:t>1993, el numeral 31 del artículo 34 de la Ley </a:t>
            </a:r>
            <a:r>
              <a:rPr lang="es-419" sz="2400" dirty="0">
                <a:latin typeface="+mn-lt"/>
                <a:cs typeface="Arial" panose="020B0604020202020204" pitchFamily="34" charset="0"/>
              </a:rPr>
              <a:t>734 de 2002 y la Ley 1474 de 2011.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31540" y="692696"/>
            <a:ext cx="8316924" cy="5262979"/>
          </a:xfrm>
          <a:prstGeom prst="rect">
            <a:avLst/>
          </a:prstGeom>
          <a:noFill/>
        </p:spPr>
        <p:txBody>
          <a:bodyPr wrap="square" rtlCol="0">
            <a:spAutoFit/>
          </a:bodyPr>
          <a:lstStyle/>
          <a:p>
            <a:pPr algn="ctr"/>
            <a:r>
              <a:rPr lang="es-MX" sz="2400" b="1" dirty="0" smtClean="0">
                <a:latin typeface="+mn-lt"/>
              </a:rPr>
              <a:t>CRITERIOS DE AUDITORÍA</a:t>
            </a:r>
          </a:p>
          <a:p>
            <a:pPr algn="ctr"/>
            <a:endParaRPr lang="es-MX" sz="2400" b="1" dirty="0" smtClean="0">
              <a:latin typeface="+mn-lt"/>
            </a:endParaRPr>
          </a:p>
          <a:p>
            <a:pPr algn="just"/>
            <a:r>
              <a:rPr lang="es-419" sz="2400" dirty="0" smtClean="0">
                <a:latin typeface="+mn-lt"/>
                <a:cs typeface="Arial" panose="020B0604020202020204" pitchFamily="34" charset="0"/>
              </a:rPr>
              <a:t>Los </a:t>
            </a:r>
            <a:r>
              <a:rPr lang="es-419" sz="2400" dirty="0">
                <a:latin typeface="+mn-lt"/>
                <a:cs typeface="Arial" panose="020B0604020202020204" pitchFamily="34" charset="0"/>
              </a:rPr>
              <a:t>criterios </a:t>
            </a:r>
            <a:r>
              <a:rPr lang="es-419" sz="2400" dirty="0" smtClean="0">
                <a:latin typeface="+mn-lt"/>
                <a:cs typeface="Arial" panose="020B0604020202020204" pitchFamily="34" charset="0"/>
              </a:rPr>
              <a:t>verificados </a:t>
            </a:r>
            <a:r>
              <a:rPr lang="es-419" sz="2400" dirty="0">
                <a:latin typeface="+mn-lt"/>
                <a:cs typeface="Arial" panose="020B0604020202020204" pitchFamily="34" charset="0"/>
              </a:rPr>
              <a:t>en la auditoría </a:t>
            </a:r>
            <a:r>
              <a:rPr lang="es-419" sz="2400" dirty="0" smtClean="0">
                <a:latin typeface="+mn-lt"/>
                <a:cs typeface="Arial" panose="020B0604020202020204" pitchFamily="34" charset="0"/>
              </a:rPr>
              <a:t>fueron los siguientes:</a:t>
            </a:r>
          </a:p>
          <a:p>
            <a:pPr algn="just"/>
            <a:endParaRPr lang="es-419" sz="2400" dirty="0" smtClean="0">
              <a:latin typeface="+mn-lt"/>
              <a:cs typeface="Arial" panose="020B0604020202020204" pitchFamily="34" charset="0"/>
            </a:endParaRPr>
          </a:p>
          <a:p>
            <a:pPr algn="just"/>
            <a:r>
              <a:rPr lang="es-419" sz="2400" dirty="0" smtClean="0">
                <a:latin typeface="+mn-lt"/>
                <a:cs typeface="Arial" panose="020B0604020202020204" pitchFamily="34" charset="0"/>
              </a:rPr>
              <a:t> 1</a:t>
            </a:r>
            <a:r>
              <a:rPr lang="es-419" sz="2400" dirty="0">
                <a:latin typeface="+mn-lt"/>
                <a:cs typeface="Arial" panose="020B0604020202020204" pitchFamily="34" charset="0"/>
              </a:rPr>
              <a:t>.- El cumplimiento de los términos contemplados en la ley 734 de </a:t>
            </a:r>
            <a:r>
              <a:rPr lang="es-419" sz="2400" dirty="0" smtClean="0">
                <a:latin typeface="+mn-lt"/>
                <a:cs typeface="Arial" panose="020B0604020202020204" pitchFamily="34" charset="0"/>
              </a:rPr>
              <a:t>2002 modificada por </a:t>
            </a:r>
            <a:r>
              <a:rPr lang="es-419" sz="2400" dirty="0">
                <a:latin typeface="+mn-lt"/>
                <a:cs typeface="Arial" panose="020B0604020202020204" pitchFamily="34" charset="0"/>
              </a:rPr>
              <a:t>la </a:t>
            </a:r>
            <a:r>
              <a:rPr lang="es-419" sz="2400" dirty="0" smtClean="0">
                <a:latin typeface="+mn-lt"/>
                <a:cs typeface="Arial" panose="020B0604020202020204" pitchFamily="34" charset="0"/>
              </a:rPr>
              <a:t>ley </a:t>
            </a:r>
            <a:r>
              <a:rPr lang="es-419" sz="2400" dirty="0">
                <a:latin typeface="+mn-lt"/>
                <a:cs typeface="Arial" panose="020B0604020202020204" pitchFamily="34" charset="0"/>
              </a:rPr>
              <a:t>1474 de 2011, </a:t>
            </a:r>
            <a:r>
              <a:rPr lang="es-419" sz="2400" dirty="0" smtClean="0">
                <a:latin typeface="+mn-lt"/>
                <a:cs typeface="Arial" panose="020B0604020202020204" pitchFamily="34" charset="0"/>
              </a:rPr>
              <a:t>el procedimiento GTH PRC13 procedimiento  GTH-PRC14 investigación </a:t>
            </a:r>
            <a:r>
              <a:rPr lang="es-419" sz="2400" dirty="0">
                <a:latin typeface="+mn-lt"/>
                <a:cs typeface="Arial" panose="020B0604020202020204" pitchFamily="34" charset="0"/>
              </a:rPr>
              <a:t>disciplinaria y juzgamiento y el </a:t>
            </a:r>
            <a:r>
              <a:rPr lang="es-419" sz="2400" dirty="0" smtClean="0">
                <a:latin typeface="+mn-lt"/>
                <a:cs typeface="Arial" panose="020B0604020202020204" pitchFamily="34" charset="0"/>
              </a:rPr>
              <a:t>GTH-PRC15 procedimiento </a:t>
            </a:r>
            <a:r>
              <a:rPr lang="es-419" sz="2400" dirty="0">
                <a:latin typeface="+mn-lt"/>
                <a:cs typeface="Arial" panose="020B0604020202020204" pitchFamily="34" charset="0"/>
              </a:rPr>
              <a:t>especial verbal</a:t>
            </a:r>
            <a:r>
              <a:rPr lang="es-419" sz="2400" dirty="0" smtClean="0">
                <a:latin typeface="+mn-lt"/>
                <a:cs typeface="Arial" panose="020B0604020202020204" pitchFamily="34" charset="0"/>
              </a:rPr>
              <a:t>.</a:t>
            </a:r>
          </a:p>
          <a:p>
            <a:pPr algn="just"/>
            <a:endParaRPr lang="es-419" sz="2400" dirty="0" smtClean="0">
              <a:latin typeface="+mn-lt"/>
              <a:cs typeface="Arial" panose="020B0604020202020204" pitchFamily="34" charset="0"/>
            </a:endParaRPr>
          </a:p>
          <a:p>
            <a:pPr algn="just"/>
            <a:r>
              <a:rPr lang="es-419" sz="2400" dirty="0" smtClean="0">
                <a:latin typeface="+mn-lt"/>
                <a:cs typeface="Arial" panose="020B0604020202020204" pitchFamily="34" charset="0"/>
              </a:rPr>
              <a:t>2</a:t>
            </a:r>
            <a:r>
              <a:rPr lang="es-419" sz="2400" dirty="0">
                <a:latin typeface="+mn-lt"/>
                <a:cs typeface="Arial" panose="020B0604020202020204" pitchFamily="34" charset="0"/>
              </a:rPr>
              <a:t>.- El cumplimiento de la normatividad que regula el proceso disciplinario en </a:t>
            </a:r>
            <a:r>
              <a:rPr lang="es-419" sz="2400" dirty="0" smtClean="0">
                <a:latin typeface="+mn-lt"/>
                <a:cs typeface="Arial" panose="020B0604020202020204" pitchFamily="34" charset="0"/>
              </a:rPr>
              <a:t>la </a:t>
            </a:r>
            <a:r>
              <a:rPr lang="es-419" sz="2400" dirty="0">
                <a:latin typeface="+mn-lt"/>
                <a:cs typeface="Arial" panose="020B0604020202020204" pitchFamily="34" charset="0"/>
              </a:rPr>
              <a:t>UAE CRA</a:t>
            </a:r>
            <a:r>
              <a:rPr lang="es-419" sz="2400" dirty="0" smtClean="0">
                <a:latin typeface="+mn-lt"/>
                <a:cs typeface="Arial" panose="020B0604020202020204" pitchFamily="34" charset="0"/>
              </a:rPr>
              <a:t>.</a:t>
            </a:r>
          </a:p>
          <a:p>
            <a:pPr algn="just"/>
            <a:endParaRPr lang="es-419" sz="2400" dirty="0" smtClean="0">
              <a:latin typeface="+mn-lt"/>
              <a:cs typeface="Arial" panose="020B0604020202020204" pitchFamily="34" charset="0"/>
            </a:endParaRPr>
          </a:p>
          <a:p>
            <a:pPr algn="just"/>
            <a:r>
              <a:rPr lang="es-419" sz="2400" dirty="0" smtClean="0">
                <a:latin typeface="+mn-lt"/>
                <a:cs typeface="Arial" panose="020B0604020202020204" pitchFamily="34" charset="0"/>
              </a:rPr>
              <a:t>3</a:t>
            </a:r>
            <a:r>
              <a:rPr lang="es-419" sz="2400" dirty="0">
                <a:latin typeface="+mn-lt"/>
                <a:cs typeface="Arial" panose="020B0604020202020204" pitchFamily="34" charset="0"/>
              </a:rPr>
              <a:t>.- Revisión de los riesgos asociados al </a:t>
            </a:r>
            <a:r>
              <a:rPr lang="es-419" sz="2400" dirty="0" smtClean="0">
                <a:latin typeface="+mn-lt"/>
                <a:cs typeface="Arial" panose="020B0604020202020204" pitchFamily="34" charset="0"/>
              </a:rPr>
              <a:t>procedimiento  </a:t>
            </a:r>
            <a:r>
              <a:rPr lang="es-419" sz="2400" dirty="0">
                <a:latin typeface="+mn-lt"/>
                <a:cs typeface="Arial" panose="020B0604020202020204" pitchFamily="34" charset="0"/>
              </a:rPr>
              <a:t>disciplinario de la UAE CRA</a:t>
            </a:r>
            <a:r>
              <a:rPr lang="es-419" dirty="0" smtClean="0">
                <a:latin typeface="+mn-lt"/>
                <a:cs typeface="Arial" panose="020B0604020202020204" pitchFamily="34" charset="0"/>
              </a:rPr>
              <a:t>.</a:t>
            </a:r>
            <a:endParaRPr lang="es-MX" b="1" dirty="0">
              <a:latin typeface="+mj-lt"/>
            </a:endParaRPr>
          </a:p>
        </p:txBody>
      </p:sp>
    </p:spTree>
    <p:extLst>
      <p:ext uri="{BB962C8B-B14F-4D97-AF65-F5344CB8AC3E}">
        <p14:creationId xmlns:p14="http://schemas.microsoft.com/office/powerpoint/2010/main" val="246591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200329"/>
          </a:xfrm>
          <a:prstGeom prst="rect">
            <a:avLst/>
          </a:prstGeom>
          <a:noFill/>
          <a:ln w="9525" algn="ctr">
            <a:noFill/>
            <a:miter lim="800000"/>
            <a:headEnd/>
            <a:tailEnd/>
          </a:ln>
          <a:effectLst/>
        </p:spPr>
        <p:txBody>
          <a:bodyPr>
            <a:spAutoFit/>
          </a:bodyPr>
          <a:lstStyle/>
          <a:p>
            <a:pPr algn="ctr">
              <a:spcBef>
                <a:spcPts val="0"/>
              </a:spcBef>
              <a:defRPr/>
            </a:pPr>
            <a:r>
              <a:rPr lang="es-CO" sz="2400" b="1" dirty="0">
                <a:latin typeface="+mn-lt"/>
                <a:cs typeface="Arial" panose="020B0604020202020204" pitchFamily="34" charset="0"/>
              </a:rPr>
              <a:t>FORTALEZAS </a:t>
            </a:r>
            <a:endParaRPr lang="es-CO" sz="2400" b="1" dirty="0" smtClean="0">
              <a:latin typeface="+mn-lt"/>
              <a:cs typeface="Arial" panose="020B0604020202020204" pitchFamily="34" charset="0"/>
            </a:endParaRPr>
          </a:p>
          <a:p>
            <a:pPr algn="ctr">
              <a:spcBef>
                <a:spcPts val="0"/>
              </a:spcBef>
              <a:defRPr/>
            </a:pPr>
            <a:r>
              <a:rPr lang="es-CO" sz="2400" b="1" dirty="0" smtClean="0">
                <a:latin typeface="+mn-lt"/>
                <a:cs typeface="Arial" panose="020B0604020202020204" pitchFamily="34" charset="0"/>
              </a:rPr>
              <a:t>DEL </a:t>
            </a:r>
            <a:r>
              <a:rPr lang="es-CO" sz="2400" b="1" dirty="0">
                <a:latin typeface="+mn-lt"/>
                <a:cs typeface="Arial" panose="020B0604020202020204" pitchFamily="34" charset="0"/>
              </a:rPr>
              <a:t>SEGUIMIENTO A LOS PROCESOS</a:t>
            </a:r>
          </a:p>
          <a:p>
            <a:pPr algn="ctr">
              <a:spcBef>
                <a:spcPts val="0"/>
              </a:spcBef>
              <a:defRPr/>
            </a:pPr>
            <a:r>
              <a:rPr lang="es-CO" sz="2400" b="1" dirty="0" smtClean="0">
                <a:latin typeface="+mn-lt"/>
                <a:cs typeface="Arial" panose="020B0604020202020204" pitchFamily="34" charset="0"/>
              </a:rPr>
              <a:t>DISCIPLINARIOS DEL 1 DE ENERO DE 2016 AL 28 DE FEBRERO DE 2017 </a:t>
            </a:r>
            <a:endParaRPr lang="es-CO" sz="2400" b="1" dirty="0">
              <a:latin typeface="+mn-lt"/>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339822950"/>
              </p:ext>
            </p:extLst>
          </p:nvPr>
        </p:nvGraphicFramePr>
        <p:xfrm>
          <a:off x="179512" y="2166721"/>
          <a:ext cx="8712968" cy="3422520"/>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20000"/>
                    </a:ext>
                  </a:extLst>
                </a:gridCol>
              </a:tblGrid>
              <a:tr h="3422520">
                <a:tc>
                  <a:txBody>
                    <a:bodyPr/>
                    <a:lstStyle/>
                    <a:p>
                      <a:endParaRPr lang="es-CO" dirty="0" smtClean="0">
                        <a:latin typeface="+mn-lt"/>
                        <a:cs typeface="Arial" panose="020B0604020202020204" pitchFamily="34" charset="0"/>
                      </a:endParaRPr>
                    </a:p>
                    <a:p>
                      <a:pPr marL="285750" indent="-285750" algn="just">
                        <a:buFont typeface="Wingdings" panose="05000000000000000000" pitchFamily="2" charset="2"/>
                        <a:buChar char="Ø"/>
                      </a:pPr>
                      <a:r>
                        <a:rPr lang="es-CO" sz="2400" b="0" kern="1200" baseline="0" dirty="0" smtClean="0">
                          <a:solidFill>
                            <a:schemeClr val="lt1"/>
                          </a:solidFill>
                          <a:latin typeface="+mn-lt"/>
                          <a:ea typeface="+mn-ea"/>
                          <a:cs typeface="Arial" panose="020B0604020202020204" pitchFamily="34" charset="0"/>
                        </a:rPr>
                        <a:t>Los expedientes revisados se encuentran debidamente archivados y foliados conforme a lo establecido en el procedimiento de organización de archivos.</a:t>
                      </a:r>
                    </a:p>
                    <a:p>
                      <a:pPr marL="285750" indent="-285750" algn="just">
                        <a:buFont typeface="Wingdings" panose="05000000000000000000" pitchFamily="2" charset="2"/>
                        <a:buChar char="Ø"/>
                      </a:pPr>
                      <a:endParaRPr lang="es-CO" sz="2400" b="0" kern="1200" baseline="0" dirty="0" smtClean="0">
                        <a:solidFill>
                          <a:schemeClr val="lt1"/>
                        </a:solidFill>
                        <a:latin typeface="+mn-lt"/>
                        <a:ea typeface="+mn-ea"/>
                        <a:cs typeface="Arial" panose="020B0604020202020204" pitchFamily="34" charset="0"/>
                      </a:endParaRPr>
                    </a:p>
                    <a:p>
                      <a:pPr marL="285750" indent="-285750" algn="just">
                        <a:buFont typeface="Wingdings" panose="05000000000000000000" pitchFamily="2" charset="2"/>
                        <a:buChar char="Ø"/>
                      </a:pPr>
                      <a:r>
                        <a:rPr lang="es-CO" sz="2400" b="0" baseline="0" dirty="0" smtClean="0">
                          <a:latin typeface="+mn-lt"/>
                          <a:cs typeface="Arial" panose="020B0604020202020204" pitchFamily="34" charset="0"/>
                        </a:rPr>
                        <a:t>Las pruebas decretadas en los autos de apertura de indagación preliminar, fueron practicadas en su totalidad</a:t>
                      </a:r>
                      <a:r>
                        <a:rPr lang="es-CO" sz="2800" b="0" baseline="0" dirty="0" smtClean="0">
                          <a:latin typeface="+mn-lt"/>
                          <a:cs typeface="Arial" panose="020B0604020202020204" pitchFamily="34" charset="0"/>
                        </a:rPr>
                        <a:t>.</a:t>
                      </a:r>
                    </a:p>
                    <a:p>
                      <a:pPr marL="0" indent="0" algn="just">
                        <a:buFont typeface="Wingdings" panose="05000000000000000000" pitchFamily="2" charset="2"/>
                        <a:buNone/>
                      </a:pPr>
                      <a:endParaRPr lang="es-CO" sz="2800" b="0" baseline="0" dirty="0" smtClean="0">
                        <a:latin typeface="+mn-lt"/>
                        <a:cs typeface="Arial" panose="020B0604020202020204" pitchFamily="34" charset="0"/>
                      </a:endParaRPr>
                    </a:p>
                    <a:p>
                      <a:pPr marL="0" indent="0">
                        <a:buFont typeface="Wingdings" panose="05000000000000000000" pitchFamily="2" charset="2"/>
                        <a:buNone/>
                      </a:pPr>
                      <a:endParaRPr lang="es-CO" baseline="0" dirty="0" smtClean="0">
                        <a:latin typeface="+mn-lt"/>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69785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200329"/>
          </a:xfrm>
          <a:prstGeom prst="rect">
            <a:avLst/>
          </a:prstGeom>
          <a:noFill/>
          <a:ln w="9525" algn="ctr">
            <a:noFill/>
            <a:miter lim="800000"/>
            <a:headEnd/>
            <a:tailEnd/>
          </a:ln>
          <a:effectLst/>
        </p:spPr>
        <p:txBody>
          <a:bodyPr>
            <a:spAutoFit/>
          </a:bodyPr>
          <a:lstStyle/>
          <a:p>
            <a:pPr algn="ctr">
              <a:spcBef>
                <a:spcPts val="0"/>
              </a:spcBef>
              <a:defRPr/>
            </a:pPr>
            <a:r>
              <a:rPr lang="es-CO" sz="2400" b="1" dirty="0">
                <a:latin typeface="+mn-lt"/>
                <a:cs typeface="Arial" panose="020B0604020202020204" pitchFamily="34" charset="0"/>
              </a:rPr>
              <a:t>FORTALEZAS </a:t>
            </a:r>
            <a:endParaRPr lang="es-CO" sz="2400" b="1" dirty="0" smtClean="0">
              <a:latin typeface="+mn-lt"/>
              <a:cs typeface="Arial" panose="020B0604020202020204" pitchFamily="34" charset="0"/>
            </a:endParaRPr>
          </a:p>
          <a:p>
            <a:pPr algn="ctr">
              <a:spcBef>
                <a:spcPts val="0"/>
              </a:spcBef>
              <a:defRPr/>
            </a:pPr>
            <a:r>
              <a:rPr lang="es-CO" sz="2400" b="1" dirty="0" smtClean="0">
                <a:latin typeface="+mn-lt"/>
                <a:cs typeface="Arial" panose="020B0604020202020204" pitchFamily="34" charset="0"/>
              </a:rPr>
              <a:t>DEL </a:t>
            </a:r>
            <a:r>
              <a:rPr lang="es-CO" sz="2400" b="1" dirty="0">
                <a:latin typeface="+mn-lt"/>
                <a:cs typeface="Arial" panose="020B0604020202020204" pitchFamily="34" charset="0"/>
              </a:rPr>
              <a:t>SEGUIMIENTO A LOS PROCESOS</a:t>
            </a:r>
          </a:p>
          <a:p>
            <a:pPr algn="ctr">
              <a:spcBef>
                <a:spcPts val="0"/>
              </a:spcBef>
              <a:defRPr/>
            </a:pPr>
            <a:r>
              <a:rPr lang="es-CO" sz="2400" b="1" dirty="0" smtClean="0">
                <a:latin typeface="+mn-lt"/>
                <a:cs typeface="Arial" panose="020B0604020202020204" pitchFamily="34" charset="0"/>
              </a:rPr>
              <a:t>DISCIPLINARIOS DEL 1 DE ENERO DE 2016 AL 28 DE FEBRERO DE 2017 </a:t>
            </a:r>
            <a:endParaRPr lang="es-CO" sz="2400" b="1" dirty="0">
              <a:latin typeface="+mn-lt"/>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002740501"/>
              </p:ext>
            </p:extLst>
          </p:nvPr>
        </p:nvGraphicFramePr>
        <p:xfrm>
          <a:off x="179512" y="2166721"/>
          <a:ext cx="8712968" cy="3718560"/>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20000"/>
                    </a:ext>
                  </a:extLst>
                </a:gridCol>
              </a:tblGrid>
              <a:tr h="3422520">
                <a:tc>
                  <a:txBody>
                    <a:bodyPr/>
                    <a:lstStyle/>
                    <a:p>
                      <a:endParaRPr lang="es-CO" dirty="0" smtClean="0">
                        <a:latin typeface="+mn-lt"/>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s-419" sz="1800" b="0" dirty="0" smtClean="0"/>
                        <a:t>El control </a:t>
                      </a:r>
                      <a:r>
                        <a:rPr lang="es-419" sz="1800" b="0" i="1" dirty="0" smtClean="0"/>
                        <a:t>“Revisión y pertinencia de las pruebas practicadas y aportadas por parte del jefe de la SAF, siguiendo los lineamientos de la ley 734 de 2002, el procedimiento RHU-PRC13 Procedimiento de indagación preliminar y RHU-PRC14 Procedimiento de investigación y juzgamiento”,  </a:t>
                      </a:r>
                      <a:r>
                        <a:rPr lang="es-419" sz="1800" b="0" kern="1200" dirty="0" smtClean="0">
                          <a:solidFill>
                            <a:schemeClr val="lt1"/>
                          </a:solidFill>
                          <a:latin typeface="+mn-lt"/>
                          <a:ea typeface="+mn-ea"/>
                          <a:cs typeface="+mn-cs"/>
                        </a:rPr>
                        <a:t>del riesgo </a:t>
                      </a:r>
                      <a:r>
                        <a:rPr lang="es-419" sz="1800" b="0" i="1" kern="1200" dirty="0" smtClean="0">
                          <a:solidFill>
                            <a:schemeClr val="lt1"/>
                          </a:solidFill>
                          <a:latin typeface="+mn-lt"/>
                          <a:ea typeface="+mn-ea"/>
                          <a:cs typeface="+mn-cs"/>
                        </a:rPr>
                        <a:t>“Puede manipularse una investigación disciplinaria”</a:t>
                      </a:r>
                      <a:r>
                        <a:rPr lang="es-ES" sz="1800" b="0" kern="1200" dirty="0" smtClean="0">
                          <a:solidFill>
                            <a:schemeClr val="lt1"/>
                          </a:solidFill>
                          <a:latin typeface="+mn-lt"/>
                          <a:ea typeface="+mn-ea"/>
                          <a:cs typeface="+mn-cs"/>
                        </a:rPr>
                        <a:t>, </a:t>
                      </a:r>
                      <a:r>
                        <a:rPr lang="es-419" sz="1800" b="0" kern="1200" dirty="0" smtClean="0">
                          <a:solidFill>
                            <a:schemeClr val="lt1"/>
                          </a:solidFill>
                          <a:latin typeface="+mn-lt"/>
                          <a:ea typeface="+mn-ea"/>
                          <a:cs typeface="+mn-cs"/>
                        </a:rPr>
                        <a:t>es efectivo teniendo en cuenta </a:t>
                      </a:r>
                      <a:r>
                        <a:rPr lang="es-419" sz="1800" b="0" dirty="0" smtClean="0"/>
                        <a:t>que la Subdirectora Administrativa</a:t>
                      </a:r>
                      <a:r>
                        <a:rPr lang="es-419" sz="1800" b="0" baseline="0" dirty="0" smtClean="0"/>
                        <a:t> y Financiera </a:t>
                      </a:r>
                      <a:r>
                        <a:rPr lang="es-419" sz="1800" b="0" dirty="0" smtClean="0"/>
                        <a:t>debe pronunciarse en cuanto a los criterios de pertinencia, conducencia y utilidad de las pruebas decretadas de oficio, así como la intervención de las partes procesales en la práctica de las mismas, en aras de garantizar los principios fundamentales de derecho de defensa y contradicción y debido proceso, los cuales se encuentran inmersos en la Constitucional Nacional y en la Ley 734 de 2002.</a:t>
                      </a:r>
                    </a:p>
                    <a:p>
                      <a:pPr marL="285750" indent="-285750" algn="just">
                        <a:buFont typeface="Wingdings" panose="05000000000000000000" pitchFamily="2" charset="2"/>
                        <a:buChar char="Ø"/>
                      </a:pPr>
                      <a:endParaRPr lang="es-419" b="0" dirty="0" smtClean="0"/>
                    </a:p>
                    <a:p>
                      <a:pPr algn="just"/>
                      <a:endParaRPr lang="es-419" sz="200" dirty="0" smtClean="0"/>
                    </a:p>
                    <a:p>
                      <a:pPr algn="just"/>
                      <a:endParaRPr lang="es-419" sz="200" dirty="0" smtClean="0"/>
                    </a:p>
                    <a:p>
                      <a:pPr marL="0" indent="0">
                        <a:buFont typeface="Wingdings" panose="05000000000000000000" pitchFamily="2" charset="2"/>
                        <a:buNone/>
                      </a:pPr>
                      <a:endParaRPr lang="es-CO" baseline="0" dirty="0" smtClean="0">
                        <a:latin typeface="+mn-lt"/>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37223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20032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400" b="1" dirty="0" smtClean="0"/>
              <a:t>OPORTUNIDAD DE MEJORA</a:t>
            </a:r>
          </a:p>
          <a:p>
            <a:pPr algn="ctr"/>
            <a:r>
              <a:rPr lang="es-MX" sz="2400" b="1" dirty="0" smtClean="0"/>
              <a:t>NO SE DIO CUMPLIMIENTO A LOS TÉRMINOS CONTENIDOS </a:t>
            </a:r>
            <a:r>
              <a:rPr lang="es-MX" sz="2400" b="1" dirty="0"/>
              <a:t>EN </a:t>
            </a:r>
            <a:r>
              <a:rPr lang="es-MX" sz="2400" b="1" dirty="0" smtClean="0"/>
              <a:t>EL ARTÍCULO 150</a:t>
            </a:r>
            <a:r>
              <a:rPr lang="es-CO" sz="2400" b="1" dirty="0" smtClean="0"/>
              <a:t> </a:t>
            </a:r>
            <a:r>
              <a:rPr lang="es-MX" sz="2400" b="1" dirty="0" smtClean="0"/>
              <a:t>LA LEY 734 DE 2002</a:t>
            </a:r>
            <a:endParaRPr lang="es-CO" sz="2400" b="1" dirty="0"/>
          </a:p>
        </p:txBody>
      </p:sp>
      <p:graphicFrame>
        <p:nvGraphicFramePr>
          <p:cNvPr id="7" name="6 Diagrama"/>
          <p:cNvGraphicFramePr/>
          <p:nvPr>
            <p:extLst>
              <p:ext uri="{D42A27DB-BD31-4B8C-83A1-F6EECF244321}">
                <p14:modId xmlns:p14="http://schemas.microsoft.com/office/powerpoint/2010/main" val="3574086792"/>
              </p:ext>
            </p:extLst>
          </p:nvPr>
        </p:nvGraphicFramePr>
        <p:xfrm>
          <a:off x="611560" y="1700808"/>
          <a:ext cx="8136904"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2520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20032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400" b="1" dirty="0" smtClean="0"/>
              <a:t>OPORTUNIDAD DE MEJORA</a:t>
            </a:r>
          </a:p>
          <a:p>
            <a:pPr algn="ctr"/>
            <a:r>
              <a:rPr lang="es-MX" sz="2400" b="1" dirty="0" smtClean="0"/>
              <a:t>NO SE DIO CUMPLIMIENTO A LOS TÉRMINOS CONTENIDOS </a:t>
            </a:r>
            <a:r>
              <a:rPr lang="es-MX" sz="2400" b="1" dirty="0"/>
              <a:t>EN </a:t>
            </a:r>
            <a:r>
              <a:rPr lang="es-MX" sz="2400" b="1" dirty="0" smtClean="0"/>
              <a:t>EL ARTÍCULO 150</a:t>
            </a:r>
            <a:r>
              <a:rPr lang="es-CO" sz="2400" b="1" dirty="0" smtClean="0"/>
              <a:t> DE </a:t>
            </a:r>
            <a:r>
              <a:rPr lang="es-MX" sz="2400" b="1" dirty="0" smtClean="0"/>
              <a:t>LA LEY 734 DE 2002</a:t>
            </a:r>
            <a:endParaRPr lang="es-CO" sz="2400" b="1" dirty="0"/>
          </a:p>
        </p:txBody>
      </p:sp>
      <p:graphicFrame>
        <p:nvGraphicFramePr>
          <p:cNvPr id="7" name="6 Diagrama"/>
          <p:cNvGraphicFramePr/>
          <p:nvPr>
            <p:extLst>
              <p:ext uri="{D42A27DB-BD31-4B8C-83A1-F6EECF244321}">
                <p14:modId xmlns:p14="http://schemas.microsoft.com/office/powerpoint/2010/main" val="1735025052"/>
              </p:ext>
            </p:extLst>
          </p:nvPr>
        </p:nvGraphicFramePr>
        <p:xfrm>
          <a:off x="611560" y="1700808"/>
          <a:ext cx="8136904"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9118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20032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400" b="1" dirty="0" smtClean="0"/>
              <a:t>OPORTUNIDAD DE MEJORA</a:t>
            </a:r>
          </a:p>
          <a:p>
            <a:pPr algn="ctr"/>
            <a:r>
              <a:rPr lang="es-MX" sz="2400" b="1" dirty="0" smtClean="0"/>
              <a:t>NO SE DIO CUMPLIMIENTO A LOS TÉRMINOS CONTENIDOS EN EL ARTÍCULO 150</a:t>
            </a:r>
            <a:r>
              <a:rPr lang="es-CO" sz="2400" b="1" dirty="0" smtClean="0"/>
              <a:t> DE</a:t>
            </a:r>
            <a:r>
              <a:rPr lang="es-MX" sz="2400" b="1" dirty="0" smtClean="0"/>
              <a:t> LA LEY 734 DE 2002</a:t>
            </a:r>
            <a:endParaRPr lang="es-CO" sz="2400" b="1" dirty="0"/>
          </a:p>
        </p:txBody>
      </p:sp>
      <p:graphicFrame>
        <p:nvGraphicFramePr>
          <p:cNvPr id="7" name="6 Diagrama"/>
          <p:cNvGraphicFramePr/>
          <p:nvPr>
            <p:extLst>
              <p:ext uri="{D42A27DB-BD31-4B8C-83A1-F6EECF244321}">
                <p14:modId xmlns:p14="http://schemas.microsoft.com/office/powerpoint/2010/main" val="3762496924"/>
              </p:ext>
            </p:extLst>
          </p:nvPr>
        </p:nvGraphicFramePr>
        <p:xfrm>
          <a:off x="611560" y="1700808"/>
          <a:ext cx="8136904"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0360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200329"/>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400" b="1" dirty="0" smtClean="0"/>
              <a:t>OPORTUNIDAD </a:t>
            </a:r>
            <a:r>
              <a:rPr lang="es-MX" sz="2400" b="1" dirty="0"/>
              <a:t>DE MEJORA</a:t>
            </a:r>
          </a:p>
          <a:p>
            <a:pPr algn="ctr"/>
            <a:r>
              <a:rPr lang="es-MX" sz="2400" b="1" dirty="0"/>
              <a:t>MODIFICACIÓN DE LA ACTIVIDAD N° 1 DEL PROCEDIMIENTO GTH-PRC13 INDAGACIÓN PRELIMINAR </a:t>
            </a:r>
          </a:p>
        </p:txBody>
      </p:sp>
      <p:graphicFrame>
        <p:nvGraphicFramePr>
          <p:cNvPr id="7" name="6 Diagrama"/>
          <p:cNvGraphicFramePr/>
          <p:nvPr>
            <p:extLst>
              <p:ext uri="{D42A27DB-BD31-4B8C-83A1-F6EECF244321}">
                <p14:modId xmlns:p14="http://schemas.microsoft.com/office/powerpoint/2010/main" val="1689489787"/>
              </p:ext>
            </p:extLst>
          </p:nvPr>
        </p:nvGraphicFramePr>
        <p:xfrm>
          <a:off x="611560" y="1772817"/>
          <a:ext cx="8136904"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3469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25710</TotalTime>
  <Words>2333</Words>
  <Application>Microsoft Office PowerPoint</Application>
  <PresentationFormat>Presentación en pantalla (4:3)</PresentationFormat>
  <Paragraphs>139</Paragraphs>
  <Slides>19</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Giovanni Soto Cagua</cp:lastModifiedBy>
  <cp:revision>1233</cp:revision>
  <dcterms:created xsi:type="dcterms:W3CDTF">2009-07-03T14:17:45Z</dcterms:created>
  <dcterms:modified xsi:type="dcterms:W3CDTF">2017-04-28T16:53:54Z</dcterms:modified>
</cp:coreProperties>
</file>