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sldIdLst>
    <p:sldId id="256" r:id="rId5"/>
    <p:sldId id="266" r:id="rId6"/>
    <p:sldId id="259" r:id="rId7"/>
    <p:sldId id="258" r:id="rId8"/>
    <p:sldId id="257" r:id="rId9"/>
    <p:sldId id="271" r:id="rId10"/>
    <p:sldId id="272" r:id="rId11"/>
    <p:sldId id="273" r:id="rId12"/>
    <p:sldId id="274" r:id="rId13"/>
    <p:sldId id="275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FC3F9-B091-4D0C-BF57-20E1E1325B76}" v="8" dt="2022-01-21T16:54:45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Castillo Delgado" userId="b99836e1-372d-4b85-8b1c-261f538c5da8" providerId="ADAL" clId="{322FC3F9-B091-4D0C-BF57-20E1E1325B76}"/>
    <pc:docChg chg="undo custSel addSld modSld">
      <pc:chgData name="Fernando Castillo Delgado" userId="b99836e1-372d-4b85-8b1c-261f538c5da8" providerId="ADAL" clId="{322FC3F9-B091-4D0C-BF57-20E1E1325B76}" dt="2022-01-21T16:55:29.076" v="76" actId="121"/>
      <pc:docMkLst>
        <pc:docMk/>
      </pc:docMkLst>
      <pc:sldChg chg="modSp mod">
        <pc:chgData name="Fernando Castillo Delgado" userId="b99836e1-372d-4b85-8b1c-261f538c5da8" providerId="ADAL" clId="{322FC3F9-B091-4D0C-BF57-20E1E1325B76}" dt="2022-01-21T16:55:29.076" v="76" actId="121"/>
        <pc:sldMkLst>
          <pc:docMk/>
          <pc:sldMk cId="4199301487" sldId="256"/>
        </pc:sldMkLst>
        <pc:spChg chg="mod">
          <ac:chgData name="Fernando Castillo Delgado" userId="b99836e1-372d-4b85-8b1c-261f538c5da8" providerId="ADAL" clId="{322FC3F9-B091-4D0C-BF57-20E1E1325B76}" dt="2022-01-21T16:55:29.076" v="76" actId="121"/>
          <ac:spMkLst>
            <pc:docMk/>
            <pc:sldMk cId="4199301487" sldId="256"/>
            <ac:spMk id="4" creationId="{00000000-0000-0000-0000-000000000000}"/>
          </ac:spMkLst>
        </pc:spChg>
        <pc:spChg chg="mod">
          <ac:chgData name="Fernando Castillo Delgado" userId="b99836e1-372d-4b85-8b1c-261f538c5da8" providerId="ADAL" clId="{322FC3F9-B091-4D0C-BF57-20E1E1325B76}" dt="2022-01-21T16:55:14.691" v="74" actId="121"/>
          <ac:spMkLst>
            <pc:docMk/>
            <pc:sldMk cId="4199301487" sldId="256"/>
            <ac:spMk id="5" creationId="{00000000-0000-0000-0000-000000000000}"/>
          </ac:spMkLst>
        </pc:spChg>
      </pc:sldChg>
      <pc:sldChg chg="modSp mod">
        <pc:chgData name="Fernando Castillo Delgado" userId="b99836e1-372d-4b85-8b1c-261f538c5da8" providerId="ADAL" clId="{322FC3F9-B091-4D0C-BF57-20E1E1325B76}" dt="2022-01-21T16:27:25.078" v="29" actId="2165"/>
        <pc:sldMkLst>
          <pc:docMk/>
          <pc:sldMk cId="3271290111" sldId="259"/>
        </pc:sldMkLst>
        <pc:graphicFrameChg chg="mod modGraphic">
          <ac:chgData name="Fernando Castillo Delgado" userId="b99836e1-372d-4b85-8b1c-261f538c5da8" providerId="ADAL" clId="{322FC3F9-B091-4D0C-BF57-20E1E1325B76}" dt="2022-01-21T16:27:25.078" v="29" actId="2165"/>
          <ac:graphicFrameMkLst>
            <pc:docMk/>
            <pc:sldMk cId="3271290111" sldId="259"/>
            <ac:graphicFrameMk id="3" creationId="{46139535-C76C-488E-90A6-919D2ED15963}"/>
          </ac:graphicFrameMkLst>
        </pc:graphicFrameChg>
      </pc:sldChg>
      <pc:sldChg chg="addSp delSp modSp add mod">
        <pc:chgData name="Fernando Castillo Delgado" userId="b99836e1-372d-4b85-8b1c-261f538c5da8" providerId="ADAL" clId="{322FC3F9-B091-4D0C-BF57-20E1E1325B76}" dt="2022-01-21T16:51:18.135" v="56" actId="20577"/>
        <pc:sldMkLst>
          <pc:docMk/>
          <pc:sldMk cId="3187849051" sldId="272"/>
        </pc:sldMkLst>
        <pc:spChg chg="mod">
          <ac:chgData name="Fernando Castillo Delgado" userId="b99836e1-372d-4b85-8b1c-261f538c5da8" providerId="ADAL" clId="{322FC3F9-B091-4D0C-BF57-20E1E1325B76}" dt="2022-01-21T16:51:18.135" v="56" actId="20577"/>
          <ac:spMkLst>
            <pc:docMk/>
            <pc:sldMk cId="3187849051" sldId="272"/>
            <ac:spMk id="2" creationId="{DC2E877B-A30E-459C-8038-8F6B4E7A313C}"/>
          </ac:spMkLst>
        </pc:spChg>
        <pc:spChg chg="add del mod">
          <ac:chgData name="Fernando Castillo Delgado" userId="b99836e1-372d-4b85-8b1c-261f538c5da8" providerId="ADAL" clId="{322FC3F9-B091-4D0C-BF57-20E1E1325B76}" dt="2022-01-21T16:37:18.190" v="34" actId="478"/>
          <ac:spMkLst>
            <pc:docMk/>
            <pc:sldMk cId="3187849051" sldId="272"/>
            <ac:spMk id="5" creationId="{312E0428-C870-437E-BD5D-0ACCFBC623F2}"/>
          </ac:spMkLst>
        </pc:spChg>
        <pc:graphicFrameChg chg="add del mod">
          <ac:chgData name="Fernando Castillo Delgado" userId="b99836e1-372d-4b85-8b1c-261f538c5da8" providerId="ADAL" clId="{322FC3F9-B091-4D0C-BF57-20E1E1325B76}" dt="2022-01-21T16:38:17.217" v="36" actId="478"/>
          <ac:graphicFrameMkLst>
            <pc:docMk/>
            <pc:sldMk cId="3187849051" sldId="272"/>
            <ac:graphicFrameMk id="6" creationId="{A80263C4-4790-42BB-B099-3B11E63055EC}"/>
          </ac:graphicFrameMkLst>
        </pc:graphicFrameChg>
        <pc:graphicFrameChg chg="add del mod">
          <ac:chgData name="Fernando Castillo Delgado" userId="b99836e1-372d-4b85-8b1c-261f538c5da8" providerId="ADAL" clId="{322FC3F9-B091-4D0C-BF57-20E1E1325B76}" dt="2022-01-21T16:50:10.070" v="38" actId="478"/>
          <ac:graphicFrameMkLst>
            <pc:docMk/>
            <pc:sldMk cId="3187849051" sldId="272"/>
            <ac:graphicFrameMk id="7" creationId="{DE7ED201-71FF-4715-9311-26ECFB05BC8B}"/>
          </ac:graphicFrameMkLst>
        </pc:graphicFrameChg>
        <pc:picChg chg="del">
          <ac:chgData name="Fernando Castillo Delgado" userId="b99836e1-372d-4b85-8b1c-261f538c5da8" providerId="ADAL" clId="{322FC3F9-B091-4D0C-BF57-20E1E1325B76}" dt="2022-01-21T16:37:11.959" v="31" actId="478"/>
          <ac:picMkLst>
            <pc:docMk/>
            <pc:sldMk cId="3187849051" sldId="272"/>
            <ac:picMk id="3" creationId="{B791A683-2F13-4FBC-83F5-088775175615}"/>
          </ac:picMkLst>
        </pc:picChg>
        <pc:picChg chg="add mod">
          <ac:chgData name="Fernando Castillo Delgado" userId="b99836e1-372d-4b85-8b1c-261f538c5da8" providerId="ADAL" clId="{322FC3F9-B091-4D0C-BF57-20E1E1325B76}" dt="2022-01-21T16:50:33.831" v="47" actId="1038"/>
          <ac:picMkLst>
            <pc:docMk/>
            <pc:sldMk cId="3187849051" sldId="272"/>
            <ac:picMk id="8" creationId="{0388AAA4-BE14-4794-B098-73B2AD79D2F9}"/>
          </ac:picMkLst>
        </pc:picChg>
      </pc:sldChg>
      <pc:sldChg chg="addSp delSp modSp add mod">
        <pc:chgData name="Fernando Castillo Delgado" userId="b99836e1-372d-4b85-8b1c-261f538c5da8" providerId="ADAL" clId="{322FC3F9-B091-4D0C-BF57-20E1E1325B76}" dt="2022-01-21T16:53:00.239" v="65" actId="14100"/>
        <pc:sldMkLst>
          <pc:docMk/>
          <pc:sldMk cId="3202071388" sldId="273"/>
        </pc:sldMkLst>
        <pc:spChg chg="mod">
          <ac:chgData name="Fernando Castillo Delgado" userId="b99836e1-372d-4b85-8b1c-261f538c5da8" providerId="ADAL" clId="{322FC3F9-B091-4D0C-BF57-20E1E1325B76}" dt="2022-01-21T16:51:05.618" v="53" actId="20577"/>
          <ac:spMkLst>
            <pc:docMk/>
            <pc:sldMk cId="3202071388" sldId="273"/>
            <ac:spMk id="2" creationId="{DC2E877B-A30E-459C-8038-8F6B4E7A313C}"/>
          </ac:spMkLst>
        </pc:spChg>
        <pc:picChg chg="add del mod">
          <ac:chgData name="Fernando Castillo Delgado" userId="b99836e1-372d-4b85-8b1c-261f538c5da8" providerId="ADAL" clId="{322FC3F9-B091-4D0C-BF57-20E1E1325B76}" dt="2022-01-21T16:52:18.588" v="61" actId="478"/>
          <ac:picMkLst>
            <pc:docMk/>
            <pc:sldMk cId="3202071388" sldId="273"/>
            <ac:picMk id="3" creationId="{E864DF42-BCEF-415E-9AD9-E147517E711F}"/>
          </ac:picMkLst>
        </pc:picChg>
        <pc:picChg chg="add mod">
          <ac:chgData name="Fernando Castillo Delgado" userId="b99836e1-372d-4b85-8b1c-261f538c5da8" providerId="ADAL" clId="{322FC3F9-B091-4D0C-BF57-20E1E1325B76}" dt="2022-01-21T16:53:00.239" v="65" actId="14100"/>
          <ac:picMkLst>
            <pc:docMk/>
            <pc:sldMk cId="3202071388" sldId="273"/>
            <ac:picMk id="4" creationId="{7FAFAF11-026F-461B-9EDA-D42781819900}"/>
          </ac:picMkLst>
        </pc:picChg>
        <pc:picChg chg="del">
          <ac:chgData name="Fernando Castillo Delgado" userId="b99836e1-372d-4b85-8b1c-261f538c5da8" providerId="ADAL" clId="{322FC3F9-B091-4D0C-BF57-20E1E1325B76}" dt="2022-01-21T16:51:47.429" v="57" actId="478"/>
          <ac:picMkLst>
            <pc:docMk/>
            <pc:sldMk cId="3202071388" sldId="273"/>
            <ac:picMk id="8" creationId="{0388AAA4-BE14-4794-B098-73B2AD79D2F9}"/>
          </ac:picMkLst>
        </pc:picChg>
      </pc:sldChg>
      <pc:sldChg chg="addSp delSp modSp add mod">
        <pc:chgData name="Fernando Castillo Delgado" userId="b99836e1-372d-4b85-8b1c-261f538c5da8" providerId="ADAL" clId="{322FC3F9-B091-4D0C-BF57-20E1E1325B76}" dt="2022-01-21T16:53:50.673" v="70" actId="14100"/>
        <pc:sldMkLst>
          <pc:docMk/>
          <pc:sldMk cId="3102279207" sldId="274"/>
        </pc:sldMkLst>
        <pc:spChg chg="mod">
          <ac:chgData name="Fernando Castillo Delgado" userId="b99836e1-372d-4b85-8b1c-261f538c5da8" providerId="ADAL" clId="{322FC3F9-B091-4D0C-BF57-20E1E1325B76}" dt="2022-01-21T16:50:55.050" v="50" actId="6549"/>
          <ac:spMkLst>
            <pc:docMk/>
            <pc:sldMk cId="3102279207" sldId="274"/>
            <ac:spMk id="2" creationId="{DC2E877B-A30E-459C-8038-8F6B4E7A313C}"/>
          </ac:spMkLst>
        </pc:spChg>
        <pc:picChg chg="add mod">
          <ac:chgData name="Fernando Castillo Delgado" userId="b99836e1-372d-4b85-8b1c-261f538c5da8" providerId="ADAL" clId="{322FC3F9-B091-4D0C-BF57-20E1E1325B76}" dt="2022-01-21T16:53:50.673" v="70" actId="14100"/>
          <ac:picMkLst>
            <pc:docMk/>
            <pc:sldMk cId="3102279207" sldId="274"/>
            <ac:picMk id="3" creationId="{75DEE27F-93F7-4F4F-A9D9-D11D7B921380}"/>
          </ac:picMkLst>
        </pc:picChg>
        <pc:picChg chg="del">
          <ac:chgData name="Fernando Castillo Delgado" userId="b99836e1-372d-4b85-8b1c-261f538c5da8" providerId="ADAL" clId="{322FC3F9-B091-4D0C-BF57-20E1E1325B76}" dt="2022-01-21T16:53:10.307" v="66" actId="478"/>
          <ac:picMkLst>
            <pc:docMk/>
            <pc:sldMk cId="3102279207" sldId="274"/>
            <ac:picMk id="8" creationId="{0388AAA4-BE14-4794-B098-73B2AD79D2F9}"/>
          </ac:picMkLst>
        </pc:picChg>
      </pc:sldChg>
      <pc:sldChg chg="addSp modSp add mod">
        <pc:chgData name="Fernando Castillo Delgado" userId="b99836e1-372d-4b85-8b1c-261f538c5da8" providerId="ADAL" clId="{322FC3F9-B091-4D0C-BF57-20E1E1325B76}" dt="2022-01-21T16:54:55.542" v="73" actId="14100"/>
        <pc:sldMkLst>
          <pc:docMk/>
          <pc:sldMk cId="3335052227" sldId="275"/>
        </pc:sldMkLst>
        <pc:picChg chg="add mod">
          <ac:chgData name="Fernando Castillo Delgado" userId="b99836e1-372d-4b85-8b1c-261f538c5da8" providerId="ADAL" clId="{322FC3F9-B091-4D0C-BF57-20E1E1325B76}" dt="2022-01-21T16:54:55.542" v="73" actId="14100"/>
          <ac:picMkLst>
            <pc:docMk/>
            <pc:sldMk cId="3335052227" sldId="275"/>
            <ac:picMk id="3" creationId="{52E6100A-A480-414D-AA99-EC04B95C19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87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0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753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68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64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18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51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13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1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06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01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17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3B-AF94-43F1-AB41-24A9F66CCBC0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39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751675" y="1716297"/>
            <a:ext cx="54403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b="1" dirty="0">
                <a:solidFill>
                  <a:schemeClr val="bg1"/>
                </a:solidFill>
              </a:rPr>
              <a:t>AVANCE</a:t>
            </a:r>
          </a:p>
          <a:p>
            <a:pPr algn="r"/>
            <a:r>
              <a:rPr lang="es-CO" sz="2800" b="1" dirty="0">
                <a:solidFill>
                  <a:schemeClr val="bg1"/>
                </a:solidFill>
              </a:rPr>
              <a:t>PLAN ESTRATEGICO SECTORIAL-PES</a:t>
            </a:r>
          </a:p>
          <a:p>
            <a:pPr algn="r"/>
            <a:r>
              <a:rPr lang="es-CO" sz="2800" b="1" dirty="0">
                <a:solidFill>
                  <a:schemeClr val="bg1"/>
                </a:solidFill>
              </a:rPr>
              <a:t>IV TRIMESTRE 2021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751675" y="3877468"/>
            <a:ext cx="54403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Oficina Asesora de Planeación y TICs</a:t>
            </a:r>
          </a:p>
          <a:p>
            <a:endParaRPr lang="es-CO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s-CO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es-CO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Enero 2022</a:t>
            </a:r>
            <a:endParaRPr lang="en-US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01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C2E877B-A30E-459C-8038-8F6B4E7A313C}"/>
              </a:ext>
            </a:extLst>
          </p:cNvPr>
          <p:cNvSpPr txBox="1"/>
          <p:nvPr/>
        </p:nvSpPr>
        <p:spPr>
          <a:xfrm>
            <a:off x="3487479" y="265814"/>
            <a:ext cx="725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REPORTE DETALLADO POR INDICADOR  P.E.S   2021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2E6100A-A480-414D-AA99-EC04B95C1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22" y="1304296"/>
            <a:ext cx="11929731" cy="424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5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>
            <a:extLst>
              <a:ext uri="{FF2B5EF4-FFF2-40B4-BE49-F238E27FC236}">
                <a16:creationId xmlns:a16="http://schemas.microsoft.com/office/drawing/2014/main" id="{42D36844-4196-284B-BF56-19E31E798BBF}"/>
              </a:ext>
            </a:extLst>
          </p:cNvPr>
          <p:cNvSpPr txBox="1">
            <a:spLocks/>
          </p:cNvSpPr>
          <p:nvPr/>
        </p:nvSpPr>
        <p:spPr>
          <a:xfrm>
            <a:off x="7488574" y="1363630"/>
            <a:ext cx="2461672" cy="461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sz="2000" b="1" i="0" dirty="0">
                <a:solidFill>
                  <a:schemeClr val="tx1"/>
                </a:solidFill>
              </a:rPr>
              <a:t>correo@cra.gov.co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97262" y="2699663"/>
            <a:ext cx="4112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0070C0"/>
                </a:solidFill>
              </a:rPr>
              <a:t>MUCHAS GRACIAS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49517" y="3211361"/>
            <a:ext cx="4104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 SU ATENCIÓN</a:t>
            </a:r>
            <a:endParaRPr lang="en-US" sz="4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91986" y="316752"/>
            <a:ext cx="9339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INDICADORES PES - CRA  2021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46139535-C76C-488E-90A6-919D2ED15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82104"/>
              </p:ext>
            </p:extLst>
          </p:nvPr>
        </p:nvGraphicFramePr>
        <p:xfrm>
          <a:off x="946298" y="964240"/>
          <a:ext cx="10047768" cy="50537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81254">
                  <a:extLst>
                    <a:ext uri="{9D8B030D-6E8A-4147-A177-3AD203B41FA5}">
                      <a16:colId xmlns:a16="http://schemas.microsoft.com/office/drawing/2014/main" val="3517619208"/>
                    </a:ext>
                  </a:extLst>
                </a:gridCol>
                <a:gridCol w="4337687">
                  <a:extLst>
                    <a:ext uri="{9D8B030D-6E8A-4147-A177-3AD203B41FA5}">
                      <a16:colId xmlns:a16="http://schemas.microsoft.com/office/drawing/2014/main" val="3536637263"/>
                    </a:ext>
                  </a:extLst>
                </a:gridCol>
                <a:gridCol w="1928827">
                  <a:extLst>
                    <a:ext uri="{9D8B030D-6E8A-4147-A177-3AD203B41FA5}">
                      <a16:colId xmlns:a16="http://schemas.microsoft.com/office/drawing/2014/main" val="3796124051"/>
                    </a:ext>
                  </a:extLst>
                </a:gridCol>
              </a:tblGrid>
              <a:tr h="4488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Objetivo Estratégico Sector</a:t>
                      </a:r>
                      <a:endParaRPr lang="es-CO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baseline="0" dirty="0">
                          <a:solidFill>
                            <a:schemeClr val="bg1"/>
                          </a:solidFill>
                        </a:rPr>
                        <a:t>Objetivo Estratégico CRA</a:t>
                      </a:r>
                      <a:endParaRPr lang="es-CO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u="none" strike="noStrike" baseline="0" dirty="0">
                          <a:solidFill>
                            <a:schemeClr val="bg1"/>
                          </a:solidFill>
                        </a:rPr>
                        <a:t>Indicador 2021</a:t>
                      </a:r>
                      <a:endParaRPr lang="es-CO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8400032"/>
                  </a:ext>
                </a:extLst>
              </a:tr>
              <a:tr h="441557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Promover el desarrollo urbano y territorial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u="none" strike="noStrike" kern="1200" baseline="0" dirty="0">
                          <a:solidFill>
                            <a:schemeClr val="dk1"/>
                          </a:solidFill>
                        </a:rPr>
                        <a:t>Promover el desarrollo urbano equilibrado y sostenible</a:t>
                      </a: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3733516"/>
                  </a:ext>
                </a:extLst>
              </a:tr>
              <a:tr h="825112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Mejorar la cobertura, calidad y continuidad de los servicios de Agua Potable y Saneamiento Básico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u="none" strike="noStrike" kern="1200" baseline="0" dirty="0">
                          <a:solidFill>
                            <a:schemeClr val="dk1"/>
                          </a:solidFill>
                        </a:rPr>
                        <a:t>Fortalecer la capacidad institucional de las entidades nacionales del sector y las  territoriales en la estructuración de proyectos y esquemas de prestación sostenibles</a:t>
                      </a: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2345168"/>
                  </a:ext>
                </a:extLst>
              </a:tr>
              <a:tr h="6417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Mejorar la cobertura, calidad y continuidad de los servicios de Agua Potable y Saneamiento Básico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u="none" strike="noStrike" kern="1200" baseline="0" dirty="0">
                          <a:solidFill>
                            <a:schemeClr val="dk1"/>
                          </a:solidFill>
                        </a:rPr>
                        <a:t>Promover a través de la regulación, las condiciones de mercado adecuadas para la prestación de los servicios de Acueducto, Alcantarillado y Aseo.</a:t>
                      </a: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0380554"/>
                  </a:ext>
                </a:extLst>
              </a:tr>
              <a:tr h="550074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/>
                        <a:t>Mejorar la cobertura, calidad y continuidad de los servicios de Agua Potable y Saneamiento Básico</a:t>
                      </a:r>
                      <a:endParaRPr lang="es-CO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u="none" strike="noStrike" kern="1200" baseline="0" dirty="0">
                          <a:solidFill>
                            <a:schemeClr val="dk1"/>
                          </a:solidFill>
                        </a:rPr>
                        <a:t>Promover a través de la regulación, las condiciones de mercado adecuadas para la prestación de los servicios de Acueducto, Alcantarillado y Aseo.</a:t>
                      </a:r>
                      <a:endParaRPr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069035"/>
                  </a:ext>
                </a:extLst>
              </a:tr>
              <a:tr h="550074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/>
                        <a:t>Mejorar la cobertura, calidad y continuidad de los servicios de Agua Potable y Saneamiento Básico</a:t>
                      </a:r>
                      <a:endParaRPr lang="es-CO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u="none" strike="noStrike" kern="1200" baseline="0" dirty="0">
                          <a:solidFill>
                            <a:schemeClr val="dk1"/>
                          </a:solidFill>
                        </a:rPr>
                        <a:t>Promover a través de la regulación, las condiciones de mercado adecuadas para la prestación de los servicios de Acueducto, Alcantarillado y Aseo.</a:t>
                      </a:r>
                      <a:endParaRPr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259141"/>
                  </a:ext>
                </a:extLst>
              </a:tr>
              <a:tr h="532124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/>
                        <a:t>Mejorar la cobertura, calidad y continuidad de los servicios de Agua Potable y Saneamiento Básico</a:t>
                      </a:r>
                      <a:endParaRPr lang="es-CO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u="none" strike="noStrike" kern="1200" baseline="0" dirty="0">
                          <a:solidFill>
                            <a:schemeClr val="dk1"/>
                          </a:solidFill>
                        </a:rPr>
                        <a:t>Implementar la estrategia de gestión misional que posicione a la CRA como referente regulatorio</a:t>
                      </a:r>
                      <a:endParaRPr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994657"/>
                  </a:ext>
                </a:extLst>
              </a:tr>
              <a:tr h="532124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/>
                        <a:t>Mejorar la cobertura, calidad y continuidad de los servicios de Agua Potable y Saneamiento Básico</a:t>
                      </a:r>
                      <a:endParaRPr lang="es-CO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u="none" strike="noStrike" kern="1200" baseline="0" dirty="0">
                          <a:solidFill>
                            <a:schemeClr val="dk1"/>
                          </a:solidFill>
                        </a:rPr>
                        <a:t>Implementar la estrategia de gestión misional que posicione a la CRA como referente regulatorio</a:t>
                      </a:r>
                      <a:endParaRPr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1454760"/>
                  </a:ext>
                </a:extLst>
              </a:tr>
              <a:tr h="532124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/>
                        <a:t>Mejorar la cobertura, calidad y continuidad de los servicios de Agua Potable y Saneamiento Básico</a:t>
                      </a:r>
                      <a:endParaRPr lang="es-CO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u="none" strike="noStrike" kern="1200" baseline="0" dirty="0">
                          <a:solidFill>
                            <a:schemeClr val="dk1"/>
                          </a:solidFill>
                        </a:rPr>
                        <a:t>Implementar la estrategia de gestión misional que posicione a la CRA como referente regulatorio</a:t>
                      </a:r>
                      <a:endParaRPr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CRA_08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338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45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46139535-C76C-488E-90A6-919D2ED15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81214"/>
              </p:ext>
            </p:extLst>
          </p:nvPr>
        </p:nvGraphicFramePr>
        <p:xfrm>
          <a:off x="736270" y="975584"/>
          <a:ext cx="10604666" cy="45052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0436">
                  <a:extLst>
                    <a:ext uri="{9D8B030D-6E8A-4147-A177-3AD203B41FA5}">
                      <a16:colId xmlns:a16="http://schemas.microsoft.com/office/drawing/2014/main" val="3536637263"/>
                    </a:ext>
                  </a:extLst>
                </a:gridCol>
                <a:gridCol w="1057279">
                  <a:extLst>
                    <a:ext uri="{9D8B030D-6E8A-4147-A177-3AD203B41FA5}">
                      <a16:colId xmlns:a16="http://schemas.microsoft.com/office/drawing/2014/main" val="3796124051"/>
                    </a:ext>
                  </a:extLst>
                </a:gridCol>
                <a:gridCol w="1142817">
                  <a:extLst>
                    <a:ext uri="{9D8B030D-6E8A-4147-A177-3AD203B41FA5}">
                      <a16:colId xmlns:a16="http://schemas.microsoft.com/office/drawing/2014/main" val="473073883"/>
                    </a:ext>
                  </a:extLst>
                </a:gridCol>
                <a:gridCol w="1415316">
                  <a:extLst>
                    <a:ext uri="{9D8B030D-6E8A-4147-A177-3AD203B41FA5}">
                      <a16:colId xmlns:a16="http://schemas.microsoft.com/office/drawing/2014/main" val="2077304324"/>
                    </a:ext>
                  </a:extLst>
                </a:gridCol>
                <a:gridCol w="1357359">
                  <a:extLst>
                    <a:ext uri="{9D8B030D-6E8A-4147-A177-3AD203B41FA5}">
                      <a16:colId xmlns:a16="http://schemas.microsoft.com/office/drawing/2014/main" val="1496653673"/>
                    </a:ext>
                  </a:extLst>
                </a:gridCol>
                <a:gridCol w="1357359">
                  <a:extLst>
                    <a:ext uri="{9D8B030D-6E8A-4147-A177-3AD203B41FA5}">
                      <a16:colId xmlns:a16="http://schemas.microsoft.com/office/drawing/2014/main" val="1157226664"/>
                    </a:ext>
                  </a:extLst>
                </a:gridCol>
                <a:gridCol w="2984100">
                  <a:extLst>
                    <a:ext uri="{9D8B030D-6E8A-4147-A177-3AD203B41FA5}">
                      <a16:colId xmlns:a16="http://schemas.microsoft.com/office/drawing/2014/main" val="2421929112"/>
                    </a:ext>
                  </a:extLst>
                </a:gridCol>
              </a:tblGrid>
              <a:tr h="1007428"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baseline="0" dirty="0">
                          <a:solidFill>
                            <a:schemeClr val="bg1"/>
                          </a:solidFill>
                        </a:rPr>
                        <a:t>INDICADOR </a:t>
                      </a:r>
                      <a:endParaRPr lang="es-CO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META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REPORTE TRIM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REPORTE TRIM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REPORTE </a:t>
                      </a:r>
                    </a:p>
                    <a:p>
                      <a:pPr algn="ctr"/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TRIM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REPORTE </a:t>
                      </a:r>
                    </a:p>
                    <a:p>
                      <a:pPr algn="ctr"/>
                      <a:r>
                        <a:rPr lang="es-CO" sz="1600" dirty="0">
                          <a:solidFill>
                            <a:schemeClr val="bg1"/>
                          </a:solidFill>
                        </a:rPr>
                        <a:t>TRIM 4</a:t>
                      </a:r>
                    </a:p>
                    <a:p>
                      <a:pPr algn="ctr"/>
                      <a:endParaRPr lang="es-CO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u="none" strike="noStrike" baseline="0" dirty="0">
                          <a:solidFill>
                            <a:schemeClr val="bg1"/>
                          </a:solidFill>
                        </a:rPr>
                        <a:t>AVANCE ACUMULADO </a:t>
                      </a:r>
                    </a:p>
                    <a:p>
                      <a:pPr algn="ctr"/>
                      <a:r>
                        <a:rPr lang="es-CO" sz="1600" b="1" u="none" strike="noStrike" baseline="0" dirty="0">
                          <a:solidFill>
                            <a:schemeClr val="bg1"/>
                          </a:solidFill>
                        </a:rPr>
                        <a:t>IV TRIMESTRE 2021</a:t>
                      </a:r>
                      <a:endParaRPr lang="es-CO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00032"/>
                  </a:ext>
                </a:extLst>
              </a:tr>
              <a:tr h="40932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33516"/>
                  </a:ext>
                </a:extLst>
              </a:tr>
              <a:tr h="40932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45168"/>
                  </a:ext>
                </a:extLst>
              </a:tr>
              <a:tr h="49327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380554"/>
                  </a:ext>
                </a:extLst>
              </a:tr>
              <a:tr h="40932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983545"/>
                  </a:ext>
                </a:extLst>
              </a:tr>
              <a:tr h="44962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32378"/>
                  </a:ext>
                </a:extLst>
              </a:tr>
              <a:tr h="40932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69437"/>
                  </a:ext>
                </a:extLst>
              </a:tr>
              <a:tr h="472278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165137"/>
                  </a:ext>
                </a:extLst>
              </a:tr>
              <a:tr h="44536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76633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27ADBA71-EBE9-4312-BD7F-38B8F5CB80A4}"/>
              </a:ext>
            </a:extLst>
          </p:cNvPr>
          <p:cNvSpPr txBox="1"/>
          <p:nvPr/>
        </p:nvSpPr>
        <p:spPr>
          <a:xfrm>
            <a:off x="2530549" y="361507"/>
            <a:ext cx="869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1">
                    <a:lumMod val="50000"/>
                  </a:schemeClr>
                </a:solidFill>
              </a:rPr>
              <a:t>AVANCE PLAN ESTRATÉGICO SECTORIAL- PRIMER SEMESTRE2021</a:t>
            </a:r>
          </a:p>
        </p:txBody>
      </p:sp>
    </p:spTree>
    <p:extLst>
      <p:ext uri="{BB962C8B-B14F-4D97-AF65-F5344CB8AC3E}">
        <p14:creationId xmlns:p14="http://schemas.microsoft.com/office/powerpoint/2010/main" val="327129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D1B4474-962F-4269-B407-53B53058DDEF}"/>
              </a:ext>
            </a:extLst>
          </p:cNvPr>
          <p:cNvSpPr txBox="1"/>
          <p:nvPr/>
        </p:nvSpPr>
        <p:spPr>
          <a:xfrm>
            <a:off x="3625702" y="265814"/>
            <a:ext cx="711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REPORTE DETALLADO  POR INDICADOR  P.E.S   PRIMER SEMESTRE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3E4D81-7DDC-4B8A-8B41-F8795A6DF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93" y="771896"/>
            <a:ext cx="11602309" cy="582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3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FCC2DC9-5B80-45AA-9EEE-B0F929CA0C3C}"/>
              </a:ext>
            </a:extLst>
          </p:cNvPr>
          <p:cNvSpPr txBox="1"/>
          <p:nvPr/>
        </p:nvSpPr>
        <p:spPr>
          <a:xfrm>
            <a:off x="3742660" y="265814"/>
            <a:ext cx="699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REPORTE DETALLADO  POR INDICADOR  P.E.S   PRIMER SEMESTRE 2021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1BEC0D-9899-4689-BDF6-A65BE66A2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10" y="748144"/>
            <a:ext cx="11685320" cy="58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6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C2E877B-A30E-459C-8038-8F6B4E7A313C}"/>
              </a:ext>
            </a:extLst>
          </p:cNvPr>
          <p:cNvSpPr txBox="1"/>
          <p:nvPr/>
        </p:nvSpPr>
        <p:spPr>
          <a:xfrm>
            <a:off x="3487479" y="265814"/>
            <a:ext cx="725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REPORTE DETALLADO POR INDICADOR  P.E.S   PRIMER SEMESTRE 2021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791A683-2F13-4FBC-83F5-088775175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93" y="831575"/>
            <a:ext cx="11752613" cy="576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C2E877B-A30E-459C-8038-8F6B4E7A313C}"/>
              </a:ext>
            </a:extLst>
          </p:cNvPr>
          <p:cNvSpPr txBox="1"/>
          <p:nvPr/>
        </p:nvSpPr>
        <p:spPr>
          <a:xfrm>
            <a:off x="3487479" y="265814"/>
            <a:ext cx="725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REPORTE DETALLADO POR INDICADOR  P.E.S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388AAA4-BE14-4794-B098-73B2AD79D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19" y="1502948"/>
            <a:ext cx="11856632" cy="381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4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C2E877B-A30E-459C-8038-8F6B4E7A313C}"/>
              </a:ext>
            </a:extLst>
          </p:cNvPr>
          <p:cNvSpPr txBox="1"/>
          <p:nvPr/>
        </p:nvSpPr>
        <p:spPr>
          <a:xfrm>
            <a:off x="3487479" y="265814"/>
            <a:ext cx="725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REPORTE DETALLADO POR INDICADOR  P.E.S 2021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AFAF11-026F-461B-9EDA-D42781819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56" y="777765"/>
            <a:ext cx="11876567" cy="556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7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C2E877B-A30E-459C-8038-8F6B4E7A313C}"/>
              </a:ext>
            </a:extLst>
          </p:cNvPr>
          <p:cNvSpPr txBox="1"/>
          <p:nvPr/>
        </p:nvSpPr>
        <p:spPr>
          <a:xfrm>
            <a:off x="3487479" y="265814"/>
            <a:ext cx="725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REPORTE DETALLADO POR INDICADOR  P.E.S   2021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5DEE27F-93F7-4F4F-A9D9-D11D7B921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90" y="1098735"/>
            <a:ext cx="11961629" cy="466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79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6E0F052F7D8D049BB205D4AAC80D1CC" ma:contentTypeVersion="13" ma:contentTypeDescription="Crear nuevo documento." ma:contentTypeScope="" ma:versionID="ea2397797ef0079a4e12c2a54b9f4c31">
  <xsd:schema xmlns:xsd="http://www.w3.org/2001/XMLSchema" xmlns:xs="http://www.w3.org/2001/XMLSchema" xmlns:p="http://schemas.microsoft.com/office/2006/metadata/properties" xmlns:ns2="0c3ff982-b687-4eb5-9a04-fd6efaf5d504" xmlns:ns3="ae0c3cce-6c31-4f1f-b54e-e7c442e692b0" targetNamespace="http://schemas.microsoft.com/office/2006/metadata/properties" ma:root="true" ma:fieldsID="bad33e82118e759d490ae291a54ca7e5" ns2:_="" ns3:_="">
    <xsd:import namespace="0c3ff982-b687-4eb5-9a04-fd6efaf5d504"/>
    <xsd:import namespace="ae0c3cce-6c31-4f1f-b54e-e7c442e692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ff982-b687-4eb5-9a04-fd6efaf5d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c3cce-6c31-4f1f-b54e-e7c442e69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583A8A-E3A7-453B-A755-6ADF3C9548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ff982-b687-4eb5-9a04-fd6efaf5d504"/>
    <ds:schemaRef ds:uri="ae0c3cce-6c31-4f1f-b54e-e7c442e692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460C96-201E-4910-BFA1-BE8D6D1F8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3422E-DBF4-4D6D-B70F-EC81AEDE332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501</Words>
  <Application>Microsoft Office PowerPoint</Application>
  <PresentationFormat>Panorámica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Suárez Ramos</dc:creator>
  <cp:lastModifiedBy>Fernando Castillo Delgado</cp:lastModifiedBy>
  <cp:revision>16</cp:revision>
  <dcterms:modified xsi:type="dcterms:W3CDTF">2022-01-21T16:55:38Z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0x010100B6E0F052F7D8D049BB205D4AAC80D1CC</vt:lpwstr>
  </property>
  <property fmtid="{D5CDD505-2E9C-101B-9397-08002B2CF9AE}" pid="3" name="Order">
    <vt:r8>98400</vt:r8>
  </property>
</Properties>
</file>