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1" r:id="rId2"/>
    <p:sldId id="636" r:id="rId3"/>
    <p:sldId id="705" r:id="rId4"/>
    <p:sldId id="663" r:id="rId5"/>
    <p:sldId id="684" r:id="rId6"/>
    <p:sldId id="664" r:id="rId7"/>
    <p:sldId id="665" r:id="rId8"/>
    <p:sldId id="666" r:id="rId9"/>
    <p:sldId id="667" r:id="rId10"/>
    <p:sldId id="668" r:id="rId11"/>
    <p:sldId id="669" r:id="rId12"/>
    <p:sldId id="670" r:id="rId13"/>
    <p:sldId id="671" r:id="rId14"/>
    <p:sldId id="673" r:id="rId15"/>
    <p:sldId id="685" r:id="rId16"/>
    <p:sldId id="672" r:id="rId17"/>
    <p:sldId id="675" r:id="rId18"/>
    <p:sldId id="676" r:id="rId19"/>
    <p:sldId id="677" r:id="rId20"/>
    <p:sldId id="690" r:id="rId21"/>
    <p:sldId id="679" r:id="rId22"/>
    <p:sldId id="689" r:id="rId23"/>
    <p:sldId id="680" r:id="rId24"/>
    <p:sldId id="688" r:id="rId25"/>
    <p:sldId id="681" r:id="rId26"/>
    <p:sldId id="687" r:id="rId27"/>
    <p:sldId id="678" r:id="rId28"/>
    <p:sldId id="683" r:id="rId29"/>
    <p:sldId id="686" r:id="rId30"/>
    <p:sldId id="691" r:id="rId31"/>
    <p:sldId id="706" r:id="rId32"/>
    <p:sldId id="696" r:id="rId33"/>
    <p:sldId id="708" r:id="rId34"/>
    <p:sldId id="710" r:id="rId35"/>
    <p:sldId id="711" r:id="rId36"/>
    <p:sldId id="697" r:id="rId37"/>
    <p:sldId id="692" r:id="rId38"/>
    <p:sldId id="714" r:id="rId39"/>
    <p:sldId id="693" r:id="rId40"/>
    <p:sldId id="713" r:id="rId41"/>
    <p:sldId id="709" r:id="rId42"/>
    <p:sldId id="712" r:id="rId43"/>
    <p:sldId id="698" r:id="rId44"/>
    <p:sldId id="699" r:id="rId45"/>
    <p:sldId id="700" r:id="rId46"/>
    <p:sldId id="703" r:id="rId47"/>
    <p:sldId id="704" r:id="rId48"/>
    <p:sldId id="701" r:id="rId49"/>
    <p:sldId id="702" r:id="rId50"/>
    <p:sldId id="528" r:id="rId51"/>
  </p:sldIdLst>
  <p:sldSz cx="9144000" cy="6858000" type="screen4x3"/>
  <p:notesSz cx="6946900" cy="9271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userDrawn="1">
          <p15:clr>
            <a:srgbClr val="A4A3A4"/>
          </p15:clr>
        </p15:guide>
        <p15:guide id="2" pos="218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ga Lucia Llanos Orozco" initials="OLU"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800"/>
    <a:srgbClr val="A8A808"/>
    <a:srgbClr val="000099"/>
    <a:srgbClr val="48C4C4"/>
    <a:srgbClr val="003399"/>
    <a:srgbClr val="1C3481"/>
    <a:srgbClr val="961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9" autoAdjust="0"/>
  </p:normalViewPr>
  <p:slideViewPr>
    <p:cSldViewPr>
      <p:cViewPr varScale="1">
        <p:scale>
          <a:sx n="91" d="100"/>
          <a:sy n="91" d="100"/>
        </p:scale>
        <p:origin x="12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3" d="100"/>
          <a:sy n="53" d="100"/>
        </p:scale>
        <p:origin x="-2868" y="-90"/>
      </p:cViewPr>
      <p:guideLst>
        <p:guide orient="horz" pos="2920"/>
        <p:guide pos="218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Comportamiento Presupuesto CRA a 30 de Junio 2017 en Millones de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DB34-465A-BB3A-8C2FBBA4054F}"/>
              </c:ext>
            </c:extLst>
          </c:dPt>
          <c:dPt>
            <c:idx val="1"/>
            <c:invertIfNegative val="0"/>
            <c:bubble3D val="0"/>
            <c:spPr>
              <a:solidFill>
                <a:srgbClr val="FFC000"/>
              </a:solidFill>
              <a:ln>
                <a:noFill/>
              </a:ln>
              <a:effectLst/>
            </c:spPr>
            <c:extLst>
              <c:ext xmlns:c16="http://schemas.microsoft.com/office/drawing/2014/chart" uri="{C3380CC4-5D6E-409C-BE32-E72D297353CC}">
                <c16:uniqueId val="{00000003-DB34-465A-BB3A-8C2FBBA4054F}"/>
              </c:ext>
            </c:extLst>
          </c:dPt>
          <c:dPt>
            <c:idx val="2"/>
            <c:invertIfNegative val="0"/>
            <c:bubble3D val="0"/>
            <c:spPr>
              <a:solidFill>
                <a:srgbClr val="00B050"/>
              </a:solidFill>
              <a:ln>
                <a:noFill/>
              </a:ln>
              <a:effectLst/>
            </c:spPr>
            <c:extLst>
              <c:ext xmlns:c16="http://schemas.microsoft.com/office/drawing/2014/chart" uri="{C3380CC4-5D6E-409C-BE32-E72D297353CC}">
                <c16:uniqueId val="{00000005-DB34-465A-BB3A-8C2FBBA4054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Hoja3!$L$4:$N$4</c:f>
              <c:strCache>
                <c:ptCount val="3"/>
                <c:pt idx="0">
                  <c:v>Presupuesto inicial CRA</c:v>
                </c:pt>
                <c:pt idx="1">
                  <c:v>Compromisos</c:v>
                </c:pt>
                <c:pt idx="2">
                  <c:v>Obligaciones</c:v>
                </c:pt>
              </c:strCache>
            </c:strRef>
          </c:cat>
          <c:val>
            <c:numRef>
              <c:f>Hoja3!$L$5:$N$5</c:f>
              <c:numCache>
                <c:formatCode>General</c:formatCode>
                <c:ptCount val="3"/>
                <c:pt idx="0">
                  <c:v>15402</c:v>
                </c:pt>
                <c:pt idx="1">
                  <c:v>8910</c:v>
                </c:pt>
                <c:pt idx="2">
                  <c:v>7147</c:v>
                </c:pt>
              </c:numCache>
            </c:numRef>
          </c:val>
          <c:extLst>
            <c:ext xmlns:c16="http://schemas.microsoft.com/office/drawing/2014/chart" uri="{C3380CC4-5D6E-409C-BE32-E72D297353CC}">
              <c16:uniqueId val="{00000006-DB34-465A-BB3A-8C2FBBA4054F}"/>
            </c:ext>
          </c:extLst>
        </c:ser>
        <c:dLbls>
          <c:showLegendKey val="0"/>
          <c:showVal val="0"/>
          <c:showCatName val="0"/>
          <c:showSerName val="0"/>
          <c:showPercent val="0"/>
          <c:showBubbleSize val="0"/>
        </c:dLbls>
        <c:gapWidth val="182"/>
        <c:axId val="2024810015"/>
        <c:axId val="2024802527"/>
      </c:barChart>
      <c:catAx>
        <c:axId val="20248100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24802527"/>
        <c:crosses val="autoZero"/>
        <c:auto val="1"/>
        <c:lblAlgn val="ctr"/>
        <c:lblOffset val="100"/>
        <c:noMultiLvlLbl val="0"/>
      </c:catAx>
      <c:valAx>
        <c:axId val="20248025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248100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Comportamiento Presupuesto CRA a 30 de Junio 2017 en porcentaje de ejecución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rgbClr val="00B05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45AD-48F3-A359-696AA3EE67D3}"/>
              </c:ext>
            </c:extLst>
          </c:dPt>
          <c:dPt>
            <c:idx val="1"/>
            <c:invertIfNegative val="0"/>
            <c:bubble3D val="0"/>
            <c:spPr>
              <a:solidFill>
                <a:srgbClr val="FFC000"/>
              </a:solidFill>
              <a:ln>
                <a:noFill/>
              </a:ln>
              <a:effectLst/>
            </c:spPr>
            <c:extLst>
              <c:ext xmlns:c16="http://schemas.microsoft.com/office/drawing/2014/chart" uri="{C3380CC4-5D6E-409C-BE32-E72D297353CC}">
                <c16:uniqueId val="{00000003-45AD-48F3-A359-696AA3EE67D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Hoja3!$M$26:$O$26</c:f>
              <c:strCache>
                <c:ptCount val="3"/>
                <c:pt idx="0">
                  <c:v>Presupuesto inicial CRA</c:v>
                </c:pt>
                <c:pt idx="1">
                  <c:v>Compromisos</c:v>
                </c:pt>
                <c:pt idx="2">
                  <c:v>Obligaciones</c:v>
                </c:pt>
              </c:strCache>
            </c:strRef>
          </c:cat>
          <c:val>
            <c:numRef>
              <c:f>Hoja3!$M$28:$O$28</c:f>
              <c:numCache>
                <c:formatCode>0%</c:formatCode>
                <c:ptCount val="3"/>
                <c:pt idx="0">
                  <c:v>1</c:v>
                </c:pt>
                <c:pt idx="1">
                  <c:v>0.57849629918192447</c:v>
                </c:pt>
                <c:pt idx="2">
                  <c:v>0.46403064537073108</c:v>
                </c:pt>
              </c:numCache>
            </c:numRef>
          </c:val>
          <c:extLst>
            <c:ext xmlns:c16="http://schemas.microsoft.com/office/drawing/2014/chart" uri="{C3380CC4-5D6E-409C-BE32-E72D297353CC}">
              <c16:uniqueId val="{00000004-45AD-48F3-A359-696AA3EE67D3}"/>
            </c:ext>
          </c:extLst>
        </c:ser>
        <c:dLbls>
          <c:showLegendKey val="0"/>
          <c:showVal val="0"/>
          <c:showCatName val="0"/>
          <c:showSerName val="0"/>
          <c:showPercent val="0"/>
          <c:showBubbleSize val="0"/>
        </c:dLbls>
        <c:gapWidth val="182"/>
        <c:axId val="2063202175"/>
        <c:axId val="2063203423"/>
      </c:barChart>
      <c:catAx>
        <c:axId val="2063202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63203423"/>
        <c:crosses val="autoZero"/>
        <c:auto val="1"/>
        <c:lblAlgn val="ctr"/>
        <c:lblOffset val="100"/>
        <c:noMultiLvlLbl val="0"/>
      </c:catAx>
      <c:valAx>
        <c:axId val="20632034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63202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Aumento del 5%</a:t>
            </a:r>
            <a:r>
              <a:rPr lang="en-US" baseline="0"/>
              <a:t> del presupuesto de la CRA por adición de 698 Millones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1"/>
          <c:order val="1"/>
          <c:spPr>
            <a:solidFill>
              <a:schemeClr val="accent2"/>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8519-467A-9CE1-8E9125B27CE7}"/>
              </c:ext>
            </c:extLst>
          </c:dPt>
          <c:dLbls>
            <c:dLbl>
              <c:idx val="0"/>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519-467A-9CE1-8E9125B27CE7}"/>
                </c:ext>
              </c:extLst>
            </c:dLbl>
            <c:dLbl>
              <c:idx val="1"/>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519-467A-9CE1-8E9125B27C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Hoja3!$B$4:$B$5</c:f>
              <c:strCache>
                <c:ptCount val="2"/>
                <c:pt idx="0">
                  <c:v>Presupuesto inicial 2017</c:v>
                </c:pt>
                <c:pt idx="1">
                  <c:v>Presupuesto con adición 2017</c:v>
                </c:pt>
              </c:strCache>
            </c:strRef>
          </c:cat>
          <c:val>
            <c:numRef>
              <c:f>Hoja3!$D$4:$D$5</c:f>
              <c:numCache>
                <c:formatCode>General</c:formatCode>
                <c:ptCount val="2"/>
                <c:pt idx="0">
                  <c:v>15402</c:v>
                </c:pt>
                <c:pt idx="1">
                  <c:v>16100</c:v>
                </c:pt>
              </c:numCache>
            </c:numRef>
          </c:val>
          <c:extLst>
            <c:ext xmlns:c16="http://schemas.microsoft.com/office/drawing/2014/chart" uri="{C3380CC4-5D6E-409C-BE32-E72D297353CC}">
              <c16:uniqueId val="{00000003-8519-467A-9CE1-8E9125B27CE7}"/>
            </c:ext>
          </c:extLst>
        </c:ser>
        <c:dLbls>
          <c:showLegendKey val="0"/>
          <c:showVal val="0"/>
          <c:showCatName val="0"/>
          <c:showSerName val="0"/>
          <c:showPercent val="0"/>
          <c:showBubbleSize val="0"/>
        </c:dLbls>
        <c:gapWidth val="182"/>
        <c:axId val="2063202591"/>
        <c:axId val="2022888159"/>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Hoja3!$B$4:$B$5</c15:sqref>
                        </c15:formulaRef>
                      </c:ext>
                    </c:extLst>
                    <c:strCache>
                      <c:ptCount val="2"/>
                      <c:pt idx="0">
                        <c:v>Presupuesto inicial 2017</c:v>
                      </c:pt>
                      <c:pt idx="1">
                        <c:v>Presupuesto con adición 2017</c:v>
                      </c:pt>
                    </c:strCache>
                  </c:strRef>
                </c:cat>
                <c:val>
                  <c:numRef>
                    <c:extLst>
                      <c:ext uri="{02D57815-91ED-43cb-92C2-25804820EDAC}">
                        <c15:formulaRef>
                          <c15:sqref>Hoja3!$C$4:$C$5</c15:sqref>
                        </c15:formulaRef>
                      </c:ext>
                    </c:extLst>
                    <c:numCache>
                      <c:formatCode>General</c:formatCode>
                      <c:ptCount val="2"/>
                    </c:numCache>
                  </c:numRef>
                </c:val>
                <c:extLst>
                  <c:ext xmlns:c16="http://schemas.microsoft.com/office/drawing/2014/chart" uri="{C3380CC4-5D6E-409C-BE32-E72D297353CC}">
                    <c16:uniqueId val="{00000004-8519-467A-9CE1-8E9125B27CE7}"/>
                  </c:ext>
                </c:extLst>
              </c15:ser>
            </c15:filteredBarSeries>
          </c:ext>
        </c:extLst>
      </c:barChart>
      <c:catAx>
        <c:axId val="2063202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22888159"/>
        <c:crosses val="autoZero"/>
        <c:auto val="1"/>
        <c:lblAlgn val="ctr"/>
        <c:lblOffset val="100"/>
        <c:noMultiLvlLbl val="0"/>
      </c:catAx>
      <c:valAx>
        <c:axId val="20228881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632025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0323" cy="463550"/>
          </a:xfrm>
          <a:prstGeom prst="rect">
            <a:avLst/>
          </a:prstGeom>
        </p:spPr>
        <p:txBody>
          <a:bodyPr vert="horz" lIns="92665" tIns="46333" rIns="92665" bIns="46333"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934969" y="0"/>
            <a:ext cx="3010323" cy="463550"/>
          </a:xfrm>
          <a:prstGeom prst="rect">
            <a:avLst/>
          </a:prstGeom>
        </p:spPr>
        <p:txBody>
          <a:bodyPr vert="horz" lIns="92665" tIns="46333" rIns="92665" bIns="46333" rtlCol="0"/>
          <a:lstStyle>
            <a:lvl1pPr algn="r" fontAlgn="auto">
              <a:spcBef>
                <a:spcPts val="0"/>
              </a:spcBef>
              <a:spcAft>
                <a:spcPts val="0"/>
              </a:spcAft>
              <a:defRPr sz="1200">
                <a:latin typeface="+mn-lt"/>
              </a:defRPr>
            </a:lvl1pPr>
          </a:lstStyle>
          <a:p>
            <a:pPr>
              <a:defRPr/>
            </a:pPr>
            <a:fld id="{460D1703-ACE4-420A-821C-51DE8E173ABF}" type="datetimeFigureOut">
              <a:rPr lang="es-ES"/>
              <a:pPr>
                <a:defRPr/>
              </a:pPr>
              <a:t>02/08/2017</a:t>
            </a:fld>
            <a:endParaRPr lang="es-ES"/>
          </a:p>
        </p:txBody>
      </p:sp>
      <p:sp>
        <p:nvSpPr>
          <p:cNvPr id="4" name="3 Marcador de imagen de diapositiva"/>
          <p:cNvSpPr>
            <a:spLocks noGrp="1" noRot="1" noChangeAspect="1"/>
          </p:cNvSpPr>
          <p:nvPr>
            <p:ph type="sldImg" idx="2"/>
          </p:nvPr>
        </p:nvSpPr>
        <p:spPr>
          <a:xfrm>
            <a:off x="1155700" y="695325"/>
            <a:ext cx="4635500" cy="3476625"/>
          </a:xfrm>
          <a:prstGeom prst="rect">
            <a:avLst/>
          </a:prstGeom>
          <a:noFill/>
          <a:ln w="12700">
            <a:solidFill>
              <a:prstClr val="black"/>
            </a:solidFill>
          </a:ln>
        </p:spPr>
        <p:txBody>
          <a:bodyPr vert="horz" lIns="92665" tIns="46333" rIns="92665" bIns="46333" rtlCol="0" anchor="ctr"/>
          <a:lstStyle/>
          <a:p>
            <a:pPr lvl="0"/>
            <a:endParaRPr lang="es-ES" noProof="0" smtClean="0"/>
          </a:p>
        </p:txBody>
      </p:sp>
      <p:sp>
        <p:nvSpPr>
          <p:cNvPr id="5" name="4 Marcador de notas"/>
          <p:cNvSpPr>
            <a:spLocks noGrp="1"/>
          </p:cNvSpPr>
          <p:nvPr>
            <p:ph type="body" sz="quarter" idx="3"/>
          </p:nvPr>
        </p:nvSpPr>
        <p:spPr>
          <a:xfrm>
            <a:off x="694690" y="4403725"/>
            <a:ext cx="5557520" cy="4171950"/>
          </a:xfrm>
          <a:prstGeom prst="rect">
            <a:avLst/>
          </a:prstGeom>
        </p:spPr>
        <p:txBody>
          <a:bodyPr vert="horz" lIns="92665" tIns="46333" rIns="92665" bIns="46333"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805841"/>
            <a:ext cx="3010323" cy="463550"/>
          </a:xfrm>
          <a:prstGeom prst="rect">
            <a:avLst/>
          </a:prstGeom>
        </p:spPr>
        <p:txBody>
          <a:bodyPr vert="horz" lIns="92665" tIns="46333" rIns="92665" bIns="46333"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934969" y="8805841"/>
            <a:ext cx="3010323" cy="463550"/>
          </a:xfrm>
          <a:prstGeom prst="rect">
            <a:avLst/>
          </a:prstGeom>
        </p:spPr>
        <p:txBody>
          <a:bodyPr vert="horz" lIns="92665" tIns="46333" rIns="92665" bIns="46333" rtlCol="0" anchor="b"/>
          <a:lstStyle>
            <a:lvl1pPr algn="r" fontAlgn="auto">
              <a:spcBef>
                <a:spcPts val="0"/>
              </a:spcBef>
              <a:spcAft>
                <a:spcPts val="0"/>
              </a:spcAft>
              <a:defRPr sz="1200">
                <a:latin typeface="+mn-lt"/>
              </a:defRPr>
            </a:lvl1pPr>
          </a:lstStyle>
          <a:p>
            <a:pPr>
              <a:defRPr/>
            </a:pPr>
            <a:fld id="{2C1D1E2E-2358-40A7-B802-0AC69B49B2DC}" type="slidenum">
              <a:rPr lang="es-ES"/>
              <a:pPr>
                <a:defRPr/>
              </a:pPr>
              <a:t>‹Nº›</a:t>
            </a:fld>
            <a:endParaRPr lang="es-ES"/>
          </a:p>
        </p:txBody>
      </p:sp>
    </p:spTree>
    <p:extLst>
      <p:ext uri="{BB962C8B-B14F-4D97-AF65-F5344CB8AC3E}">
        <p14:creationId xmlns:p14="http://schemas.microsoft.com/office/powerpoint/2010/main" val="129048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2C1D1E2E-2358-40A7-B802-0AC69B49B2DC}" type="slidenum">
              <a:rPr lang="es-ES" smtClean="0"/>
              <a:pPr>
                <a:defRPr/>
              </a:pPr>
              <a:t>33</a:t>
            </a:fld>
            <a:endParaRPr lang="es-ES" dirty="0"/>
          </a:p>
        </p:txBody>
      </p:sp>
    </p:spTree>
    <p:extLst>
      <p:ext uri="{BB962C8B-B14F-4D97-AF65-F5344CB8AC3E}">
        <p14:creationId xmlns:p14="http://schemas.microsoft.com/office/powerpoint/2010/main" val="40106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2C1D1E2E-2358-40A7-B802-0AC69B49B2DC}" type="slidenum">
              <a:rPr lang="es-ES" smtClean="0"/>
              <a:pPr>
                <a:defRPr/>
              </a:pPr>
              <a:t>34</a:t>
            </a:fld>
            <a:endParaRPr lang="es-ES" dirty="0"/>
          </a:p>
        </p:txBody>
      </p:sp>
    </p:spTree>
    <p:extLst>
      <p:ext uri="{BB962C8B-B14F-4D97-AF65-F5344CB8AC3E}">
        <p14:creationId xmlns:p14="http://schemas.microsoft.com/office/powerpoint/2010/main" val="100348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2C1D1E2E-2358-40A7-B802-0AC69B49B2DC}" type="slidenum">
              <a:rPr lang="es-ES" smtClean="0"/>
              <a:pPr>
                <a:defRPr/>
              </a:pPr>
              <a:t>35</a:t>
            </a:fld>
            <a:endParaRPr lang="es-ES" dirty="0"/>
          </a:p>
        </p:txBody>
      </p:sp>
    </p:spTree>
    <p:extLst>
      <p:ext uri="{BB962C8B-B14F-4D97-AF65-F5344CB8AC3E}">
        <p14:creationId xmlns:p14="http://schemas.microsoft.com/office/powerpoint/2010/main" val="316722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2C1D1E2E-2358-40A7-B802-0AC69B49B2DC}" type="slidenum">
              <a:rPr lang="es-ES" smtClean="0"/>
              <a:pPr>
                <a:defRPr/>
              </a:pPr>
              <a:t>41</a:t>
            </a:fld>
            <a:endParaRPr lang="es-ES" dirty="0"/>
          </a:p>
        </p:txBody>
      </p:sp>
    </p:spTree>
    <p:extLst>
      <p:ext uri="{BB962C8B-B14F-4D97-AF65-F5344CB8AC3E}">
        <p14:creationId xmlns:p14="http://schemas.microsoft.com/office/powerpoint/2010/main" val="399446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2C1D1E2E-2358-40A7-B802-0AC69B49B2DC}" type="slidenum">
              <a:rPr lang="es-ES" smtClean="0"/>
              <a:pPr>
                <a:defRPr/>
              </a:pPr>
              <a:t>42</a:t>
            </a:fld>
            <a:endParaRPr lang="es-ES" dirty="0"/>
          </a:p>
        </p:txBody>
      </p:sp>
    </p:spTree>
    <p:extLst>
      <p:ext uri="{BB962C8B-B14F-4D97-AF65-F5344CB8AC3E}">
        <p14:creationId xmlns:p14="http://schemas.microsoft.com/office/powerpoint/2010/main" val="3955924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lvl1pPr>
              <a:defRPr>
                <a:solidFill>
                  <a:schemeClr val="tx2">
                    <a:lumMod val="60000"/>
                    <a:lumOff val="40000"/>
                  </a:schemeClr>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Tree>
    <p:extLst>
      <p:ext uri="{BB962C8B-B14F-4D97-AF65-F5344CB8AC3E}">
        <p14:creationId xmlns:p14="http://schemas.microsoft.com/office/powerpoint/2010/main" val="93870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3 Marcador de fecha"/>
          <p:cNvSpPr>
            <a:spLocks noGrp="1"/>
          </p:cNvSpPr>
          <p:nvPr>
            <p:ph type="dt" sz="half" idx="10"/>
          </p:nvPr>
        </p:nvSpPr>
        <p:spPr/>
        <p:txBody>
          <a:bodyPr/>
          <a:lstStyle>
            <a:lvl1pPr>
              <a:defRPr/>
            </a:lvl1pPr>
          </a:lstStyle>
          <a:p>
            <a:pPr>
              <a:defRPr/>
            </a:pPr>
            <a:fld id="{7DA63B11-977F-4743-96A8-4B85430EE86B}" type="datetimeFigureOut">
              <a:rPr lang="es-ES"/>
              <a:pPr>
                <a:defRPr/>
              </a:pPr>
              <a:t>02/08/2017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F2B26EA-FA4B-4855-AECD-10A6642E8768}" type="slidenum">
              <a:rPr lang="es-ES"/>
              <a:pPr>
                <a:defRPr/>
              </a:pPr>
              <a:t>‹Nº›</a:t>
            </a:fld>
            <a:endParaRPr lang="es-ES"/>
          </a:p>
        </p:txBody>
      </p:sp>
      <p:pic>
        <p:nvPicPr>
          <p:cNvPr id="11" name="10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3" name="12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22240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7" name="6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525028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1720850" y="4714884"/>
            <a:ext cx="5851546" cy="652455"/>
          </a:xfrm>
        </p:spPr>
        <p:txBody>
          <a:bodyPr anchor="b"/>
          <a:lstStyle>
            <a:lvl1pPr algn="ctr">
              <a:defRPr sz="22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428604"/>
            <a:ext cx="5637232" cy="42989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6" name="3 Marcador de fecha"/>
          <p:cNvSpPr>
            <a:spLocks noGrp="1"/>
          </p:cNvSpPr>
          <p:nvPr>
            <p:ph type="dt" sz="half" idx="10"/>
          </p:nvPr>
        </p:nvSpPr>
        <p:spPr/>
        <p:txBody>
          <a:bodyPr/>
          <a:lstStyle>
            <a:lvl1pPr>
              <a:defRPr/>
            </a:lvl1pPr>
          </a:lstStyle>
          <a:p>
            <a:pPr>
              <a:defRPr/>
            </a:pPr>
            <a:fld id="{4B42C719-70E1-4D6E-903D-C00A4E1955DB}" type="datetimeFigureOut">
              <a:rPr lang="es-ES"/>
              <a:pPr>
                <a:defRPr/>
              </a:pPr>
              <a:t>02/08/2017</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8D69F176-EFAC-476E-A100-82FCE2B13E5D}" type="slidenum">
              <a:rPr lang="es-ES"/>
              <a:pPr>
                <a:defRPr/>
              </a:pPr>
              <a:t>‹Nº›</a:t>
            </a:fld>
            <a:endParaRPr lang="es-ES"/>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34193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1"/>
            <a:ext cx="8229600" cy="41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9852C0-83AC-45BD-8080-8739EC462417}" type="datetimeFigureOut">
              <a:rPr lang="es-ES"/>
              <a:pPr>
                <a:defRPr/>
              </a:pPr>
              <a:t>02/08/2017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719B8-940F-4129-85A9-4F3830CCB4DF}" type="slidenum">
              <a:rPr lang="es-ES"/>
              <a:pPr>
                <a:defRPr/>
              </a:pPr>
              <a:t>‹Nº›</a:t>
            </a:fld>
            <a:endParaRPr lang="es-ES"/>
          </a:p>
        </p:txBody>
      </p:sp>
      <p:sp>
        <p:nvSpPr>
          <p:cNvPr id="7" name="6 Rectángulo"/>
          <p:cNvSpPr/>
          <p:nvPr/>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7">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558ED5"/>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8520" y="1557513"/>
            <a:ext cx="2178660" cy="2835969"/>
          </a:xfrm>
          <a:prstGeom prst="rect">
            <a:avLst/>
          </a:prstGeom>
          <a:effectLst>
            <a:softEdge rad="406400"/>
          </a:effectLst>
        </p:spPr>
      </p:pic>
      <p:sp>
        <p:nvSpPr>
          <p:cNvPr id="14" name="13 Rectángulo"/>
          <p:cNvSpPr/>
          <p:nvPr/>
        </p:nvSpPr>
        <p:spPr>
          <a:xfrm>
            <a:off x="-1" y="0"/>
            <a:ext cx="9144001" cy="1700808"/>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sp>
        <p:nvSpPr>
          <p:cNvPr id="3" name="2 Rectángulo"/>
          <p:cNvSpPr/>
          <p:nvPr/>
        </p:nvSpPr>
        <p:spPr>
          <a:xfrm>
            <a:off x="1" y="5445224"/>
            <a:ext cx="9144000" cy="1412776"/>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sp>
        <p:nvSpPr>
          <p:cNvPr id="2" name="1 Título"/>
          <p:cNvSpPr>
            <a:spLocks noGrp="1"/>
          </p:cNvSpPr>
          <p:nvPr>
            <p:ph type="ctrTitle"/>
          </p:nvPr>
        </p:nvSpPr>
        <p:spPr>
          <a:xfrm>
            <a:off x="321468" y="3140968"/>
            <a:ext cx="8501062" cy="1211585"/>
          </a:xfrm>
        </p:spPr>
        <p:txBody>
          <a:bodyPr/>
          <a:lstStyle/>
          <a:p>
            <a:pPr eaLnBrk="1" hangingPunct="1">
              <a:lnSpc>
                <a:spcPts val="3800"/>
              </a:lnSpc>
            </a:pPr>
            <a:r>
              <a:rPr lang="es-MX" sz="4400" dirty="0" smtClean="0">
                <a:solidFill>
                  <a:srgbClr val="1C3481"/>
                </a:solidFill>
              </a:rPr>
              <a:t>AVANCE PEQ 2016-2020</a:t>
            </a:r>
            <a:r>
              <a:rPr lang="es-MX" sz="4800" dirty="0" smtClean="0">
                <a:solidFill>
                  <a:srgbClr val="1C3481"/>
                </a:solidFill>
              </a:rPr>
              <a:t/>
            </a:r>
            <a:br>
              <a:rPr lang="es-MX" sz="4800" dirty="0" smtClean="0">
                <a:solidFill>
                  <a:srgbClr val="1C3481"/>
                </a:solidFill>
              </a:rPr>
            </a:br>
            <a:r>
              <a:rPr lang="es-MX" sz="4800" dirty="0" smtClean="0">
                <a:solidFill>
                  <a:srgbClr val="1C3481"/>
                </a:solidFill>
              </a:rPr>
              <a:t/>
            </a:r>
            <a:br>
              <a:rPr lang="es-MX" sz="4800" dirty="0" smtClean="0">
                <a:solidFill>
                  <a:srgbClr val="1C3481"/>
                </a:solidFill>
              </a:rPr>
            </a:br>
            <a:r>
              <a:rPr lang="es-MX" sz="4400" dirty="0" smtClean="0">
                <a:solidFill>
                  <a:srgbClr val="1C3481"/>
                </a:solidFill>
              </a:rPr>
              <a:t/>
            </a:r>
            <a:br>
              <a:rPr lang="es-MX" sz="4400" dirty="0" smtClean="0">
                <a:solidFill>
                  <a:srgbClr val="1C3481"/>
                </a:solidFill>
              </a:rPr>
            </a:br>
            <a:r>
              <a:rPr lang="es-MX" sz="4400" dirty="0" smtClean="0">
                <a:solidFill>
                  <a:srgbClr val="1C3481"/>
                </a:solidFill>
              </a:rPr>
              <a:t>Oficina Asesora de Planeación y TIC</a:t>
            </a:r>
            <a:r>
              <a:rPr lang="es-MX" sz="2800" dirty="0">
                <a:solidFill>
                  <a:srgbClr val="1C3481"/>
                </a:solidFill>
              </a:rPr>
              <a:t/>
            </a:r>
            <a:br>
              <a:rPr lang="es-MX" sz="2800" dirty="0">
                <a:solidFill>
                  <a:srgbClr val="1C3481"/>
                </a:solidFill>
              </a:rPr>
            </a:br>
            <a:r>
              <a:rPr lang="es-MX" sz="2400" dirty="0" smtClean="0">
                <a:solidFill>
                  <a:srgbClr val="1C3481"/>
                </a:solidFill>
              </a:rPr>
              <a:t>Seguimiento Junio 30 de 2017</a:t>
            </a:r>
            <a:endParaRPr lang="es-ES" sz="2400" dirty="0" smtClean="0">
              <a:solidFill>
                <a:srgbClr val="1C3481"/>
              </a:solidFill>
            </a:endParaRPr>
          </a:p>
        </p:txBody>
      </p:sp>
      <p:pic>
        <p:nvPicPr>
          <p:cNvPr id="15" name="14 Imagen"/>
          <p:cNvPicPr>
            <a:picLocks noChangeAspect="1"/>
          </p:cNvPicPr>
          <p:nvPr/>
        </p:nvPicPr>
        <p:blipFill rotWithShape="1">
          <a:blip r:embed="rId3" cstate="print">
            <a:extLst>
              <a:ext uri="{28A0092B-C50C-407E-A947-70E740481C1C}">
                <a14:useLocalDpi xmlns:a14="http://schemas.microsoft.com/office/drawing/2010/main" val="0"/>
              </a:ext>
            </a:extLst>
          </a:blip>
          <a:srcRect t="24256"/>
          <a:stretch/>
        </p:blipFill>
        <p:spPr>
          <a:xfrm>
            <a:off x="539952" y="260648"/>
            <a:ext cx="3600000" cy="1127471"/>
          </a:xfrm>
          <a:prstGeom prst="rect">
            <a:avLst/>
          </a:prstGeom>
        </p:spPr>
      </p:pic>
      <p:grpSp>
        <p:nvGrpSpPr>
          <p:cNvPr id="4" name="3 Grupo"/>
          <p:cNvGrpSpPr/>
          <p:nvPr/>
        </p:nvGrpSpPr>
        <p:grpSpPr>
          <a:xfrm>
            <a:off x="5004048" y="5697352"/>
            <a:ext cx="4166593" cy="900000"/>
            <a:chOff x="5004048" y="5697352"/>
            <a:chExt cx="4166593" cy="900000"/>
          </a:xfrm>
        </p:grpSpPr>
        <p:sp>
          <p:nvSpPr>
            <p:cNvPr id="18" name="17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9" name="18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Tree>
    <p:extLst>
      <p:ext uri="{BB962C8B-B14F-4D97-AF65-F5344CB8AC3E}">
        <p14:creationId xmlns:p14="http://schemas.microsoft.com/office/powerpoint/2010/main" val="158693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806450" y="906936"/>
            <a:ext cx="6501413" cy="120032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Desarrollar instrumentos que contribuyan a la mejora de la prestación del servicio de aseo y el incremento de cobertura   en pequeños prestadores (menos de 5.000  suscriptores)  promoviendo la regionalización</a:t>
            </a:r>
          </a:p>
        </p:txBody>
      </p:sp>
      <p:graphicFrame>
        <p:nvGraphicFramePr>
          <p:cNvPr id="2" name="Tabla 1"/>
          <p:cNvGraphicFramePr>
            <a:graphicFrameLocks noGrp="1"/>
          </p:cNvGraphicFramePr>
          <p:nvPr>
            <p:extLst>
              <p:ext uri="{D42A27DB-BD31-4B8C-83A1-F6EECF244321}">
                <p14:modId xmlns:p14="http://schemas.microsoft.com/office/powerpoint/2010/main" val="3044042184"/>
              </p:ext>
            </p:extLst>
          </p:nvPr>
        </p:nvGraphicFramePr>
        <p:xfrm>
          <a:off x="806450" y="3108960"/>
          <a:ext cx="7531099" cy="1116330"/>
        </p:xfrm>
        <a:graphic>
          <a:graphicData uri="http://schemas.openxmlformats.org/drawingml/2006/table">
            <a:tbl>
              <a:tblPr/>
              <a:tblGrid>
                <a:gridCol w="1816212">
                  <a:extLst>
                    <a:ext uri="{9D8B030D-6E8A-4147-A177-3AD203B41FA5}">
                      <a16:colId xmlns:a16="http://schemas.microsoft.com/office/drawing/2014/main" val="2381247925"/>
                    </a:ext>
                  </a:extLst>
                </a:gridCol>
                <a:gridCol w="675136">
                  <a:extLst>
                    <a:ext uri="{9D8B030D-6E8A-4147-A177-3AD203B41FA5}">
                      <a16:colId xmlns:a16="http://schemas.microsoft.com/office/drawing/2014/main" val="2450697243"/>
                    </a:ext>
                  </a:extLst>
                </a:gridCol>
                <a:gridCol w="3641933">
                  <a:extLst>
                    <a:ext uri="{9D8B030D-6E8A-4147-A177-3AD203B41FA5}">
                      <a16:colId xmlns:a16="http://schemas.microsoft.com/office/drawing/2014/main" val="615540235"/>
                    </a:ext>
                  </a:extLst>
                </a:gridCol>
                <a:gridCol w="1397818">
                  <a:extLst>
                    <a:ext uri="{9D8B030D-6E8A-4147-A177-3AD203B41FA5}">
                      <a16:colId xmlns:a16="http://schemas.microsoft.com/office/drawing/2014/main" val="334212921"/>
                    </a:ext>
                  </a:extLst>
                </a:gridCol>
              </a:tblGrid>
              <a:tr h="495300">
                <a:tc>
                  <a:txBody>
                    <a:bodyPr/>
                    <a:lstStyle/>
                    <a:p>
                      <a:pPr algn="ctr" fontAlgn="ctr"/>
                      <a:r>
                        <a:rPr lang="es-CO" sz="1600" b="1" i="0" u="none" strike="noStrike" dirty="0">
                          <a:solidFill>
                            <a:srgbClr val="000000"/>
                          </a:solidFill>
                          <a:effectLst/>
                          <a:latin typeface="Calibri" panose="020F0502020204030204" pitchFamily="34" charset="0"/>
                        </a:rPr>
                        <a:t>INDICADOR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PRODUCTO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1579901883"/>
                  </a:ext>
                </a:extLst>
              </a:tr>
              <a:tr h="619125">
                <a:tc>
                  <a:txBody>
                    <a:bodyPr/>
                    <a:lstStyle/>
                    <a:p>
                      <a:pPr algn="l" fontAlgn="ctr"/>
                      <a:r>
                        <a:rPr lang="es-CO" sz="1400" b="0" i="0" u="none" strike="noStrike" dirty="0">
                          <a:solidFill>
                            <a:srgbClr val="000000"/>
                          </a:solidFill>
                          <a:effectLst/>
                          <a:latin typeface="Calibri" panose="020F0502020204030204" pitchFamily="34" charset="0"/>
                        </a:rPr>
                        <a:t>Resolución definitiva publicada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1. Marco tarifario de aseo (menos de 5.000 </a:t>
                      </a:r>
                      <a:r>
                        <a:rPr lang="es-CO" sz="1400" b="0" i="0" u="none" strike="noStrike" dirty="0" smtClean="0">
                          <a:solidFill>
                            <a:srgbClr val="000000"/>
                          </a:solidFill>
                          <a:effectLst/>
                          <a:latin typeface="Calibri" panose="020F0502020204030204" pitchFamily="34" charset="0"/>
                        </a:rPr>
                        <a:t>suscriptores (Quedo </a:t>
                      </a:r>
                      <a:r>
                        <a:rPr lang="es-CO" sz="1400" b="0" i="0" u="none" strike="noStrike" dirty="0">
                          <a:solidFill>
                            <a:srgbClr val="000000"/>
                          </a:solidFill>
                          <a:effectLst/>
                          <a:latin typeface="Calibri" panose="020F0502020204030204" pitchFamily="34" charset="0"/>
                        </a:rPr>
                        <a:t>solo trámite)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400" b="0" i="0" u="none" strike="noStrike" dirty="0" smtClean="0">
                          <a:solidFill>
                            <a:srgbClr val="000000"/>
                          </a:solidFill>
                          <a:effectLst/>
                          <a:latin typeface="Calibri" panose="020F0502020204030204" pitchFamily="34" charset="0"/>
                        </a:rPr>
                        <a:t>Res.</a:t>
                      </a:r>
                      <a:r>
                        <a:rPr lang="es-CO" sz="1400" b="0" i="0" u="none" strike="noStrike" baseline="0" dirty="0" smtClean="0">
                          <a:solidFill>
                            <a:srgbClr val="000000"/>
                          </a:solidFill>
                          <a:effectLst/>
                          <a:latin typeface="Calibri" panose="020F0502020204030204" pitchFamily="34" charset="0"/>
                        </a:rPr>
                        <a:t> Definitiva para 2018</a:t>
                      </a:r>
                      <a:endParaRPr lang="es-C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4754863"/>
                  </a:ext>
                </a:extLst>
              </a:tr>
            </a:tbl>
          </a:graphicData>
        </a:graphic>
      </p:graphicFrame>
      <p:sp>
        <p:nvSpPr>
          <p:cNvPr id="6" name="Elipse 5"/>
          <p:cNvSpPr/>
          <p:nvPr/>
        </p:nvSpPr>
        <p:spPr>
          <a:xfrm>
            <a:off x="7524328" y="1227144"/>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40346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806450" y="887733"/>
            <a:ext cx="6501413" cy="92333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Definir instrumentos para fortalecer la evaluación de prestadores de aseo y para promover el desarrollo del mercado</a:t>
            </a:r>
          </a:p>
        </p:txBody>
      </p:sp>
      <p:graphicFrame>
        <p:nvGraphicFramePr>
          <p:cNvPr id="2" name="Tabla 1"/>
          <p:cNvGraphicFramePr>
            <a:graphicFrameLocks noGrp="1"/>
          </p:cNvGraphicFramePr>
          <p:nvPr>
            <p:extLst>
              <p:ext uri="{D42A27DB-BD31-4B8C-83A1-F6EECF244321}">
                <p14:modId xmlns:p14="http://schemas.microsoft.com/office/powerpoint/2010/main" val="2011972655"/>
              </p:ext>
            </p:extLst>
          </p:nvPr>
        </p:nvGraphicFramePr>
        <p:xfrm>
          <a:off x="806449" y="1986337"/>
          <a:ext cx="7725989" cy="3933724"/>
        </p:xfrm>
        <a:graphic>
          <a:graphicData uri="http://schemas.openxmlformats.org/drawingml/2006/table">
            <a:tbl>
              <a:tblPr/>
              <a:tblGrid>
                <a:gridCol w="2192090">
                  <a:extLst>
                    <a:ext uri="{9D8B030D-6E8A-4147-A177-3AD203B41FA5}">
                      <a16:colId xmlns:a16="http://schemas.microsoft.com/office/drawing/2014/main" val="2116173215"/>
                    </a:ext>
                  </a:extLst>
                </a:gridCol>
                <a:gridCol w="910642">
                  <a:extLst>
                    <a:ext uri="{9D8B030D-6E8A-4147-A177-3AD203B41FA5}">
                      <a16:colId xmlns:a16="http://schemas.microsoft.com/office/drawing/2014/main" val="262031124"/>
                    </a:ext>
                  </a:extLst>
                </a:gridCol>
                <a:gridCol w="3468679">
                  <a:extLst>
                    <a:ext uri="{9D8B030D-6E8A-4147-A177-3AD203B41FA5}">
                      <a16:colId xmlns:a16="http://schemas.microsoft.com/office/drawing/2014/main" val="4224085325"/>
                    </a:ext>
                  </a:extLst>
                </a:gridCol>
                <a:gridCol w="1154578">
                  <a:extLst>
                    <a:ext uri="{9D8B030D-6E8A-4147-A177-3AD203B41FA5}">
                      <a16:colId xmlns:a16="http://schemas.microsoft.com/office/drawing/2014/main" val="1309727643"/>
                    </a:ext>
                  </a:extLst>
                </a:gridCol>
              </a:tblGrid>
              <a:tr h="497263">
                <a:tc>
                  <a:txBody>
                    <a:bodyPr/>
                    <a:lstStyle/>
                    <a:p>
                      <a:pPr algn="l" fontAlgn="ctr"/>
                      <a:r>
                        <a:rPr lang="es-CO"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600" b="1" i="0" u="none" strike="noStrike">
                          <a:solidFill>
                            <a:srgbClr val="000000"/>
                          </a:solidFill>
                          <a:effectLst/>
                          <a:latin typeface="Calibri" panose="020F050202020403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7802625"/>
                  </a:ext>
                </a:extLst>
              </a:tr>
              <a:tr h="721277">
                <a:tc>
                  <a:txBody>
                    <a:bodyPr/>
                    <a:lstStyle/>
                    <a:p>
                      <a:pPr algn="ctr" fontAlgn="ctr"/>
                      <a:r>
                        <a:rPr lang="es-CO" sz="1600" b="1" i="0" u="none" strike="noStrike">
                          <a:solidFill>
                            <a:srgbClr val="000000"/>
                          </a:solidFill>
                          <a:effectLst/>
                          <a:latin typeface="Calibri" panose="020F0502020204030204" pitchFamily="34" charset="0"/>
                        </a:rPr>
                        <a:t>INDICADOR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PRODUCTO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8054040"/>
                  </a:ext>
                </a:extLst>
              </a:tr>
              <a:tr h="839944">
                <a:tc rowSpan="3">
                  <a:txBody>
                    <a:bodyPr/>
                    <a:lstStyle/>
                    <a:p>
                      <a:pPr algn="ctr" fontAlgn="ctr"/>
                      <a:r>
                        <a:rPr lang="es-CO" sz="1400" b="0" i="0" u="none" strike="noStrike" dirty="0">
                          <a:solidFill>
                            <a:srgbClr val="000000"/>
                          </a:solidFill>
                          <a:effectLst/>
                          <a:latin typeface="Calibri" panose="020F0502020204030204" pitchFamily="34" charset="0"/>
                        </a:rPr>
                        <a:t>Resolución definitiva publicada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1. Actualización de la Resolución 315 de clasificación de niveles de riesgo y de la Resolución 201 de PGR para los servicios de aseo. (SR14)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smtClean="0">
                          <a:solidFill>
                            <a:srgbClr val="000000"/>
                          </a:solidFill>
                          <a:effectLst/>
                          <a:latin typeface="Calibri" panose="020F0502020204030204" pitchFamily="34" charset="0"/>
                        </a:rPr>
                        <a:t>Pasa</a:t>
                      </a:r>
                      <a:r>
                        <a:rPr lang="es-CO" sz="1400" b="0" i="0" u="none" strike="noStrike" baseline="0" dirty="0" smtClean="0">
                          <a:solidFill>
                            <a:srgbClr val="000000"/>
                          </a:solidFill>
                          <a:effectLst/>
                          <a:latin typeface="Calibri" panose="020F0502020204030204" pitchFamily="34" charset="0"/>
                        </a:rPr>
                        <a:t> a 2018</a:t>
                      </a:r>
                      <a:endParaRPr lang="es-CO"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000447"/>
                  </a:ext>
                </a:extLst>
              </a:tr>
              <a:tr h="660626">
                <a:tc vMerge="1">
                  <a:txBody>
                    <a:bodyPr/>
                    <a:lstStyle/>
                    <a:p>
                      <a:endParaRPr lang="es-CO"/>
                    </a:p>
                  </a:txBody>
                  <a:tcPr/>
                </a:tc>
                <a:tc vMerge="1">
                  <a:txBody>
                    <a:bodyPr/>
                    <a:lstStyle/>
                    <a:p>
                      <a:endParaRPr lang="es-CO"/>
                    </a:p>
                  </a:txBody>
                  <a:tcPr/>
                </a:tc>
                <a:tc>
                  <a:txBody>
                    <a:bodyPr/>
                    <a:lstStyle/>
                    <a:p>
                      <a:pPr algn="l" fontAlgn="ctr"/>
                      <a:r>
                        <a:rPr lang="es-CO" sz="1400" b="0" i="0" u="none" strike="noStrike" dirty="0" smtClean="0">
                          <a:solidFill>
                            <a:srgbClr val="000000"/>
                          </a:solidFill>
                          <a:effectLst/>
                          <a:latin typeface="Calibri" panose="020F0502020204030204" pitchFamily="34" charset="0"/>
                        </a:rPr>
                        <a:t>Modificación</a:t>
                      </a:r>
                      <a:r>
                        <a:rPr lang="es-CO" sz="1400" b="0" i="0" u="none" strike="noStrike" baseline="0" dirty="0" smtClean="0">
                          <a:solidFill>
                            <a:srgbClr val="000000"/>
                          </a:solidFill>
                          <a:effectLst/>
                          <a:latin typeface="Calibri" panose="020F0502020204030204" pitchFamily="34" charset="0"/>
                        </a:rPr>
                        <a:t> artículo 71 de la Res. CRA 720 de 2015</a:t>
                      </a:r>
                      <a:endParaRPr lang="es-C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smtClean="0">
                          <a:solidFill>
                            <a:srgbClr val="000000"/>
                          </a:solidFill>
                          <a:effectLst/>
                          <a:latin typeface="Calibri" panose="020F0502020204030204" pitchFamily="34" charset="0"/>
                        </a:rPr>
                        <a:t>0%</a:t>
                      </a:r>
                      <a:endParaRPr lang="es-CO"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839563"/>
                  </a:ext>
                </a:extLst>
              </a:tr>
              <a:tr h="1171825">
                <a:tc vMerge="1">
                  <a:txBody>
                    <a:bodyPr/>
                    <a:lstStyle/>
                    <a:p>
                      <a:endParaRPr lang="es-CO"/>
                    </a:p>
                  </a:txBody>
                  <a:tcPr/>
                </a:tc>
                <a:tc vMerge="1">
                  <a:txBody>
                    <a:bodyPr/>
                    <a:lstStyle/>
                    <a:p>
                      <a:endParaRPr lang="es-CO"/>
                    </a:p>
                  </a:txBody>
                  <a:tcPr/>
                </a:tc>
                <a:tc>
                  <a:txBody>
                    <a:bodyPr/>
                    <a:lstStyle/>
                    <a:p>
                      <a:pPr algn="l" fontAlgn="ctr"/>
                      <a:r>
                        <a:rPr lang="es-CO" sz="1400" b="0" i="0" u="none" strike="noStrike" dirty="0">
                          <a:solidFill>
                            <a:srgbClr val="000000"/>
                          </a:solidFill>
                          <a:effectLst/>
                          <a:latin typeface="Calibri" panose="020F0502020204030204" pitchFamily="34" charset="0"/>
                        </a:rPr>
                        <a:t>2. </a:t>
                      </a:r>
                      <a:r>
                        <a:rPr lang="es-CO" sz="1400" b="0" i="0" u="none" strike="noStrike" dirty="0" smtClean="0">
                          <a:solidFill>
                            <a:srgbClr val="000000"/>
                          </a:solidFill>
                          <a:effectLst/>
                          <a:latin typeface="Calibri" panose="020F0502020204030204" pitchFamily="34" charset="0"/>
                        </a:rPr>
                        <a:t>Por el cual se desarrolla el artículo 72 de la Res. CRA 720 de 2015 y se adiciona la cláusula 10 del anexo No.</a:t>
                      </a:r>
                      <a:r>
                        <a:rPr lang="es-CO" sz="1400" b="0" i="0" u="none" strike="noStrike" baseline="0" dirty="0" smtClean="0">
                          <a:solidFill>
                            <a:srgbClr val="000000"/>
                          </a:solidFill>
                          <a:effectLst/>
                          <a:latin typeface="Calibri" panose="020F0502020204030204" pitchFamily="34" charset="0"/>
                        </a:rPr>
                        <a:t> 1 de la Resolución CRA 778 de 2016 y el artículo 4 de la Resolución CRA 233 de 2002 (antes </a:t>
                      </a:r>
                      <a:r>
                        <a:rPr lang="es-CO" sz="1400" b="0" i="0" u="none" strike="noStrike" dirty="0" smtClean="0">
                          <a:solidFill>
                            <a:srgbClr val="000000"/>
                          </a:solidFill>
                          <a:effectLst/>
                          <a:latin typeface="Calibri" panose="020F0502020204030204" pitchFamily="34" charset="0"/>
                        </a:rPr>
                        <a:t>competencia).</a:t>
                      </a:r>
                      <a:endParaRPr lang="es-C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375734"/>
                  </a:ext>
                </a:extLst>
              </a:tr>
            </a:tbl>
          </a:graphicData>
        </a:graphic>
      </p:graphicFrame>
      <p:sp>
        <p:nvSpPr>
          <p:cNvPr id="6" name="Elipse 5"/>
          <p:cNvSpPr/>
          <p:nvPr/>
        </p:nvSpPr>
        <p:spPr>
          <a:xfrm>
            <a:off x="7524328" y="1069442"/>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76343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806450" y="887733"/>
            <a:ext cx="6501413" cy="92333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Optimizar los procedimientos asociados a actuaciones particulares de los prestadores de  los  servicios  públicos  de agua potable y saneamiento</a:t>
            </a:r>
          </a:p>
        </p:txBody>
      </p:sp>
      <p:graphicFrame>
        <p:nvGraphicFramePr>
          <p:cNvPr id="2" name="Tabla 1"/>
          <p:cNvGraphicFramePr>
            <a:graphicFrameLocks noGrp="1"/>
          </p:cNvGraphicFramePr>
          <p:nvPr>
            <p:extLst>
              <p:ext uri="{D42A27DB-BD31-4B8C-83A1-F6EECF244321}">
                <p14:modId xmlns:p14="http://schemas.microsoft.com/office/powerpoint/2010/main" val="1407106656"/>
              </p:ext>
            </p:extLst>
          </p:nvPr>
        </p:nvGraphicFramePr>
        <p:xfrm>
          <a:off x="806449" y="2168842"/>
          <a:ext cx="7531101" cy="2996565"/>
        </p:xfrm>
        <a:graphic>
          <a:graphicData uri="http://schemas.openxmlformats.org/drawingml/2006/table">
            <a:tbl>
              <a:tblPr/>
              <a:tblGrid>
                <a:gridCol w="2929754">
                  <a:extLst>
                    <a:ext uri="{9D8B030D-6E8A-4147-A177-3AD203B41FA5}">
                      <a16:colId xmlns:a16="http://schemas.microsoft.com/office/drawing/2014/main" val="3814541174"/>
                    </a:ext>
                  </a:extLst>
                </a:gridCol>
                <a:gridCol w="543587">
                  <a:extLst>
                    <a:ext uri="{9D8B030D-6E8A-4147-A177-3AD203B41FA5}">
                      <a16:colId xmlns:a16="http://schemas.microsoft.com/office/drawing/2014/main" val="3496175041"/>
                    </a:ext>
                  </a:extLst>
                </a:gridCol>
                <a:gridCol w="2932306">
                  <a:extLst>
                    <a:ext uri="{9D8B030D-6E8A-4147-A177-3AD203B41FA5}">
                      <a16:colId xmlns:a16="http://schemas.microsoft.com/office/drawing/2014/main" val="2275473698"/>
                    </a:ext>
                  </a:extLst>
                </a:gridCol>
                <a:gridCol w="1125454">
                  <a:extLst>
                    <a:ext uri="{9D8B030D-6E8A-4147-A177-3AD203B41FA5}">
                      <a16:colId xmlns:a16="http://schemas.microsoft.com/office/drawing/2014/main" val="1273336736"/>
                    </a:ext>
                  </a:extLst>
                </a:gridCol>
              </a:tblGrid>
              <a:tr h="276225">
                <a:tc>
                  <a:txBody>
                    <a:bodyPr/>
                    <a:lstStyle/>
                    <a:p>
                      <a:pPr algn="l" fontAlgn="ctr"/>
                      <a:r>
                        <a:rPr lang="es-CO"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600" b="1" i="0" u="none" strike="noStrike">
                          <a:solidFill>
                            <a:srgbClr val="000000"/>
                          </a:solidFill>
                          <a:effectLst/>
                          <a:latin typeface="Calibri" panose="020F050202020403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22437264"/>
                  </a:ext>
                </a:extLst>
              </a:tr>
              <a:tr h="495300">
                <a:tc>
                  <a:txBody>
                    <a:bodyPr/>
                    <a:lstStyle/>
                    <a:p>
                      <a:pPr algn="ctr" fontAlgn="ctr"/>
                      <a:r>
                        <a:rPr lang="es-CO" sz="1600" b="1" i="0" u="none" strike="noStrike">
                          <a:solidFill>
                            <a:srgbClr val="000000"/>
                          </a:solidFill>
                          <a:effectLst/>
                          <a:latin typeface="Calibri" panose="020F0502020204030204" pitchFamily="34" charset="0"/>
                        </a:rPr>
                        <a:t>INDICADOR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PRODUCTO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859778408"/>
                  </a:ext>
                </a:extLst>
              </a:tr>
              <a:tr h="466725">
                <a:tc rowSpan="3">
                  <a:txBody>
                    <a:bodyPr/>
                    <a:lstStyle/>
                    <a:p>
                      <a:pPr algn="ctr" fontAlgn="ctr"/>
                      <a:r>
                        <a:rPr lang="es-CO" sz="1400" b="0" i="0" u="none" strike="noStrike">
                          <a:solidFill>
                            <a:srgbClr val="000000"/>
                          </a:solidFill>
                          <a:effectLst/>
                          <a:latin typeface="Calibri" panose="020F0502020204030204" pitchFamily="34" charset="0"/>
                        </a:rPr>
                        <a:t>Resolución definitiva publicada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Calibri" panose="020F0502020204030204" pitchFamily="34" charset="0"/>
                        </a:rPr>
                        <a:t>1. Actualización Resolución 271 de procedimiento de modificación de fórmulas tarifarias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46963"/>
                  </a:ext>
                </a:extLst>
              </a:tr>
              <a:tr h="466725">
                <a:tc vMerge="1">
                  <a:txBody>
                    <a:bodyPr/>
                    <a:lstStyle/>
                    <a:p>
                      <a:endParaRPr lang="es-CO"/>
                    </a:p>
                  </a:txBody>
                  <a:tcPr/>
                </a:tc>
                <a:tc vMerge="1">
                  <a:txBody>
                    <a:bodyPr/>
                    <a:lstStyle/>
                    <a:p>
                      <a:endParaRPr lang="es-CO"/>
                    </a:p>
                  </a:txBody>
                  <a:tcPr/>
                </a:tc>
                <a:tc>
                  <a:txBody>
                    <a:bodyPr/>
                    <a:lstStyle/>
                    <a:p>
                      <a:pPr algn="l" fontAlgn="ctr"/>
                      <a:r>
                        <a:rPr lang="es-CO" sz="1400" b="0" i="0" u="none" strike="noStrike" dirty="0" smtClean="0">
                          <a:solidFill>
                            <a:srgbClr val="000000"/>
                          </a:solidFill>
                          <a:effectLst/>
                          <a:latin typeface="Calibri" panose="020F0502020204030204" pitchFamily="34" charset="0"/>
                        </a:rPr>
                        <a:t>2. Ampliación </a:t>
                      </a:r>
                      <a:r>
                        <a:rPr lang="es-CO" sz="1400" b="0" i="0" u="none" strike="noStrike" dirty="0">
                          <a:solidFill>
                            <a:srgbClr val="000000"/>
                          </a:solidFill>
                          <a:effectLst/>
                          <a:latin typeface="Calibri" panose="020F0502020204030204" pitchFamily="34" charset="0"/>
                        </a:rPr>
                        <a:t>plazo Res. 783 de 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734239"/>
                  </a:ext>
                </a:extLst>
              </a:tr>
              <a:tr h="723900">
                <a:tc vMerge="1">
                  <a:txBody>
                    <a:bodyPr/>
                    <a:lstStyle/>
                    <a:p>
                      <a:endParaRPr lang="es-CO"/>
                    </a:p>
                  </a:txBody>
                  <a:tcPr/>
                </a:tc>
                <a:tc vMerge="1">
                  <a:txBody>
                    <a:bodyPr/>
                    <a:lstStyle/>
                    <a:p>
                      <a:endParaRPr lang="es-CO"/>
                    </a:p>
                  </a:txBody>
                  <a:tcPr/>
                </a:tc>
                <a:tc>
                  <a:txBody>
                    <a:bodyPr/>
                    <a:lstStyle/>
                    <a:p>
                      <a:pPr algn="l" fontAlgn="ctr"/>
                      <a:r>
                        <a:rPr lang="es-CO" sz="1400" b="0" i="0" u="none" strike="noStrike" dirty="0">
                          <a:solidFill>
                            <a:srgbClr val="000000"/>
                          </a:solidFill>
                          <a:effectLst/>
                          <a:latin typeface="Calibri" panose="020F0502020204030204" pitchFamily="34" charset="0"/>
                        </a:rPr>
                        <a:t>2. Modificación requisitos para verificación de motivos de las áreas de servicios exclusivo (Revisión integral de la Regulación…)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smtClean="0">
                          <a:solidFill>
                            <a:srgbClr val="000000"/>
                          </a:solidFill>
                          <a:effectLst/>
                          <a:latin typeface="Calibri" panose="020F0502020204030204" pitchFamily="34" charset="0"/>
                        </a:rPr>
                        <a:t>Res. Definitiva para 2018</a:t>
                      </a:r>
                      <a:endParaRPr lang="es-CO"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514638"/>
                  </a:ext>
                </a:extLst>
              </a:tr>
            </a:tbl>
          </a:graphicData>
        </a:graphic>
      </p:graphicFrame>
      <p:sp>
        <p:nvSpPr>
          <p:cNvPr id="6" name="Elipse 5"/>
          <p:cNvSpPr/>
          <p:nvPr/>
        </p:nvSpPr>
        <p:spPr>
          <a:xfrm>
            <a:off x="7668344" y="1069442"/>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1696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806450" y="749234"/>
            <a:ext cx="6501413" cy="120032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Establecer condiciones regulatorias  particulares acorde con los requerimientos de los prestadores de los servicios  públicos  de acueducto  alcantarillado  y aseo a nivel nacional</a:t>
            </a:r>
          </a:p>
        </p:txBody>
      </p:sp>
      <p:graphicFrame>
        <p:nvGraphicFramePr>
          <p:cNvPr id="2" name="Tabla 1"/>
          <p:cNvGraphicFramePr>
            <a:graphicFrameLocks noGrp="1"/>
          </p:cNvGraphicFramePr>
          <p:nvPr>
            <p:extLst>
              <p:ext uri="{D42A27DB-BD31-4B8C-83A1-F6EECF244321}">
                <p14:modId xmlns:p14="http://schemas.microsoft.com/office/powerpoint/2010/main" val="701342167"/>
              </p:ext>
            </p:extLst>
          </p:nvPr>
        </p:nvGraphicFramePr>
        <p:xfrm>
          <a:off x="806450" y="2799397"/>
          <a:ext cx="7531099" cy="1735455"/>
        </p:xfrm>
        <a:graphic>
          <a:graphicData uri="http://schemas.openxmlformats.org/drawingml/2006/table">
            <a:tbl>
              <a:tblPr/>
              <a:tblGrid>
                <a:gridCol w="1816212">
                  <a:extLst>
                    <a:ext uri="{9D8B030D-6E8A-4147-A177-3AD203B41FA5}">
                      <a16:colId xmlns:a16="http://schemas.microsoft.com/office/drawing/2014/main" val="2246416636"/>
                    </a:ext>
                  </a:extLst>
                </a:gridCol>
                <a:gridCol w="675136">
                  <a:extLst>
                    <a:ext uri="{9D8B030D-6E8A-4147-A177-3AD203B41FA5}">
                      <a16:colId xmlns:a16="http://schemas.microsoft.com/office/drawing/2014/main" val="3913654581"/>
                    </a:ext>
                  </a:extLst>
                </a:gridCol>
                <a:gridCol w="3641933">
                  <a:extLst>
                    <a:ext uri="{9D8B030D-6E8A-4147-A177-3AD203B41FA5}">
                      <a16:colId xmlns:a16="http://schemas.microsoft.com/office/drawing/2014/main" val="3965118228"/>
                    </a:ext>
                  </a:extLst>
                </a:gridCol>
                <a:gridCol w="1397818">
                  <a:extLst>
                    <a:ext uri="{9D8B030D-6E8A-4147-A177-3AD203B41FA5}">
                      <a16:colId xmlns:a16="http://schemas.microsoft.com/office/drawing/2014/main" val="2688790160"/>
                    </a:ext>
                  </a:extLst>
                </a:gridCol>
              </a:tblGrid>
              <a:tr h="276225">
                <a:tc>
                  <a:txBody>
                    <a:bodyPr/>
                    <a:lstStyle/>
                    <a:p>
                      <a:pPr algn="l" fontAlgn="ctr"/>
                      <a:r>
                        <a:rPr lang="es-CO"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600" b="1" i="0" u="none" strike="noStrike">
                          <a:solidFill>
                            <a:srgbClr val="000000"/>
                          </a:solidFill>
                          <a:effectLst/>
                          <a:latin typeface="Calibri" panose="020F050202020403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82378624"/>
                  </a:ext>
                </a:extLst>
              </a:tr>
              <a:tr h="495300">
                <a:tc>
                  <a:txBody>
                    <a:bodyPr/>
                    <a:lstStyle/>
                    <a:p>
                      <a:pPr algn="ctr" fontAlgn="ctr"/>
                      <a:r>
                        <a:rPr lang="es-CO" sz="1600" b="1" i="0" u="none" strike="noStrike">
                          <a:solidFill>
                            <a:srgbClr val="000000"/>
                          </a:solidFill>
                          <a:effectLst/>
                          <a:latin typeface="Calibri" panose="020F0502020204030204" pitchFamily="34" charset="0"/>
                        </a:rPr>
                        <a:t>INDICADOR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PRODUCTO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411318363"/>
                  </a:ext>
                </a:extLst>
              </a:tr>
              <a:tr h="962025">
                <a:tc>
                  <a:txBody>
                    <a:bodyPr/>
                    <a:lstStyle/>
                    <a:p>
                      <a:pPr algn="l" fontAlgn="ctr"/>
                      <a:r>
                        <a:rPr lang="es-CO" sz="1400" b="0" i="0" u="none" strike="noStrike" dirty="0">
                          <a:solidFill>
                            <a:srgbClr val="000000"/>
                          </a:solidFill>
                          <a:effectLst/>
                          <a:latin typeface="Calibri" panose="020F0502020204030204" pitchFamily="34" charset="0"/>
                        </a:rPr>
                        <a:t>Actos administrativos tramitados acorde con demanda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b="0" i="0" u="none" strike="noStrike" dirty="0">
                          <a:solidFill>
                            <a:srgbClr val="000000"/>
                          </a:solidFill>
                          <a:effectLst/>
                          <a:latin typeface="Calibri" panose="020F0502020204030204" pitchFamily="34" charset="0"/>
                        </a:rPr>
                        <a:t>Actuaciones particulares tramitadas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932913"/>
                  </a:ext>
                </a:extLst>
              </a:tr>
            </a:tbl>
          </a:graphicData>
        </a:graphic>
      </p:graphicFrame>
      <p:sp>
        <p:nvSpPr>
          <p:cNvPr id="6" name="Elipse 5"/>
          <p:cNvSpPr/>
          <p:nvPr/>
        </p:nvSpPr>
        <p:spPr>
          <a:xfrm>
            <a:off x="7524328" y="1069442"/>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68949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3800944"/>
            <a:ext cx="7364344" cy="1200329"/>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l"/>
            <a:r>
              <a:rPr lang="es-CO" sz="1800" dirty="0">
                <a:solidFill>
                  <a:srgbClr val="000000"/>
                </a:solidFill>
                <a:latin typeface="Calibri" panose="020F0502020204030204" pitchFamily="34" charset="0"/>
                <a:ea typeface="+mn-ea"/>
                <a:cs typeface="+mn-cs"/>
              </a:rPr>
              <a:t>PROYECTO ESTRATÉGICO: Implementar el Análisis de Impacto Normativo (AIN) en la regulación que  expida  la  CRA como  instrumentos para incorporación de mejores prácticas internacionales en el marco de los compromisos de Colombia con la OCDE</a:t>
            </a:r>
          </a:p>
        </p:txBody>
      </p:sp>
      <p:sp>
        <p:nvSpPr>
          <p:cNvPr id="6" name="Rectángulo 5"/>
          <p:cNvSpPr/>
          <p:nvPr/>
        </p:nvSpPr>
        <p:spPr>
          <a:xfrm>
            <a:off x="683568" y="2924430"/>
            <a:ext cx="7364344" cy="646331"/>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CRA : Implementar estrategia de gestión misional que posicione a la CRA como referente regulatorio.</a:t>
            </a:r>
          </a:p>
        </p:txBody>
      </p:sp>
      <p:sp>
        <p:nvSpPr>
          <p:cNvPr id="7" name="Rectángulo 6"/>
          <p:cNvSpPr/>
          <p:nvPr/>
        </p:nvSpPr>
        <p:spPr>
          <a:xfrm>
            <a:off x="717056" y="647049"/>
            <a:ext cx="7336871" cy="1754326"/>
          </a:xfrm>
          <a:prstGeom prst="rect">
            <a:avLst/>
          </a:prstGeom>
          <a:solidFill>
            <a:srgbClr val="00B050"/>
          </a:solidFill>
          <a:ln>
            <a:noFill/>
          </a:ln>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SECTOR : Fortalecer los mecanismos de interacción del Sector hacia sus públicos de interés, mediante oportunidad y pertinencia en los procesos de atención, asistencia técnica, capacitación y entrega de información, para mejorar la percepción  de las partes interesadas y la transparencia de las Entidades del Sector</a:t>
            </a:r>
          </a:p>
        </p:txBody>
      </p:sp>
      <p:sp>
        <p:nvSpPr>
          <p:cNvPr id="8" name="Elipse 7"/>
          <p:cNvSpPr/>
          <p:nvPr/>
        </p:nvSpPr>
        <p:spPr>
          <a:xfrm>
            <a:off x="8244408" y="4077072"/>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04379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423" y="884619"/>
            <a:ext cx="7145066" cy="1200329"/>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l"/>
            <a:r>
              <a:rPr lang="es-CO" sz="1800" dirty="0">
                <a:solidFill>
                  <a:srgbClr val="000000"/>
                </a:solidFill>
                <a:latin typeface="Calibri" panose="020F0502020204030204" pitchFamily="34" charset="0"/>
                <a:ea typeface="+mn-ea"/>
                <a:cs typeface="+mn-cs"/>
              </a:rPr>
              <a:t>PROYECTO ESTRATÉGICO: Implementar el Análisis de Impacto Normativo (AIN) en la regulación que  expida  la  CRA como  instrumentos para incorporación de mejores prácticas internacionales en el marco de los compromisos de Colombia con la OCDE</a:t>
            </a:r>
          </a:p>
        </p:txBody>
      </p:sp>
      <p:graphicFrame>
        <p:nvGraphicFramePr>
          <p:cNvPr id="4" name="Tabla 3"/>
          <p:cNvGraphicFramePr>
            <a:graphicFrameLocks noGrp="1"/>
          </p:cNvGraphicFramePr>
          <p:nvPr>
            <p:extLst>
              <p:ext uri="{D42A27DB-BD31-4B8C-83A1-F6EECF244321}">
                <p14:modId xmlns:p14="http://schemas.microsoft.com/office/powerpoint/2010/main" val="646795384"/>
              </p:ext>
            </p:extLst>
          </p:nvPr>
        </p:nvGraphicFramePr>
        <p:xfrm>
          <a:off x="794423" y="2780928"/>
          <a:ext cx="7145066" cy="1728192"/>
        </p:xfrm>
        <a:graphic>
          <a:graphicData uri="http://schemas.openxmlformats.org/drawingml/2006/table">
            <a:tbl>
              <a:tblPr/>
              <a:tblGrid>
                <a:gridCol w="1723115">
                  <a:extLst>
                    <a:ext uri="{9D8B030D-6E8A-4147-A177-3AD203B41FA5}">
                      <a16:colId xmlns:a16="http://schemas.microsoft.com/office/drawing/2014/main" val="3127412137"/>
                    </a:ext>
                  </a:extLst>
                </a:gridCol>
                <a:gridCol w="640530">
                  <a:extLst>
                    <a:ext uri="{9D8B030D-6E8A-4147-A177-3AD203B41FA5}">
                      <a16:colId xmlns:a16="http://schemas.microsoft.com/office/drawing/2014/main" val="2143527668"/>
                    </a:ext>
                  </a:extLst>
                </a:gridCol>
                <a:gridCol w="3455253">
                  <a:extLst>
                    <a:ext uri="{9D8B030D-6E8A-4147-A177-3AD203B41FA5}">
                      <a16:colId xmlns:a16="http://schemas.microsoft.com/office/drawing/2014/main" val="1464932781"/>
                    </a:ext>
                  </a:extLst>
                </a:gridCol>
                <a:gridCol w="1326168">
                  <a:extLst>
                    <a:ext uri="{9D8B030D-6E8A-4147-A177-3AD203B41FA5}">
                      <a16:colId xmlns:a16="http://schemas.microsoft.com/office/drawing/2014/main" val="501359195"/>
                    </a:ext>
                  </a:extLst>
                </a:gridCol>
              </a:tblGrid>
              <a:tr h="741595">
                <a:tc>
                  <a:txBody>
                    <a:bodyPr/>
                    <a:lstStyle/>
                    <a:p>
                      <a:pPr algn="ctr" fontAlgn="ctr"/>
                      <a:r>
                        <a:rPr lang="es-CO" sz="1600" b="1" i="0" u="none" strike="noStrike">
                          <a:solidFill>
                            <a:srgbClr val="000000"/>
                          </a:solidFill>
                          <a:effectLst/>
                          <a:latin typeface="Calibri" panose="020F0502020204030204" pitchFamily="34" charset="0"/>
                        </a:rPr>
                        <a:t>INDICADOR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PRODUCTO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370246881"/>
                  </a:ext>
                </a:extLst>
              </a:tr>
              <a:tr h="986597">
                <a:tc>
                  <a:txBody>
                    <a:bodyPr/>
                    <a:lstStyle/>
                    <a:p>
                      <a:pPr algn="l" fontAlgn="ctr"/>
                      <a:r>
                        <a:rPr lang="es-CO" sz="1400" b="0" i="0" u="none" strike="noStrike" dirty="0">
                          <a:solidFill>
                            <a:srgbClr val="000000"/>
                          </a:solidFill>
                          <a:effectLst/>
                          <a:latin typeface="Calibri" panose="020F0502020204030204" pitchFamily="34" charset="0"/>
                        </a:rPr>
                        <a:t>Número de pilotos desarrollados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Proyecto de regulación con aplicación de la metodología AIN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187326"/>
                  </a:ext>
                </a:extLst>
              </a:tr>
            </a:tbl>
          </a:graphicData>
        </a:graphic>
      </p:graphicFrame>
      <p:sp>
        <p:nvSpPr>
          <p:cNvPr id="8" name="Elipse 7"/>
          <p:cNvSpPr/>
          <p:nvPr/>
        </p:nvSpPr>
        <p:spPr>
          <a:xfrm>
            <a:off x="8172400" y="1204827"/>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28002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683569" y="778347"/>
            <a:ext cx="6635686" cy="92333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Generar   conocimiento que permita mejorar la eficiencia de los instrumentos normativos, regulatorios y de política del sector de agua potable y saneamiento básico</a:t>
            </a:r>
          </a:p>
        </p:txBody>
      </p:sp>
      <p:graphicFrame>
        <p:nvGraphicFramePr>
          <p:cNvPr id="3" name="Tabla 2"/>
          <p:cNvGraphicFramePr>
            <a:graphicFrameLocks noGrp="1"/>
          </p:cNvGraphicFramePr>
          <p:nvPr>
            <p:extLst>
              <p:ext uri="{D42A27DB-BD31-4B8C-83A1-F6EECF244321}">
                <p14:modId xmlns:p14="http://schemas.microsoft.com/office/powerpoint/2010/main" val="462561063"/>
              </p:ext>
            </p:extLst>
          </p:nvPr>
        </p:nvGraphicFramePr>
        <p:xfrm>
          <a:off x="683568" y="1888714"/>
          <a:ext cx="6624295" cy="3905757"/>
        </p:xfrm>
        <a:graphic>
          <a:graphicData uri="http://schemas.openxmlformats.org/drawingml/2006/table">
            <a:tbl>
              <a:tblPr/>
              <a:tblGrid>
                <a:gridCol w="1980142">
                  <a:extLst>
                    <a:ext uri="{9D8B030D-6E8A-4147-A177-3AD203B41FA5}">
                      <a16:colId xmlns:a16="http://schemas.microsoft.com/office/drawing/2014/main" val="334615656"/>
                    </a:ext>
                  </a:extLst>
                </a:gridCol>
                <a:gridCol w="532989">
                  <a:extLst>
                    <a:ext uri="{9D8B030D-6E8A-4147-A177-3AD203B41FA5}">
                      <a16:colId xmlns:a16="http://schemas.microsoft.com/office/drawing/2014/main" val="594396808"/>
                    </a:ext>
                  </a:extLst>
                </a:gridCol>
                <a:gridCol w="3045652">
                  <a:extLst>
                    <a:ext uri="{9D8B030D-6E8A-4147-A177-3AD203B41FA5}">
                      <a16:colId xmlns:a16="http://schemas.microsoft.com/office/drawing/2014/main" val="35401291"/>
                    </a:ext>
                  </a:extLst>
                </a:gridCol>
                <a:gridCol w="1065512">
                  <a:extLst>
                    <a:ext uri="{9D8B030D-6E8A-4147-A177-3AD203B41FA5}">
                      <a16:colId xmlns:a16="http://schemas.microsoft.com/office/drawing/2014/main" val="1362671112"/>
                    </a:ext>
                  </a:extLst>
                </a:gridCol>
              </a:tblGrid>
              <a:tr h="216024">
                <a:tc>
                  <a:txBody>
                    <a:bodyPr/>
                    <a:lstStyle/>
                    <a:p>
                      <a:pPr algn="l" fontAlgn="ctr"/>
                      <a:r>
                        <a:rPr lang="es-CO" sz="600" b="1" i="0" u="none" strike="noStrike">
                          <a:solidFill>
                            <a:srgbClr val="000000"/>
                          </a:solidFill>
                          <a:effectLst/>
                          <a:latin typeface="Calibri" panose="020F0502020204030204" pitchFamily="34" charset="0"/>
                        </a:rPr>
                        <a:t> </a:t>
                      </a:r>
                    </a:p>
                  </a:txBody>
                  <a:tcPr marL="3619" marR="3619" marT="3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400" b="1" i="0" u="none" strike="noStrike" dirty="0">
                          <a:solidFill>
                            <a:srgbClr val="000000"/>
                          </a:solidFill>
                          <a:effectLst/>
                          <a:latin typeface="Calibri" panose="020F0502020204030204" pitchFamily="34" charset="0"/>
                        </a:rPr>
                        <a:t>2017</a:t>
                      </a:r>
                    </a:p>
                  </a:txBody>
                  <a:tcPr marL="3619" marR="3619" marT="3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04432549"/>
                  </a:ext>
                </a:extLst>
              </a:tr>
              <a:tr h="227700">
                <a:tc>
                  <a:txBody>
                    <a:bodyPr/>
                    <a:lstStyle/>
                    <a:p>
                      <a:pPr algn="ctr" fontAlgn="ctr"/>
                      <a:r>
                        <a:rPr lang="es-CO" sz="1400" b="1" i="0" u="none" strike="noStrike" dirty="0">
                          <a:solidFill>
                            <a:srgbClr val="000000"/>
                          </a:solidFill>
                          <a:effectLst/>
                          <a:latin typeface="Calibri" panose="020F0502020204030204" pitchFamily="34" charset="0"/>
                        </a:rPr>
                        <a:t>INDICADOR</a:t>
                      </a:r>
                    </a:p>
                  </a:txBody>
                  <a:tcPr marL="3619" marR="3619" marT="36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1400" b="1" i="0" u="none" strike="noStrike" dirty="0">
                          <a:solidFill>
                            <a:srgbClr val="000000"/>
                          </a:solidFill>
                          <a:effectLst/>
                          <a:latin typeface="Calibri" panose="020F0502020204030204" pitchFamily="34" charset="0"/>
                        </a:rPr>
                        <a:t>META</a:t>
                      </a:r>
                    </a:p>
                  </a:txBody>
                  <a:tcPr marL="3619" marR="3619" marT="3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400" b="1" i="0" u="none" strike="noStrike">
                          <a:solidFill>
                            <a:srgbClr val="000000"/>
                          </a:solidFill>
                          <a:effectLst/>
                          <a:latin typeface="Calibri" panose="020F0502020204030204" pitchFamily="34" charset="0"/>
                        </a:rPr>
                        <a:t>PRODUCTO</a:t>
                      </a:r>
                    </a:p>
                  </a:txBody>
                  <a:tcPr marL="3619" marR="3619" marT="3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400" b="1" i="0" u="none" strike="noStrike">
                          <a:solidFill>
                            <a:srgbClr val="000000"/>
                          </a:solidFill>
                          <a:effectLst/>
                          <a:latin typeface="Calibri" panose="020F0502020204030204" pitchFamily="34" charset="0"/>
                        </a:rPr>
                        <a:t>Avance primer semestre</a:t>
                      </a:r>
                    </a:p>
                  </a:txBody>
                  <a:tcPr marL="3619" marR="3619" marT="3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556148168"/>
                  </a:ext>
                </a:extLst>
              </a:tr>
              <a:tr h="687262">
                <a:tc>
                  <a:txBody>
                    <a:bodyPr/>
                    <a:lstStyle/>
                    <a:p>
                      <a:pPr algn="l" fontAlgn="ctr"/>
                      <a:r>
                        <a:rPr lang="es-CO" sz="1400" b="0" i="0" u="none" strike="noStrike" dirty="0">
                          <a:solidFill>
                            <a:srgbClr val="000000"/>
                          </a:solidFill>
                          <a:effectLst/>
                          <a:latin typeface="Calibri" panose="020F0502020204030204" pitchFamily="34" charset="0"/>
                        </a:rPr>
                        <a:t>Documentos y/o estudios para el análisis y desarrollo del sector de APSB</a:t>
                      </a:r>
                    </a:p>
                  </a:txBody>
                  <a:tcPr marL="3619" marR="3619" marT="3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a:t>
                      </a:r>
                    </a:p>
                  </a:txBody>
                  <a:tcPr marL="3619" marR="3619" marT="3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1. Estudios asociados al desarrollo del sector de APSB</a:t>
                      </a:r>
                    </a:p>
                  </a:txBody>
                  <a:tcPr marL="3619" marR="3619" marT="36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50%</a:t>
                      </a:r>
                    </a:p>
                  </a:txBody>
                  <a:tcPr marL="3619" marR="3619" marT="3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473125"/>
                  </a:ext>
                </a:extLst>
              </a:tr>
              <a:tr h="520732">
                <a:tc>
                  <a:txBody>
                    <a:bodyPr/>
                    <a:lstStyle/>
                    <a:p>
                      <a:pPr algn="l" fontAlgn="ctr"/>
                      <a:r>
                        <a:rPr lang="es-CO" sz="1400" b="0" i="0" u="none" strike="noStrike" dirty="0">
                          <a:solidFill>
                            <a:srgbClr val="000000"/>
                          </a:solidFill>
                          <a:effectLst/>
                          <a:latin typeface="Calibri" panose="020F0502020204030204" pitchFamily="34" charset="0"/>
                        </a:rPr>
                        <a:t>Documentos de seguimiento y/o análisis de medidas regulatorias</a:t>
                      </a:r>
                    </a:p>
                  </a:txBody>
                  <a:tcPr marL="3619" marR="3619" marT="3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a:t>
                      </a:r>
                    </a:p>
                  </a:txBody>
                  <a:tcPr marL="3619" marR="3619" marT="3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Documento seguimiento aplicación ajuste consumo básico</a:t>
                      </a:r>
                    </a:p>
                  </a:txBody>
                  <a:tcPr marL="3619" marR="3619" marT="36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50%</a:t>
                      </a:r>
                    </a:p>
                  </a:txBody>
                  <a:tcPr marL="3619" marR="3619" marT="3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430397"/>
                  </a:ext>
                </a:extLst>
              </a:tr>
              <a:tr h="520732">
                <a:tc>
                  <a:txBody>
                    <a:bodyPr/>
                    <a:lstStyle/>
                    <a:p>
                      <a:pPr algn="l" fontAlgn="ctr"/>
                      <a:r>
                        <a:rPr lang="es-CO" sz="1400" b="0" i="0" u="none" strike="noStrike">
                          <a:solidFill>
                            <a:srgbClr val="000000"/>
                          </a:solidFill>
                          <a:effectLst/>
                          <a:latin typeface="Calibri" panose="020F0502020204030204" pitchFamily="34" charset="0"/>
                        </a:rPr>
                        <a:t>Número de publicaciones con artículos estratégicos del sector y la regulación</a:t>
                      </a:r>
                    </a:p>
                  </a:txBody>
                  <a:tcPr marL="3619" marR="3619" marT="3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a:t>
                      </a:r>
                    </a:p>
                  </a:txBody>
                  <a:tcPr marL="3619" marR="3619" marT="3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Publicación anual</a:t>
                      </a:r>
                    </a:p>
                  </a:txBody>
                  <a:tcPr marL="3619" marR="3619" marT="36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0%</a:t>
                      </a:r>
                    </a:p>
                  </a:txBody>
                  <a:tcPr marL="3619" marR="3619" marT="3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214091"/>
                  </a:ext>
                </a:extLst>
              </a:tr>
              <a:tr h="876781">
                <a:tc>
                  <a:txBody>
                    <a:bodyPr/>
                    <a:lstStyle/>
                    <a:p>
                      <a:pPr algn="l" fontAlgn="ctr"/>
                      <a:r>
                        <a:rPr lang="es-CO" sz="1400" b="0" i="0" u="none" strike="noStrike">
                          <a:solidFill>
                            <a:srgbClr val="000000"/>
                          </a:solidFill>
                          <a:effectLst/>
                          <a:latin typeface="Calibri" panose="020F0502020204030204" pitchFamily="34" charset="0"/>
                        </a:rPr>
                        <a:t>Número de documentos de política (Conpes) y normas sectoriales (decretos) construidas con apoyo de la UAE CRA</a:t>
                      </a:r>
                    </a:p>
                  </a:txBody>
                  <a:tcPr marL="3619" marR="3619" marT="3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3619" marR="3619" marT="3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Documento propuesta para la formulación de política y/o desarrollos normativos con enfoque ambiental sobre energía renovable.</a:t>
                      </a:r>
                    </a:p>
                  </a:txBody>
                  <a:tcPr marL="3619" marR="3619" marT="36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0%</a:t>
                      </a:r>
                    </a:p>
                  </a:txBody>
                  <a:tcPr marL="3619" marR="3619" marT="3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172613"/>
                  </a:ext>
                </a:extLst>
              </a:tr>
            </a:tbl>
          </a:graphicData>
        </a:graphic>
      </p:graphicFrame>
      <p:sp>
        <p:nvSpPr>
          <p:cNvPr id="6" name="Elipse 5"/>
          <p:cNvSpPr/>
          <p:nvPr/>
        </p:nvSpPr>
        <p:spPr>
          <a:xfrm>
            <a:off x="7596336" y="960056"/>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0379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806450" y="749234"/>
            <a:ext cx="6501413" cy="120032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Implementar  un  plan de asistencia técnica  y capacitación con enfoque territorial para facilitar la aplicación y conocimiento de los marcos regulatorios de acueducto y alcantarillado y de aseo</a:t>
            </a:r>
          </a:p>
        </p:txBody>
      </p:sp>
      <p:graphicFrame>
        <p:nvGraphicFramePr>
          <p:cNvPr id="2" name="Tabla 1"/>
          <p:cNvGraphicFramePr>
            <a:graphicFrameLocks noGrp="1"/>
          </p:cNvGraphicFramePr>
          <p:nvPr>
            <p:extLst>
              <p:ext uri="{D42A27DB-BD31-4B8C-83A1-F6EECF244321}">
                <p14:modId xmlns:p14="http://schemas.microsoft.com/office/powerpoint/2010/main" val="3631968232"/>
              </p:ext>
            </p:extLst>
          </p:nvPr>
        </p:nvGraphicFramePr>
        <p:xfrm>
          <a:off x="806450" y="2117034"/>
          <a:ext cx="6789887" cy="3403145"/>
        </p:xfrm>
        <a:graphic>
          <a:graphicData uri="http://schemas.openxmlformats.org/drawingml/2006/table">
            <a:tbl>
              <a:tblPr/>
              <a:tblGrid>
                <a:gridCol w="1637460">
                  <a:extLst>
                    <a:ext uri="{9D8B030D-6E8A-4147-A177-3AD203B41FA5}">
                      <a16:colId xmlns:a16="http://schemas.microsoft.com/office/drawing/2014/main" val="3945346541"/>
                    </a:ext>
                  </a:extLst>
                </a:gridCol>
                <a:gridCol w="608689">
                  <a:extLst>
                    <a:ext uri="{9D8B030D-6E8A-4147-A177-3AD203B41FA5}">
                      <a16:colId xmlns:a16="http://schemas.microsoft.com/office/drawing/2014/main" val="739301905"/>
                    </a:ext>
                  </a:extLst>
                </a:gridCol>
                <a:gridCol w="3283493">
                  <a:extLst>
                    <a:ext uri="{9D8B030D-6E8A-4147-A177-3AD203B41FA5}">
                      <a16:colId xmlns:a16="http://schemas.microsoft.com/office/drawing/2014/main" val="827161279"/>
                    </a:ext>
                  </a:extLst>
                </a:gridCol>
                <a:gridCol w="1260245">
                  <a:extLst>
                    <a:ext uri="{9D8B030D-6E8A-4147-A177-3AD203B41FA5}">
                      <a16:colId xmlns:a16="http://schemas.microsoft.com/office/drawing/2014/main" val="3287613261"/>
                    </a:ext>
                  </a:extLst>
                </a:gridCol>
              </a:tblGrid>
              <a:tr h="216251">
                <a:tc>
                  <a:txBody>
                    <a:bodyPr/>
                    <a:lstStyle/>
                    <a:p>
                      <a:pPr algn="l" fontAlgn="ctr"/>
                      <a:r>
                        <a:rPr lang="es-CO" sz="1400" b="1" i="0" u="none" strike="noStrike">
                          <a:solidFill>
                            <a:srgbClr val="000000"/>
                          </a:solidFill>
                          <a:effectLst/>
                          <a:latin typeface="Calibri" panose="020F0502020204030204" pitchFamily="34" charset="0"/>
                        </a:rPr>
                        <a:t> </a:t>
                      </a:r>
                    </a:p>
                  </a:txBody>
                  <a:tcPr marL="8231" marR="8231" marT="82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400" b="1" i="0" u="none" strike="noStrike">
                          <a:solidFill>
                            <a:srgbClr val="000000"/>
                          </a:solidFill>
                          <a:effectLst/>
                          <a:latin typeface="Calibri" panose="020F0502020204030204" pitchFamily="34" charset="0"/>
                        </a:rPr>
                        <a:t>2017</a:t>
                      </a:r>
                    </a:p>
                  </a:txBody>
                  <a:tcPr marL="8231" marR="8231" marT="82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508086203"/>
                  </a:ext>
                </a:extLst>
              </a:tr>
              <a:tr h="424469">
                <a:tc>
                  <a:txBody>
                    <a:bodyPr/>
                    <a:lstStyle/>
                    <a:p>
                      <a:pPr algn="ctr" fontAlgn="ctr"/>
                      <a:r>
                        <a:rPr lang="es-CO" sz="1400" b="1" i="0" u="none" strike="noStrike">
                          <a:solidFill>
                            <a:srgbClr val="000000"/>
                          </a:solidFill>
                          <a:effectLst/>
                          <a:latin typeface="Calibri" panose="020F0502020204030204" pitchFamily="34" charset="0"/>
                        </a:rPr>
                        <a:t>INDICADOR</a:t>
                      </a:r>
                    </a:p>
                  </a:txBody>
                  <a:tcPr marL="8231" marR="8231" marT="82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400" b="1" i="0" u="none" strike="noStrike">
                          <a:solidFill>
                            <a:srgbClr val="000000"/>
                          </a:solidFill>
                          <a:effectLst/>
                          <a:latin typeface="Calibri" panose="020F0502020204030204" pitchFamily="34" charset="0"/>
                        </a:rPr>
                        <a:t>META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400" b="1" i="0" u="none" strike="noStrike">
                          <a:solidFill>
                            <a:srgbClr val="000000"/>
                          </a:solidFill>
                          <a:effectLst/>
                          <a:latin typeface="Calibri" panose="020F0502020204030204" pitchFamily="34" charset="0"/>
                        </a:rPr>
                        <a:t>PRODUCTO</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400" b="1" i="0" u="none" strike="noStrike">
                          <a:solidFill>
                            <a:srgbClr val="000000"/>
                          </a:solidFill>
                          <a:effectLst/>
                          <a:latin typeface="Calibri" panose="020F0502020204030204" pitchFamily="34" charset="0"/>
                        </a:rPr>
                        <a:t>Avance primer semestre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4288603300"/>
                  </a:ext>
                </a:extLst>
              </a:tr>
              <a:tr h="1087472">
                <a:tc>
                  <a:txBody>
                    <a:bodyPr/>
                    <a:lstStyle/>
                    <a:p>
                      <a:pPr algn="l" fontAlgn="ctr"/>
                      <a:r>
                        <a:rPr lang="es-CO" sz="1200" b="0" i="0" u="none" strike="noStrike" dirty="0">
                          <a:solidFill>
                            <a:srgbClr val="000000"/>
                          </a:solidFill>
                          <a:effectLst/>
                          <a:latin typeface="Calibri" panose="020F0502020204030204" pitchFamily="34" charset="0"/>
                        </a:rPr>
                        <a:t>Talleres regionales</a:t>
                      </a:r>
                    </a:p>
                  </a:txBody>
                  <a:tcPr marL="8231" marR="8231" marT="8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5</a:t>
                      </a:r>
                    </a:p>
                  </a:txBody>
                  <a:tcPr marL="8231" marR="8231" marT="8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Calibri" panose="020F0502020204030204" pitchFamily="34" charset="0"/>
                        </a:rPr>
                        <a:t>Talleres regionales</a:t>
                      </a:r>
                    </a:p>
                  </a:txBody>
                  <a:tcPr marL="8231" marR="8231" marT="8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100%</a:t>
                      </a:r>
                    </a:p>
                  </a:txBody>
                  <a:tcPr marL="8231" marR="8231" marT="8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104494"/>
                  </a:ext>
                </a:extLst>
              </a:tr>
              <a:tr h="1659131">
                <a:tc>
                  <a:txBody>
                    <a:bodyPr/>
                    <a:lstStyle/>
                    <a:p>
                      <a:pPr algn="just" fontAlgn="ctr"/>
                      <a:r>
                        <a:rPr lang="es-CO" sz="1200" b="0" i="0" u="none" strike="noStrike" dirty="0">
                          <a:solidFill>
                            <a:srgbClr val="000000"/>
                          </a:solidFill>
                          <a:effectLst/>
                          <a:latin typeface="Calibri" panose="020F0502020204030204" pitchFamily="34" charset="0"/>
                        </a:rPr>
                        <a:t>Instrumentos para divulgar los desarrollos regulatorios</a:t>
                      </a:r>
                    </a:p>
                  </a:txBody>
                  <a:tcPr marL="8231" marR="8231" marT="8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2</a:t>
                      </a:r>
                    </a:p>
                  </a:txBody>
                  <a:tcPr marL="8231" marR="8231" marT="8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Calibri" panose="020F0502020204030204" pitchFamily="34" charset="0"/>
                        </a:rPr>
                        <a:t>Instrumentos de divulgación</a:t>
                      </a:r>
                    </a:p>
                  </a:txBody>
                  <a:tcPr marL="8231" marR="8231" marT="8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100%</a:t>
                      </a:r>
                    </a:p>
                  </a:txBody>
                  <a:tcPr marL="8231" marR="8231" marT="8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7916778"/>
                  </a:ext>
                </a:extLst>
              </a:tr>
            </a:tbl>
          </a:graphicData>
        </a:graphic>
      </p:graphicFrame>
      <p:sp>
        <p:nvSpPr>
          <p:cNvPr id="6" name="Elipse 5"/>
          <p:cNvSpPr/>
          <p:nvPr/>
        </p:nvSpPr>
        <p:spPr>
          <a:xfrm>
            <a:off x="7596337" y="1069442"/>
            <a:ext cx="504056" cy="559911"/>
          </a:xfrm>
          <a:prstGeom prst="ellipse">
            <a:avLst/>
          </a:prstGeom>
          <a:solidFill>
            <a:srgbClr val="00B05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80117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827584" y="566681"/>
            <a:ext cx="6501413" cy="92333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Fortalecer los procesos de participación ciudadana  y  de rendición de cuentas orientados  a  divulgar las propuestas regulatorias y el resultado de la gestión institucional</a:t>
            </a:r>
          </a:p>
        </p:txBody>
      </p:sp>
      <p:graphicFrame>
        <p:nvGraphicFramePr>
          <p:cNvPr id="2" name="Tabla 1"/>
          <p:cNvGraphicFramePr>
            <a:graphicFrameLocks noGrp="1"/>
          </p:cNvGraphicFramePr>
          <p:nvPr>
            <p:extLst>
              <p:ext uri="{D42A27DB-BD31-4B8C-83A1-F6EECF244321}">
                <p14:modId xmlns:p14="http://schemas.microsoft.com/office/powerpoint/2010/main" val="1714264484"/>
              </p:ext>
            </p:extLst>
          </p:nvPr>
        </p:nvGraphicFramePr>
        <p:xfrm>
          <a:off x="827584" y="1844825"/>
          <a:ext cx="6768750" cy="4123720"/>
        </p:xfrm>
        <a:graphic>
          <a:graphicData uri="http://schemas.openxmlformats.org/drawingml/2006/table">
            <a:tbl>
              <a:tblPr/>
              <a:tblGrid>
                <a:gridCol w="2500049">
                  <a:extLst>
                    <a:ext uri="{9D8B030D-6E8A-4147-A177-3AD203B41FA5}">
                      <a16:colId xmlns:a16="http://schemas.microsoft.com/office/drawing/2014/main" val="3027111124"/>
                    </a:ext>
                  </a:extLst>
                </a:gridCol>
                <a:gridCol w="535942">
                  <a:extLst>
                    <a:ext uri="{9D8B030D-6E8A-4147-A177-3AD203B41FA5}">
                      <a16:colId xmlns:a16="http://schemas.microsoft.com/office/drawing/2014/main" val="638073159"/>
                    </a:ext>
                  </a:extLst>
                </a:gridCol>
                <a:gridCol w="2476438">
                  <a:extLst>
                    <a:ext uri="{9D8B030D-6E8A-4147-A177-3AD203B41FA5}">
                      <a16:colId xmlns:a16="http://schemas.microsoft.com/office/drawing/2014/main" val="692244427"/>
                    </a:ext>
                  </a:extLst>
                </a:gridCol>
                <a:gridCol w="1256321">
                  <a:extLst>
                    <a:ext uri="{9D8B030D-6E8A-4147-A177-3AD203B41FA5}">
                      <a16:colId xmlns:a16="http://schemas.microsoft.com/office/drawing/2014/main" val="972679187"/>
                    </a:ext>
                  </a:extLst>
                </a:gridCol>
              </a:tblGrid>
              <a:tr h="202309">
                <a:tc>
                  <a:txBody>
                    <a:bodyPr/>
                    <a:lstStyle/>
                    <a:p>
                      <a:pPr algn="l" fontAlgn="ctr"/>
                      <a:r>
                        <a:rPr lang="es-CO" sz="700" b="1" i="0" u="none" strike="noStrike">
                          <a:solidFill>
                            <a:srgbClr val="000000"/>
                          </a:solidFill>
                          <a:effectLst/>
                          <a:latin typeface="Calibri" panose="020F0502020204030204" pitchFamily="34" charset="0"/>
                        </a:rPr>
                        <a:t> </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400" b="1" i="0" u="none" strike="noStrike" dirty="0">
                          <a:solidFill>
                            <a:srgbClr val="000000"/>
                          </a:solidFill>
                          <a:effectLst/>
                          <a:latin typeface="Calibri" panose="020F0502020204030204" pitchFamily="34" charset="0"/>
                        </a:rPr>
                        <a:t>2017</a:t>
                      </a:r>
                    </a:p>
                  </a:txBody>
                  <a:tcPr marL="4080" marR="4080" marT="4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9384288"/>
                  </a:ext>
                </a:extLst>
              </a:tr>
              <a:tr h="397774">
                <a:tc>
                  <a:txBody>
                    <a:bodyPr/>
                    <a:lstStyle/>
                    <a:p>
                      <a:pPr algn="ctr" fontAlgn="ctr"/>
                      <a:r>
                        <a:rPr lang="es-CO" sz="1400" b="1" i="0" u="none" strike="noStrike" dirty="0">
                          <a:solidFill>
                            <a:srgbClr val="000000"/>
                          </a:solidFill>
                          <a:effectLst/>
                          <a:latin typeface="Calibri" panose="020F0502020204030204" pitchFamily="34" charset="0"/>
                        </a:rPr>
                        <a:t>INDICADOR</a:t>
                      </a:r>
                    </a:p>
                  </a:txBody>
                  <a:tcPr marL="4080" marR="4080" marT="4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400" b="1" i="0" u="none" strike="noStrike">
                          <a:solidFill>
                            <a:srgbClr val="000000"/>
                          </a:solidFill>
                          <a:effectLst/>
                          <a:latin typeface="Calibri" panose="020F0502020204030204" pitchFamily="34" charset="0"/>
                        </a:rPr>
                        <a:t>META</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400" b="1" i="0" u="none" strike="noStrike">
                          <a:solidFill>
                            <a:srgbClr val="000000"/>
                          </a:solidFill>
                          <a:effectLst/>
                          <a:latin typeface="Calibri" panose="020F0502020204030204" pitchFamily="34" charset="0"/>
                        </a:rPr>
                        <a:t>PRODUCTO</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400" b="1" i="0" u="none" strike="noStrike">
                          <a:solidFill>
                            <a:srgbClr val="000000"/>
                          </a:solidFill>
                          <a:effectLst/>
                          <a:latin typeface="Calibri" panose="020F0502020204030204" pitchFamily="34" charset="0"/>
                        </a:rPr>
                        <a:t>Avance primer semestre</a:t>
                      </a:r>
                    </a:p>
                  </a:txBody>
                  <a:tcPr marL="4080" marR="4080" marT="4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736488620"/>
                  </a:ext>
                </a:extLst>
              </a:tr>
              <a:tr h="791780">
                <a:tc>
                  <a:txBody>
                    <a:bodyPr/>
                    <a:lstStyle/>
                    <a:p>
                      <a:pPr algn="l" fontAlgn="ctr"/>
                      <a:r>
                        <a:rPr lang="es-CO" sz="1400" b="0" i="0" u="none" strike="noStrike" dirty="0">
                          <a:solidFill>
                            <a:srgbClr val="000000"/>
                          </a:solidFill>
                          <a:effectLst/>
                          <a:latin typeface="Calibri" panose="020F0502020204030204" pitchFamily="34" charset="0"/>
                        </a:rPr>
                        <a:t>Porcentaje de jornadas de participación ciudadana realizadas acorde con  la agenda regulatoria anual</a:t>
                      </a:r>
                    </a:p>
                  </a:txBody>
                  <a:tcPr marL="4080" marR="4080" marT="4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95%</a:t>
                      </a:r>
                    </a:p>
                  </a:txBody>
                  <a:tcPr marL="4080" marR="4080" marT="4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Porcentaje de jornadas de participación programadas realizadas en la vigencia</a:t>
                      </a:r>
                    </a:p>
                  </a:txBody>
                  <a:tcPr marL="4080" marR="4080" marT="4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33%</a:t>
                      </a:r>
                    </a:p>
                  </a:txBody>
                  <a:tcPr marL="4080" marR="4080" marT="4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560244"/>
                  </a:ext>
                </a:extLst>
              </a:tr>
              <a:tr h="594777">
                <a:tc>
                  <a:txBody>
                    <a:bodyPr/>
                    <a:lstStyle/>
                    <a:p>
                      <a:pPr algn="just" fontAlgn="ctr"/>
                      <a:r>
                        <a:rPr lang="es-CO" sz="1400" b="0" i="0" u="none" strike="noStrike">
                          <a:solidFill>
                            <a:srgbClr val="000000"/>
                          </a:solidFill>
                          <a:effectLst/>
                          <a:latin typeface="Calibri" panose="020F0502020204030204" pitchFamily="34" charset="0"/>
                        </a:rPr>
                        <a:t>Jornadas   de   rendición de cuentas en el marco de la estrategia de transparencia</a:t>
                      </a:r>
                    </a:p>
                  </a:txBody>
                  <a:tcPr marL="4080" marR="4080" marT="4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4080" marR="4080" marT="4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Jornada de rendición de cuentas a nivel nacional</a:t>
                      </a:r>
                    </a:p>
                  </a:txBody>
                  <a:tcPr marL="4080" marR="4080" marT="4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0%</a:t>
                      </a:r>
                    </a:p>
                  </a:txBody>
                  <a:tcPr marL="4080" marR="4080" marT="4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69907"/>
                  </a:ext>
                </a:extLst>
              </a:tr>
              <a:tr h="1973800">
                <a:tc>
                  <a:txBody>
                    <a:bodyPr/>
                    <a:lstStyle/>
                    <a:p>
                      <a:pPr algn="l" fontAlgn="ctr"/>
                      <a:r>
                        <a:rPr lang="es-CO" sz="1400" b="0" i="0" u="none" strike="noStrike" dirty="0">
                          <a:solidFill>
                            <a:srgbClr val="000000"/>
                          </a:solidFill>
                          <a:effectLst/>
                          <a:latin typeface="Calibri" panose="020F0502020204030204" pitchFamily="34" charset="0"/>
                        </a:rPr>
                        <a:t>Porcentaje de actividades de la estrategia de comunicaciones ejecutadas utilizando los diferentes medios disponibles dirigidas a los diferentes stakeholders y orientada a divulgar la gestión institucional, los desarrollos regulatorios y avances sectoriales</a:t>
                      </a:r>
                    </a:p>
                  </a:txBody>
                  <a:tcPr marL="4080" marR="4080" marT="4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95%</a:t>
                      </a:r>
                    </a:p>
                  </a:txBody>
                  <a:tcPr marL="4080" marR="4080" marT="4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Porcentaje de actividades programadas ejecutadas</a:t>
                      </a:r>
                    </a:p>
                  </a:txBody>
                  <a:tcPr marL="4080" marR="4080" marT="4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50%</a:t>
                      </a:r>
                    </a:p>
                  </a:txBody>
                  <a:tcPr marL="4080" marR="4080" marT="40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520226"/>
                  </a:ext>
                </a:extLst>
              </a:tr>
            </a:tbl>
          </a:graphicData>
        </a:graphic>
      </p:graphicFrame>
      <p:sp>
        <p:nvSpPr>
          <p:cNvPr id="6" name="Elipse 5"/>
          <p:cNvSpPr/>
          <p:nvPr/>
        </p:nvSpPr>
        <p:spPr>
          <a:xfrm>
            <a:off x="7596334" y="748390"/>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34403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683568" y="4293096"/>
            <a:ext cx="6501413" cy="92333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Estructurar e implementar una estrategia posicionamiento con cooperantes internacionales    y    de intercambio de experiencias con países a nivel mundial</a:t>
            </a:r>
          </a:p>
        </p:txBody>
      </p:sp>
      <p:sp>
        <p:nvSpPr>
          <p:cNvPr id="6" name="Rectángulo 5"/>
          <p:cNvSpPr/>
          <p:nvPr/>
        </p:nvSpPr>
        <p:spPr>
          <a:xfrm>
            <a:off x="567323" y="414137"/>
            <a:ext cx="7336871" cy="2031325"/>
          </a:xfrm>
          <a:prstGeom prst="rect">
            <a:avLst/>
          </a:prstGeom>
          <a:solidFill>
            <a:srgbClr val="00B050"/>
          </a:solidFill>
          <a:ln>
            <a:noFill/>
          </a:ln>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SECTOR : Incrementar la cantidad de alianzas estratégicas y APPs en el Sector, mediante la interacción con Gremios, Entidades involucrados en el Sector, Entidades de cooperación internacional, Entidades territoriales y en general cualquier Ente externo al Sector, que permitan incrementar recursos, generar conocimientos técnicos adicionales, implementar programas y proyectos de vivienda y APSB.</a:t>
            </a:r>
          </a:p>
        </p:txBody>
      </p:sp>
      <p:sp>
        <p:nvSpPr>
          <p:cNvPr id="8" name="Rectángulo 7"/>
          <p:cNvSpPr/>
          <p:nvPr/>
        </p:nvSpPr>
        <p:spPr>
          <a:xfrm>
            <a:off x="683568" y="2999947"/>
            <a:ext cx="7364344" cy="92333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CRA : Estructurar e implementar una estrategia posicionamiento con cooperantes internacionales    y    de intercambio de experiencias con países a nivel mundial</a:t>
            </a:r>
          </a:p>
        </p:txBody>
      </p:sp>
      <p:sp>
        <p:nvSpPr>
          <p:cNvPr id="9" name="Elipse 8"/>
          <p:cNvSpPr/>
          <p:nvPr/>
        </p:nvSpPr>
        <p:spPr>
          <a:xfrm>
            <a:off x="7374910" y="4443239"/>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38541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CO" dirty="0" smtClean="0">
                <a:solidFill>
                  <a:schemeClr val="tx2">
                    <a:lumMod val="60000"/>
                    <a:lumOff val="40000"/>
                  </a:schemeClr>
                </a:solidFill>
              </a:rPr>
              <a:t>RESULTADO PEQ – CRA</a:t>
            </a:r>
            <a:br>
              <a:rPr lang="es-CO" dirty="0" smtClean="0">
                <a:solidFill>
                  <a:schemeClr val="tx2">
                    <a:lumMod val="60000"/>
                    <a:lumOff val="40000"/>
                  </a:schemeClr>
                </a:solidFill>
              </a:rPr>
            </a:br>
            <a:r>
              <a:rPr lang="es-CO" dirty="0" smtClean="0">
                <a:solidFill>
                  <a:schemeClr val="tx2">
                    <a:lumMod val="60000"/>
                    <a:lumOff val="40000"/>
                  </a:schemeClr>
                </a:solidFill>
              </a:rPr>
              <a:t> 30 de junio 2017</a:t>
            </a:r>
            <a:endParaRPr lang="es-ES" dirty="0"/>
          </a:p>
        </p:txBody>
      </p:sp>
      <p:sp>
        <p:nvSpPr>
          <p:cNvPr id="3" name="2 CuadroTexto"/>
          <p:cNvSpPr txBox="1"/>
          <p:nvPr/>
        </p:nvSpPr>
        <p:spPr>
          <a:xfrm>
            <a:off x="5940152" y="1522512"/>
            <a:ext cx="2736304" cy="369332"/>
          </a:xfrm>
          <a:prstGeom prst="rect">
            <a:avLst/>
          </a:prstGeom>
          <a:noFill/>
        </p:spPr>
        <p:txBody>
          <a:bodyPr wrap="square" rtlCol="0">
            <a:spAutoFit/>
          </a:bodyPr>
          <a:lstStyle/>
          <a:p>
            <a:pPr algn="just"/>
            <a:r>
              <a:rPr lang="es-CO" dirty="0" smtClean="0"/>
              <a:t>.  </a:t>
            </a:r>
            <a:endParaRPr lang="es-CO" dirty="0"/>
          </a:p>
        </p:txBody>
      </p:sp>
      <p:graphicFrame>
        <p:nvGraphicFramePr>
          <p:cNvPr id="8" name="Tabla 7"/>
          <p:cNvGraphicFramePr>
            <a:graphicFrameLocks noGrp="1"/>
          </p:cNvGraphicFramePr>
          <p:nvPr>
            <p:extLst>
              <p:ext uri="{D42A27DB-BD31-4B8C-83A1-F6EECF244321}">
                <p14:modId xmlns:p14="http://schemas.microsoft.com/office/powerpoint/2010/main" val="1882880826"/>
              </p:ext>
            </p:extLst>
          </p:nvPr>
        </p:nvGraphicFramePr>
        <p:xfrm>
          <a:off x="611561" y="1259632"/>
          <a:ext cx="8208911" cy="3864796"/>
        </p:xfrm>
        <a:graphic>
          <a:graphicData uri="http://schemas.openxmlformats.org/drawingml/2006/table">
            <a:tbl>
              <a:tblPr/>
              <a:tblGrid>
                <a:gridCol w="4104455">
                  <a:extLst>
                    <a:ext uri="{9D8B030D-6E8A-4147-A177-3AD203B41FA5}">
                      <a16:colId xmlns:a16="http://schemas.microsoft.com/office/drawing/2014/main" val="173583907"/>
                    </a:ext>
                  </a:extLst>
                </a:gridCol>
                <a:gridCol w="1944216">
                  <a:extLst>
                    <a:ext uri="{9D8B030D-6E8A-4147-A177-3AD203B41FA5}">
                      <a16:colId xmlns:a16="http://schemas.microsoft.com/office/drawing/2014/main" val="450537613"/>
                    </a:ext>
                  </a:extLst>
                </a:gridCol>
                <a:gridCol w="792088">
                  <a:extLst>
                    <a:ext uri="{9D8B030D-6E8A-4147-A177-3AD203B41FA5}">
                      <a16:colId xmlns:a16="http://schemas.microsoft.com/office/drawing/2014/main" val="183866112"/>
                    </a:ext>
                  </a:extLst>
                </a:gridCol>
                <a:gridCol w="801089">
                  <a:extLst>
                    <a:ext uri="{9D8B030D-6E8A-4147-A177-3AD203B41FA5}">
                      <a16:colId xmlns:a16="http://schemas.microsoft.com/office/drawing/2014/main" val="3456423614"/>
                    </a:ext>
                  </a:extLst>
                </a:gridCol>
                <a:gridCol w="567063">
                  <a:extLst>
                    <a:ext uri="{9D8B030D-6E8A-4147-A177-3AD203B41FA5}">
                      <a16:colId xmlns:a16="http://schemas.microsoft.com/office/drawing/2014/main" val="2858802105"/>
                    </a:ext>
                  </a:extLst>
                </a:gridCol>
              </a:tblGrid>
              <a:tr h="655984">
                <a:tc>
                  <a:txBody>
                    <a:bodyPr/>
                    <a:lstStyle/>
                    <a:p>
                      <a:pPr algn="ctr" fontAlgn="ctr"/>
                      <a:r>
                        <a:rPr lang="es-CO" sz="1400" b="1" i="0" u="none" strike="noStrike" dirty="0">
                          <a:solidFill>
                            <a:srgbClr val="000000"/>
                          </a:solidFill>
                          <a:effectLst/>
                          <a:latin typeface="Calibri" panose="020F0502020204030204" pitchFamily="34" charset="0"/>
                        </a:rPr>
                        <a:t>OBJETIVO DEL SECTOR</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400" b="1" i="0" u="none" strike="noStrike" dirty="0">
                          <a:solidFill>
                            <a:srgbClr val="000000"/>
                          </a:solidFill>
                          <a:effectLst/>
                          <a:latin typeface="Calibri" panose="020F0502020204030204" pitchFamily="34" charset="0"/>
                        </a:rPr>
                        <a:t>OBJETIVO ESTRATÉGICO CRA</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400" b="1" i="0" u="none" strike="noStrike" dirty="0">
                          <a:solidFill>
                            <a:srgbClr val="000000"/>
                          </a:solidFill>
                          <a:effectLst/>
                          <a:latin typeface="Calibri" panose="020F0502020204030204" pitchFamily="34" charset="0"/>
                        </a:rPr>
                        <a:t>Número Productos</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400" b="1" i="0" u="none" strike="noStrike" dirty="0">
                          <a:solidFill>
                            <a:srgbClr val="000000"/>
                          </a:solidFill>
                          <a:effectLst/>
                          <a:latin typeface="Calibri" panose="020F0502020204030204" pitchFamily="34" charset="0"/>
                        </a:rPr>
                        <a:t>Avance en Productos</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400" b="1" i="0" u="none" strike="noStrike" dirty="0">
                          <a:solidFill>
                            <a:srgbClr val="000000"/>
                          </a:solidFill>
                          <a:effectLst/>
                          <a:latin typeface="Calibri" panose="020F0502020204030204" pitchFamily="34" charset="0"/>
                        </a:rPr>
                        <a:t>Avance %</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715414465"/>
                  </a:ext>
                </a:extLst>
              </a:tr>
              <a:tr h="602209">
                <a:tc>
                  <a:txBody>
                    <a:bodyPr/>
                    <a:lstStyle/>
                    <a:p>
                      <a:pPr algn="l" fontAlgn="t"/>
                      <a:r>
                        <a:rPr lang="es-CO" sz="1400" b="0" i="0" u="none" strike="noStrike" dirty="0">
                          <a:solidFill>
                            <a:srgbClr val="000000"/>
                          </a:solidFill>
                          <a:effectLst/>
                          <a:latin typeface="Calibri" panose="020F0502020204030204" pitchFamily="34" charset="0"/>
                        </a:rPr>
                        <a:t>Formular las políticas, normativa, regulación y demás instrumentos legales y de gestión, mediante la presentación y aprobación de las mismas , para mejorar la prestación de los servicios de Agua Potable y Saneamiento Básico, consolidar un mejor sistema de Ciudades amables y productivas, mejorar la calidad de vida de las personas en el territorio nacional, contribuyendo con la disminución del déficit de vivienda urbana,  y con el desarrollo económico de Colombia.</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CO" sz="1400" b="0" i="0" u="none" strike="noStrike" dirty="0">
                          <a:solidFill>
                            <a:srgbClr val="000000"/>
                          </a:solidFill>
                          <a:effectLst/>
                          <a:latin typeface="Calibri" panose="020F0502020204030204" pitchFamily="34" charset="0"/>
                        </a:rPr>
                        <a:t>Promover a través de la regulación, las condiciones de mercado adecuadas para la prestación de los servicios de Acueducto, Alcantarillado y Aseo.</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15</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smtClean="0">
                          <a:solidFill>
                            <a:srgbClr val="000000"/>
                          </a:solidFill>
                          <a:effectLst/>
                          <a:latin typeface="Calibri" panose="020F0502020204030204" pitchFamily="34" charset="0"/>
                        </a:rPr>
                        <a:t>3,5</a:t>
                      </a:r>
                      <a:endParaRPr lang="es-CO" sz="1400" b="0" i="0" u="none" strike="noStrike" dirty="0">
                        <a:solidFill>
                          <a:srgbClr val="000000"/>
                        </a:solidFill>
                        <a:effectLst/>
                        <a:latin typeface="Calibri" panose="020F0502020204030204" pitchFamily="34" charset="0"/>
                      </a:endParaRP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smtClean="0">
                          <a:solidFill>
                            <a:srgbClr val="000000"/>
                          </a:solidFill>
                          <a:effectLst/>
                          <a:latin typeface="Calibri" panose="020F0502020204030204" pitchFamily="34" charset="0"/>
                        </a:rPr>
                        <a:t>23%</a:t>
                      </a:r>
                      <a:endParaRPr lang="es-CO" sz="1400" b="0" i="0" u="none" strike="noStrike" dirty="0">
                        <a:solidFill>
                          <a:srgbClr val="000000"/>
                        </a:solidFill>
                        <a:effectLst/>
                        <a:latin typeface="Calibri" panose="020F0502020204030204" pitchFamily="34" charset="0"/>
                      </a:endParaRP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408490"/>
                  </a:ext>
                </a:extLst>
              </a:tr>
              <a:tr h="415014">
                <a:tc>
                  <a:txBody>
                    <a:bodyPr/>
                    <a:lstStyle/>
                    <a:p>
                      <a:pPr algn="l" fontAlgn="t"/>
                      <a:r>
                        <a:rPr lang="es-CO" sz="1400" b="0" i="0" u="none" strike="noStrike" dirty="0">
                          <a:solidFill>
                            <a:srgbClr val="000000"/>
                          </a:solidFill>
                          <a:effectLst/>
                          <a:latin typeface="Calibri" panose="020F0502020204030204" pitchFamily="34" charset="0"/>
                        </a:rPr>
                        <a:t>Fortalecer los mecanismos de interacción del Sector hacia sus públicos de interés, mediante oportunidad y pertinencia en los procesos de atención, asistencia técnica, capacitación y entrega de información, para mejorar la percepción  de las partes interesadas y la transparencia de las Entidades del Sector</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CO" sz="1400" b="0" i="0" u="none" strike="noStrike" dirty="0">
                          <a:solidFill>
                            <a:srgbClr val="000000"/>
                          </a:solidFill>
                          <a:effectLst/>
                          <a:latin typeface="Calibri" panose="020F0502020204030204" pitchFamily="34" charset="0"/>
                        </a:rPr>
                        <a:t>Implementar estrategia de gestión misional que posicione a la CRA como referente regulatorio.</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15</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9,11</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61%</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160700"/>
                  </a:ext>
                </a:extLst>
              </a:tr>
            </a:tbl>
          </a:graphicData>
        </a:graphic>
      </p:graphicFrame>
    </p:spTree>
    <p:extLst>
      <p:ext uri="{BB962C8B-B14F-4D97-AF65-F5344CB8AC3E}">
        <p14:creationId xmlns:p14="http://schemas.microsoft.com/office/powerpoint/2010/main" val="2859474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971599" y="760912"/>
            <a:ext cx="6501413" cy="92333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Estructurar e implementar una estrategia posicionamiento con cooperantes internacionales    y    de intercambio de experiencias con países a nivel mundial</a:t>
            </a:r>
          </a:p>
        </p:txBody>
      </p:sp>
      <p:graphicFrame>
        <p:nvGraphicFramePr>
          <p:cNvPr id="2" name="Tabla 1"/>
          <p:cNvGraphicFramePr>
            <a:graphicFrameLocks noGrp="1"/>
          </p:cNvGraphicFramePr>
          <p:nvPr>
            <p:extLst>
              <p:ext uri="{D42A27DB-BD31-4B8C-83A1-F6EECF244321}">
                <p14:modId xmlns:p14="http://schemas.microsoft.com/office/powerpoint/2010/main" val="2961185240"/>
              </p:ext>
            </p:extLst>
          </p:nvPr>
        </p:nvGraphicFramePr>
        <p:xfrm>
          <a:off x="1003571" y="2276872"/>
          <a:ext cx="6932596" cy="2703088"/>
        </p:xfrm>
        <a:graphic>
          <a:graphicData uri="http://schemas.openxmlformats.org/drawingml/2006/table">
            <a:tbl>
              <a:tblPr/>
              <a:tblGrid>
                <a:gridCol w="1671876">
                  <a:extLst>
                    <a:ext uri="{9D8B030D-6E8A-4147-A177-3AD203B41FA5}">
                      <a16:colId xmlns:a16="http://schemas.microsoft.com/office/drawing/2014/main" val="3102920089"/>
                    </a:ext>
                  </a:extLst>
                </a:gridCol>
                <a:gridCol w="621482">
                  <a:extLst>
                    <a:ext uri="{9D8B030D-6E8A-4147-A177-3AD203B41FA5}">
                      <a16:colId xmlns:a16="http://schemas.microsoft.com/office/drawing/2014/main" val="673184337"/>
                    </a:ext>
                  </a:extLst>
                </a:gridCol>
                <a:gridCol w="3352505">
                  <a:extLst>
                    <a:ext uri="{9D8B030D-6E8A-4147-A177-3AD203B41FA5}">
                      <a16:colId xmlns:a16="http://schemas.microsoft.com/office/drawing/2014/main" val="2472018686"/>
                    </a:ext>
                  </a:extLst>
                </a:gridCol>
                <a:gridCol w="1286733">
                  <a:extLst>
                    <a:ext uri="{9D8B030D-6E8A-4147-A177-3AD203B41FA5}">
                      <a16:colId xmlns:a16="http://schemas.microsoft.com/office/drawing/2014/main" val="1964190907"/>
                    </a:ext>
                  </a:extLst>
                </a:gridCol>
              </a:tblGrid>
              <a:tr h="215826">
                <a:tc>
                  <a:txBody>
                    <a:bodyPr/>
                    <a:lstStyle/>
                    <a:p>
                      <a:pPr algn="l" fontAlgn="ctr"/>
                      <a:r>
                        <a:rPr lang="es-CO" sz="1500" b="1" i="0" u="none" strike="noStrike" dirty="0">
                          <a:solidFill>
                            <a:srgbClr val="000000"/>
                          </a:solidFill>
                          <a:effectLst/>
                          <a:latin typeface="Calibri" panose="020F0502020204030204" pitchFamily="34" charset="0"/>
                        </a:rPr>
                        <a:t> </a:t>
                      </a:r>
                    </a:p>
                  </a:txBody>
                  <a:tcPr marL="9022" marR="9022" marT="90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500" b="1" i="0" u="none" strike="noStrike" dirty="0">
                          <a:solidFill>
                            <a:srgbClr val="000000"/>
                          </a:solidFill>
                          <a:effectLst/>
                          <a:latin typeface="Calibri" panose="020F0502020204030204" pitchFamily="34" charset="0"/>
                        </a:rPr>
                        <a:t>2017</a:t>
                      </a:r>
                    </a:p>
                  </a:txBody>
                  <a:tcPr marL="9022" marR="9022" marT="90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59907167"/>
                  </a:ext>
                </a:extLst>
              </a:tr>
              <a:tr h="423458">
                <a:tc>
                  <a:txBody>
                    <a:bodyPr/>
                    <a:lstStyle/>
                    <a:p>
                      <a:pPr algn="ctr" fontAlgn="ctr"/>
                      <a:r>
                        <a:rPr lang="es-CO" sz="1500" b="1" i="0" u="none" strike="noStrike">
                          <a:solidFill>
                            <a:srgbClr val="000000"/>
                          </a:solidFill>
                          <a:effectLst/>
                          <a:latin typeface="Calibri" panose="020F0502020204030204" pitchFamily="34" charset="0"/>
                        </a:rPr>
                        <a:t>INDICADOR</a:t>
                      </a:r>
                    </a:p>
                  </a:txBody>
                  <a:tcPr marL="9022" marR="9022" marT="90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500" b="1" i="0" u="none" strike="noStrike">
                          <a:solidFill>
                            <a:srgbClr val="000000"/>
                          </a:solidFill>
                          <a:effectLst/>
                          <a:latin typeface="Calibri" panose="020F0502020204030204" pitchFamily="34" charset="0"/>
                        </a:rPr>
                        <a:t>META</a:t>
                      </a:r>
                    </a:p>
                  </a:txBody>
                  <a:tcPr marL="9022" marR="9022" marT="9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500" b="1" i="0" u="none" strike="noStrike">
                          <a:solidFill>
                            <a:srgbClr val="000000"/>
                          </a:solidFill>
                          <a:effectLst/>
                          <a:latin typeface="Calibri" panose="020F0502020204030204" pitchFamily="34" charset="0"/>
                        </a:rPr>
                        <a:t>PRODUCTO</a:t>
                      </a:r>
                    </a:p>
                  </a:txBody>
                  <a:tcPr marL="9022" marR="9022" marT="9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500" b="1" i="0" u="none" strike="noStrike">
                          <a:solidFill>
                            <a:srgbClr val="000000"/>
                          </a:solidFill>
                          <a:effectLst/>
                          <a:latin typeface="Calibri" panose="020F0502020204030204" pitchFamily="34" charset="0"/>
                        </a:rPr>
                        <a:t>Avance primer semestre</a:t>
                      </a:r>
                    </a:p>
                  </a:txBody>
                  <a:tcPr marL="9022" marR="9022" marT="9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3991294907"/>
                  </a:ext>
                </a:extLst>
              </a:tr>
              <a:tr h="727984">
                <a:tc>
                  <a:txBody>
                    <a:bodyPr/>
                    <a:lstStyle/>
                    <a:p>
                      <a:pPr algn="l" fontAlgn="ctr"/>
                      <a:r>
                        <a:rPr lang="es-CO" sz="1300" b="0" i="0" u="none" strike="noStrike" dirty="0">
                          <a:solidFill>
                            <a:srgbClr val="000000"/>
                          </a:solidFill>
                          <a:effectLst/>
                          <a:latin typeface="Calibri" panose="020F0502020204030204" pitchFamily="34" charset="0"/>
                        </a:rPr>
                        <a:t>Número de acuerdos y/o apoyos de cooperantes internacionales</a:t>
                      </a:r>
                    </a:p>
                  </a:txBody>
                  <a:tcPr marL="9022" marR="9022" marT="9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Calibri" panose="020F0502020204030204" pitchFamily="34" charset="0"/>
                        </a:rPr>
                        <a:t>1</a:t>
                      </a:r>
                    </a:p>
                  </a:txBody>
                  <a:tcPr marL="9022" marR="9022" marT="9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300" b="0" i="0" u="none" strike="noStrike" dirty="0">
                          <a:solidFill>
                            <a:srgbClr val="000000"/>
                          </a:solidFill>
                          <a:effectLst/>
                          <a:latin typeface="Calibri" panose="020F0502020204030204" pitchFamily="34" charset="0"/>
                        </a:rPr>
                        <a:t>Acuerdos de cooperación en implementación</a:t>
                      </a:r>
                    </a:p>
                  </a:txBody>
                  <a:tcPr marL="9022" marR="9022" marT="9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Calibri" panose="020F0502020204030204" pitchFamily="34" charset="0"/>
                        </a:rPr>
                        <a:t>60%</a:t>
                      </a:r>
                    </a:p>
                  </a:txBody>
                  <a:tcPr marL="9022" marR="9022" marT="9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640366"/>
                  </a:ext>
                </a:extLst>
              </a:tr>
              <a:tr h="1087879">
                <a:tc>
                  <a:txBody>
                    <a:bodyPr/>
                    <a:lstStyle/>
                    <a:p>
                      <a:pPr algn="l" fontAlgn="ctr"/>
                      <a:r>
                        <a:rPr lang="es-CO" sz="1300" b="0" i="0" u="none" strike="noStrike" dirty="0">
                          <a:solidFill>
                            <a:srgbClr val="000000"/>
                          </a:solidFill>
                          <a:effectLst/>
                          <a:latin typeface="Calibri" panose="020F0502020204030204" pitchFamily="34" charset="0"/>
                        </a:rPr>
                        <a:t>Número de eventos internacionales para presentar y promocionar los desarrollos regulatorios de APSB de Colombia</a:t>
                      </a:r>
                    </a:p>
                  </a:txBody>
                  <a:tcPr marL="9022" marR="9022" marT="9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Calibri" panose="020F0502020204030204" pitchFamily="34" charset="0"/>
                        </a:rPr>
                        <a:t>1</a:t>
                      </a:r>
                    </a:p>
                  </a:txBody>
                  <a:tcPr marL="9022" marR="9022" marT="9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300" b="0" i="0" u="none" strike="noStrike">
                          <a:solidFill>
                            <a:srgbClr val="000000"/>
                          </a:solidFill>
                          <a:effectLst/>
                          <a:latin typeface="Calibri" panose="020F0502020204030204" pitchFamily="34" charset="0"/>
                        </a:rPr>
                        <a:t>Evento internacional con participación de la CRA</a:t>
                      </a:r>
                    </a:p>
                  </a:txBody>
                  <a:tcPr marL="9022" marR="9022" marT="9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300" b="0" i="0" u="none" strike="noStrike" dirty="0" smtClean="0">
                          <a:solidFill>
                            <a:srgbClr val="000000"/>
                          </a:solidFill>
                          <a:effectLst/>
                          <a:latin typeface="Calibri" panose="020F0502020204030204" pitchFamily="34" charset="0"/>
                        </a:rPr>
                        <a:t>65%</a:t>
                      </a:r>
                      <a:endParaRPr lang="es-CO" sz="1300" b="0" i="0" u="none" strike="noStrike" dirty="0">
                        <a:solidFill>
                          <a:srgbClr val="000000"/>
                        </a:solidFill>
                        <a:effectLst/>
                        <a:latin typeface="Calibri" panose="020F0502020204030204" pitchFamily="34" charset="0"/>
                      </a:endParaRPr>
                    </a:p>
                  </a:txBody>
                  <a:tcPr marL="9022" marR="9022" marT="9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233773"/>
                  </a:ext>
                </a:extLst>
              </a:tr>
            </a:tbl>
          </a:graphicData>
        </a:graphic>
      </p:graphicFrame>
      <p:sp>
        <p:nvSpPr>
          <p:cNvPr id="9" name="Elipse 8"/>
          <p:cNvSpPr/>
          <p:nvPr/>
        </p:nvSpPr>
        <p:spPr>
          <a:xfrm>
            <a:off x="7684139" y="942621"/>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53764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947" y="3933056"/>
            <a:ext cx="7364344" cy="923330"/>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l"/>
            <a:r>
              <a:rPr lang="es-CO" sz="1800" dirty="0">
                <a:solidFill>
                  <a:srgbClr val="000000"/>
                </a:solidFill>
                <a:latin typeface="Calibri" panose="020F0502020204030204" pitchFamily="34" charset="0"/>
                <a:ea typeface="+mn-ea"/>
                <a:cs typeface="+mn-cs"/>
              </a:rPr>
              <a:t>PROYECTO ESTRATÉGICO: Fortalecer  la  estructura  institucional de    la CRA para responder a los requerimientos sectoriales y para la implementación del AIN</a:t>
            </a:r>
          </a:p>
        </p:txBody>
      </p:sp>
      <p:sp>
        <p:nvSpPr>
          <p:cNvPr id="6" name="Rectángulo 5"/>
          <p:cNvSpPr/>
          <p:nvPr/>
        </p:nvSpPr>
        <p:spPr>
          <a:xfrm>
            <a:off x="567323" y="2338313"/>
            <a:ext cx="7364344" cy="646331"/>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CRA : Fortalecer la gestión institucional para enfrentar los retos del sector.</a:t>
            </a:r>
          </a:p>
        </p:txBody>
      </p:sp>
      <p:sp>
        <p:nvSpPr>
          <p:cNvPr id="7" name="Rectángulo 6"/>
          <p:cNvSpPr/>
          <p:nvPr/>
        </p:nvSpPr>
        <p:spPr>
          <a:xfrm>
            <a:off x="567323" y="414137"/>
            <a:ext cx="7336871" cy="1200329"/>
          </a:xfrm>
          <a:prstGeom prst="rect">
            <a:avLst/>
          </a:prstGeom>
          <a:solidFill>
            <a:srgbClr val="00B050"/>
          </a:solidFill>
          <a:ln>
            <a:noFill/>
          </a:ln>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SECTOR : Mejorar el desempeño de los servidores públicos, mediante estrategias de gestión de talento humano que permitan contar con personal competente, suficiente y motivado, para el logro de los objetivos del Sector.</a:t>
            </a:r>
          </a:p>
        </p:txBody>
      </p:sp>
      <p:sp>
        <p:nvSpPr>
          <p:cNvPr id="8" name="Elipse 7"/>
          <p:cNvSpPr/>
          <p:nvPr/>
        </p:nvSpPr>
        <p:spPr>
          <a:xfrm>
            <a:off x="8028384" y="4114765"/>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61500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7323" y="692696"/>
            <a:ext cx="7364344" cy="923330"/>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l"/>
            <a:r>
              <a:rPr lang="es-CO" sz="1800" dirty="0">
                <a:solidFill>
                  <a:srgbClr val="000000"/>
                </a:solidFill>
                <a:latin typeface="Calibri" panose="020F0502020204030204" pitchFamily="34" charset="0"/>
                <a:ea typeface="+mn-ea"/>
                <a:cs typeface="+mn-cs"/>
              </a:rPr>
              <a:t>PROYECTO ESTRATÉGICO: Fortalecer  la  estructura  institucional de    la CRA para responder a los requerimientos sectoriales y para la implementación del AIN</a:t>
            </a:r>
          </a:p>
        </p:txBody>
      </p:sp>
      <p:graphicFrame>
        <p:nvGraphicFramePr>
          <p:cNvPr id="5" name="Tabla 4"/>
          <p:cNvGraphicFramePr>
            <a:graphicFrameLocks noGrp="1"/>
          </p:cNvGraphicFramePr>
          <p:nvPr>
            <p:extLst>
              <p:ext uri="{D42A27DB-BD31-4B8C-83A1-F6EECF244321}">
                <p14:modId xmlns:p14="http://schemas.microsoft.com/office/powerpoint/2010/main" val="3039572718"/>
              </p:ext>
            </p:extLst>
          </p:nvPr>
        </p:nvGraphicFramePr>
        <p:xfrm>
          <a:off x="567323" y="2132856"/>
          <a:ext cx="7531099" cy="1877179"/>
        </p:xfrm>
        <a:graphic>
          <a:graphicData uri="http://schemas.openxmlformats.org/drawingml/2006/table">
            <a:tbl>
              <a:tblPr/>
              <a:tblGrid>
                <a:gridCol w="1816212">
                  <a:extLst>
                    <a:ext uri="{9D8B030D-6E8A-4147-A177-3AD203B41FA5}">
                      <a16:colId xmlns:a16="http://schemas.microsoft.com/office/drawing/2014/main" val="1255549038"/>
                    </a:ext>
                  </a:extLst>
                </a:gridCol>
                <a:gridCol w="675136">
                  <a:extLst>
                    <a:ext uri="{9D8B030D-6E8A-4147-A177-3AD203B41FA5}">
                      <a16:colId xmlns:a16="http://schemas.microsoft.com/office/drawing/2014/main" val="1305433780"/>
                    </a:ext>
                  </a:extLst>
                </a:gridCol>
                <a:gridCol w="3641933">
                  <a:extLst>
                    <a:ext uri="{9D8B030D-6E8A-4147-A177-3AD203B41FA5}">
                      <a16:colId xmlns:a16="http://schemas.microsoft.com/office/drawing/2014/main" val="292302537"/>
                    </a:ext>
                  </a:extLst>
                </a:gridCol>
                <a:gridCol w="1397818">
                  <a:extLst>
                    <a:ext uri="{9D8B030D-6E8A-4147-A177-3AD203B41FA5}">
                      <a16:colId xmlns:a16="http://schemas.microsoft.com/office/drawing/2014/main" val="3212274114"/>
                    </a:ext>
                  </a:extLst>
                </a:gridCol>
              </a:tblGrid>
              <a:tr h="276225">
                <a:tc>
                  <a:txBody>
                    <a:bodyPr/>
                    <a:lstStyle/>
                    <a:p>
                      <a:pPr algn="l" fontAlgn="ctr"/>
                      <a:r>
                        <a:rPr lang="es-CO"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600" b="1" i="0" u="none" strike="noStrike">
                          <a:solidFill>
                            <a:srgbClr val="000000"/>
                          </a:solidFill>
                          <a:effectLst/>
                          <a:latin typeface="Calibri" panose="020F050202020403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48209121"/>
                  </a:ext>
                </a:extLst>
              </a:tr>
              <a:tr h="495300">
                <a:tc>
                  <a:txBody>
                    <a:bodyPr/>
                    <a:lstStyle/>
                    <a:p>
                      <a:pPr algn="ctr" fontAlgn="ctr"/>
                      <a:r>
                        <a:rPr lang="es-CO" sz="1600" b="1" i="0" u="none" strike="noStrike">
                          <a:solidFill>
                            <a:srgbClr val="000000"/>
                          </a:solidFill>
                          <a:effectLst/>
                          <a:latin typeface="Calibri" panose="020F0502020204030204" pitchFamily="34" charset="0"/>
                        </a:rPr>
                        <a:t>INDICADOR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PRODUCTO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3013427604"/>
                  </a:ext>
                </a:extLst>
              </a:tr>
              <a:tr h="1103749">
                <a:tc>
                  <a:txBody>
                    <a:bodyPr/>
                    <a:lstStyle/>
                    <a:p>
                      <a:pPr algn="l" fontAlgn="ctr"/>
                      <a:r>
                        <a:rPr lang="es-CO" sz="1400" b="0" i="0" u="none" strike="noStrike" dirty="0">
                          <a:solidFill>
                            <a:srgbClr val="000000"/>
                          </a:solidFill>
                          <a:effectLst/>
                          <a:latin typeface="Calibri" panose="020F0502020204030204" pitchFamily="34" charset="0"/>
                        </a:rPr>
                        <a:t>Propuesta normativa para ajustar la estructura de a UAE CRA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Propuesta de decreto de estructura de planta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144663"/>
                  </a:ext>
                </a:extLst>
              </a:tr>
            </a:tbl>
          </a:graphicData>
        </a:graphic>
      </p:graphicFrame>
      <p:sp>
        <p:nvSpPr>
          <p:cNvPr id="8" name="Elipse 7"/>
          <p:cNvSpPr/>
          <p:nvPr/>
        </p:nvSpPr>
        <p:spPr>
          <a:xfrm>
            <a:off x="8172400" y="874405"/>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27269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7323" y="3933056"/>
            <a:ext cx="7364344" cy="646331"/>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l"/>
            <a:r>
              <a:rPr lang="es-CO" sz="1800" dirty="0">
                <a:solidFill>
                  <a:srgbClr val="000000"/>
                </a:solidFill>
                <a:latin typeface="Calibri" panose="020F0502020204030204" pitchFamily="34" charset="0"/>
                <a:ea typeface="+mn-ea"/>
                <a:cs typeface="+mn-cs"/>
              </a:rPr>
              <a:t>PROYECTO ESTRATÉGICO: Implementar el  Marco  de  Referencia de Arquitectura TI de Colombia para habilitar la estrategia GEL</a:t>
            </a:r>
          </a:p>
        </p:txBody>
      </p:sp>
      <p:sp>
        <p:nvSpPr>
          <p:cNvPr id="7" name="Rectángulo 6"/>
          <p:cNvSpPr/>
          <p:nvPr/>
        </p:nvSpPr>
        <p:spPr>
          <a:xfrm>
            <a:off x="567323" y="414137"/>
            <a:ext cx="7336871" cy="1200329"/>
          </a:xfrm>
          <a:prstGeom prst="rect">
            <a:avLst/>
          </a:prstGeom>
          <a:solidFill>
            <a:srgbClr val="00B050"/>
          </a:solidFill>
          <a:ln>
            <a:noFill/>
          </a:ln>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SECTOR : Mejorar los procesos y la tecnología que usa el Sector, mediante proyectos de modernización tecnológica y administrativa que permitan prestar servicios de manera eficiente, eficaz y efectiva.</a:t>
            </a:r>
          </a:p>
        </p:txBody>
      </p:sp>
      <p:sp>
        <p:nvSpPr>
          <p:cNvPr id="8" name="Elipse 7"/>
          <p:cNvSpPr/>
          <p:nvPr/>
        </p:nvSpPr>
        <p:spPr>
          <a:xfrm>
            <a:off x="8172400" y="3976265"/>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p:cNvSpPr/>
          <p:nvPr/>
        </p:nvSpPr>
        <p:spPr>
          <a:xfrm>
            <a:off x="567323" y="2338313"/>
            <a:ext cx="7364344" cy="646331"/>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CRA : Fortalecer la gestión institucional para enfrentar los retos del sector.</a:t>
            </a:r>
          </a:p>
        </p:txBody>
      </p:sp>
    </p:spTree>
    <p:extLst>
      <p:ext uri="{BB962C8B-B14F-4D97-AF65-F5344CB8AC3E}">
        <p14:creationId xmlns:p14="http://schemas.microsoft.com/office/powerpoint/2010/main" val="3702248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850" y="836712"/>
            <a:ext cx="7364344" cy="646331"/>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l"/>
            <a:r>
              <a:rPr lang="es-CO" sz="1800" dirty="0">
                <a:solidFill>
                  <a:srgbClr val="000000"/>
                </a:solidFill>
                <a:latin typeface="Calibri" panose="020F0502020204030204" pitchFamily="34" charset="0"/>
                <a:ea typeface="+mn-ea"/>
                <a:cs typeface="+mn-cs"/>
              </a:rPr>
              <a:t>PROYECTO ESTRATÉGICO: Implementar el  Marco  de  Referencia de Arquitectura TI de Colombia para habilitar la estrategia GEL</a:t>
            </a:r>
          </a:p>
        </p:txBody>
      </p:sp>
      <p:graphicFrame>
        <p:nvGraphicFramePr>
          <p:cNvPr id="4" name="Tabla 3"/>
          <p:cNvGraphicFramePr>
            <a:graphicFrameLocks noGrp="1"/>
          </p:cNvGraphicFramePr>
          <p:nvPr>
            <p:extLst>
              <p:ext uri="{D42A27DB-BD31-4B8C-83A1-F6EECF244321}">
                <p14:modId xmlns:p14="http://schemas.microsoft.com/office/powerpoint/2010/main" val="1331672958"/>
              </p:ext>
            </p:extLst>
          </p:nvPr>
        </p:nvGraphicFramePr>
        <p:xfrm>
          <a:off x="558623" y="2348880"/>
          <a:ext cx="7531099" cy="1735455"/>
        </p:xfrm>
        <a:graphic>
          <a:graphicData uri="http://schemas.openxmlformats.org/drawingml/2006/table">
            <a:tbl>
              <a:tblPr/>
              <a:tblGrid>
                <a:gridCol w="1816212">
                  <a:extLst>
                    <a:ext uri="{9D8B030D-6E8A-4147-A177-3AD203B41FA5}">
                      <a16:colId xmlns:a16="http://schemas.microsoft.com/office/drawing/2014/main" val="2905697842"/>
                    </a:ext>
                  </a:extLst>
                </a:gridCol>
                <a:gridCol w="675136">
                  <a:extLst>
                    <a:ext uri="{9D8B030D-6E8A-4147-A177-3AD203B41FA5}">
                      <a16:colId xmlns:a16="http://schemas.microsoft.com/office/drawing/2014/main" val="553666537"/>
                    </a:ext>
                  </a:extLst>
                </a:gridCol>
                <a:gridCol w="3641933">
                  <a:extLst>
                    <a:ext uri="{9D8B030D-6E8A-4147-A177-3AD203B41FA5}">
                      <a16:colId xmlns:a16="http://schemas.microsoft.com/office/drawing/2014/main" val="2188723152"/>
                    </a:ext>
                  </a:extLst>
                </a:gridCol>
                <a:gridCol w="1397818">
                  <a:extLst>
                    <a:ext uri="{9D8B030D-6E8A-4147-A177-3AD203B41FA5}">
                      <a16:colId xmlns:a16="http://schemas.microsoft.com/office/drawing/2014/main" val="2840783413"/>
                    </a:ext>
                  </a:extLst>
                </a:gridCol>
              </a:tblGrid>
              <a:tr h="276225">
                <a:tc>
                  <a:txBody>
                    <a:bodyPr/>
                    <a:lstStyle/>
                    <a:p>
                      <a:pPr algn="l" fontAlgn="ctr"/>
                      <a:r>
                        <a:rPr lang="es-CO"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600" b="1" i="0" u="none" strike="noStrike">
                          <a:solidFill>
                            <a:srgbClr val="000000"/>
                          </a:solidFill>
                          <a:effectLst/>
                          <a:latin typeface="Calibri" panose="020F050202020403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115112908"/>
                  </a:ext>
                </a:extLst>
              </a:tr>
              <a:tr h="495300">
                <a:tc>
                  <a:txBody>
                    <a:bodyPr/>
                    <a:lstStyle/>
                    <a:p>
                      <a:pPr algn="ctr" fontAlgn="ctr"/>
                      <a:r>
                        <a:rPr lang="es-CO" sz="1600" b="1" i="0" u="none" strike="noStrike">
                          <a:solidFill>
                            <a:srgbClr val="000000"/>
                          </a:solidFill>
                          <a:effectLst/>
                          <a:latin typeface="Calibri" panose="020F0502020204030204" pitchFamily="34" charset="0"/>
                        </a:rPr>
                        <a:t>INDICADOR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dirty="0">
                          <a:solidFill>
                            <a:srgbClr val="000000"/>
                          </a:solidFill>
                          <a:effectLst/>
                          <a:latin typeface="Calibri" panose="020F0502020204030204" pitchFamily="34" charset="0"/>
                        </a:rPr>
                        <a:t>PRODUCTO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3156608318"/>
                  </a:ext>
                </a:extLst>
              </a:tr>
              <a:tr h="962025">
                <a:tc>
                  <a:txBody>
                    <a:bodyPr/>
                    <a:lstStyle/>
                    <a:p>
                      <a:pPr algn="l" fontAlgn="ctr"/>
                      <a:r>
                        <a:rPr lang="es-CO" sz="1400" b="0" i="0" u="none" strike="noStrike" dirty="0">
                          <a:solidFill>
                            <a:srgbClr val="000000"/>
                          </a:solidFill>
                          <a:effectLst/>
                          <a:latin typeface="Calibri" panose="020F0502020204030204" pitchFamily="34" charset="0"/>
                        </a:rPr>
                        <a:t>(Número de metas GEL cumplidas / Número total de metas por cumplir)*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b="0" i="0" u="none" strike="noStrike" dirty="0">
                          <a:solidFill>
                            <a:srgbClr val="000000"/>
                          </a:solidFill>
                          <a:effectLst/>
                          <a:latin typeface="Calibri" panose="020F0502020204030204" pitchFamily="34" charset="0"/>
                        </a:rPr>
                        <a:t>Porcentaje de cumplimiento de metas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7832512"/>
                  </a:ext>
                </a:extLst>
              </a:tr>
            </a:tbl>
          </a:graphicData>
        </a:graphic>
      </p:graphicFrame>
      <p:sp>
        <p:nvSpPr>
          <p:cNvPr id="9" name="Elipse 8"/>
          <p:cNvSpPr/>
          <p:nvPr/>
        </p:nvSpPr>
        <p:spPr>
          <a:xfrm>
            <a:off x="8316416" y="923132"/>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67619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040" y="3556246"/>
            <a:ext cx="7364344" cy="1200329"/>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l"/>
            <a:r>
              <a:rPr lang="es-CO" sz="1800" dirty="0">
                <a:solidFill>
                  <a:srgbClr val="000000"/>
                </a:solidFill>
                <a:latin typeface="Calibri" panose="020F0502020204030204" pitchFamily="34" charset="0"/>
                <a:ea typeface="+mn-ea"/>
                <a:cs typeface="+mn-cs"/>
              </a:rPr>
              <a:t>PROYECTO ESTRATÉGICO: Optimizar  la  gestión  administrativa para apoyar de manera eficiente el logro de las metas institucionales (Normas de contabilidad NICS, instrumentos archivísticos, gestión de servicios de </a:t>
            </a:r>
            <a:r>
              <a:rPr lang="es-CO" sz="1800" dirty="0" err="1">
                <a:solidFill>
                  <a:srgbClr val="000000"/>
                </a:solidFill>
                <a:latin typeface="Calibri" panose="020F0502020204030204" pitchFamily="34" charset="0"/>
                <a:ea typeface="+mn-ea"/>
                <a:cs typeface="+mn-cs"/>
              </a:rPr>
              <a:t>TIC’s</a:t>
            </a:r>
            <a:r>
              <a:rPr lang="es-CO" sz="1800" dirty="0">
                <a:solidFill>
                  <a:srgbClr val="000000"/>
                </a:solidFill>
                <a:latin typeface="Calibri" panose="020F0502020204030204" pitchFamily="34" charset="0"/>
                <a:ea typeface="+mn-ea"/>
                <a:cs typeface="+mn-cs"/>
              </a:rPr>
              <a:t>, MECI, etc.)</a:t>
            </a:r>
          </a:p>
        </p:txBody>
      </p:sp>
      <p:sp>
        <p:nvSpPr>
          <p:cNvPr id="6" name="Rectángulo 5"/>
          <p:cNvSpPr/>
          <p:nvPr/>
        </p:nvSpPr>
        <p:spPr>
          <a:xfrm>
            <a:off x="664040" y="2428919"/>
            <a:ext cx="7364344" cy="646331"/>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CRA : Fortalecer la gestión institucional para enfrentar los retos del sector.</a:t>
            </a:r>
          </a:p>
        </p:txBody>
      </p:sp>
      <p:sp>
        <p:nvSpPr>
          <p:cNvPr id="7" name="Rectángulo 6"/>
          <p:cNvSpPr/>
          <p:nvPr/>
        </p:nvSpPr>
        <p:spPr>
          <a:xfrm>
            <a:off x="567323" y="414137"/>
            <a:ext cx="7336871" cy="1200329"/>
          </a:xfrm>
          <a:prstGeom prst="rect">
            <a:avLst/>
          </a:prstGeom>
          <a:solidFill>
            <a:srgbClr val="00B050"/>
          </a:solidFill>
          <a:ln>
            <a:noFill/>
          </a:ln>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SECTOR : Mejorar el desempeño de los servidores públicos, mediante estrategias de gestión de talento humano que permitan contar con personal competente, suficiente y motivado, para el logro de los objetivos del Sector.</a:t>
            </a:r>
          </a:p>
        </p:txBody>
      </p:sp>
      <p:sp>
        <p:nvSpPr>
          <p:cNvPr id="8" name="Elipse 7"/>
          <p:cNvSpPr/>
          <p:nvPr/>
        </p:nvSpPr>
        <p:spPr>
          <a:xfrm>
            <a:off x="8172400" y="3876454"/>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59020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356956271"/>
              </p:ext>
            </p:extLst>
          </p:nvPr>
        </p:nvGraphicFramePr>
        <p:xfrm>
          <a:off x="541366" y="3273443"/>
          <a:ext cx="7531099" cy="1973580"/>
        </p:xfrm>
        <a:graphic>
          <a:graphicData uri="http://schemas.openxmlformats.org/drawingml/2006/table">
            <a:tbl>
              <a:tblPr/>
              <a:tblGrid>
                <a:gridCol w="1816212">
                  <a:extLst>
                    <a:ext uri="{9D8B030D-6E8A-4147-A177-3AD203B41FA5}">
                      <a16:colId xmlns:a16="http://schemas.microsoft.com/office/drawing/2014/main" val="747412777"/>
                    </a:ext>
                  </a:extLst>
                </a:gridCol>
                <a:gridCol w="675136">
                  <a:extLst>
                    <a:ext uri="{9D8B030D-6E8A-4147-A177-3AD203B41FA5}">
                      <a16:colId xmlns:a16="http://schemas.microsoft.com/office/drawing/2014/main" val="1721651355"/>
                    </a:ext>
                  </a:extLst>
                </a:gridCol>
                <a:gridCol w="3641933">
                  <a:extLst>
                    <a:ext uri="{9D8B030D-6E8A-4147-A177-3AD203B41FA5}">
                      <a16:colId xmlns:a16="http://schemas.microsoft.com/office/drawing/2014/main" val="2071508604"/>
                    </a:ext>
                  </a:extLst>
                </a:gridCol>
                <a:gridCol w="1397818">
                  <a:extLst>
                    <a:ext uri="{9D8B030D-6E8A-4147-A177-3AD203B41FA5}">
                      <a16:colId xmlns:a16="http://schemas.microsoft.com/office/drawing/2014/main" val="4132235967"/>
                    </a:ext>
                  </a:extLst>
                </a:gridCol>
              </a:tblGrid>
              <a:tr h="276225">
                <a:tc>
                  <a:txBody>
                    <a:bodyPr/>
                    <a:lstStyle/>
                    <a:p>
                      <a:pPr algn="l" fontAlgn="ctr"/>
                      <a:r>
                        <a:rPr lang="es-CO"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600" b="1" i="0" u="none" strike="noStrike">
                          <a:solidFill>
                            <a:srgbClr val="000000"/>
                          </a:solidFill>
                          <a:effectLst/>
                          <a:latin typeface="Calibri" panose="020F050202020403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48972332"/>
                  </a:ext>
                </a:extLst>
              </a:tr>
              <a:tr h="495300">
                <a:tc>
                  <a:txBody>
                    <a:bodyPr/>
                    <a:lstStyle/>
                    <a:p>
                      <a:pPr algn="ctr" fontAlgn="ctr"/>
                      <a:r>
                        <a:rPr lang="es-CO" sz="1600" b="1" i="0" u="none" strike="noStrike">
                          <a:solidFill>
                            <a:srgbClr val="000000"/>
                          </a:solidFill>
                          <a:effectLst/>
                          <a:latin typeface="Calibri" panose="020F0502020204030204" pitchFamily="34" charset="0"/>
                        </a:rPr>
                        <a:t>INDICADOR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PRODUCTO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2421485206"/>
                  </a:ext>
                </a:extLst>
              </a:tr>
              <a:tr h="1200150">
                <a:tc>
                  <a:txBody>
                    <a:bodyPr/>
                    <a:lstStyle/>
                    <a:p>
                      <a:pPr algn="l" fontAlgn="ctr"/>
                      <a:r>
                        <a:rPr lang="es-CO" sz="1400" b="0" i="0" u="none" strike="noStrike" dirty="0">
                          <a:solidFill>
                            <a:srgbClr val="000000"/>
                          </a:solidFill>
                          <a:effectLst/>
                          <a:latin typeface="Calibri" panose="020F0502020204030204" pitchFamily="34" charset="0"/>
                        </a:rPr>
                        <a:t>Porcentaje de actividades requeridas para fortalecer la gestión institucional ejecutadas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Porcentaje de actividades programas ejecutadas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609925"/>
                  </a:ext>
                </a:extLst>
              </a:tr>
            </a:tbl>
          </a:graphicData>
        </a:graphic>
      </p:graphicFrame>
      <p:sp>
        <p:nvSpPr>
          <p:cNvPr id="8" name="Título 1"/>
          <p:cNvSpPr>
            <a:spLocks noGrp="1"/>
          </p:cNvSpPr>
          <p:nvPr>
            <p:ph type="title"/>
          </p:nvPr>
        </p:nvSpPr>
        <p:spPr>
          <a:xfrm>
            <a:off x="541366" y="908720"/>
            <a:ext cx="7364344" cy="1200329"/>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l"/>
            <a:r>
              <a:rPr lang="es-CO" sz="1800" dirty="0">
                <a:solidFill>
                  <a:srgbClr val="000000"/>
                </a:solidFill>
                <a:latin typeface="Calibri" panose="020F0502020204030204" pitchFamily="34" charset="0"/>
                <a:ea typeface="+mn-ea"/>
                <a:cs typeface="+mn-cs"/>
              </a:rPr>
              <a:t>PROYECTO ESTRATÉGICO: Optimizar  la  gestión  administrativa para apoyar de manera eficiente el logro de las metas institucionales (Normas de contabilidad NICS, instrumentos archivísticos, gestión de servicios de </a:t>
            </a:r>
            <a:r>
              <a:rPr lang="es-CO" sz="1800" dirty="0" err="1">
                <a:solidFill>
                  <a:srgbClr val="000000"/>
                </a:solidFill>
                <a:latin typeface="Calibri" panose="020F0502020204030204" pitchFamily="34" charset="0"/>
                <a:ea typeface="+mn-ea"/>
                <a:cs typeface="+mn-cs"/>
              </a:rPr>
              <a:t>TIC’s</a:t>
            </a:r>
            <a:r>
              <a:rPr lang="es-CO" sz="1800" dirty="0">
                <a:solidFill>
                  <a:srgbClr val="000000"/>
                </a:solidFill>
                <a:latin typeface="Calibri" panose="020F0502020204030204" pitchFamily="34" charset="0"/>
                <a:ea typeface="+mn-ea"/>
                <a:cs typeface="+mn-cs"/>
              </a:rPr>
              <a:t>, MECI, etc.)</a:t>
            </a:r>
          </a:p>
        </p:txBody>
      </p:sp>
      <p:sp>
        <p:nvSpPr>
          <p:cNvPr id="9" name="Elipse 8"/>
          <p:cNvSpPr/>
          <p:nvPr/>
        </p:nvSpPr>
        <p:spPr>
          <a:xfrm>
            <a:off x="8096219" y="1228928"/>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49904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827584" y="764704"/>
            <a:ext cx="6624736" cy="2016224"/>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Fortalecer las capacidades de los funcionarios de la UAE CRA orientada a lograr la excelencia a nivel misional y en los procesos de apoyo ( plan de capacitación, intercambio de experiencias sectoriales e intersectoriales   a nivel nacional e internacional, plan de talento humano, clima organizacional, concurso de méritos,  plan  de  bienestar, teletrabajo)</a:t>
            </a:r>
          </a:p>
        </p:txBody>
      </p:sp>
      <p:graphicFrame>
        <p:nvGraphicFramePr>
          <p:cNvPr id="2" name="Tabla 1"/>
          <p:cNvGraphicFramePr>
            <a:graphicFrameLocks noGrp="1"/>
          </p:cNvGraphicFramePr>
          <p:nvPr>
            <p:extLst>
              <p:ext uri="{D42A27DB-BD31-4B8C-83A1-F6EECF244321}">
                <p14:modId xmlns:p14="http://schemas.microsoft.com/office/powerpoint/2010/main" val="2204945257"/>
              </p:ext>
            </p:extLst>
          </p:nvPr>
        </p:nvGraphicFramePr>
        <p:xfrm>
          <a:off x="799622" y="2924944"/>
          <a:ext cx="7531099" cy="2449830"/>
        </p:xfrm>
        <a:graphic>
          <a:graphicData uri="http://schemas.openxmlformats.org/drawingml/2006/table">
            <a:tbl>
              <a:tblPr/>
              <a:tblGrid>
                <a:gridCol w="1816212">
                  <a:extLst>
                    <a:ext uri="{9D8B030D-6E8A-4147-A177-3AD203B41FA5}">
                      <a16:colId xmlns:a16="http://schemas.microsoft.com/office/drawing/2014/main" val="2820887130"/>
                    </a:ext>
                  </a:extLst>
                </a:gridCol>
                <a:gridCol w="675136">
                  <a:extLst>
                    <a:ext uri="{9D8B030D-6E8A-4147-A177-3AD203B41FA5}">
                      <a16:colId xmlns:a16="http://schemas.microsoft.com/office/drawing/2014/main" val="3565888884"/>
                    </a:ext>
                  </a:extLst>
                </a:gridCol>
                <a:gridCol w="3641933">
                  <a:extLst>
                    <a:ext uri="{9D8B030D-6E8A-4147-A177-3AD203B41FA5}">
                      <a16:colId xmlns:a16="http://schemas.microsoft.com/office/drawing/2014/main" val="1004187181"/>
                    </a:ext>
                  </a:extLst>
                </a:gridCol>
                <a:gridCol w="1397818">
                  <a:extLst>
                    <a:ext uri="{9D8B030D-6E8A-4147-A177-3AD203B41FA5}">
                      <a16:colId xmlns:a16="http://schemas.microsoft.com/office/drawing/2014/main" val="4078967188"/>
                    </a:ext>
                  </a:extLst>
                </a:gridCol>
              </a:tblGrid>
              <a:tr h="276225">
                <a:tc>
                  <a:txBody>
                    <a:bodyPr/>
                    <a:lstStyle/>
                    <a:p>
                      <a:pPr algn="l" fontAlgn="ctr"/>
                      <a:r>
                        <a:rPr lang="es-CO"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600" b="1" i="0" u="none" strike="noStrike">
                          <a:solidFill>
                            <a:srgbClr val="000000"/>
                          </a:solidFill>
                          <a:effectLst/>
                          <a:latin typeface="Calibri" panose="020F050202020403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601696024"/>
                  </a:ext>
                </a:extLst>
              </a:tr>
              <a:tr h="495300">
                <a:tc>
                  <a:txBody>
                    <a:bodyPr/>
                    <a:lstStyle/>
                    <a:p>
                      <a:pPr algn="ctr" fontAlgn="ctr"/>
                      <a:r>
                        <a:rPr lang="es-CO" sz="1600" b="1" i="0" u="none" strike="noStrike">
                          <a:solidFill>
                            <a:srgbClr val="000000"/>
                          </a:solidFill>
                          <a:effectLst/>
                          <a:latin typeface="Calibri" panose="020F0502020204030204" pitchFamily="34" charset="0"/>
                        </a:rPr>
                        <a:t>INDICADOR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PRODUCTO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1034822099"/>
                  </a:ext>
                </a:extLst>
              </a:tr>
              <a:tr h="1676400">
                <a:tc>
                  <a:txBody>
                    <a:bodyPr/>
                    <a:lstStyle/>
                    <a:p>
                      <a:pPr algn="l" fontAlgn="ctr"/>
                      <a:r>
                        <a:rPr lang="es-CO" sz="1400" b="0" i="0" u="none" strike="noStrike" dirty="0">
                          <a:solidFill>
                            <a:srgbClr val="000000"/>
                          </a:solidFill>
                          <a:effectLst/>
                          <a:latin typeface="Calibri" panose="020F0502020204030204" pitchFamily="34" charset="0"/>
                        </a:rPr>
                        <a:t>Porcentaje de actividades identificadas para fortalecer las competencias y el talento humano de la UAE CRA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Porcentaje de actividades programas ejecutadas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639830"/>
                  </a:ext>
                </a:extLst>
              </a:tr>
            </a:tbl>
          </a:graphicData>
        </a:graphic>
      </p:graphicFrame>
      <p:sp>
        <p:nvSpPr>
          <p:cNvPr id="6" name="Elipse 5"/>
          <p:cNvSpPr/>
          <p:nvPr/>
        </p:nvSpPr>
        <p:spPr>
          <a:xfrm>
            <a:off x="7826665" y="1412776"/>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54881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2967" y="3573016"/>
            <a:ext cx="7532615" cy="1754326"/>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l"/>
            <a:r>
              <a:rPr lang="es-CO" sz="1800" dirty="0">
                <a:solidFill>
                  <a:srgbClr val="000000"/>
                </a:solidFill>
                <a:latin typeface="Calibri" panose="020F0502020204030204" pitchFamily="34" charset="0"/>
                <a:ea typeface="+mn-ea"/>
                <a:cs typeface="+mn-cs"/>
              </a:rPr>
              <a:t>PROYECTO ESTRATÉGICO: Fortalecer la planeación presupuestal de la Entidad, bajo la metodología de presupuesto orientado a resultados, mediante la implementación de herramientas de programación, formulación y seguimiento  de  los  proyectos  de  inversión,  de  tal forma  que  se  pueda  contar  con  los  recursos necesarios,  mejorar  la  eficiencia  en  su  manejo  y facilitar la toma de decisiones.</a:t>
            </a:r>
          </a:p>
        </p:txBody>
      </p:sp>
      <p:sp>
        <p:nvSpPr>
          <p:cNvPr id="6" name="Rectángulo 5"/>
          <p:cNvSpPr/>
          <p:nvPr/>
        </p:nvSpPr>
        <p:spPr>
          <a:xfrm>
            <a:off x="649232" y="2729001"/>
            <a:ext cx="7364344" cy="646331"/>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CRA : Fortalecer la gestión institucional para enfrentar los retos del sector.</a:t>
            </a:r>
          </a:p>
        </p:txBody>
      </p:sp>
      <p:sp>
        <p:nvSpPr>
          <p:cNvPr id="7" name="Rectángulo 6"/>
          <p:cNvSpPr/>
          <p:nvPr/>
        </p:nvSpPr>
        <p:spPr>
          <a:xfrm>
            <a:off x="778711" y="407659"/>
            <a:ext cx="7336871" cy="1754326"/>
          </a:xfrm>
          <a:prstGeom prst="rect">
            <a:avLst/>
          </a:prstGeom>
          <a:solidFill>
            <a:srgbClr val="00B050"/>
          </a:solidFill>
          <a:ln>
            <a:noFill/>
          </a:ln>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SECTOR : Contar con los recursos necesarios en el Sector, que garanticen la continuidad de los programas y planes de cada Entidad, mediante la realización de planes y proyectos atractivos, la gestión ante el Gobierno Nacional, el buen manejo de los recursos y la adecuada planeación de las inversiones</a:t>
            </a:r>
          </a:p>
        </p:txBody>
      </p:sp>
      <p:sp>
        <p:nvSpPr>
          <p:cNvPr id="8" name="Elipse 7"/>
          <p:cNvSpPr/>
          <p:nvPr/>
        </p:nvSpPr>
        <p:spPr>
          <a:xfrm>
            <a:off x="8316416" y="4170223"/>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25259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868653565"/>
              </p:ext>
            </p:extLst>
          </p:nvPr>
        </p:nvGraphicFramePr>
        <p:xfrm>
          <a:off x="683568" y="2924944"/>
          <a:ext cx="7531099" cy="1840230"/>
        </p:xfrm>
        <a:graphic>
          <a:graphicData uri="http://schemas.openxmlformats.org/drawingml/2006/table">
            <a:tbl>
              <a:tblPr/>
              <a:tblGrid>
                <a:gridCol w="1816212">
                  <a:extLst>
                    <a:ext uri="{9D8B030D-6E8A-4147-A177-3AD203B41FA5}">
                      <a16:colId xmlns:a16="http://schemas.microsoft.com/office/drawing/2014/main" val="4250526827"/>
                    </a:ext>
                  </a:extLst>
                </a:gridCol>
                <a:gridCol w="675136">
                  <a:extLst>
                    <a:ext uri="{9D8B030D-6E8A-4147-A177-3AD203B41FA5}">
                      <a16:colId xmlns:a16="http://schemas.microsoft.com/office/drawing/2014/main" val="1321126919"/>
                    </a:ext>
                  </a:extLst>
                </a:gridCol>
                <a:gridCol w="3641933">
                  <a:extLst>
                    <a:ext uri="{9D8B030D-6E8A-4147-A177-3AD203B41FA5}">
                      <a16:colId xmlns:a16="http://schemas.microsoft.com/office/drawing/2014/main" val="859494293"/>
                    </a:ext>
                  </a:extLst>
                </a:gridCol>
                <a:gridCol w="1397818">
                  <a:extLst>
                    <a:ext uri="{9D8B030D-6E8A-4147-A177-3AD203B41FA5}">
                      <a16:colId xmlns:a16="http://schemas.microsoft.com/office/drawing/2014/main" val="1403939014"/>
                    </a:ext>
                  </a:extLst>
                </a:gridCol>
              </a:tblGrid>
              <a:tr h="495300">
                <a:tc>
                  <a:txBody>
                    <a:bodyPr/>
                    <a:lstStyle/>
                    <a:p>
                      <a:pPr algn="ctr" fontAlgn="ctr"/>
                      <a:r>
                        <a:rPr lang="es-CO" sz="1600" b="1" i="0" u="none" strike="noStrike" dirty="0">
                          <a:solidFill>
                            <a:srgbClr val="000000"/>
                          </a:solidFill>
                          <a:effectLst/>
                          <a:latin typeface="Calibri" panose="020F0502020204030204" pitchFamily="34" charset="0"/>
                        </a:rPr>
                        <a:t>INDICADOR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600" b="1" i="0" u="none" strike="noStrike" dirty="0">
                          <a:solidFill>
                            <a:srgbClr val="000000"/>
                          </a:solidFill>
                          <a:effectLst/>
                          <a:latin typeface="Calibri" panose="020F0502020204030204" pitchFamily="34" charset="0"/>
                        </a:rPr>
                        <a:t>META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PRODUCTO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extLst>
                  <a:ext uri="{0D108BD9-81ED-4DB2-BD59-A6C34878D82A}">
                    <a16:rowId xmlns:a16="http://schemas.microsoft.com/office/drawing/2014/main" val="3051649700"/>
                  </a:ext>
                </a:extLst>
              </a:tr>
              <a:tr h="1343025">
                <a:tc>
                  <a:txBody>
                    <a:bodyPr/>
                    <a:lstStyle/>
                    <a:p>
                      <a:pPr algn="l" fontAlgn="ctr"/>
                      <a:r>
                        <a:rPr lang="es-CO" sz="1400" b="0" i="0" u="none" strike="noStrike">
                          <a:solidFill>
                            <a:srgbClr val="000000"/>
                          </a:solidFill>
                          <a:effectLst/>
                          <a:latin typeface="Calibri" panose="020F0502020204030204" pitchFamily="34" charset="0"/>
                        </a:rPr>
                        <a:t>Porcentaje de ejecución presupuestal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Ejecución presupuestal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2313852"/>
                  </a:ext>
                </a:extLst>
              </a:tr>
            </a:tbl>
          </a:graphicData>
        </a:graphic>
      </p:graphicFrame>
      <p:sp>
        <p:nvSpPr>
          <p:cNvPr id="8" name="Título 1"/>
          <p:cNvSpPr>
            <a:spLocks noGrp="1"/>
          </p:cNvSpPr>
          <p:nvPr>
            <p:ph type="title"/>
          </p:nvPr>
        </p:nvSpPr>
        <p:spPr>
          <a:xfrm>
            <a:off x="584532" y="666803"/>
            <a:ext cx="7532615" cy="1754326"/>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l"/>
            <a:r>
              <a:rPr lang="es-CO" sz="1800" dirty="0">
                <a:solidFill>
                  <a:srgbClr val="000000"/>
                </a:solidFill>
                <a:latin typeface="Calibri" panose="020F0502020204030204" pitchFamily="34" charset="0"/>
                <a:ea typeface="+mn-ea"/>
                <a:cs typeface="+mn-cs"/>
              </a:rPr>
              <a:t>PROYECTO ESTRATÉGICO: Fortalecer la planeación presupuestal de la Entidad, bajo la metodología de presupuesto orientado a resultados, mediante la implementación de herramientas de programación, formulación y seguimiento  de  los  proyectos  de  inversión,  de  tal forma  que  se  pueda  contar  con  los  recursos necesarios,  mejorar  la  eficiencia  en  su  manejo  y facilitar la toma de decisiones.</a:t>
            </a:r>
          </a:p>
        </p:txBody>
      </p:sp>
      <p:sp>
        <p:nvSpPr>
          <p:cNvPr id="9" name="Elipse 8"/>
          <p:cNvSpPr/>
          <p:nvPr/>
        </p:nvSpPr>
        <p:spPr>
          <a:xfrm>
            <a:off x="8316416" y="1264010"/>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72109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6632"/>
            <a:ext cx="7941568" cy="648072"/>
          </a:xfrm>
        </p:spPr>
        <p:txBody>
          <a:bodyPr/>
          <a:lstStyle/>
          <a:p>
            <a:r>
              <a:rPr lang="es-CO" sz="2400" dirty="0" smtClean="0">
                <a:solidFill>
                  <a:schemeClr val="tx2">
                    <a:lumMod val="60000"/>
                    <a:lumOff val="40000"/>
                  </a:schemeClr>
                </a:solidFill>
              </a:rPr>
              <a:t>RESULTADO PEQ – CRA  30 de junio 2017</a:t>
            </a:r>
            <a:endParaRPr lang="es-ES" sz="2400" dirty="0"/>
          </a:p>
        </p:txBody>
      </p:sp>
      <p:sp>
        <p:nvSpPr>
          <p:cNvPr id="3" name="2 CuadroTexto"/>
          <p:cNvSpPr txBox="1"/>
          <p:nvPr/>
        </p:nvSpPr>
        <p:spPr>
          <a:xfrm>
            <a:off x="5940152" y="1522512"/>
            <a:ext cx="2736304" cy="369332"/>
          </a:xfrm>
          <a:prstGeom prst="rect">
            <a:avLst/>
          </a:prstGeom>
          <a:noFill/>
        </p:spPr>
        <p:txBody>
          <a:bodyPr wrap="square" rtlCol="0">
            <a:spAutoFit/>
          </a:bodyPr>
          <a:lstStyle/>
          <a:p>
            <a:pPr algn="just"/>
            <a:r>
              <a:rPr lang="es-CO" dirty="0" smtClean="0"/>
              <a:t>.  </a:t>
            </a:r>
            <a:endParaRPr lang="es-CO" dirty="0"/>
          </a:p>
        </p:txBody>
      </p:sp>
      <p:graphicFrame>
        <p:nvGraphicFramePr>
          <p:cNvPr id="8" name="Tabla 7"/>
          <p:cNvGraphicFramePr>
            <a:graphicFrameLocks noGrp="1"/>
          </p:cNvGraphicFramePr>
          <p:nvPr>
            <p:extLst>
              <p:ext uri="{D42A27DB-BD31-4B8C-83A1-F6EECF244321}">
                <p14:modId xmlns:p14="http://schemas.microsoft.com/office/powerpoint/2010/main" val="3472867678"/>
              </p:ext>
            </p:extLst>
          </p:nvPr>
        </p:nvGraphicFramePr>
        <p:xfrm>
          <a:off x="279240" y="980728"/>
          <a:ext cx="8424935" cy="4854856"/>
        </p:xfrm>
        <a:graphic>
          <a:graphicData uri="http://schemas.openxmlformats.org/drawingml/2006/table">
            <a:tbl>
              <a:tblPr/>
              <a:tblGrid>
                <a:gridCol w="4434176">
                  <a:extLst>
                    <a:ext uri="{9D8B030D-6E8A-4147-A177-3AD203B41FA5}">
                      <a16:colId xmlns:a16="http://schemas.microsoft.com/office/drawing/2014/main" val="173583907"/>
                    </a:ext>
                  </a:extLst>
                </a:gridCol>
                <a:gridCol w="1946816">
                  <a:extLst>
                    <a:ext uri="{9D8B030D-6E8A-4147-A177-3AD203B41FA5}">
                      <a16:colId xmlns:a16="http://schemas.microsoft.com/office/drawing/2014/main" val="450537613"/>
                    </a:ext>
                  </a:extLst>
                </a:gridCol>
                <a:gridCol w="720080">
                  <a:extLst>
                    <a:ext uri="{9D8B030D-6E8A-4147-A177-3AD203B41FA5}">
                      <a16:colId xmlns:a16="http://schemas.microsoft.com/office/drawing/2014/main" val="183866112"/>
                    </a:ext>
                  </a:extLst>
                </a:gridCol>
                <a:gridCol w="741877">
                  <a:extLst>
                    <a:ext uri="{9D8B030D-6E8A-4147-A177-3AD203B41FA5}">
                      <a16:colId xmlns:a16="http://schemas.microsoft.com/office/drawing/2014/main" val="3456423614"/>
                    </a:ext>
                  </a:extLst>
                </a:gridCol>
                <a:gridCol w="581986">
                  <a:extLst>
                    <a:ext uri="{9D8B030D-6E8A-4147-A177-3AD203B41FA5}">
                      <a16:colId xmlns:a16="http://schemas.microsoft.com/office/drawing/2014/main" val="2858802105"/>
                    </a:ext>
                  </a:extLst>
                </a:gridCol>
              </a:tblGrid>
              <a:tr h="878993">
                <a:tc>
                  <a:txBody>
                    <a:bodyPr/>
                    <a:lstStyle/>
                    <a:p>
                      <a:pPr algn="ctr" fontAlgn="ctr"/>
                      <a:r>
                        <a:rPr lang="es-CO" sz="1200" b="1" i="0" u="none" strike="noStrike" dirty="0">
                          <a:solidFill>
                            <a:srgbClr val="000000"/>
                          </a:solidFill>
                          <a:effectLst/>
                          <a:latin typeface="Calibri" panose="020F0502020204030204" pitchFamily="34" charset="0"/>
                        </a:rPr>
                        <a:t>OBJETIVO DEL SECTOR</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200" b="1" i="0" u="none" strike="noStrike" dirty="0">
                          <a:solidFill>
                            <a:srgbClr val="000000"/>
                          </a:solidFill>
                          <a:effectLst/>
                          <a:latin typeface="Calibri" panose="020F0502020204030204" pitchFamily="34" charset="0"/>
                        </a:rPr>
                        <a:t>OBJETIVO ESTRATÉGICO CRA</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200" b="1" i="0" u="none" strike="noStrike" dirty="0">
                          <a:solidFill>
                            <a:srgbClr val="000000"/>
                          </a:solidFill>
                          <a:effectLst/>
                          <a:latin typeface="Calibri" panose="020F0502020204030204" pitchFamily="34" charset="0"/>
                        </a:rPr>
                        <a:t>Número Productos</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200" b="1" i="0" u="none" strike="noStrike" dirty="0">
                          <a:solidFill>
                            <a:srgbClr val="000000"/>
                          </a:solidFill>
                          <a:effectLst/>
                          <a:latin typeface="Calibri" panose="020F0502020204030204" pitchFamily="34" charset="0"/>
                        </a:rPr>
                        <a:t>Avance en Productos</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200" b="1" i="0" u="none" strike="noStrike" dirty="0">
                          <a:solidFill>
                            <a:srgbClr val="000000"/>
                          </a:solidFill>
                          <a:effectLst/>
                          <a:latin typeface="Calibri" panose="020F0502020204030204" pitchFamily="34" charset="0"/>
                        </a:rPr>
                        <a:t>Avance %</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715414465"/>
                  </a:ext>
                </a:extLst>
              </a:tr>
              <a:tr h="1065222">
                <a:tc>
                  <a:txBody>
                    <a:bodyPr/>
                    <a:lstStyle/>
                    <a:p>
                      <a:pPr algn="l" fontAlgn="t"/>
                      <a:r>
                        <a:rPr lang="es-CO" sz="1200" b="0" i="0" u="none" strike="noStrike" dirty="0">
                          <a:solidFill>
                            <a:srgbClr val="000000"/>
                          </a:solidFill>
                          <a:effectLst/>
                          <a:latin typeface="Calibri" panose="020F0502020204030204" pitchFamily="34" charset="0"/>
                        </a:rPr>
                        <a:t>Incrementar la cantidad de alianzas estratégicas y APPs en el Sector, mediante la interacción con Gremios, Entidades involucrados en el Sector, Entidades de cooperación internacional, Entidades territoriales y en general cualquier Ente externo al Sector, que permitan incrementar recursos, generar conocimientos técnicos adicionales, implementar programas y proyectos de vivienda y APSB.</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CO" sz="1400" b="0" i="0" u="none" strike="noStrike" dirty="0">
                          <a:solidFill>
                            <a:srgbClr val="000000"/>
                          </a:solidFill>
                          <a:effectLst/>
                          <a:latin typeface="Calibri" panose="020F0502020204030204" pitchFamily="34" charset="0"/>
                        </a:rPr>
                        <a:t>Implementar estrategia de gestión misional que posicione a la CRA como referente regulatorio.</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1,25</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63%</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639871"/>
                  </a:ext>
                </a:extLst>
              </a:tr>
              <a:tr h="755824">
                <a:tc>
                  <a:txBody>
                    <a:bodyPr/>
                    <a:lstStyle/>
                    <a:p>
                      <a:pPr algn="l" fontAlgn="t"/>
                      <a:r>
                        <a:rPr lang="es-CO" sz="1200" b="0" i="0" u="none" strike="noStrike" dirty="0">
                          <a:solidFill>
                            <a:srgbClr val="000000"/>
                          </a:solidFill>
                          <a:effectLst/>
                          <a:latin typeface="Calibri" panose="020F0502020204030204" pitchFamily="34" charset="0"/>
                        </a:rPr>
                        <a:t>Mejorar el desempeño de los servidores públicos, mediante estrategias de gestión de talento humano que permitan contar con personal competente, suficiente y motivado, para el logro de los objetivos del Sector.</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CO" sz="1400" b="0" i="0" u="none" strike="noStrike" dirty="0">
                          <a:solidFill>
                            <a:srgbClr val="000000"/>
                          </a:solidFill>
                          <a:effectLst/>
                          <a:latin typeface="Calibri" panose="020F0502020204030204" pitchFamily="34" charset="0"/>
                        </a:rPr>
                        <a:t>Fortalecer la gestión institucional para enfrentar los retos del sector.</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1,1</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37%</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325225"/>
                  </a:ext>
                </a:extLst>
              </a:tr>
              <a:tr h="576064">
                <a:tc>
                  <a:txBody>
                    <a:bodyPr/>
                    <a:lstStyle/>
                    <a:p>
                      <a:pPr algn="l" fontAlgn="t"/>
                      <a:r>
                        <a:rPr lang="es-CO" sz="1200" b="0" i="0" u="none" strike="noStrike" dirty="0">
                          <a:solidFill>
                            <a:srgbClr val="000000"/>
                          </a:solidFill>
                          <a:effectLst/>
                          <a:latin typeface="Calibri" panose="020F0502020204030204" pitchFamily="34" charset="0"/>
                        </a:rPr>
                        <a:t>Mejorar los procesos y la tecnología que usa el Sector, mediante proyectos de modernización tecnológica y administrativa que permitan prestar servicios de manera eficiente, eficaz y efectiva.</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CO" sz="1400" b="0" i="0" u="none" strike="noStrike" dirty="0">
                          <a:solidFill>
                            <a:srgbClr val="000000"/>
                          </a:solidFill>
                          <a:effectLst/>
                          <a:latin typeface="Calibri" panose="020F0502020204030204" pitchFamily="34" charset="0"/>
                        </a:rPr>
                        <a:t>Fortalecer la gestión institucional para enfrentar los retos del sector.</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0,22</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22%</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545663"/>
                  </a:ext>
                </a:extLst>
              </a:tr>
              <a:tr h="936104">
                <a:tc>
                  <a:txBody>
                    <a:bodyPr/>
                    <a:lstStyle/>
                    <a:p>
                      <a:pPr algn="l" fontAlgn="t"/>
                      <a:r>
                        <a:rPr lang="es-CO" sz="1200" b="0" i="0" u="none" strike="noStrike" dirty="0">
                          <a:solidFill>
                            <a:srgbClr val="000000"/>
                          </a:solidFill>
                          <a:effectLst/>
                          <a:latin typeface="Calibri" panose="020F0502020204030204" pitchFamily="34" charset="0"/>
                        </a:rPr>
                        <a:t>Contar con los recursos necesarios en el Sector, que garanticen la continuidad de los programas y planes de cada Entidad, mediante la realización de planes y proyectos atractivos, la gestión ante el Gobierno Nacional, el buen manejo de los recursos y la adecuada planeación de las inversiones</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CO" sz="1400" b="0" i="0" u="none" strike="noStrike" dirty="0">
                          <a:solidFill>
                            <a:srgbClr val="000000"/>
                          </a:solidFill>
                          <a:effectLst/>
                          <a:latin typeface="Calibri" panose="020F0502020204030204" pitchFamily="34" charset="0"/>
                        </a:rPr>
                        <a:t>Fortalecer la gestión institucional para enfrentar los retos del sector.</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0,46</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46%</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900910"/>
                  </a:ext>
                </a:extLst>
              </a:tr>
              <a:tr h="222981">
                <a:tc>
                  <a:txBody>
                    <a:bodyPr/>
                    <a:lstStyle/>
                    <a:p>
                      <a:pPr algn="l" fontAlgn="t"/>
                      <a:r>
                        <a:rPr lang="es-CO" sz="1200" b="0" i="0" u="none" strike="noStrike" dirty="0">
                          <a:solidFill>
                            <a:srgbClr val="000000"/>
                          </a:solidFill>
                          <a:effectLst/>
                          <a:latin typeface="Calibri" panose="020F0502020204030204" pitchFamily="34" charset="0"/>
                        </a:rPr>
                        <a:t> </a:t>
                      </a:r>
                    </a:p>
                  </a:txBody>
                  <a:tcPr marL="4206" marR="4206" marT="4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Calibri" panose="020F0502020204030204" pitchFamily="34" charset="0"/>
                        </a:rPr>
                        <a:t>Totales</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37</a:t>
                      </a: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smtClean="0">
                          <a:solidFill>
                            <a:srgbClr val="000000"/>
                          </a:solidFill>
                          <a:effectLst/>
                          <a:latin typeface="Calibri" panose="020F0502020204030204" pitchFamily="34" charset="0"/>
                        </a:rPr>
                        <a:t>15,64</a:t>
                      </a:r>
                      <a:endParaRPr lang="es-CO" sz="1400" b="0" i="0" u="none" strike="noStrike" dirty="0">
                        <a:solidFill>
                          <a:srgbClr val="000000"/>
                        </a:solidFill>
                        <a:effectLst/>
                        <a:latin typeface="Calibri" panose="020F0502020204030204" pitchFamily="34" charset="0"/>
                      </a:endParaRP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smtClean="0">
                          <a:solidFill>
                            <a:srgbClr val="000000"/>
                          </a:solidFill>
                          <a:effectLst/>
                          <a:latin typeface="Calibri" panose="020F0502020204030204" pitchFamily="34" charset="0"/>
                        </a:rPr>
                        <a:t>42%</a:t>
                      </a:r>
                      <a:endParaRPr lang="es-CO" sz="1400" b="0" i="0" u="none" strike="noStrike" dirty="0">
                        <a:solidFill>
                          <a:srgbClr val="000000"/>
                        </a:solidFill>
                        <a:effectLst/>
                        <a:latin typeface="Calibri" panose="020F0502020204030204" pitchFamily="34" charset="0"/>
                      </a:endParaRPr>
                    </a:p>
                  </a:txBody>
                  <a:tcPr marL="4206" marR="4206" marT="4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78847"/>
                  </a:ext>
                </a:extLst>
              </a:tr>
            </a:tbl>
          </a:graphicData>
        </a:graphic>
      </p:graphicFrame>
    </p:spTree>
    <p:extLst>
      <p:ext uri="{BB962C8B-B14F-4D97-AF65-F5344CB8AC3E}">
        <p14:creationId xmlns:p14="http://schemas.microsoft.com/office/powerpoint/2010/main" val="365590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LOGROS MISIONALES PRIMER SEMESTRE</a:t>
            </a:r>
            <a:endParaRPr lang="es-CO" dirty="0"/>
          </a:p>
        </p:txBody>
      </p:sp>
      <p:sp>
        <p:nvSpPr>
          <p:cNvPr id="3" name="Marcador de contenido 2"/>
          <p:cNvSpPr>
            <a:spLocks noGrp="1"/>
          </p:cNvSpPr>
          <p:nvPr>
            <p:ph idx="1"/>
          </p:nvPr>
        </p:nvSpPr>
        <p:spPr/>
        <p:txBody>
          <a:bodyPr/>
          <a:lstStyle/>
          <a:p>
            <a:r>
              <a:rPr lang="es-CO" dirty="0" smtClean="0"/>
              <a:t>Tres Resoluciones Definitivas de los Proyectos Regulatorios :</a:t>
            </a:r>
          </a:p>
          <a:p>
            <a:endParaRPr lang="es-CO" dirty="0" smtClean="0"/>
          </a:p>
          <a:p>
            <a:r>
              <a:rPr lang="es-CO" dirty="0" smtClean="0"/>
              <a:t>Metodología DEA</a:t>
            </a:r>
          </a:p>
          <a:p>
            <a:r>
              <a:rPr lang="es-CO" dirty="0" smtClean="0"/>
              <a:t>Calidad y descuentos</a:t>
            </a:r>
          </a:p>
          <a:p>
            <a:r>
              <a:rPr lang="es-CO" dirty="0" smtClean="0"/>
              <a:t>Provisión de inversiones</a:t>
            </a:r>
          </a:p>
        </p:txBody>
      </p:sp>
    </p:spTree>
    <p:extLst>
      <p:ext uri="{BB962C8B-B14F-4D97-AF65-F5344CB8AC3E}">
        <p14:creationId xmlns:p14="http://schemas.microsoft.com/office/powerpoint/2010/main" val="1126552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LOGROS MISIONALES PRIMER SEMESTRE</a:t>
            </a:r>
            <a:endParaRPr lang="es-CO" dirty="0"/>
          </a:p>
        </p:txBody>
      </p:sp>
      <p:sp>
        <p:nvSpPr>
          <p:cNvPr id="3" name="Marcador de contenido 2"/>
          <p:cNvSpPr>
            <a:spLocks noGrp="1"/>
          </p:cNvSpPr>
          <p:nvPr>
            <p:ph idx="1"/>
          </p:nvPr>
        </p:nvSpPr>
        <p:spPr/>
        <p:txBody>
          <a:bodyPr/>
          <a:lstStyle/>
          <a:p>
            <a:r>
              <a:rPr lang="es-CO" dirty="0" smtClean="0"/>
              <a:t>Tres Resoluciones de trámite de los siguientes Proyectos Regulatorios</a:t>
            </a:r>
          </a:p>
          <a:p>
            <a:pPr marL="0" indent="0">
              <a:buNone/>
            </a:pPr>
            <a:endParaRPr lang="es-CO" dirty="0" smtClean="0"/>
          </a:p>
          <a:p>
            <a:r>
              <a:rPr lang="es-CO" dirty="0" smtClean="0"/>
              <a:t>Metodología DEA</a:t>
            </a:r>
          </a:p>
          <a:p>
            <a:r>
              <a:rPr lang="es-CO" dirty="0" smtClean="0"/>
              <a:t>Calidad y descuentos</a:t>
            </a:r>
          </a:p>
          <a:p>
            <a:r>
              <a:rPr lang="es-CO" dirty="0" smtClean="0"/>
              <a:t>Ampliación plazo de la Res. 783 de 2016</a:t>
            </a:r>
            <a:endParaRPr lang="es-CO" dirty="0"/>
          </a:p>
          <a:p>
            <a:endParaRPr lang="es-CO" dirty="0"/>
          </a:p>
        </p:txBody>
      </p:sp>
    </p:spTree>
    <p:extLst>
      <p:ext uri="{BB962C8B-B14F-4D97-AF65-F5344CB8AC3E}">
        <p14:creationId xmlns:p14="http://schemas.microsoft.com/office/powerpoint/2010/main" val="363429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LOGROS FORTALECIMIENTO PRIMER SEMESTRE</a:t>
            </a:r>
            <a:endParaRPr lang="es-CO" dirty="0"/>
          </a:p>
        </p:txBody>
      </p:sp>
      <p:sp>
        <p:nvSpPr>
          <p:cNvPr id="3" name="Marcador de contenido 2"/>
          <p:cNvSpPr>
            <a:spLocks noGrp="1"/>
          </p:cNvSpPr>
          <p:nvPr>
            <p:ph idx="1"/>
          </p:nvPr>
        </p:nvSpPr>
        <p:spPr/>
        <p:txBody>
          <a:bodyPr/>
          <a:lstStyle/>
          <a:p>
            <a:r>
              <a:rPr lang="es-CO" dirty="0" smtClean="0"/>
              <a:t>Adición presupuestal de $698 MM, xx% del presupuesto total, para Sistemas de información $</a:t>
            </a:r>
            <a:r>
              <a:rPr lang="es-CO" dirty="0" smtClean="0"/>
              <a:t>298 </a:t>
            </a:r>
            <a:r>
              <a:rPr lang="es-CO" dirty="0" smtClean="0"/>
              <a:t>MM y para Marco Regulatorio $400 MM.</a:t>
            </a:r>
          </a:p>
          <a:p>
            <a:r>
              <a:rPr lang="es-CO" dirty="0" smtClean="0"/>
              <a:t>Cooperación Internacional</a:t>
            </a:r>
            <a:endParaRPr lang="es-CO" dirty="0"/>
          </a:p>
        </p:txBody>
      </p:sp>
    </p:spTree>
    <p:extLst>
      <p:ext uri="{BB962C8B-B14F-4D97-AF65-F5344CB8AC3E}">
        <p14:creationId xmlns:p14="http://schemas.microsoft.com/office/powerpoint/2010/main" val="2013228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188640"/>
            <a:ext cx="8784976" cy="461665"/>
          </a:xfrm>
          <a:prstGeom prst="rect">
            <a:avLst/>
          </a:prstGeom>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prst="slope"/>
          </a:sp3d>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S"/>
            </a:defPPr>
            <a:lvl1pPr>
              <a:defRPr sz="2400">
                <a:ln>
                  <a:solidFill>
                    <a:schemeClr val="bg1"/>
                  </a:solidFill>
                </a:ln>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s-CO" dirty="0"/>
              <a:t>LOGROS FORTALECIMIENTO PRIMER SEMESTRE</a:t>
            </a:r>
            <a:endParaRPr lang="es-CO" dirty="0"/>
          </a:p>
        </p:txBody>
      </p:sp>
      <p:sp>
        <p:nvSpPr>
          <p:cNvPr id="15" name="14 CuadroTexto"/>
          <p:cNvSpPr txBox="1"/>
          <p:nvPr/>
        </p:nvSpPr>
        <p:spPr>
          <a:xfrm>
            <a:off x="2064145" y="1263813"/>
            <a:ext cx="6252271" cy="1384995"/>
          </a:xfrm>
          <a:prstGeom prst="rect">
            <a:avLst/>
          </a:prstGeom>
          <a:noFill/>
          <a:ln>
            <a:solidFill>
              <a:schemeClr val="tx1"/>
            </a:solidFill>
          </a:ln>
        </p:spPr>
        <p:txBody>
          <a:bodyPr wrap="square" rtlCol="0">
            <a:spAutoFit/>
          </a:bodyPr>
          <a:lstStyle>
            <a:defPPr>
              <a:defRPr lang="es-ES"/>
            </a:defPPr>
            <a:lvl1pPr>
              <a:defRPr sz="1400"/>
            </a:lvl1pPr>
          </a:lstStyle>
          <a:p>
            <a:r>
              <a:rPr lang="es-CO" dirty="0"/>
              <a:t>-Se presentó y fue aceptada una persona en el curso  Aguas subterráneas seguridad hídrica y gobernanza con énfasis en ámbitos fronterizos, con la Cooperación española, a realizarse en Montevideo (Uruguay), al cual no se pudo asistir por costos.</a:t>
            </a:r>
          </a:p>
          <a:p>
            <a:r>
              <a:rPr lang="es-CO" dirty="0"/>
              <a:t>-Se presentó la candidatura del Comisionado Julio Aguilera, al curso Gestión del riesgo de desastres y sostenibilidad ambiental, no se logró el cupo.</a:t>
            </a:r>
          </a:p>
        </p:txBody>
      </p:sp>
      <p:sp>
        <p:nvSpPr>
          <p:cNvPr id="7" name="6 Rectángulo"/>
          <p:cNvSpPr/>
          <p:nvPr/>
        </p:nvSpPr>
        <p:spPr>
          <a:xfrm>
            <a:off x="216024" y="836712"/>
            <a:ext cx="4572000"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s-CO" dirty="0" smtClean="0"/>
              <a:t>Cooperación Internacional-Cursos</a:t>
            </a:r>
            <a:endParaRPr lang="es-CO" dirty="0"/>
          </a:p>
        </p:txBody>
      </p:sp>
      <p:pic>
        <p:nvPicPr>
          <p:cNvPr id="6" name="5 Imagen"/>
          <p:cNvPicPr/>
          <p:nvPr/>
        </p:nvPicPr>
        <p:blipFill rotWithShape="1">
          <a:blip r:embed="rId3"/>
          <a:srcRect l="3326" r="8055"/>
          <a:stretch/>
        </p:blipFill>
        <p:spPr bwMode="auto">
          <a:xfrm>
            <a:off x="408681" y="1447558"/>
            <a:ext cx="1413640" cy="1006753"/>
          </a:xfrm>
          <a:prstGeom prst="rect">
            <a:avLst/>
          </a:prstGeom>
          <a:ln>
            <a:noFill/>
          </a:ln>
          <a:extLst>
            <a:ext uri="{53640926-AAD7-44D8-BBD7-CCE9431645EC}">
              <a14:shadowObscured xmlns:a14="http://schemas.microsoft.com/office/drawing/2010/main"/>
            </a:ext>
          </a:extLst>
        </p:spPr>
      </p:pic>
      <p:sp>
        <p:nvSpPr>
          <p:cNvPr id="9" name="8 CuadroTexto"/>
          <p:cNvSpPr txBox="1"/>
          <p:nvPr/>
        </p:nvSpPr>
        <p:spPr>
          <a:xfrm>
            <a:off x="2079028" y="2835215"/>
            <a:ext cx="6237388" cy="738664"/>
          </a:xfrm>
          <a:prstGeom prst="rect">
            <a:avLst/>
          </a:prstGeom>
          <a:noFill/>
          <a:ln>
            <a:solidFill>
              <a:schemeClr val="tx1"/>
            </a:solidFill>
          </a:ln>
        </p:spPr>
        <p:txBody>
          <a:bodyPr wrap="square" rtlCol="0">
            <a:spAutoFit/>
          </a:bodyPr>
          <a:lstStyle>
            <a:defPPr>
              <a:defRPr lang="es-ES"/>
            </a:defPPr>
            <a:lvl1pPr>
              <a:defRPr sz="1400"/>
            </a:lvl1pPr>
          </a:lstStyle>
          <a:p>
            <a:r>
              <a:rPr lang="es-CO" dirty="0" smtClean="0"/>
              <a:t>Se presentaron candidatos al programa para futuros lideres para política pública de agua. Se esta esperando la respuesta. A desarrollarse en Australia.</a:t>
            </a:r>
            <a:endParaRPr lang="es-CO" dirty="0"/>
          </a:p>
        </p:txBody>
      </p:sp>
      <p:pic>
        <p:nvPicPr>
          <p:cNvPr id="10" name="9 Imagen"/>
          <p:cNvPicPr/>
          <p:nvPr/>
        </p:nvPicPr>
        <p:blipFill>
          <a:blip r:embed="rId4"/>
          <a:stretch>
            <a:fillRect/>
          </a:stretch>
        </p:blipFill>
        <p:spPr>
          <a:xfrm>
            <a:off x="341154" y="3906219"/>
            <a:ext cx="1426872" cy="743493"/>
          </a:xfrm>
          <a:prstGeom prst="rect">
            <a:avLst/>
          </a:prstGeom>
          <a:ln>
            <a:noFill/>
          </a:ln>
          <a:effectLst>
            <a:outerShdw blurRad="292100" dist="139700" dir="2700000" algn="tl" rotWithShape="0">
              <a:srgbClr val="333333">
                <a:alpha val="65000"/>
              </a:srgbClr>
            </a:outerShdw>
          </a:effectLst>
        </p:spPr>
      </p:pic>
      <p:sp>
        <p:nvSpPr>
          <p:cNvPr id="2" name="Rectángulo 1"/>
          <p:cNvSpPr/>
          <p:nvPr/>
        </p:nvSpPr>
        <p:spPr>
          <a:xfrm>
            <a:off x="2267744" y="3918247"/>
            <a:ext cx="6048672" cy="738664"/>
          </a:xfrm>
          <a:prstGeom prst="rect">
            <a:avLst/>
          </a:prstGeom>
          <a:noFill/>
          <a:ln>
            <a:solidFill>
              <a:schemeClr val="tx1"/>
            </a:solidFill>
          </a:ln>
        </p:spPr>
        <p:txBody>
          <a:bodyPr wrap="square" rtlCol="0">
            <a:spAutoFit/>
          </a:bodyPr>
          <a:lstStyle/>
          <a:p>
            <a:r>
              <a:rPr lang="es-CO" sz="1400" dirty="0" smtClean="0">
                <a:solidFill>
                  <a:schemeClr val="tx1"/>
                </a:solidFill>
                <a:latin typeface="Arial" charset="0"/>
              </a:rPr>
              <a:t>Se obtuvo la invitación para el curso Gestión de Tecnología para el tratamiento de aguas residuales, pero no fue posible presentar el candidato.</a:t>
            </a:r>
            <a:endParaRPr lang="es-CO" sz="1400" dirty="0">
              <a:solidFill>
                <a:schemeClr val="tx1"/>
              </a:solidFill>
              <a:latin typeface="Arial" charset="0"/>
            </a:endParaRPr>
          </a:p>
        </p:txBody>
      </p:sp>
      <p:sp>
        <p:nvSpPr>
          <p:cNvPr id="16" name="Rectángulo 15"/>
          <p:cNvSpPr/>
          <p:nvPr/>
        </p:nvSpPr>
        <p:spPr>
          <a:xfrm>
            <a:off x="3491880" y="4813240"/>
            <a:ext cx="4824536" cy="954107"/>
          </a:xfrm>
          <a:prstGeom prst="rect">
            <a:avLst/>
          </a:prstGeom>
          <a:noFill/>
          <a:ln>
            <a:solidFill>
              <a:schemeClr val="tx1"/>
            </a:solidFill>
          </a:ln>
        </p:spPr>
        <p:txBody>
          <a:bodyPr wrap="square" rtlCol="0">
            <a:spAutoFit/>
          </a:bodyPr>
          <a:lstStyle/>
          <a:p>
            <a:r>
              <a:rPr lang="es-CO" sz="1400" dirty="0"/>
              <a:t>Participación de un funcionario (Raíza Marenco) en el curso Herramientas para el diseño e implementación de infraestructura verde en el sector de Agua en Perú y Colombia, en Cuzco Perú.</a:t>
            </a:r>
          </a:p>
        </p:txBody>
      </p:sp>
      <p:pic>
        <p:nvPicPr>
          <p:cNvPr id="3074" name="Imagen 5"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09" y="5116613"/>
            <a:ext cx="2617892" cy="65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n 5"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681" y="2856884"/>
            <a:ext cx="14192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66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188640"/>
            <a:ext cx="8784976" cy="461665"/>
          </a:xfrm>
          <a:prstGeom prst="rect">
            <a:avLst/>
          </a:prstGeom>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prst="slope"/>
          </a:sp3d>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S"/>
            </a:defPPr>
            <a:lvl1pPr>
              <a:defRPr sz="2400">
                <a:ln>
                  <a:solidFill>
                    <a:schemeClr val="bg1"/>
                  </a:solidFill>
                </a:ln>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s-CO" dirty="0"/>
              <a:t>LOGROS FORTALECIMIENTO PRIMER SEMESTRE</a:t>
            </a:r>
            <a:endParaRPr lang="es-CO" dirty="0"/>
          </a:p>
        </p:txBody>
      </p:sp>
      <p:sp>
        <p:nvSpPr>
          <p:cNvPr id="7" name="6 Rectángulo"/>
          <p:cNvSpPr/>
          <p:nvPr/>
        </p:nvSpPr>
        <p:spPr>
          <a:xfrm>
            <a:off x="179512" y="836712"/>
            <a:ext cx="4572000"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s-CO" dirty="0" smtClean="0"/>
              <a:t>Cooperación Internacional- Cursos</a:t>
            </a:r>
            <a:endParaRPr lang="es-CO" dirty="0"/>
          </a:p>
        </p:txBody>
      </p:sp>
      <p:sp>
        <p:nvSpPr>
          <p:cNvPr id="5" name="4 CuadroTexto"/>
          <p:cNvSpPr txBox="1"/>
          <p:nvPr/>
        </p:nvSpPr>
        <p:spPr>
          <a:xfrm>
            <a:off x="2790816" y="4594860"/>
            <a:ext cx="5544616" cy="738664"/>
          </a:xfrm>
          <a:prstGeom prst="rect">
            <a:avLst/>
          </a:prstGeom>
          <a:noFill/>
          <a:ln>
            <a:solidFill>
              <a:schemeClr val="tx1"/>
            </a:solidFill>
          </a:ln>
        </p:spPr>
        <p:txBody>
          <a:bodyPr wrap="square" rtlCol="0">
            <a:spAutoFit/>
          </a:bodyPr>
          <a:lstStyle>
            <a:defPPr>
              <a:defRPr lang="es-ES"/>
            </a:defPPr>
            <a:lvl1pPr>
              <a:defRPr sz="1400"/>
            </a:lvl1pPr>
          </a:lstStyle>
          <a:p>
            <a:r>
              <a:rPr lang="es-CO" dirty="0"/>
              <a:t>Cursos Adaptación al cambio climático, enfrentando las consecuencias, en Tailandia, no fue posible </a:t>
            </a:r>
            <a:r>
              <a:rPr lang="es-CO" dirty="0" smtClean="0"/>
              <a:t>asistir </a:t>
            </a:r>
            <a:r>
              <a:rPr lang="es-CO" dirty="0"/>
              <a:t>porque no cubría tiquetes.</a:t>
            </a:r>
            <a:endParaRPr lang="es-CO" dirty="0"/>
          </a:p>
        </p:txBody>
      </p:sp>
      <p:pic>
        <p:nvPicPr>
          <p:cNvPr id="2050" name="Imagen 3" descr="image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02" y="1772816"/>
            <a:ext cx="17335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2555776" y="1571472"/>
            <a:ext cx="5958407" cy="1815882"/>
          </a:xfrm>
          <a:prstGeom prst="rect">
            <a:avLst/>
          </a:prstGeom>
          <a:noFill/>
          <a:ln>
            <a:solidFill>
              <a:schemeClr val="tx1"/>
            </a:solidFill>
          </a:ln>
        </p:spPr>
        <p:txBody>
          <a:bodyPr wrap="square" rtlCol="0">
            <a:spAutoFit/>
          </a:bodyPr>
          <a:lstStyle/>
          <a:p>
            <a:r>
              <a:rPr lang="es-CO" sz="1400" dirty="0" smtClean="0"/>
              <a:t>-Se </a:t>
            </a:r>
            <a:r>
              <a:rPr lang="es-CO" sz="1400" dirty="0"/>
              <a:t>presentaron y fueron aprobados dos funcionarios (Daniela Soto y Samuel Alfonso</a:t>
            </a:r>
            <a:r>
              <a:rPr lang="es-CO" sz="1400" dirty="0" smtClean="0"/>
              <a:t>) al </a:t>
            </a:r>
            <a:r>
              <a:rPr lang="es-CO" sz="1400" dirty="0"/>
              <a:t>curso Seminario de reforma e innovación de los servicios públicos, en </a:t>
            </a:r>
            <a:r>
              <a:rPr lang="es-CO" sz="1400" dirty="0" smtClean="0"/>
              <a:t>China.</a:t>
            </a:r>
          </a:p>
          <a:p>
            <a:r>
              <a:rPr lang="es-CO" sz="1400" dirty="0" smtClean="0"/>
              <a:t>-Se consiguió el curso reporteros Omnimedia para países en desarrollo, no se presentó ningún candidato.</a:t>
            </a:r>
          </a:p>
          <a:p>
            <a:r>
              <a:rPr lang="es-CO" sz="1400" dirty="0" smtClean="0"/>
              <a:t>-Se </a:t>
            </a:r>
            <a:r>
              <a:rPr lang="es-CO" sz="1400" dirty="0"/>
              <a:t>consiguió el </a:t>
            </a:r>
            <a:r>
              <a:rPr lang="es-CO" sz="1400" dirty="0" smtClean="0"/>
              <a:t>seminario para encargados de prensa y periodistas para países hispanoamericanos, </a:t>
            </a:r>
            <a:r>
              <a:rPr lang="es-CO" sz="1400" dirty="0"/>
              <a:t>no se presentó ningún candidato.</a:t>
            </a:r>
          </a:p>
          <a:p>
            <a:endParaRPr lang="es-CO" sz="1400" dirty="0"/>
          </a:p>
        </p:txBody>
      </p:sp>
      <p:pic>
        <p:nvPicPr>
          <p:cNvPr id="2051" name="13 Imagen"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481319"/>
            <a:ext cx="2376264"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3059832" y="3491171"/>
            <a:ext cx="5256584" cy="523220"/>
          </a:xfrm>
          <a:prstGeom prst="rect">
            <a:avLst/>
          </a:prstGeom>
          <a:noFill/>
          <a:ln>
            <a:solidFill>
              <a:schemeClr val="tx1"/>
            </a:solidFill>
          </a:ln>
        </p:spPr>
        <p:txBody>
          <a:bodyPr wrap="square" rtlCol="0">
            <a:spAutoFit/>
          </a:bodyPr>
          <a:lstStyle/>
          <a:p>
            <a:r>
              <a:rPr lang="es-CO" sz="1400" dirty="0">
                <a:solidFill>
                  <a:schemeClr val="tx1"/>
                </a:solidFill>
                <a:latin typeface="Arial" charset="0"/>
              </a:rPr>
              <a:t>Curso Gestión de Proyectos de Desarrollo, </a:t>
            </a:r>
            <a:r>
              <a:rPr lang="es-CO" sz="1400" dirty="0" smtClean="0">
                <a:solidFill>
                  <a:schemeClr val="tx1"/>
                </a:solidFill>
                <a:latin typeface="Arial" charset="0"/>
              </a:rPr>
              <a:t>virtual, no </a:t>
            </a:r>
            <a:r>
              <a:rPr lang="es-CO" sz="1400" dirty="0">
                <a:solidFill>
                  <a:schemeClr val="tx1"/>
                </a:solidFill>
                <a:latin typeface="Arial" charset="0"/>
              </a:rPr>
              <a:t>se </a:t>
            </a:r>
            <a:r>
              <a:rPr lang="es-CO" sz="1400" dirty="0" smtClean="0">
                <a:solidFill>
                  <a:schemeClr val="tx1"/>
                </a:solidFill>
                <a:latin typeface="Arial" charset="0"/>
              </a:rPr>
              <a:t>presentaron </a:t>
            </a:r>
            <a:r>
              <a:rPr lang="es-CO" sz="1400" dirty="0">
                <a:solidFill>
                  <a:schemeClr val="tx1"/>
                </a:solidFill>
                <a:latin typeface="Arial" charset="0"/>
              </a:rPr>
              <a:t>candidatos.</a:t>
            </a:r>
          </a:p>
        </p:txBody>
      </p:sp>
      <p:pic>
        <p:nvPicPr>
          <p:cNvPr id="2052" name="Imagen 5"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27" y="4437112"/>
            <a:ext cx="1533940" cy="105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312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188640"/>
            <a:ext cx="8784976" cy="461665"/>
          </a:xfrm>
          <a:prstGeom prst="rect">
            <a:avLst/>
          </a:prstGeom>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prst="slope"/>
          </a:sp3d>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S"/>
            </a:defPPr>
            <a:lvl1pPr>
              <a:defRPr sz="2400">
                <a:ln>
                  <a:solidFill>
                    <a:schemeClr val="bg1"/>
                  </a:solidFill>
                </a:ln>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s-CO" dirty="0"/>
              <a:t>LOGROS FORTALECIMIENTO PRIMER SEMESTRE</a:t>
            </a:r>
            <a:endParaRPr lang="es-CO" dirty="0"/>
          </a:p>
        </p:txBody>
      </p:sp>
      <p:sp>
        <p:nvSpPr>
          <p:cNvPr id="7" name="6 Rectángulo"/>
          <p:cNvSpPr/>
          <p:nvPr/>
        </p:nvSpPr>
        <p:spPr>
          <a:xfrm>
            <a:off x="179512" y="836712"/>
            <a:ext cx="4572000"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s-CO" dirty="0" smtClean="0"/>
              <a:t>Cooperación Técnica Internacional- </a:t>
            </a:r>
            <a:endParaRPr lang="es-CO" dirty="0"/>
          </a:p>
        </p:txBody>
      </p:sp>
      <p:sp>
        <p:nvSpPr>
          <p:cNvPr id="5" name="4 CuadroTexto"/>
          <p:cNvSpPr txBox="1"/>
          <p:nvPr/>
        </p:nvSpPr>
        <p:spPr>
          <a:xfrm>
            <a:off x="2790816" y="3996355"/>
            <a:ext cx="5544616" cy="738664"/>
          </a:xfrm>
          <a:prstGeom prst="rect">
            <a:avLst/>
          </a:prstGeom>
          <a:noFill/>
          <a:ln>
            <a:solidFill>
              <a:schemeClr val="tx1"/>
            </a:solidFill>
          </a:ln>
        </p:spPr>
        <p:txBody>
          <a:bodyPr wrap="square" rtlCol="0">
            <a:spAutoFit/>
          </a:bodyPr>
          <a:lstStyle>
            <a:defPPr>
              <a:defRPr lang="es-ES"/>
            </a:defPPr>
            <a:lvl1pPr>
              <a:defRPr sz="1400"/>
            </a:lvl1pPr>
          </a:lstStyle>
          <a:p>
            <a:r>
              <a:rPr lang="es-CO" dirty="0"/>
              <a:t>Cursos Adaptación al cambio climático, enfrentando las consecuencias, en Tailandia, no fue posible </a:t>
            </a:r>
            <a:r>
              <a:rPr lang="es-CO" dirty="0" smtClean="0"/>
              <a:t>asistir </a:t>
            </a:r>
            <a:r>
              <a:rPr lang="es-CO" dirty="0"/>
              <a:t>porque no cubría tiquetes.</a:t>
            </a:r>
            <a:endParaRPr lang="es-CO" dirty="0"/>
          </a:p>
        </p:txBody>
      </p:sp>
      <p:pic>
        <p:nvPicPr>
          <p:cNvPr id="2051" name="13 Imagen"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52" y="1451451"/>
            <a:ext cx="2376264"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3203848" y="1461302"/>
            <a:ext cx="5328592" cy="954107"/>
          </a:xfrm>
          <a:prstGeom prst="rect">
            <a:avLst/>
          </a:prstGeom>
          <a:noFill/>
          <a:ln>
            <a:solidFill>
              <a:schemeClr val="tx1"/>
            </a:solidFill>
          </a:ln>
        </p:spPr>
        <p:txBody>
          <a:bodyPr wrap="square" rtlCol="0">
            <a:spAutoFit/>
          </a:bodyPr>
          <a:lstStyle/>
          <a:p>
            <a:r>
              <a:rPr lang="es-CO" sz="1400" dirty="0" smtClean="0">
                <a:solidFill>
                  <a:schemeClr val="tx1"/>
                </a:solidFill>
                <a:latin typeface="Arial" charset="0"/>
              </a:rPr>
              <a:t>A través dela Fundación Getulio Vargas, se presentó un proyecto al BID, para la presentación de bienes públicos regionales, entre Colombia, Argentina y Brasil, como países participantes. Se esta esperando la respuesta.</a:t>
            </a:r>
            <a:endParaRPr lang="es-CO" sz="1400" dirty="0">
              <a:solidFill>
                <a:schemeClr val="tx1"/>
              </a:solidFill>
              <a:latin typeface="Arial" charset="0"/>
            </a:endParaRPr>
          </a:p>
        </p:txBody>
      </p:sp>
      <p:pic>
        <p:nvPicPr>
          <p:cNvPr id="11" name="7 Imagen"/>
          <p:cNvPicPr/>
          <p:nvPr/>
        </p:nvPicPr>
        <p:blipFill>
          <a:blip r:embed="rId4"/>
          <a:stretch>
            <a:fillRect/>
          </a:stretch>
        </p:blipFill>
        <p:spPr>
          <a:xfrm>
            <a:off x="700027" y="2657552"/>
            <a:ext cx="1501019" cy="1005840"/>
          </a:xfrm>
          <a:prstGeom prst="rect">
            <a:avLst/>
          </a:prstGeom>
        </p:spPr>
      </p:pic>
      <p:sp>
        <p:nvSpPr>
          <p:cNvPr id="12" name="8 CuadroTexto"/>
          <p:cNvSpPr txBox="1"/>
          <p:nvPr/>
        </p:nvSpPr>
        <p:spPr>
          <a:xfrm>
            <a:off x="2233967" y="2883936"/>
            <a:ext cx="6237388" cy="523220"/>
          </a:xfrm>
          <a:prstGeom prst="rect">
            <a:avLst/>
          </a:prstGeom>
          <a:noFill/>
          <a:ln>
            <a:solidFill>
              <a:schemeClr val="tx1"/>
            </a:solidFill>
          </a:ln>
        </p:spPr>
        <p:txBody>
          <a:bodyPr wrap="square" rtlCol="0">
            <a:spAutoFit/>
          </a:bodyPr>
          <a:lstStyle>
            <a:defPPr>
              <a:defRPr lang="es-ES"/>
            </a:defPPr>
            <a:lvl1pPr>
              <a:defRPr sz="1400"/>
            </a:lvl1pPr>
          </a:lstStyle>
          <a:p>
            <a:r>
              <a:rPr lang="es-CO" dirty="0"/>
              <a:t>En Marzo se participó en el programa KSP, para fortalecer las capacidades </a:t>
            </a:r>
            <a:r>
              <a:rPr lang="es-CO" dirty="0" smtClean="0"/>
              <a:t>nacionales </a:t>
            </a:r>
            <a:r>
              <a:rPr lang="es-CO" dirty="0"/>
              <a:t>en la industria del agua y el agua residual. </a:t>
            </a:r>
            <a:r>
              <a:rPr lang="es-CO" dirty="0"/>
              <a:t>En Bogotá.</a:t>
            </a:r>
            <a:endParaRPr lang="es-CO" dirty="0"/>
          </a:p>
        </p:txBody>
      </p:sp>
    </p:spTree>
    <p:extLst>
      <p:ext uri="{BB962C8B-B14F-4D97-AF65-F5344CB8AC3E}">
        <p14:creationId xmlns:p14="http://schemas.microsoft.com/office/powerpoint/2010/main" val="1751331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LOGROS DE COMUNICACIONES PRIMER SEMESTRE</a:t>
            </a:r>
            <a:endParaRPr lang="es-CO" dirty="0"/>
          </a:p>
        </p:txBody>
      </p:sp>
      <p:sp>
        <p:nvSpPr>
          <p:cNvPr id="3" name="Marcador de contenido 2"/>
          <p:cNvSpPr>
            <a:spLocks noGrp="1"/>
          </p:cNvSpPr>
          <p:nvPr>
            <p:ph idx="1"/>
          </p:nvPr>
        </p:nvSpPr>
        <p:spPr/>
        <p:txBody>
          <a:bodyPr/>
          <a:lstStyle/>
          <a:p>
            <a:r>
              <a:rPr lang="es-CO" dirty="0" err="1" smtClean="0"/>
              <a:t>Noticra</a:t>
            </a:r>
            <a:endParaRPr lang="es-CO" dirty="0" smtClean="0"/>
          </a:p>
          <a:p>
            <a:r>
              <a:rPr lang="es-CO" dirty="0" smtClean="0"/>
              <a:t>Se han desarrollado los siguientes instrumentos de divulgación:</a:t>
            </a:r>
          </a:p>
          <a:p>
            <a:r>
              <a:rPr lang="es-CO" dirty="0" smtClean="0"/>
              <a:t>Talleres</a:t>
            </a:r>
          </a:p>
          <a:p>
            <a:r>
              <a:rPr lang="es-CO" dirty="0" smtClean="0"/>
              <a:t>Participación en eventos</a:t>
            </a:r>
          </a:p>
          <a:p>
            <a:endParaRPr lang="es-CO" dirty="0"/>
          </a:p>
        </p:txBody>
      </p:sp>
    </p:spTree>
    <p:extLst>
      <p:ext uri="{BB962C8B-B14F-4D97-AF65-F5344CB8AC3E}">
        <p14:creationId xmlns:p14="http://schemas.microsoft.com/office/powerpoint/2010/main" val="1449470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AVANCES PRIMER SEMESTRE</a:t>
            </a:r>
            <a:endParaRPr lang="es-CO" dirty="0"/>
          </a:p>
        </p:txBody>
      </p:sp>
      <p:graphicFrame>
        <p:nvGraphicFramePr>
          <p:cNvPr id="7" name="Gráfico 6"/>
          <p:cNvGraphicFramePr>
            <a:graphicFrameLocks/>
          </p:cNvGraphicFramePr>
          <p:nvPr>
            <p:extLst>
              <p:ext uri="{D42A27DB-BD31-4B8C-83A1-F6EECF244321}">
                <p14:modId xmlns:p14="http://schemas.microsoft.com/office/powerpoint/2010/main" val="2596339290"/>
              </p:ext>
            </p:extLst>
          </p:nvPr>
        </p:nvGraphicFramePr>
        <p:xfrm>
          <a:off x="1835696" y="1417638"/>
          <a:ext cx="5760640" cy="3523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2650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AVANCES PRIMER SEMESTRE</a:t>
            </a:r>
            <a:endParaRPr lang="es-CO" dirty="0"/>
          </a:p>
        </p:txBody>
      </p:sp>
      <p:graphicFrame>
        <p:nvGraphicFramePr>
          <p:cNvPr id="6" name="Gráfico 5"/>
          <p:cNvGraphicFramePr>
            <a:graphicFrameLocks/>
          </p:cNvGraphicFramePr>
          <p:nvPr>
            <p:extLst>
              <p:ext uri="{D42A27DB-BD31-4B8C-83A1-F6EECF244321}">
                <p14:modId xmlns:p14="http://schemas.microsoft.com/office/powerpoint/2010/main" val="1453492496"/>
              </p:ext>
            </p:extLst>
          </p:nvPr>
        </p:nvGraphicFramePr>
        <p:xfrm>
          <a:off x="1115616" y="1268760"/>
          <a:ext cx="6552728"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6899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LO QUE HACE FALTA PARA EL SEGUNDO SEMESTRE</a:t>
            </a:r>
            <a:endParaRPr lang="es-CO" dirty="0"/>
          </a:p>
        </p:txBody>
      </p:sp>
      <p:sp>
        <p:nvSpPr>
          <p:cNvPr id="3" name="Marcador de contenido 2"/>
          <p:cNvSpPr>
            <a:spLocks noGrp="1"/>
          </p:cNvSpPr>
          <p:nvPr>
            <p:ph idx="1"/>
          </p:nvPr>
        </p:nvSpPr>
        <p:spPr/>
        <p:txBody>
          <a:bodyPr/>
          <a:lstStyle/>
          <a:p>
            <a:r>
              <a:rPr lang="es-CO" dirty="0" smtClean="0"/>
              <a:t>10 Resoluciones definitivas</a:t>
            </a:r>
          </a:p>
          <a:p>
            <a:r>
              <a:rPr lang="es-CO" dirty="0" smtClean="0"/>
              <a:t>10 resoluciones de Trámite</a:t>
            </a:r>
          </a:p>
          <a:p>
            <a:endParaRPr lang="es-CO" dirty="0"/>
          </a:p>
          <a:p>
            <a:r>
              <a:rPr lang="es-CO" dirty="0" smtClean="0"/>
              <a:t>Ver agenda Regulatoria versión 3.</a:t>
            </a:r>
            <a:endParaRPr lang="es-CO" dirty="0"/>
          </a:p>
        </p:txBody>
      </p:sp>
    </p:spTree>
    <p:extLst>
      <p:ext uri="{BB962C8B-B14F-4D97-AF65-F5344CB8AC3E}">
        <p14:creationId xmlns:p14="http://schemas.microsoft.com/office/powerpoint/2010/main" val="2106913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6113" y="4394351"/>
            <a:ext cx="7364344" cy="923330"/>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wrap="square">
            <a:spAutoFit/>
          </a:bodyPr>
          <a:lstStyle/>
          <a:p>
            <a:pPr algn="l"/>
            <a:r>
              <a:rPr lang="es-CO" sz="1800" dirty="0">
                <a:solidFill>
                  <a:srgbClr val="000000"/>
                </a:solidFill>
                <a:latin typeface="Calibri" panose="020F0502020204030204" pitchFamily="34" charset="0"/>
                <a:ea typeface="+mn-ea"/>
                <a:cs typeface="+mn-cs"/>
              </a:rPr>
              <a:t>PROYECTO ESTRATÉGICO: Desarrollar instrumentos para fortalecer  la aplicación del marco tarifario de acueducto y alcantarillado de más de 5.000 suscriptores orientado a incrementar los niveles de eficiencia</a:t>
            </a:r>
          </a:p>
        </p:txBody>
      </p:sp>
      <p:sp>
        <p:nvSpPr>
          <p:cNvPr id="6" name="Rectángulo 5"/>
          <p:cNvSpPr/>
          <p:nvPr/>
        </p:nvSpPr>
        <p:spPr>
          <a:xfrm>
            <a:off x="512377" y="3124815"/>
            <a:ext cx="7364344" cy="92333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CRA :Promover a través de la regulación, las condiciones de mercado adecuadas para la prestación de los servicios de Acueducto, Alcantarillado y Aseo.</a:t>
            </a:r>
          </a:p>
        </p:txBody>
      </p:sp>
      <p:sp>
        <p:nvSpPr>
          <p:cNvPr id="7" name="Rectángulo 6"/>
          <p:cNvSpPr/>
          <p:nvPr/>
        </p:nvSpPr>
        <p:spPr>
          <a:xfrm>
            <a:off x="539850" y="548680"/>
            <a:ext cx="7336871" cy="2308324"/>
          </a:xfrm>
          <a:prstGeom prst="rect">
            <a:avLst/>
          </a:prstGeom>
          <a:solidFill>
            <a:srgbClr val="00B050"/>
          </a:solidFill>
          <a:ln>
            <a:noFill/>
          </a:ln>
        </p:spPr>
        <p:txBody>
          <a:bodyPr vert="horz" wrap="square" lIns="91440" tIns="45720" rIns="91440" bIns="45720" numCol="1" anchor="ctr" anchorCtr="0" compatLnSpc="1">
            <a:prstTxWarp prst="textNoShape">
              <a:avLst/>
            </a:prstTxWarp>
          </a:bodyPr>
          <a:lstStyle/>
          <a:p>
            <a:pPr eaLnBrk="0" hangingPunct="0"/>
            <a:r>
              <a:rPr lang="es-CO" dirty="0">
                <a:solidFill>
                  <a:schemeClr val="bg1"/>
                </a:solidFill>
                <a:latin typeface="Arial" panose="020B0604020202020204" pitchFamily="34" charset="0"/>
                <a:ea typeface="+mj-ea"/>
                <a:cs typeface="Arial" panose="020B0604020202020204" pitchFamily="34" charset="0"/>
              </a:rPr>
              <a:t>OBJETIVO ESTRATÉGICO SECTOR :Formular las políticas, normativa, regulación y demás instrumentos legales y de gestión, mediante la presentación y aprobación de las mismas , para mejorar la prestación de los servicios de Agua Potable y Saneamiento Básico, consolidar un mejor sistema de Ciudades amables y productivas, mejorar la calidad de vida de las personas en el territorio nacional, contribuyendo con la disminución del déficit de vivienda urbana,  y con el desarrollo económico de Colombia.</a:t>
            </a:r>
          </a:p>
        </p:txBody>
      </p:sp>
      <p:sp>
        <p:nvSpPr>
          <p:cNvPr id="4" name="Elipse 3"/>
          <p:cNvSpPr/>
          <p:nvPr/>
        </p:nvSpPr>
        <p:spPr>
          <a:xfrm>
            <a:off x="8172400" y="4576060"/>
            <a:ext cx="504056" cy="559911"/>
          </a:xfrm>
          <a:prstGeom prst="ellipse">
            <a:avLst/>
          </a:prstGeom>
          <a:solidFill>
            <a:srgbClr val="00B05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742271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71600" y="1417638"/>
            <a:ext cx="6876256" cy="923330"/>
          </a:xfrm>
          <a:prstGeom prst="rect">
            <a:avLst/>
          </a:prstGeom>
        </p:spPr>
        <p:txBody>
          <a:bodyPr wrap="square">
            <a:spAutoFit/>
          </a:bodyPr>
          <a:lstStyle/>
          <a:p>
            <a:pPr algn="just"/>
            <a:r>
              <a:rPr lang="es-CO" dirty="0"/>
              <a:t>Adición presupuestal de $698 MM, </a:t>
            </a:r>
            <a:r>
              <a:rPr lang="es-CO" dirty="0" smtClean="0"/>
              <a:t>lo que representa  el 21% </a:t>
            </a:r>
            <a:r>
              <a:rPr lang="es-CO" dirty="0"/>
              <a:t>del presupuesto </a:t>
            </a:r>
            <a:r>
              <a:rPr lang="es-CO" dirty="0" smtClean="0"/>
              <a:t>total inicial de inversión, </a:t>
            </a:r>
            <a:r>
              <a:rPr lang="es-CO" dirty="0"/>
              <a:t>para Sistemas de información $298 MM y para Marco Regulatorio $400 MM.</a:t>
            </a:r>
          </a:p>
        </p:txBody>
      </p:sp>
      <p:sp>
        <p:nvSpPr>
          <p:cNvPr id="4" name="Título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600" b="1" kern="1200">
                <a:solidFill>
                  <a:srgbClr val="558ED5"/>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CO" smtClean="0"/>
              <a:t>LO QUE HACE FALTA PARA EL SEGUNDO SEMESTRE</a:t>
            </a:r>
            <a:endParaRPr lang="es-CO" dirty="0"/>
          </a:p>
        </p:txBody>
      </p:sp>
      <p:graphicFrame>
        <p:nvGraphicFramePr>
          <p:cNvPr id="5" name="Gráfico 4"/>
          <p:cNvGraphicFramePr>
            <a:graphicFrameLocks/>
          </p:cNvGraphicFramePr>
          <p:nvPr>
            <p:extLst>
              <p:ext uri="{D42A27DB-BD31-4B8C-83A1-F6EECF244321}">
                <p14:modId xmlns:p14="http://schemas.microsoft.com/office/powerpoint/2010/main" val="474869570"/>
              </p:ext>
            </p:extLst>
          </p:nvPr>
        </p:nvGraphicFramePr>
        <p:xfrm>
          <a:off x="1691680" y="2560638"/>
          <a:ext cx="5760640" cy="28914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188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188640"/>
            <a:ext cx="8784976" cy="461665"/>
          </a:xfrm>
          <a:prstGeom prst="rect">
            <a:avLst/>
          </a:prstGeom>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prst="slope"/>
          </a:sp3d>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S"/>
            </a:defPPr>
            <a:lvl1pPr>
              <a:defRPr sz="2400">
                <a:ln>
                  <a:solidFill>
                    <a:schemeClr val="bg1"/>
                  </a:solidFill>
                </a:ln>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s-CO" dirty="0" smtClean="0"/>
              <a:t>LO QUE VIENE PARA EL SEGUNDO SEMESTRE</a:t>
            </a:r>
            <a:endParaRPr lang="es-CO" dirty="0"/>
          </a:p>
        </p:txBody>
      </p:sp>
      <p:sp>
        <p:nvSpPr>
          <p:cNvPr id="15" name="14 CuadroTexto"/>
          <p:cNvSpPr txBox="1"/>
          <p:nvPr/>
        </p:nvSpPr>
        <p:spPr>
          <a:xfrm>
            <a:off x="2462824" y="1435158"/>
            <a:ext cx="6048673" cy="954107"/>
          </a:xfrm>
          <a:prstGeom prst="rect">
            <a:avLst/>
          </a:prstGeom>
          <a:noFill/>
          <a:ln>
            <a:solidFill>
              <a:schemeClr val="tx1"/>
            </a:solidFill>
          </a:ln>
        </p:spPr>
        <p:txBody>
          <a:bodyPr wrap="square" rtlCol="0">
            <a:spAutoFit/>
          </a:bodyPr>
          <a:lstStyle>
            <a:defPPr>
              <a:defRPr lang="es-ES"/>
            </a:defPPr>
            <a:lvl1pPr>
              <a:defRPr sz="1400"/>
            </a:lvl1pPr>
          </a:lstStyle>
          <a:p>
            <a:r>
              <a:rPr lang="es-CO" dirty="0" smtClean="0"/>
              <a:t>-Definición de candidatos para el curso virtual de derecho internacional de aguas en América Latina.</a:t>
            </a:r>
          </a:p>
          <a:p>
            <a:r>
              <a:rPr lang="es-CO" dirty="0" smtClean="0"/>
              <a:t>-</a:t>
            </a:r>
            <a:r>
              <a:rPr lang="es-CO" dirty="0"/>
              <a:t>Abordaje de derechos humanos para la gestión integral del recurso hídrico. Es un curso virtual</a:t>
            </a:r>
            <a:r>
              <a:rPr lang="es-CO" dirty="0" smtClean="0"/>
              <a:t>.</a:t>
            </a:r>
            <a:endParaRPr lang="es-CO" dirty="0"/>
          </a:p>
        </p:txBody>
      </p:sp>
      <p:sp>
        <p:nvSpPr>
          <p:cNvPr id="7" name="6 Rectángulo"/>
          <p:cNvSpPr/>
          <p:nvPr/>
        </p:nvSpPr>
        <p:spPr>
          <a:xfrm>
            <a:off x="179512" y="836712"/>
            <a:ext cx="4572000"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s-CO" dirty="0" smtClean="0"/>
              <a:t>Cooperación Internacional</a:t>
            </a:r>
            <a:endParaRPr lang="es-CO" dirty="0"/>
          </a:p>
        </p:txBody>
      </p:sp>
      <p:pic>
        <p:nvPicPr>
          <p:cNvPr id="8" name="7 Imagen"/>
          <p:cNvPicPr/>
          <p:nvPr/>
        </p:nvPicPr>
        <p:blipFill>
          <a:blip r:embed="rId3"/>
          <a:stretch>
            <a:fillRect/>
          </a:stretch>
        </p:blipFill>
        <p:spPr>
          <a:xfrm>
            <a:off x="306419" y="2660193"/>
            <a:ext cx="1501019" cy="1005840"/>
          </a:xfrm>
          <a:prstGeom prst="rect">
            <a:avLst/>
          </a:prstGeom>
        </p:spPr>
      </p:pic>
      <p:sp>
        <p:nvSpPr>
          <p:cNvPr id="9" name="8 CuadroTexto"/>
          <p:cNvSpPr txBox="1"/>
          <p:nvPr/>
        </p:nvSpPr>
        <p:spPr>
          <a:xfrm>
            <a:off x="2079028" y="2835215"/>
            <a:ext cx="6454308" cy="523220"/>
          </a:xfrm>
          <a:prstGeom prst="rect">
            <a:avLst/>
          </a:prstGeom>
          <a:noFill/>
          <a:ln>
            <a:solidFill>
              <a:schemeClr val="tx1"/>
            </a:solidFill>
          </a:ln>
        </p:spPr>
        <p:txBody>
          <a:bodyPr wrap="square" rtlCol="0">
            <a:spAutoFit/>
          </a:bodyPr>
          <a:lstStyle>
            <a:defPPr>
              <a:defRPr lang="es-ES"/>
            </a:defPPr>
            <a:lvl1pPr>
              <a:defRPr sz="1400"/>
            </a:lvl1pPr>
          </a:lstStyle>
          <a:p>
            <a:r>
              <a:rPr lang="es-CO" dirty="0"/>
              <a:t>Presentación de la funcionaria Natalia Guzmán, al curso de Política Pública de los Servicios de Agua y Alcantarillado.</a:t>
            </a:r>
            <a:endParaRPr lang="es-CO" dirty="0"/>
          </a:p>
        </p:txBody>
      </p:sp>
      <p:sp>
        <p:nvSpPr>
          <p:cNvPr id="5" name="4 CuadroTexto"/>
          <p:cNvSpPr txBox="1"/>
          <p:nvPr/>
        </p:nvSpPr>
        <p:spPr>
          <a:xfrm>
            <a:off x="2497422" y="4040399"/>
            <a:ext cx="6048672" cy="738664"/>
          </a:xfrm>
          <a:prstGeom prst="rect">
            <a:avLst/>
          </a:prstGeom>
          <a:noFill/>
          <a:ln>
            <a:solidFill>
              <a:schemeClr val="tx1"/>
            </a:solidFill>
          </a:ln>
        </p:spPr>
        <p:txBody>
          <a:bodyPr wrap="square" rtlCol="0">
            <a:spAutoFit/>
          </a:bodyPr>
          <a:lstStyle/>
          <a:p>
            <a:r>
              <a:rPr lang="es-CO" sz="1400" dirty="0" smtClean="0"/>
              <a:t>En el mes de julio la CRA participará en el seminario internacional a realizarse en Rio de Janeiro, Aspectos Regulatorios Saneamiento y Recursos Hídricos.</a:t>
            </a:r>
            <a:endParaRPr lang="es-CO" sz="1400" dirty="0"/>
          </a:p>
        </p:txBody>
      </p:sp>
      <p:pic>
        <p:nvPicPr>
          <p:cNvPr id="11" name="Imagen 9" descr="image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35" y="3927816"/>
            <a:ext cx="152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Imagen 5"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19" y="4287579"/>
            <a:ext cx="1872209" cy="80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image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04" y="5193621"/>
            <a:ext cx="152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4 CuadroTexto"/>
          <p:cNvSpPr txBox="1"/>
          <p:nvPr/>
        </p:nvSpPr>
        <p:spPr>
          <a:xfrm>
            <a:off x="2484664" y="4986214"/>
            <a:ext cx="6048672" cy="738664"/>
          </a:xfrm>
          <a:prstGeom prst="rect">
            <a:avLst/>
          </a:prstGeom>
          <a:noFill/>
          <a:ln>
            <a:solidFill>
              <a:schemeClr val="tx1"/>
            </a:solidFill>
          </a:ln>
        </p:spPr>
        <p:txBody>
          <a:bodyPr wrap="square" rtlCol="0">
            <a:spAutoFit/>
          </a:bodyPr>
          <a:lstStyle/>
          <a:p>
            <a:r>
              <a:rPr lang="es-CO" sz="1400" dirty="0" smtClean="0"/>
              <a:t>Esta en proceso la suscripción de un memorando de entendimiento, para el intercambio de experiencias en materia regulatoria del sector de agua y saneamiento básico.</a:t>
            </a:r>
            <a:endParaRPr lang="es-CO" sz="1400" dirty="0"/>
          </a:p>
        </p:txBody>
      </p:sp>
      <p:pic>
        <p:nvPicPr>
          <p:cNvPr id="18" name="Imagen 17"/>
          <p:cNvPicPr>
            <a:picLocks noChangeAspect="1"/>
          </p:cNvPicPr>
          <p:nvPr/>
        </p:nvPicPr>
        <p:blipFill>
          <a:blip r:embed="rId6"/>
          <a:stretch>
            <a:fillRect/>
          </a:stretch>
        </p:blipFill>
        <p:spPr>
          <a:xfrm>
            <a:off x="421204" y="1427714"/>
            <a:ext cx="1727727" cy="1139216"/>
          </a:xfrm>
          <a:prstGeom prst="rect">
            <a:avLst/>
          </a:prstGeom>
          <a:noFill/>
          <a:ln>
            <a:solidFill>
              <a:schemeClr val="tx1"/>
            </a:solidFill>
          </a:ln>
        </p:spPr>
      </p:pic>
    </p:spTree>
    <p:extLst>
      <p:ext uri="{BB962C8B-B14F-4D97-AF65-F5344CB8AC3E}">
        <p14:creationId xmlns:p14="http://schemas.microsoft.com/office/powerpoint/2010/main" val="4099065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188640"/>
            <a:ext cx="8784976" cy="461665"/>
          </a:xfrm>
          <a:prstGeom prst="rect">
            <a:avLst/>
          </a:prstGeom>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prst="slope"/>
          </a:sp3d>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S"/>
            </a:defPPr>
            <a:lvl1pPr>
              <a:defRPr sz="2400">
                <a:ln>
                  <a:solidFill>
                    <a:schemeClr val="bg1"/>
                  </a:solidFill>
                </a:ln>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s-CO" dirty="0" smtClean="0"/>
              <a:t>LO QUE VIENE PARA EL SEGUNDO SEMESTRE</a:t>
            </a:r>
            <a:endParaRPr lang="es-CO" dirty="0"/>
          </a:p>
        </p:txBody>
      </p:sp>
      <p:sp>
        <p:nvSpPr>
          <p:cNvPr id="15" name="14 CuadroTexto"/>
          <p:cNvSpPr txBox="1"/>
          <p:nvPr/>
        </p:nvSpPr>
        <p:spPr>
          <a:xfrm>
            <a:off x="3000582" y="1281100"/>
            <a:ext cx="5545512" cy="954107"/>
          </a:xfrm>
          <a:prstGeom prst="rect">
            <a:avLst/>
          </a:prstGeom>
          <a:noFill/>
          <a:ln>
            <a:solidFill>
              <a:schemeClr val="tx1"/>
            </a:solidFill>
          </a:ln>
        </p:spPr>
        <p:txBody>
          <a:bodyPr wrap="square" rtlCol="0">
            <a:spAutoFit/>
          </a:bodyPr>
          <a:lstStyle>
            <a:defPPr>
              <a:defRPr lang="es-ES"/>
            </a:defPPr>
            <a:lvl1pPr>
              <a:defRPr sz="1400"/>
            </a:lvl1pPr>
          </a:lstStyle>
          <a:p>
            <a:r>
              <a:rPr lang="es-CO" dirty="0" smtClean="0"/>
              <a:t>Esta prevista la participación del Director Ejecutivo, en la Asamblea No. 17 de Aderasa y en el Foro Iberoamericano de Regulación, a desarrolle en la ciudad Florianópolis (Brasil), en septiembre de 2017 y en el Congreso Brasilero de Regulación.</a:t>
            </a:r>
            <a:endParaRPr lang="es-CO" dirty="0"/>
          </a:p>
        </p:txBody>
      </p:sp>
      <p:sp>
        <p:nvSpPr>
          <p:cNvPr id="7" name="6 Rectángulo"/>
          <p:cNvSpPr/>
          <p:nvPr/>
        </p:nvSpPr>
        <p:spPr>
          <a:xfrm>
            <a:off x="179512" y="836712"/>
            <a:ext cx="4572000"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s-CO" dirty="0" smtClean="0"/>
              <a:t>Cooperación Internacional</a:t>
            </a:r>
            <a:endParaRPr lang="es-CO" dirty="0"/>
          </a:p>
        </p:txBody>
      </p:sp>
      <p:sp>
        <p:nvSpPr>
          <p:cNvPr id="9" name="8 CuadroTexto"/>
          <p:cNvSpPr txBox="1"/>
          <p:nvPr/>
        </p:nvSpPr>
        <p:spPr>
          <a:xfrm>
            <a:off x="3102997" y="2358161"/>
            <a:ext cx="5473504" cy="954107"/>
          </a:xfrm>
          <a:prstGeom prst="rect">
            <a:avLst/>
          </a:prstGeom>
          <a:noFill/>
          <a:ln>
            <a:solidFill>
              <a:schemeClr val="tx1"/>
            </a:solidFill>
          </a:ln>
        </p:spPr>
        <p:txBody>
          <a:bodyPr wrap="square" rtlCol="0">
            <a:spAutoFit/>
          </a:bodyPr>
          <a:lstStyle>
            <a:defPPr>
              <a:defRPr lang="es-ES"/>
            </a:defPPr>
            <a:lvl1pPr>
              <a:defRPr sz="1400"/>
            </a:lvl1pPr>
          </a:lstStyle>
          <a:p>
            <a:r>
              <a:rPr lang="es-CO" dirty="0" smtClean="0"/>
              <a:t>Se presentó para solicitud de cofinanciación ante la Cooperación española el estudio definición de acciones sectoriales que garanticen un mayor impacto de la regulación tarifaria de los servicios AAA.</a:t>
            </a:r>
            <a:endParaRPr lang="es-CO" dirty="0"/>
          </a:p>
        </p:txBody>
      </p:sp>
      <p:sp>
        <p:nvSpPr>
          <p:cNvPr id="5" name="4 CuadroTexto"/>
          <p:cNvSpPr txBox="1"/>
          <p:nvPr/>
        </p:nvSpPr>
        <p:spPr>
          <a:xfrm>
            <a:off x="3102997" y="3442589"/>
            <a:ext cx="5558270" cy="738664"/>
          </a:xfrm>
          <a:prstGeom prst="rect">
            <a:avLst/>
          </a:prstGeom>
          <a:noFill/>
          <a:ln>
            <a:solidFill>
              <a:schemeClr val="tx1"/>
            </a:solidFill>
          </a:ln>
        </p:spPr>
        <p:txBody>
          <a:bodyPr wrap="square" rtlCol="0">
            <a:spAutoFit/>
          </a:bodyPr>
          <a:lstStyle/>
          <a:p>
            <a:r>
              <a:rPr lang="es-CO" sz="1400" dirty="0" smtClean="0"/>
              <a:t>Esta en parte precontractual la firma del pacto de cooperación entre la CAF y la CRA, para la evaluación de impacto del proyecto regulatorio de Calidad y descuentos.</a:t>
            </a:r>
            <a:endParaRPr lang="es-CO" sz="1400" dirty="0"/>
          </a:p>
        </p:txBody>
      </p:sp>
      <p:pic>
        <p:nvPicPr>
          <p:cNvPr id="2" name="Imagen 1"/>
          <p:cNvPicPr>
            <a:picLocks noChangeAspect="1"/>
          </p:cNvPicPr>
          <p:nvPr/>
        </p:nvPicPr>
        <p:blipFill>
          <a:blip r:embed="rId3"/>
          <a:stretch>
            <a:fillRect/>
          </a:stretch>
        </p:blipFill>
        <p:spPr>
          <a:xfrm>
            <a:off x="230202" y="2435084"/>
            <a:ext cx="2569765" cy="877184"/>
          </a:xfrm>
          <a:prstGeom prst="rect">
            <a:avLst/>
          </a:prstGeom>
          <a:noFill/>
          <a:ln>
            <a:solidFill>
              <a:schemeClr val="tx1"/>
            </a:solidFill>
          </a:ln>
        </p:spPr>
      </p:pic>
      <p:pic>
        <p:nvPicPr>
          <p:cNvPr id="4" name="Imagen 3"/>
          <p:cNvPicPr>
            <a:picLocks noChangeAspect="1"/>
          </p:cNvPicPr>
          <p:nvPr/>
        </p:nvPicPr>
        <p:blipFill>
          <a:blip r:embed="rId4"/>
          <a:stretch>
            <a:fillRect/>
          </a:stretch>
        </p:blipFill>
        <p:spPr>
          <a:xfrm>
            <a:off x="443521" y="3535696"/>
            <a:ext cx="2143125" cy="552450"/>
          </a:xfrm>
          <a:prstGeom prst="rect">
            <a:avLst/>
          </a:prstGeom>
          <a:noFill/>
          <a:ln>
            <a:solidFill>
              <a:schemeClr val="tx1"/>
            </a:solidFill>
          </a:ln>
        </p:spPr>
      </p:pic>
      <p:pic>
        <p:nvPicPr>
          <p:cNvPr id="12" name="Imagen 11"/>
          <p:cNvPicPr>
            <a:picLocks noChangeAspect="1"/>
          </p:cNvPicPr>
          <p:nvPr/>
        </p:nvPicPr>
        <p:blipFill>
          <a:blip r:embed="rId5"/>
          <a:stretch>
            <a:fillRect/>
          </a:stretch>
        </p:blipFill>
        <p:spPr>
          <a:xfrm>
            <a:off x="183720" y="1341597"/>
            <a:ext cx="2662731" cy="704850"/>
          </a:xfrm>
          <a:prstGeom prst="rect">
            <a:avLst/>
          </a:prstGeom>
          <a:noFill/>
          <a:ln>
            <a:solidFill>
              <a:schemeClr val="tx1"/>
            </a:solidFill>
          </a:ln>
        </p:spPr>
      </p:pic>
    </p:spTree>
    <p:extLst>
      <p:ext uri="{BB962C8B-B14F-4D97-AF65-F5344CB8AC3E}">
        <p14:creationId xmlns:p14="http://schemas.microsoft.com/office/powerpoint/2010/main" val="2543028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057898" y="404664"/>
            <a:ext cx="3028206" cy="1924311"/>
          </a:xfrm>
          <a:prstGeom prst="rect">
            <a:avLst/>
          </a:prstGeom>
        </p:spPr>
      </p:pic>
      <p:pic>
        <p:nvPicPr>
          <p:cNvPr id="7" name="Imagen 6"/>
          <p:cNvPicPr>
            <a:picLocks noChangeAspect="1"/>
          </p:cNvPicPr>
          <p:nvPr/>
        </p:nvPicPr>
        <p:blipFill>
          <a:blip r:embed="rId3"/>
          <a:stretch>
            <a:fillRect/>
          </a:stretch>
        </p:blipFill>
        <p:spPr>
          <a:xfrm>
            <a:off x="611561" y="2708524"/>
            <a:ext cx="7920880" cy="3267075"/>
          </a:xfrm>
          <a:prstGeom prst="rect">
            <a:avLst/>
          </a:prstGeom>
        </p:spPr>
      </p:pic>
    </p:spTree>
    <p:extLst>
      <p:ext uri="{BB962C8B-B14F-4D97-AF65-F5344CB8AC3E}">
        <p14:creationId xmlns:p14="http://schemas.microsoft.com/office/powerpoint/2010/main" val="3805660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11560" y="476672"/>
            <a:ext cx="4464496" cy="2650585"/>
          </a:xfrm>
          <a:prstGeom prst="rect">
            <a:avLst/>
          </a:prstGeom>
        </p:spPr>
      </p:pic>
      <p:pic>
        <p:nvPicPr>
          <p:cNvPr id="3" name="Imagen 2"/>
          <p:cNvPicPr>
            <a:picLocks noChangeAspect="1"/>
          </p:cNvPicPr>
          <p:nvPr/>
        </p:nvPicPr>
        <p:blipFill>
          <a:blip r:embed="rId3"/>
          <a:stretch>
            <a:fillRect/>
          </a:stretch>
        </p:blipFill>
        <p:spPr>
          <a:xfrm>
            <a:off x="4355976" y="3285083"/>
            <a:ext cx="3668836" cy="2444204"/>
          </a:xfrm>
          <a:prstGeom prst="rect">
            <a:avLst/>
          </a:prstGeom>
        </p:spPr>
      </p:pic>
    </p:spTree>
    <p:extLst>
      <p:ext uri="{BB962C8B-B14F-4D97-AF65-F5344CB8AC3E}">
        <p14:creationId xmlns:p14="http://schemas.microsoft.com/office/powerpoint/2010/main" val="2533233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74656" y="548680"/>
            <a:ext cx="31683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Proyectos Regulatorios de Acueducto y Alcantarillado</a:t>
            </a:r>
            <a:endParaRPr lang="es-CO" dirty="0"/>
          </a:p>
        </p:txBody>
      </p:sp>
      <p:sp>
        <p:nvSpPr>
          <p:cNvPr id="3" name="Rectángulo 2"/>
          <p:cNvSpPr/>
          <p:nvPr/>
        </p:nvSpPr>
        <p:spPr>
          <a:xfrm>
            <a:off x="539552" y="1667088"/>
            <a:ext cx="1656184" cy="9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Metodología DEA</a:t>
            </a:r>
            <a:endParaRPr lang="es-CO" dirty="0"/>
          </a:p>
        </p:txBody>
      </p:sp>
      <p:sp>
        <p:nvSpPr>
          <p:cNvPr id="7" name="Rectángulo 6"/>
          <p:cNvSpPr/>
          <p:nvPr/>
        </p:nvSpPr>
        <p:spPr>
          <a:xfrm>
            <a:off x="3419872" y="1664332"/>
            <a:ext cx="1656184" cy="9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Marco Tarifario A y A pequeños</a:t>
            </a:r>
            <a:endParaRPr lang="es-CO" dirty="0"/>
          </a:p>
        </p:txBody>
      </p:sp>
      <p:sp>
        <p:nvSpPr>
          <p:cNvPr id="8" name="Rectángulo 7"/>
          <p:cNvSpPr/>
          <p:nvPr/>
        </p:nvSpPr>
        <p:spPr>
          <a:xfrm>
            <a:off x="6588224" y="1692609"/>
            <a:ext cx="1656184" cy="904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APP A y A</a:t>
            </a:r>
            <a:endParaRPr lang="es-CO" dirty="0"/>
          </a:p>
        </p:txBody>
      </p:sp>
      <p:sp>
        <p:nvSpPr>
          <p:cNvPr id="9" name="Rectángulo 8"/>
          <p:cNvSpPr/>
          <p:nvPr/>
        </p:nvSpPr>
        <p:spPr>
          <a:xfrm>
            <a:off x="539552" y="3140968"/>
            <a:ext cx="1656184" cy="9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Mercados Regionales</a:t>
            </a:r>
            <a:endParaRPr lang="es-CO" dirty="0"/>
          </a:p>
        </p:txBody>
      </p:sp>
      <p:sp>
        <p:nvSpPr>
          <p:cNvPr id="10" name="Rectángulo 9"/>
          <p:cNvSpPr/>
          <p:nvPr/>
        </p:nvSpPr>
        <p:spPr>
          <a:xfrm>
            <a:off x="3437081" y="3140968"/>
            <a:ext cx="1656184" cy="9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Clasificación prestadores A y A</a:t>
            </a:r>
            <a:endParaRPr lang="es-CO" dirty="0"/>
          </a:p>
        </p:txBody>
      </p:sp>
      <p:sp>
        <p:nvSpPr>
          <p:cNvPr id="11" name="Rectángulo 10"/>
          <p:cNvSpPr/>
          <p:nvPr/>
        </p:nvSpPr>
        <p:spPr>
          <a:xfrm>
            <a:off x="6588224" y="3140968"/>
            <a:ext cx="1656184" cy="904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Calidad y Descuentos</a:t>
            </a:r>
            <a:endParaRPr lang="es-CO" dirty="0"/>
          </a:p>
        </p:txBody>
      </p:sp>
      <p:sp>
        <p:nvSpPr>
          <p:cNvPr id="12" name="Flecha derecha 11"/>
          <p:cNvSpPr/>
          <p:nvPr/>
        </p:nvSpPr>
        <p:spPr>
          <a:xfrm>
            <a:off x="683568" y="4246486"/>
            <a:ext cx="3744416" cy="1040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200" dirty="0" smtClean="0"/>
              <a:t>Incentivan  </a:t>
            </a:r>
            <a:r>
              <a:rPr lang="es-CO" sz="1200" dirty="0"/>
              <a:t>el  uso  eficiente  y  de  ahorro  del  agua y reducción de impactos en fuentes </a:t>
            </a:r>
            <a:r>
              <a:rPr lang="es-CO" sz="1200" dirty="0" smtClean="0"/>
              <a:t>hídricas</a:t>
            </a:r>
            <a:endParaRPr lang="es-CO" sz="1200" dirty="0"/>
          </a:p>
        </p:txBody>
      </p:sp>
      <p:sp>
        <p:nvSpPr>
          <p:cNvPr id="13" name="Rectángulo 12"/>
          <p:cNvSpPr/>
          <p:nvPr/>
        </p:nvSpPr>
        <p:spPr>
          <a:xfrm>
            <a:off x="4716016" y="4388330"/>
            <a:ext cx="1656184" cy="9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Consumo Suntuario</a:t>
            </a:r>
            <a:endParaRPr lang="es-CO" dirty="0"/>
          </a:p>
        </p:txBody>
      </p:sp>
      <p:sp>
        <p:nvSpPr>
          <p:cNvPr id="14" name="Rectángulo 13"/>
          <p:cNvSpPr/>
          <p:nvPr/>
        </p:nvSpPr>
        <p:spPr>
          <a:xfrm>
            <a:off x="6588224" y="4382236"/>
            <a:ext cx="1656184" cy="904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Tarifa con Medición de Vertimientos</a:t>
            </a:r>
            <a:endParaRPr lang="es-CO" dirty="0"/>
          </a:p>
        </p:txBody>
      </p:sp>
    </p:spTree>
    <p:extLst>
      <p:ext uri="{BB962C8B-B14F-4D97-AF65-F5344CB8AC3E}">
        <p14:creationId xmlns:p14="http://schemas.microsoft.com/office/powerpoint/2010/main" val="2858070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74656" y="548680"/>
            <a:ext cx="31683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Proyectos Regulatorios de Aseo</a:t>
            </a:r>
            <a:endParaRPr lang="es-CO" dirty="0"/>
          </a:p>
        </p:txBody>
      </p:sp>
      <p:sp>
        <p:nvSpPr>
          <p:cNvPr id="3" name="Rectángulo 2"/>
          <p:cNvSpPr/>
          <p:nvPr/>
        </p:nvSpPr>
        <p:spPr>
          <a:xfrm>
            <a:off x="539552" y="1667088"/>
            <a:ext cx="1656184" cy="9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Marco Tarifario Aseo Pequeños</a:t>
            </a:r>
            <a:endParaRPr lang="es-CO" dirty="0"/>
          </a:p>
        </p:txBody>
      </p:sp>
      <p:sp>
        <p:nvSpPr>
          <p:cNvPr id="7" name="Rectángulo 6"/>
          <p:cNvSpPr/>
          <p:nvPr/>
        </p:nvSpPr>
        <p:spPr>
          <a:xfrm>
            <a:off x="3419872" y="1664332"/>
            <a:ext cx="1656184" cy="9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Áreas de Servicio Exclusivo</a:t>
            </a:r>
            <a:endParaRPr lang="es-CO" dirty="0"/>
          </a:p>
        </p:txBody>
      </p:sp>
      <p:sp>
        <p:nvSpPr>
          <p:cNvPr id="8" name="Rectángulo 7"/>
          <p:cNvSpPr/>
          <p:nvPr/>
        </p:nvSpPr>
        <p:spPr>
          <a:xfrm>
            <a:off x="6300192" y="1664332"/>
            <a:ext cx="2160240" cy="932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Desarrollo del Artículo 72 de la Res CRA 720 de 2015</a:t>
            </a:r>
            <a:endParaRPr lang="es-CO" dirty="0"/>
          </a:p>
        </p:txBody>
      </p:sp>
      <p:sp>
        <p:nvSpPr>
          <p:cNvPr id="9" name="Rectángulo 8"/>
          <p:cNvSpPr/>
          <p:nvPr/>
        </p:nvSpPr>
        <p:spPr>
          <a:xfrm>
            <a:off x="539552" y="3140968"/>
            <a:ext cx="1656184" cy="9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APP Aseo</a:t>
            </a:r>
            <a:endParaRPr lang="es-CO" dirty="0"/>
          </a:p>
        </p:txBody>
      </p:sp>
      <p:sp>
        <p:nvSpPr>
          <p:cNvPr id="10" name="Rectángulo 9"/>
          <p:cNvSpPr/>
          <p:nvPr/>
        </p:nvSpPr>
        <p:spPr>
          <a:xfrm>
            <a:off x="3437081" y="3140968"/>
            <a:ext cx="1656184" cy="9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Aprovechamiento-Provisión de Inversiones</a:t>
            </a:r>
            <a:endParaRPr lang="es-CO" dirty="0"/>
          </a:p>
        </p:txBody>
      </p:sp>
      <p:sp>
        <p:nvSpPr>
          <p:cNvPr id="11" name="Rectángulo 10"/>
          <p:cNvSpPr/>
          <p:nvPr/>
        </p:nvSpPr>
        <p:spPr>
          <a:xfrm>
            <a:off x="6444208" y="3140968"/>
            <a:ext cx="2016224" cy="9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Modificación Art. 71 Res. CRA 720 de 2015</a:t>
            </a:r>
            <a:endParaRPr lang="es-CO" dirty="0"/>
          </a:p>
        </p:txBody>
      </p:sp>
    </p:spTree>
    <p:extLst>
      <p:ext uri="{BB962C8B-B14F-4D97-AF65-F5344CB8AC3E}">
        <p14:creationId xmlns:p14="http://schemas.microsoft.com/office/powerpoint/2010/main" val="26186705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74656" y="548680"/>
            <a:ext cx="31683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Otros Proyectos Regulatorios </a:t>
            </a:r>
            <a:endParaRPr lang="es-CO" dirty="0"/>
          </a:p>
        </p:txBody>
      </p:sp>
      <p:sp>
        <p:nvSpPr>
          <p:cNvPr id="3" name="Rectángulo 2"/>
          <p:cNvSpPr/>
          <p:nvPr/>
        </p:nvSpPr>
        <p:spPr>
          <a:xfrm>
            <a:off x="899592" y="2276872"/>
            <a:ext cx="3384376" cy="9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Procedimiento único modificación Fórmulas Tarifarias</a:t>
            </a:r>
            <a:endParaRPr lang="es-CO" dirty="0"/>
          </a:p>
        </p:txBody>
      </p:sp>
      <p:sp>
        <p:nvSpPr>
          <p:cNvPr id="7" name="Rectángulo 6"/>
          <p:cNvSpPr/>
          <p:nvPr/>
        </p:nvSpPr>
        <p:spPr>
          <a:xfrm>
            <a:off x="4788024" y="2276872"/>
            <a:ext cx="3384376" cy="90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Revisión Integral de la Regulación del Sector APSB</a:t>
            </a:r>
            <a:endParaRPr lang="es-CO" dirty="0"/>
          </a:p>
        </p:txBody>
      </p:sp>
      <p:sp>
        <p:nvSpPr>
          <p:cNvPr id="12" name="Rectángulo 11"/>
          <p:cNvSpPr/>
          <p:nvPr/>
        </p:nvSpPr>
        <p:spPr>
          <a:xfrm>
            <a:off x="2555776" y="3861048"/>
            <a:ext cx="3744416" cy="860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Ampliación del Plazo de la Res. CRA 783 de 2016</a:t>
            </a:r>
            <a:endParaRPr lang="es-CO" dirty="0"/>
          </a:p>
        </p:txBody>
      </p:sp>
    </p:spTree>
    <p:extLst>
      <p:ext uri="{BB962C8B-B14F-4D97-AF65-F5344CB8AC3E}">
        <p14:creationId xmlns:p14="http://schemas.microsoft.com/office/powerpoint/2010/main" val="1891885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7745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155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3405022028"/>
              </p:ext>
            </p:extLst>
          </p:nvPr>
        </p:nvGraphicFramePr>
        <p:xfrm>
          <a:off x="664552" y="2564904"/>
          <a:ext cx="7561392" cy="2356405"/>
        </p:xfrm>
        <a:graphic>
          <a:graphicData uri="http://schemas.openxmlformats.org/drawingml/2006/table">
            <a:tbl>
              <a:tblPr/>
              <a:tblGrid>
                <a:gridCol w="1800476">
                  <a:extLst>
                    <a:ext uri="{9D8B030D-6E8A-4147-A177-3AD203B41FA5}">
                      <a16:colId xmlns:a16="http://schemas.microsoft.com/office/drawing/2014/main" val="3285278480"/>
                    </a:ext>
                  </a:extLst>
                </a:gridCol>
                <a:gridCol w="936104">
                  <a:extLst>
                    <a:ext uri="{9D8B030D-6E8A-4147-A177-3AD203B41FA5}">
                      <a16:colId xmlns:a16="http://schemas.microsoft.com/office/drawing/2014/main" val="562709081"/>
                    </a:ext>
                  </a:extLst>
                </a:gridCol>
                <a:gridCol w="3096344">
                  <a:extLst>
                    <a:ext uri="{9D8B030D-6E8A-4147-A177-3AD203B41FA5}">
                      <a16:colId xmlns:a16="http://schemas.microsoft.com/office/drawing/2014/main" val="4165504573"/>
                    </a:ext>
                  </a:extLst>
                </a:gridCol>
                <a:gridCol w="1728468">
                  <a:extLst>
                    <a:ext uri="{9D8B030D-6E8A-4147-A177-3AD203B41FA5}">
                      <a16:colId xmlns:a16="http://schemas.microsoft.com/office/drawing/2014/main" val="972030751"/>
                    </a:ext>
                  </a:extLst>
                </a:gridCol>
              </a:tblGrid>
              <a:tr h="305916">
                <a:tc rowSpan="2">
                  <a:txBody>
                    <a:bodyPr/>
                    <a:lstStyle/>
                    <a:p>
                      <a:pPr algn="ctr" fontAlgn="ctr"/>
                      <a:r>
                        <a:rPr lang="es-CO" sz="2400" b="0" i="0" u="none" strike="noStrike" dirty="0">
                          <a:solidFill>
                            <a:srgbClr val="000000"/>
                          </a:solidFill>
                          <a:effectLst/>
                          <a:latin typeface="Calibri" panose="020F0502020204030204" pitchFamily="34" charset="0"/>
                        </a:rPr>
                        <a:t> </a:t>
                      </a:r>
                      <a:r>
                        <a:rPr lang="es-CO" sz="1600" b="1" i="0" u="none" strike="noStrike" dirty="0" smtClean="0">
                          <a:solidFill>
                            <a:srgbClr val="000000"/>
                          </a:solidFill>
                          <a:effectLst/>
                          <a:latin typeface="Calibri" panose="020F0502020204030204" pitchFamily="34" charset="0"/>
                        </a:rPr>
                        <a:t>INDICADOR</a:t>
                      </a:r>
                      <a:endParaRPr lang="es-CO" sz="1600" b="1" i="0" u="none" strike="noStrike" dirty="0">
                        <a:solidFill>
                          <a:srgbClr val="000000"/>
                        </a:solidFill>
                        <a:effectLst/>
                        <a:latin typeface="Calibri" panose="020F0502020204030204" pitchFamily="34" charset="0"/>
                      </a:endParaRPr>
                    </a:p>
                  </a:txBody>
                  <a:tcPr marL="9423" marR="9423" marT="94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gridSpan="3">
                  <a:txBody>
                    <a:bodyPr/>
                    <a:lstStyle/>
                    <a:p>
                      <a:pPr algn="ctr" fontAlgn="ctr"/>
                      <a:r>
                        <a:rPr lang="es-CO" sz="2000" b="1" i="0" u="none" strike="noStrike" dirty="0">
                          <a:solidFill>
                            <a:srgbClr val="000000"/>
                          </a:solidFill>
                          <a:effectLst/>
                          <a:latin typeface="Calibri" panose="020F0502020204030204" pitchFamily="34" charset="0"/>
                        </a:rPr>
                        <a:t>2017</a:t>
                      </a:r>
                    </a:p>
                  </a:txBody>
                  <a:tcPr marL="9423" marR="9423" marT="94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179238824"/>
                  </a:ext>
                </a:extLst>
              </a:tr>
              <a:tr h="611833">
                <a:tc vMerge="1">
                  <a:txBody>
                    <a:bodyPr/>
                    <a:lstStyle/>
                    <a:p>
                      <a:pPr algn="ctr" fontAlgn="ctr"/>
                      <a:endParaRPr lang="es-CO" sz="1600" b="1" i="0" u="none" strike="noStrike" dirty="0">
                        <a:solidFill>
                          <a:srgbClr val="000000"/>
                        </a:solidFill>
                        <a:effectLst/>
                        <a:latin typeface="Calibri" panose="020F0502020204030204" pitchFamily="34" charset="0"/>
                      </a:endParaRPr>
                    </a:p>
                  </a:txBody>
                  <a:tcPr marL="9423" marR="9423" marT="94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1600" b="1" i="0" u="none" strike="noStrike" dirty="0">
                          <a:solidFill>
                            <a:srgbClr val="000000"/>
                          </a:solidFill>
                          <a:effectLst/>
                          <a:latin typeface="Calibri" panose="020F0502020204030204" pitchFamily="34" charset="0"/>
                        </a:rPr>
                        <a:t>META</a:t>
                      </a:r>
                    </a:p>
                  </a:txBody>
                  <a:tcPr marL="9423" marR="9423" marT="9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dirty="0">
                          <a:solidFill>
                            <a:srgbClr val="000000"/>
                          </a:solidFill>
                          <a:effectLst/>
                          <a:latin typeface="Calibri" panose="020F0502020204030204" pitchFamily="34" charset="0"/>
                        </a:rPr>
                        <a:t>PRODUCTO</a:t>
                      </a:r>
                    </a:p>
                  </a:txBody>
                  <a:tcPr marL="9423" marR="9423" marT="9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dirty="0">
                          <a:solidFill>
                            <a:srgbClr val="000000"/>
                          </a:solidFill>
                          <a:effectLst/>
                          <a:latin typeface="Calibri" panose="020F0502020204030204" pitchFamily="34" charset="0"/>
                        </a:rPr>
                        <a:t>Avance primer semestre</a:t>
                      </a:r>
                    </a:p>
                  </a:txBody>
                  <a:tcPr marL="9423" marR="9423" marT="9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662700060"/>
                  </a:ext>
                </a:extLst>
              </a:tr>
              <a:tr h="306387">
                <a:tc rowSpan="3">
                  <a:txBody>
                    <a:bodyPr/>
                    <a:lstStyle/>
                    <a:p>
                      <a:pPr algn="ctr" fontAlgn="ctr"/>
                      <a:r>
                        <a:rPr lang="es-CO" sz="1600" b="0" i="0" u="none" strike="noStrike" dirty="0">
                          <a:solidFill>
                            <a:srgbClr val="000000"/>
                          </a:solidFill>
                          <a:effectLst/>
                          <a:latin typeface="Calibri" panose="020F0502020204030204" pitchFamily="34" charset="0"/>
                        </a:rPr>
                        <a:t>Resolución definitiva publicada</a:t>
                      </a:r>
                    </a:p>
                  </a:txBody>
                  <a:tcPr marL="9423" marR="9423" marT="94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CO" sz="1600" b="0" i="0" u="none" strike="noStrike" dirty="0">
                          <a:solidFill>
                            <a:srgbClr val="000000"/>
                          </a:solidFill>
                          <a:effectLst/>
                          <a:latin typeface="Calibri" panose="020F0502020204030204" pitchFamily="34" charset="0"/>
                        </a:rPr>
                        <a:t>3</a:t>
                      </a:r>
                    </a:p>
                  </a:txBody>
                  <a:tcPr marL="9423" marR="9423" marT="94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800" b="0" i="0" u="none" strike="noStrike" dirty="0" smtClean="0">
                          <a:solidFill>
                            <a:srgbClr val="000000"/>
                          </a:solidFill>
                          <a:effectLst/>
                          <a:latin typeface="Calibri" panose="020F0502020204030204" pitchFamily="34" charset="0"/>
                        </a:rPr>
                        <a:t>1. Cálculo </a:t>
                      </a:r>
                      <a:r>
                        <a:rPr lang="es-CO" sz="1800" b="0" i="0" u="none" strike="noStrike" dirty="0">
                          <a:solidFill>
                            <a:srgbClr val="000000"/>
                          </a:solidFill>
                          <a:effectLst/>
                          <a:latin typeface="Calibri" panose="020F0502020204030204" pitchFamily="34" charset="0"/>
                        </a:rPr>
                        <a:t>del </a:t>
                      </a:r>
                      <a:r>
                        <a:rPr lang="es-CO" sz="1800" b="0" i="0" u="none" strike="noStrike" dirty="0" smtClean="0">
                          <a:solidFill>
                            <a:srgbClr val="000000"/>
                          </a:solidFill>
                          <a:effectLst/>
                          <a:latin typeface="Calibri" panose="020F0502020204030204" pitchFamily="34" charset="0"/>
                        </a:rPr>
                        <a:t>DEA</a:t>
                      </a:r>
                      <a:endParaRPr lang="es-CO" sz="1800" b="0" i="0" u="none" strike="noStrike" dirty="0">
                        <a:solidFill>
                          <a:srgbClr val="000000"/>
                        </a:solidFill>
                        <a:effectLst/>
                        <a:latin typeface="Calibri" panose="020F0502020204030204" pitchFamily="34" charset="0"/>
                      </a:endParaRPr>
                    </a:p>
                  </a:txBody>
                  <a:tcPr marL="9423" marR="9423" marT="94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000" b="0" i="0" u="none" strike="noStrike" dirty="0">
                          <a:solidFill>
                            <a:srgbClr val="000000"/>
                          </a:solidFill>
                          <a:effectLst/>
                          <a:latin typeface="Calibri" panose="020F0502020204030204" pitchFamily="34" charset="0"/>
                        </a:rPr>
                        <a:t>0%</a:t>
                      </a:r>
                    </a:p>
                  </a:txBody>
                  <a:tcPr marL="9423" marR="9423" marT="94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9915281"/>
                  </a:ext>
                </a:extLst>
              </a:tr>
              <a:tr h="235320">
                <a:tc vMerge="1">
                  <a:txBody>
                    <a:bodyPr/>
                    <a:lstStyle/>
                    <a:p>
                      <a:endParaRPr lang="es-CO"/>
                    </a:p>
                  </a:txBody>
                  <a:tcPr/>
                </a:tc>
                <a:tc vMerge="1">
                  <a:txBody>
                    <a:bodyPr/>
                    <a:lstStyle/>
                    <a:p>
                      <a:endParaRPr lang="es-CO"/>
                    </a:p>
                  </a:txBody>
                  <a:tcPr/>
                </a:tc>
                <a:tc>
                  <a:txBody>
                    <a:bodyPr/>
                    <a:lstStyle/>
                    <a:p>
                      <a:pPr algn="l" fontAlgn="ctr"/>
                      <a:r>
                        <a:rPr lang="es-CO" sz="1800" b="0" i="0" u="none" strike="noStrike" dirty="0">
                          <a:solidFill>
                            <a:srgbClr val="000000"/>
                          </a:solidFill>
                          <a:effectLst/>
                          <a:latin typeface="Calibri" panose="020F0502020204030204" pitchFamily="34" charset="0"/>
                        </a:rPr>
                        <a:t>2. Ajuste régimen de calidad y descuentos</a:t>
                      </a:r>
                    </a:p>
                  </a:txBody>
                  <a:tcPr marL="9423" marR="9423" marT="94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2000" b="0" i="0" u="none" strike="noStrike" dirty="0">
                          <a:solidFill>
                            <a:srgbClr val="000000"/>
                          </a:solidFill>
                          <a:effectLst/>
                          <a:latin typeface="Calibri" panose="020F0502020204030204" pitchFamily="34" charset="0"/>
                        </a:rPr>
                        <a:t>100%</a:t>
                      </a:r>
                    </a:p>
                  </a:txBody>
                  <a:tcPr marL="9423" marR="9423" marT="94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03346135"/>
                  </a:ext>
                </a:extLst>
              </a:tr>
              <a:tr h="411811">
                <a:tc vMerge="1">
                  <a:txBody>
                    <a:bodyPr/>
                    <a:lstStyle/>
                    <a:p>
                      <a:endParaRPr lang="es-CO"/>
                    </a:p>
                  </a:txBody>
                  <a:tcPr/>
                </a:tc>
                <a:tc vMerge="1">
                  <a:txBody>
                    <a:bodyPr/>
                    <a:lstStyle/>
                    <a:p>
                      <a:endParaRPr lang="es-CO"/>
                    </a:p>
                  </a:txBody>
                  <a:tcPr/>
                </a:tc>
                <a:tc>
                  <a:txBody>
                    <a:bodyPr/>
                    <a:lstStyle/>
                    <a:p>
                      <a:pPr algn="l" fontAlgn="ctr"/>
                      <a:r>
                        <a:rPr lang="es-CO" sz="1800" b="0" i="0" u="none" strike="noStrike" dirty="0">
                          <a:solidFill>
                            <a:srgbClr val="000000"/>
                          </a:solidFill>
                          <a:effectLst/>
                          <a:latin typeface="Calibri" panose="020F0502020204030204" pitchFamily="34" charset="0"/>
                        </a:rPr>
                        <a:t>3. Actualización mercado regional</a:t>
                      </a:r>
                    </a:p>
                  </a:txBody>
                  <a:tcPr marL="9423" marR="9423" marT="94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2000" b="0" i="0" u="none" strike="noStrike" dirty="0">
                          <a:solidFill>
                            <a:srgbClr val="000000"/>
                          </a:solidFill>
                          <a:effectLst/>
                          <a:latin typeface="Calibri" panose="020F0502020204030204" pitchFamily="34" charset="0"/>
                        </a:rPr>
                        <a:t>0%</a:t>
                      </a:r>
                    </a:p>
                  </a:txBody>
                  <a:tcPr marL="9423" marR="9423" marT="94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1781"/>
                  </a:ext>
                </a:extLst>
              </a:tr>
            </a:tbl>
          </a:graphicData>
        </a:graphic>
      </p:graphicFrame>
      <p:sp>
        <p:nvSpPr>
          <p:cNvPr id="8" name="Título 1"/>
          <p:cNvSpPr>
            <a:spLocks noGrp="1"/>
          </p:cNvSpPr>
          <p:nvPr>
            <p:ph type="title"/>
          </p:nvPr>
        </p:nvSpPr>
        <p:spPr>
          <a:xfrm>
            <a:off x="664552" y="764704"/>
            <a:ext cx="7364344" cy="923330"/>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wrap="square">
            <a:spAutoFit/>
          </a:bodyPr>
          <a:lstStyle/>
          <a:p>
            <a:pPr algn="l"/>
            <a:r>
              <a:rPr lang="es-CO" sz="1800" dirty="0">
                <a:solidFill>
                  <a:srgbClr val="000000"/>
                </a:solidFill>
                <a:latin typeface="Calibri" panose="020F0502020204030204" pitchFamily="34" charset="0"/>
                <a:ea typeface="+mn-ea"/>
                <a:cs typeface="+mn-cs"/>
              </a:rPr>
              <a:t>PROYECTO ESTRATÉGICO: Desarrollar instrumentos para fortalecer  la aplicación del marco tarifario de acueducto y alcantarillado de más de 5.000 suscriptores orientado a incrementar los niveles de eficiencia</a:t>
            </a:r>
          </a:p>
        </p:txBody>
      </p:sp>
      <p:sp>
        <p:nvSpPr>
          <p:cNvPr id="11" name="Elipse 10"/>
          <p:cNvSpPr/>
          <p:nvPr/>
        </p:nvSpPr>
        <p:spPr>
          <a:xfrm>
            <a:off x="8225944" y="946413"/>
            <a:ext cx="504056" cy="559911"/>
          </a:xfrm>
          <a:prstGeom prst="ellipse">
            <a:avLst/>
          </a:prstGeom>
          <a:solidFill>
            <a:srgbClr val="00B05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018350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5445224"/>
            <a:ext cx="9170641" cy="1412776"/>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Text Box 5"/>
          <p:cNvSpPr txBox="1">
            <a:spLocks noChangeArrowheads="1"/>
          </p:cNvSpPr>
          <p:nvPr/>
        </p:nvSpPr>
        <p:spPr bwMode="auto">
          <a:xfrm>
            <a:off x="607442" y="2060848"/>
            <a:ext cx="8429054" cy="3046988"/>
          </a:xfrm>
          <a:prstGeom prst="rect">
            <a:avLst/>
          </a:prstGeom>
          <a:noFill/>
          <a:ln w="9525">
            <a:noFill/>
            <a:miter lim="800000"/>
            <a:headEnd/>
            <a:tailEnd/>
          </a:ln>
        </p:spPr>
        <p:txBody>
          <a:bodyPr wrap="square">
            <a:spAutoFit/>
          </a:bodyPr>
          <a:lstStyle/>
          <a:p>
            <a:pPr algn="r" eaLnBrk="0" fontAlgn="auto" hangingPunct="0">
              <a:spcBef>
                <a:spcPts val="0"/>
              </a:spcBef>
              <a:spcAft>
                <a:spcPts val="0"/>
              </a:spcAft>
              <a:defRPr/>
            </a:pPr>
            <a:r>
              <a:rPr lang="es-MX" sz="3200" b="1" dirty="0">
                <a:latin typeface="+mn-lt"/>
              </a:rPr>
              <a:t>Página web: </a:t>
            </a:r>
            <a:r>
              <a:rPr lang="es-MX" sz="3200" b="1" dirty="0">
                <a:solidFill>
                  <a:srgbClr val="1C3481"/>
                </a:solidFill>
                <a:latin typeface="+mn-lt"/>
              </a:rPr>
              <a:t>www.cra.gov.co</a:t>
            </a:r>
          </a:p>
          <a:p>
            <a:pPr algn="r" eaLnBrk="0" fontAlgn="auto" hangingPunct="0">
              <a:spcBef>
                <a:spcPts val="0"/>
              </a:spcBef>
              <a:spcAft>
                <a:spcPts val="0"/>
              </a:spcAft>
              <a:defRPr/>
            </a:pPr>
            <a:r>
              <a:rPr lang="es-CO" sz="3200" b="1" dirty="0">
                <a:latin typeface="+mn-lt"/>
              </a:rPr>
              <a:t>Twitter: </a:t>
            </a:r>
            <a:r>
              <a:rPr lang="es-CO" sz="3200" b="1" dirty="0">
                <a:solidFill>
                  <a:srgbClr val="1C3481"/>
                </a:solidFill>
                <a:latin typeface="+mn-lt"/>
              </a:rPr>
              <a:t>@cracolombia</a:t>
            </a:r>
          </a:p>
          <a:p>
            <a:pPr algn="r" eaLnBrk="0" fontAlgn="auto" hangingPunct="0">
              <a:spcBef>
                <a:spcPts val="0"/>
              </a:spcBef>
              <a:spcAft>
                <a:spcPts val="0"/>
              </a:spcAft>
              <a:defRPr/>
            </a:pPr>
            <a:r>
              <a:rPr lang="es-CO" sz="3200" b="1" dirty="0">
                <a:latin typeface="+mn-lt"/>
              </a:rPr>
              <a:t>YouTube: </a:t>
            </a:r>
            <a:r>
              <a:rPr lang="es-CO" sz="3200" b="1" dirty="0">
                <a:solidFill>
                  <a:srgbClr val="1C3481"/>
                </a:solidFill>
                <a:latin typeface="+mn-lt"/>
              </a:rPr>
              <a:t>crapsbcol</a:t>
            </a:r>
          </a:p>
          <a:p>
            <a:pPr algn="r" eaLnBrk="0" fontAlgn="auto" hangingPunct="0">
              <a:spcBef>
                <a:spcPts val="0"/>
              </a:spcBef>
              <a:spcAft>
                <a:spcPts val="0"/>
              </a:spcAft>
              <a:defRPr/>
            </a:pPr>
            <a:r>
              <a:rPr lang="es-CO" sz="3200" b="1" dirty="0">
                <a:latin typeface="+mn-lt"/>
              </a:rPr>
              <a:t>Facebook: </a:t>
            </a:r>
            <a:r>
              <a:rPr lang="es-CO" sz="3200" b="1" dirty="0">
                <a:solidFill>
                  <a:srgbClr val="1C3481"/>
                </a:solidFill>
                <a:latin typeface="+mn-lt"/>
              </a:rPr>
              <a:t>Comisión de Regulación CRA</a:t>
            </a:r>
          </a:p>
          <a:p>
            <a:pPr algn="r" eaLnBrk="0" fontAlgn="auto" hangingPunct="0">
              <a:spcBef>
                <a:spcPts val="0"/>
              </a:spcBef>
              <a:spcAft>
                <a:spcPts val="0"/>
              </a:spcAft>
              <a:defRPr/>
            </a:pPr>
            <a:r>
              <a:rPr lang="es-MX" sz="3200" b="1" dirty="0" smtClean="0">
                <a:latin typeface="+mn-lt"/>
              </a:rPr>
              <a:t>Correo </a:t>
            </a:r>
            <a:r>
              <a:rPr lang="es-MX" sz="3200" b="1" dirty="0">
                <a:latin typeface="+mn-lt"/>
              </a:rPr>
              <a:t>electrónico:</a:t>
            </a:r>
            <a:r>
              <a:rPr lang="es-MX" sz="3200" b="1" dirty="0">
                <a:solidFill>
                  <a:schemeClr val="tx2">
                    <a:lumMod val="60000"/>
                    <a:lumOff val="40000"/>
                  </a:schemeClr>
                </a:solidFill>
                <a:latin typeface="+mn-lt"/>
              </a:rPr>
              <a:t> </a:t>
            </a:r>
            <a:r>
              <a:rPr lang="es-MX" sz="3200" b="1" dirty="0">
                <a:solidFill>
                  <a:srgbClr val="1C3481"/>
                </a:solidFill>
                <a:latin typeface="+mn-lt"/>
              </a:rPr>
              <a:t>correo@cra.gov.co</a:t>
            </a:r>
          </a:p>
          <a:p>
            <a:pPr algn="r" eaLnBrk="0" fontAlgn="auto" hangingPunct="0">
              <a:spcBef>
                <a:spcPts val="0"/>
              </a:spcBef>
              <a:spcAft>
                <a:spcPts val="0"/>
              </a:spcAft>
              <a:defRPr/>
            </a:pPr>
            <a:r>
              <a:rPr lang="es-MX" sz="3200" b="1" dirty="0">
                <a:latin typeface="+mn-lt"/>
              </a:rPr>
              <a:t>PBX</a:t>
            </a:r>
            <a:r>
              <a:rPr lang="es-MX" sz="3200" b="1" dirty="0" smtClean="0">
                <a:latin typeface="+mn-lt"/>
              </a:rPr>
              <a:t>:</a:t>
            </a:r>
            <a:r>
              <a:rPr lang="es-MX" sz="3200" b="1" dirty="0" smtClean="0">
                <a:solidFill>
                  <a:schemeClr val="tx2">
                    <a:lumMod val="60000"/>
                    <a:lumOff val="40000"/>
                  </a:schemeClr>
                </a:solidFill>
                <a:latin typeface="+mn-lt"/>
              </a:rPr>
              <a:t> </a:t>
            </a:r>
            <a:r>
              <a:rPr lang="es-MX" sz="3200" b="1" dirty="0" smtClean="0">
                <a:solidFill>
                  <a:schemeClr val="tx2">
                    <a:lumMod val="75000"/>
                  </a:schemeClr>
                </a:solidFill>
                <a:latin typeface="+mn-lt"/>
              </a:rPr>
              <a:t>(1)</a:t>
            </a:r>
            <a:r>
              <a:rPr lang="es-MX" sz="3200" b="1" dirty="0" smtClean="0">
                <a:solidFill>
                  <a:schemeClr val="tx2">
                    <a:lumMod val="60000"/>
                    <a:lumOff val="40000"/>
                  </a:schemeClr>
                </a:solidFill>
                <a:latin typeface="+mn-lt"/>
              </a:rPr>
              <a:t> </a:t>
            </a:r>
            <a:r>
              <a:rPr lang="es-MX" sz="3200" b="1" dirty="0" smtClean="0">
                <a:solidFill>
                  <a:schemeClr val="tx2">
                    <a:lumMod val="75000"/>
                  </a:schemeClr>
                </a:solidFill>
                <a:latin typeface="+mn-lt"/>
              </a:rPr>
              <a:t>4873820</a:t>
            </a:r>
            <a:r>
              <a:rPr lang="es-MX" sz="3200" b="1" dirty="0" smtClean="0">
                <a:solidFill>
                  <a:schemeClr val="tx2">
                    <a:lumMod val="60000"/>
                    <a:lumOff val="40000"/>
                  </a:schemeClr>
                </a:solidFill>
                <a:latin typeface="+mn-lt"/>
              </a:rPr>
              <a:t> </a:t>
            </a:r>
            <a:r>
              <a:rPr lang="es-MX" sz="3200" b="1" dirty="0">
                <a:latin typeface="+mn-lt"/>
              </a:rPr>
              <a:t>Línea </a:t>
            </a:r>
            <a:r>
              <a:rPr lang="es-MX" sz="3200" b="1" dirty="0" smtClean="0">
                <a:latin typeface="+mn-lt"/>
              </a:rPr>
              <a:t>Nacional: </a:t>
            </a:r>
            <a:r>
              <a:rPr lang="es-MX" sz="3200" b="1" dirty="0" smtClean="0">
                <a:solidFill>
                  <a:srgbClr val="1C3481"/>
                </a:solidFill>
                <a:latin typeface="+mn-lt"/>
              </a:rPr>
              <a:t>018000517565</a:t>
            </a:r>
            <a:endParaRPr lang="es-ES" sz="3200" b="1" dirty="0">
              <a:solidFill>
                <a:srgbClr val="1C3481"/>
              </a:solidFill>
              <a:latin typeface="+mn-lt"/>
            </a:endParaRPr>
          </a:p>
        </p:txBody>
      </p:sp>
      <p:sp>
        <p:nvSpPr>
          <p:cNvPr id="16" name="15 Rectángulo"/>
          <p:cNvSpPr/>
          <p:nvPr/>
        </p:nvSpPr>
        <p:spPr>
          <a:xfrm>
            <a:off x="-1" y="0"/>
            <a:ext cx="9170641" cy="1700808"/>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7" name="16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539952" y="260648"/>
            <a:ext cx="3600000" cy="1127471"/>
          </a:xfrm>
          <a:prstGeom prst="rect">
            <a:avLst/>
          </a:prstGeom>
        </p:spPr>
      </p:pic>
      <p:grpSp>
        <p:nvGrpSpPr>
          <p:cNvPr id="10" name="9 Grupo"/>
          <p:cNvGrpSpPr/>
          <p:nvPr/>
        </p:nvGrpSpPr>
        <p:grpSpPr>
          <a:xfrm>
            <a:off x="5004048" y="5697352"/>
            <a:ext cx="4166593" cy="900000"/>
            <a:chOff x="5004048" y="5697352"/>
            <a:chExt cx="4166593" cy="900000"/>
          </a:xfrm>
        </p:grpSpPr>
        <p:sp>
          <p:nvSpPr>
            <p:cNvPr id="11" name="10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2" name="11 Imagen"/>
            <p:cNvPicPr>
              <a:picLocks noChangeAspect="1"/>
            </p:cNvPicPr>
            <p:nvPr/>
          </p:nvPicPr>
          <p:blipFill rotWithShape="1">
            <a:blip r:embed="rId3">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Tree>
    <p:extLst>
      <p:ext uri="{BB962C8B-B14F-4D97-AF65-F5344CB8AC3E}">
        <p14:creationId xmlns:p14="http://schemas.microsoft.com/office/powerpoint/2010/main" val="40002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693223349"/>
              </p:ext>
            </p:extLst>
          </p:nvPr>
        </p:nvGraphicFramePr>
        <p:xfrm>
          <a:off x="806450" y="2970847"/>
          <a:ext cx="7531099" cy="1392555"/>
        </p:xfrm>
        <a:graphic>
          <a:graphicData uri="http://schemas.openxmlformats.org/drawingml/2006/table">
            <a:tbl>
              <a:tblPr/>
              <a:tblGrid>
                <a:gridCol w="1816212">
                  <a:extLst>
                    <a:ext uri="{9D8B030D-6E8A-4147-A177-3AD203B41FA5}">
                      <a16:colId xmlns:a16="http://schemas.microsoft.com/office/drawing/2014/main" val="3518285872"/>
                    </a:ext>
                  </a:extLst>
                </a:gridCol>
                <a:gridCol w="675136">
                  <a:extLst>
                    <a:ext uri="{9D8B030D-6E8A-4147-A177-3AD203B41FA5}">
                      <a16:colId xmlns:a16="http://schemas.microsoft.com/office/drawing/2014/main" val="1365471508"/>
                    </a:ext>
                  </a:extLst>
                </a:gridCol>
                <a:gridCol w="3641933">
                  <a:extLst>
                    <a:ext uri="{9D8B030D-6E8A-4147-A177-3AD203B41FA5}">
                      <a16:colId xmlns:a16="http://schemas.microsoft.com/office/drawing/2014/main" val="1095484099"/>
                    </a:ext>
                  </a:extLst>
                </a:gridCol>
                <a:gridCol w="1397818">
                  <a:extLst>
                    <a:ext uri="{9D8B030D-6E8A-4147-A177-3AD203B41FA5}">
                      <a16:colId xmlns:a16="http://schemas.microsoft.com/office/drawing/2014/main" val="3890632754"/>
                    </a:ext>
                  </a:extLst>
                </a:gridCol>
              </a:tblGrid>
              <a:tr h="276225">
                <a:tc>
                  <a:txBody>
                    <a:bodyPr/>
                    <a:lstStyle/>
                    <a:p>
                      <a:pPr algn="l" fontAlgn="ctr"/>
                      <a:r>
                        <a:rPr lang="es-CO" sz="16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600" b="1" i="0" u="none" strike="noStrike" dirty="0">
                          <a:solidFill>
                            <a:srgbClr val="000000"/>
                          </a:solidFill>
                          <a:effectLst/>
                          <a:latin typeface="Calibri" panose="020F050202020403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70146450"/>
                  </a:ext>
                </a:extLst>
              </a:tr>
              <a:tr h="495300">
                <a:tc>
                  <a:txBody>
                    <a:bodyPr/>
                    <a:lstStyle/>
                    <a:p>
                      <a:pPr algn="ctr" fontAlgn="ctr"/>
                      <a:r>
                        <a:rPr lang="es-CO" sz="1600" b="1" i="0" u="none" strike="noStrike">
                          <a:solidFill>
                            <a:srgbClr val="000000"/>
                          </a:solidFill>
                          <a:effectLst/>
                          <a:latin typeface="Calibri" panose="020F0502020204030204" pitchFamily="34" charset="0"/>
                        </a:rPr>
                        <a:t>INDICADOR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dirty="0">
                          <a:solidFill>
                            <a:srgbClr val="000000"/>
                          </a:solidFill>
                          <a:effectLst/>
                          <a:latin typeface="Calibri" panose="020F0502020204030204" pitchFamily="34" charset="0"/>
                        </a:rPr>
                        <a:t>PRODUCTO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590136231"/>
                  </a:ext>
                </a:extLst>
              </a:tr>
              <a:tr h="619125">
                <a:tc>
                  <a:txBody>
                    <a:bodyPr/>
                    <a:lstStyle/>
                    <a:p>
                      <a:pPr algn="l" fontAlgn="ctr"/>
                      <a:r>
                        <a:rPr lang="es-CO" sz="1400" b="0" i="0" u="none" strike="noStrike" dirty="0">
                          <a:solidFill>
                            <a:srgbClr val="000000"/>
                          </a:solidFill>
                          <a:effectLst/>
                          <a:latin typeface="Calibri" panose="020F0502020204030204" pitchFamily="34" charset="0"/>
                        </a:rPr>
                        <a:t>Resolución definitiva publicada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Calibri" panose="020F0502020204030204" pitchFamily="34" charset="0"/>
                        </a:rPr>
                        <a:t>1. Marco tarifario de acueducto y alcantarillado (menos de 5.000 suscriptores)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27860"/>
                  </a:ext>
                </a:extLst>
              </a:tr>
            </a:tbl>
          </a:graphicData>
        </a:graphic>
      </p:graphicFrame>
      <p:sp>
        <p:nvSpPr>
          <p:cNvPr id="9" name="Título 1"/>
          <p:cNvSpPr txBox="1">
            <a:spLocks/>
          </p:cNvSpPr>
          <p:nvPr/>
        </p:nvSpPr>
        <p:spPr bwMode="auto">
          <a:xfrm>
            <a:off x="806891" y="1136648"/>
            <a:ext cx="6501413" cy="120032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Desarrollar instrumentos que contribuyan a la mejora de la prestación del servicio de acueducto y alcantarillado y el incremento de cobertura    en pequeños prestadores (menos de 5.000 suscriptores)</a:t>
            </a:r>
          </a:p>
        </p:txBody>
      </p:sp>
      <p:sp>
        <p:nvSpPr>
          <p:cNvPr id="5" name="Elipse 4"/>
          <p:cNvSpPr/>
          <p:nvPr/>
        </p:nvSpPr>
        <p:spPr>
          <a:xfrm>
            <a:off x="7596336" y="1456856"/>
            <a:ext cx="504056" cy="559911"/>
          </a:xfrm>
          <a:prstGeom prst="ellipse">
            <a:avLst/>
          </a:prstGeom>
          <a:solidFill>
            <a:srgbClr val="CDC8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85057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19851569"/>
              </p:ext>
            </p:extLst>
          </p:nvPr>
        </p:nvGraphicFramePr>
        <p:xfrm>
          <a:off x="806449" y="2515552"/>
          <a:ext cx="7531101" cy="2303145"/>
        </p:xfrm>
        <a:graphic>
          <a:graphicData uri="http://schemas.openxmlformats.org/drawingml/2006/table">
            <a:tbl>
              <a:tblPr/>
              <a:tblGrid>
                <a:gridCol w="2929754">
                  <a:extLst>
                    <a:ext uri="{9D8B030D-6E8A-4147-A177-3AD203B41FA5}">
                      <a16:colId xmlns:a16="http://schemas.microsoft.com/office/drawing/2014/main" val="69837270"/>
                    </a:ext>
                  </a:extLst>
                </a:gridCol>
                <a:gridCol w="543587">
                  <a:extLst>
                    <a:ext uri="{9D8B030D-6E8A-4147-A177-3AD203B41FA5}">
                      <a16:colId xmlns:a16="http://schemas.microsoft.com/office/drawing/2014/main" val="1120098352"/>
                    </a:ext>
                  </a:extLst>
                </a:gridCol>
                <a:gridCol w="2932306">
                  <a:extLst>
                    <a:ext uri="{9D8B030D-6E8A-4147-A177-3AD203B41FA5}">
                      <a16:colId xmlns:a16="http://schemas.microsoft.com/office/drawing/2014/main" val="1365461146"/>
                    </a:ext>
                  </a:extLst>
                </a:gridCol>
                <a:gridCol w="1125454">
                  <a:extLst>
                    <a:ext uri="{9D8B030D-6E8A-4147-A177-3AD203B41FA5}">
                      <a16:colId xmlns:a16="http://schemas.microsoft.com/office/drawing/2014/main" val="2354541484"/>
                    </a:ext>
                  </a:extLst>
                </a:gridCol>
              </a:tblGrid>
              <a:tr h="495300">
                <a:tc>
                  <a:txBody>
                    <a:bodyPr/>
                    <a:lstStyle/>
                    <a:p>
                      <a:pPr algn="ctr" fontAlgn="ctr"/>
                      <a:r>
                        <a:rPr lang="es-CO" sz="1600" b="1" i="0" u="none" strike="noStrike" dirty="0">
                          <a:solidFill>
                            <a:srgbClr val="000000"/>
                          </a:solidFill>
                          <a:effectLst/>
                          <a:latin typeface="Calibri" panose="020F0502020204030204" pitchFamily="34" charset="0"/>
                        </a:rPr>
                        <a:t>INDICADOR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PRODUCTO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504801029"/>
                  </a:ext>
                </a:extLst>
              </a:tr>
              <a:tr h="466725">
                <a:tc rowSpan="2">
                  <a:txBody>
                    <a:bodyPr/>
                    <a:lstStyle/>
                    <a:p>
                      <a:pPr algn="ctr" fontAlgn="ctr"/>
                      <a:r>
                        <a:rPr lang="es-CO" sz="1400" b="0" i="0" u="none" strike="noStrike">
                          <a:solidFill>
                            <a:srgbClr val="000000"/>
                          </a:solidFill>
                          <a:effectLst/>
                          <a:latin typeface="Calibri" panose="020F0502020204030204" pitchFamily="34" charset="0"/>
                        </a:rPr>
                        <a:t>Resolución definitiva publicada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CO" sz="14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1. Actualización de la Resolución 315 de clasificación de niveles de riesgo y de la Resolución 201 de PGR para los servicios de acueducto y alcantarillado. (Clasificación prestadores AA)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smtClean="0">
                          <a:solidFill>
                            <a:srgbClr val="000000"/>
                          </a:solidFill>
                          <a:effectLst/>
                          <a:latin typeface="Calibri" panose="020F0502020204030204" pitchFamily="34" charset="0"/>
                        </a:rPr>
                        <a:t>Pasa a 2018 la Res Definitiva</a:t>
                      </a:r>
                      <a:endParaRPr lang="es-CO"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743166"/>
                  </a:ext>
                </a:extLst>
              </a:tr>
              <a:tr h="485775">
                <a:tc vMerge="1">
                  <a:txBody>
                    <a:bodyPr/>
                    <a:lstStyle/>
                    <a:p>
                      <a:endParaRPr lang="es-CO"/>
                    </a:p>
                  </a:txBody>
                  <a:tcPr/>
                </a:tc>
                <a:tc vMerge="1">
                  <a:txBody>
                    <a:bodyPr/>
                    <a:lstStyle/>
                    <a:p>
                      <a:endParaRPr lang="es-CO"/>
                    </a:p>
                  </a:txBody>
                  <a:tcPr/>
                </a:tc>
                <a:tc>
                  <a:txBody>
                    <a:bodyPr/>
                    <a:lstStyle/>
                    <a:p>
                      <a:pPr algn="l" fontAlgn="ctr"/>
                      <a:r>
                        <a:rPr lang="es-CO" sz="1400" b="0" i="0" u="none" strike="noStrike" dirty="0">
                          <a:solidFill>
                            <a:srgbClr val="000000"/>
                          </a:solidFill>
                          <a:effectLst/>
                          <a:latin typeface="Calibri" panose="020F0502020204030204" pitchFamily="34" charset="0"/>
                        </a:rPr>
                        <a:t>2. Regulación de asociaciones público privadas AA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solidFill>
                  </a:tcPr>
                </a:tc>
                <a:tc>
                  <a:txBody>
                    <a:bodyPr/>
                    <a:lstStyle/>
                    <a:p>
                      <a:pPr algn="ctr" fontAlgn="ctr"/>
                      <a:r>
                        <a:rPr lang="es-CO" sz="14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866570198"/>
                  </a:ext>
                </a:extLst>
              </a:tr>
            </a:tbl>
          </a:graphicData>
        </a:graphic>
      </p:graphicFrame>
      <p:sp>
        <p:nvSpPr>
          <p:cNvPr id="6" name="Título 1"/>
          <p:cNvSpPr txBox="1">
            <a:spLocks/>
          </p:cNvSpPr>
          <p:nvPr/>
        </p:nvSpPr>
        <p:spPr bwMode="auto">
          <a:xfrm>
            <a:off x="899592" y="579743"/>
            <a:ext cx="6501413" cy="92333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Definir instrumentos para fortalecer la evaluación de prestadores de acueducto y alcantarillado y para promover el desarrollo del mercado</a:t>
            </a:r>
          </a:p>
        </p:txBody>
      </p:sp>
      <p:sp>
        <p:nvSpPr>
          <p:cNvPr id="8" name="Elipse 7"/>
          <p:cNvSpPr/>
          <p:nvPr/>
        </p:nvSpPr>
        <p:spPr>
          <a:xfrm>
            <a:off x="7740352" y="761452"/>
            <a:ext cx="504056" cy="559911"/>
          </a:xfrm>
          <a:prstGeom prst="ellipse">
            <a:avLst/>
          </a:prstGeom>
          <a:solidFill>
            <a:srgbClr val="00B05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01616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806449" y="778347"/>
            <a:ext cx="6501413" cy="92333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Definir instrumentos regulatorios que  incentiven el  uso  eficiente y de  ahorro del agua y reducción de impactos en fuentes hídricas</a:t>
            </a:r>
          </a:p>
        </p:txBody>
      </p:sp>
      <p:graphicFrame>
        <p:nvGraphicFramePr>
          <p:cNvPr id="4" name="Tabla 3"/>
          <p:cNvGraphicFramePr>
            <a:graphicFrameLocks noGrp="1"/>
          </p:cNvGraphicFramePr>
          <p:nvPr>
            <p:extLst>
              <p:ext uri="{D42A27DB-BD31-4B8C-83A1-F6EECF244321}">
                <p14:modId xmlns:p14="http://schemas.microsoft.com/office/powerpoint/2010/main" val="1505677499"/>
              </p:ext>
            </p:extLst>
          </p:nvPr>
        </p:nvGraphicFramePr>
        <p:xfrm>
          <a:off x="806449" y="2815590"/>
          <a:ext cx="7531101" cy="1703070"/>
        </p:xfrm>
        <a:graphic>
          <a:graphicData uri="http://schemas.openxmlformats.org/drawingml/2006/table">
            <a:tbl>
              <a:tblPr/>
              <a:tblGrid>
                <a:gridCol w="2929754">
                  <a:extLst>
                    <a:ext uri="{9D8B030D-6E8A-4147-A177-3AD203B41FA5}">
                      <a16:colId xmlns:a16="http://schemas.microsoft.com/office/drawing/2014/main" val="795847015"/>
                    </a:ext>
                  </a:extLst>
                </a:gridCol>
                <a:gridCol w="543587">
                  <a:extLst>
                    <a:ext uri="{9D8B030D-6E8A-4147-A177-3AD203B41FA5}">
                      <a16:colId xmlns:a16="http://schemas.microsoft.com/office/drawing/2014/main" val="4035043195"/>
                    </a:ext>
                  </a:extLst>
                </a:gridCol>
                <a:gridCol w="2932306">
                  <a:extLst>
                    <a:ext uri="{9D8B030D-6E8A-4147-A177-3AD203B41FA5}">
                      <a16:colId xmlns:a16="http://schemas.microsoft.com/office/drawing/2014/main" val="1009719363"/>
                    </a:ext>
                  </a:extLst>
                </a:gridCol>
                <a:gridCol w="1125454">
                  <a:extLst>
                    <a:ext uri="{9D8B030D-6E8A-4147-A177-3AD203B41FA5}">
                      <a16:colId xmlns:a16="http://schemas.microsoft.com/office/drawing/2014/main" val="674279226"/>
                    </a:ext>
                  </a:extLst>
                </a:gridCol>
              </a:tblGrid>
              <a:tr h="276225">
                <a:tc>
                  <a:txBody>
                    <a:bodyPr/>
                    <a:lstStyle/>
                    <a:p>
                      <a:pPr algn="l" fontAlgn="ctr"/>
                      <a:r>
                        <a:rPr lang="es-CO" sz="16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c gridSpan="3">
                  <a:txBody>
                    <a:bodyPr/>
                    <a:lstStyle/>
                    <a:p>
                      <a:pPr algn="ctr" fontAlgn="ctr"/>
                      <a:r>
                        <a:rPr lang="es-CO" sz="1600" b="1" i="0" u="none" strike="noStrike">
                          <a:solidFill>
                            <a:srgbClr val="000000"/>
                          </a:solidFill>
                          <a:effectLst/>
                          <a:latin typeface="Calibri" panose="020F050202020403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22702453"/>
                  </a:ext>
                </a:extLst>
              </a:tr>
              <a:tr h="495300">
                <a:tc>
                  <a:txBody>
                    <a:bodyPr/>
                    <a:lstStyle/>
                    <a:p>
                      <a:pPr algn="ctr" fontAlgn="ctr"/>
                      <a:r>
                        <a:rPr lang="es-CO" sz="1600" b="1" i="0" u="none" strike="noStrike">
                          <a:solidFill>
                            <a:srgbClr val="000000"/>
                          </a:solidFill>
                          <a:effectLst/>
                          <a:latin typeface="Calibri" panose="020F0502020204030204" pitchFamily="34" charset="0"/>
                        </a:rPr>
                        <a:t>INDICADOR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PRODUCTO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916843843"/>
                  </a:ext>
                </a:extLst>
              </a:tr>
              <a:tr h="457200">
                <a:tc rowSpan="2">
                  <a:txBody>
                    <a:bodyPr/>
                    <a:lstStyle/>
                    <a:p>
                      <a:pPr algn="ctr" fontAlgn="ctr"/>
                      <a:r>
                        <a:rPr lang="es-CO" sz="1400" b="0" i="0" u="none" strike="noStrike" dirty="0">
                          <a:solidFill>
                            <a:srgbClr val="000000"/>
                          </a:solidFill>
                          <a:effectLst/>
                          <a:latin typeface="Calibri" panose="020F0502020204030204" pitchFamily="34" charset="0"/>
                        </a:rPr>
                        <a:t>Resolución definitiva publicada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Calibri" panose="020F0502020204030204" pitchFamily="34" charset="0"/>
                        </a:rPr>
                        <a:t>1. Definición de criterios tarifarios para la opción de medición de vertimientos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854721"/>
                  </a:ext>
                </a:extLst>
              </a:tr>
              <a:tr h="228600">
                <a:tc vMerge="1">
                  <a:txBody>
                    <a:bodyPr/>
                    <a:lstStyle/>
                    <a:p>
                      <a:endParaRPr lang="es-CO"/>
                    </a:p>
                  </a:txBody>
                  <a:tcPr/>
                </a:tc>
                <a:tc vMerge="1">
                  <a:txBody>
                    <a:bodyPr/>
                    <a:lstStyle/>
                    <a:p>
                      <a:endParaRPr lang="es-CO"/>
                    </a:p>
                  </a:txBody>
                  <a:tcPr/>
                </a:tc>
                <a:tc>
                  <a:txBody>
                    <a:bodyPr/>
                    <a:lstStyle/>
                    <a:p>
                      <a:pPr algn="l" fontAlgn="ctr"/>
                      <a:r>
                        <a:rPr lang="es-CO" sz="1400" b="0" i="0" u="none" strike="noStrike">
                          <a:solidFill>
                            <a:srgbClr val="000000"/>
                          </a:solidFill>
                          <a:effectLst/>
                          <a:latin typeface="Calibri" panose="020F0502020204030204" pitchFamily="34" charset="0"/>
                        </a:rPr>
                        <a:t>2. Consumo suntuario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662539"/>
                  </a:ext>
                </a:extLst>
              </a:tr>
            </a:tbl>
          </a:graphicData>
        </a:graphic>
      </p:graphicFrame>
      <p:sp>
        <p:nvSpPr>
          <p:cNvPr id="6" name="Elipse 5"/>
          <p:cNvSpPr/>
          <p:nvPr/>
        </p:nvSpPr>
        <p:spPr>
          <a:xfrm>
            <a:off x="7524328" y="960056"/>
            <a:ext cx="504056" cy="559911"/>
          </a:xfrm>
          <a:prstGeom prst="ellipse">
            <a:avLst/>
          </a:prstGeom>
          <a:solidFill>
            <a:srgbClr val="00B05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95638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806450" y="749234"/>
            <a:ext cx="6501413" cy="120032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defPPr>
              <a:defRPr lang="es-ES"/>
            </a:defPPr>
            <a:lvl1pPr eaLnBrk="0" hangingPunct="0">
              <a:defRPr sz="1800" b="1">
                <a:solidFill>
                  <a:srgbClr val="000000"/>
                </a:solidFill>
                <a:latin typeface="Calibri" panose="020F0502020204030204" pitchFamily="34" charset="0"/>
              </a:defRPr>
            </a:lvl1pPr>
            <a:lvl2pPr algn="ctr" eaLnBrk="0" hangingPunct="0">
              <a:defRPr sz="3600" b="1">
                <a:solidFill>
                  <a:schemeClr val="lt1"/>
                </a:solidFill>
                <a:latin typeface="+mn-lt"/>
              </a:defRPr>
            </a:lvl2pPr>
            <a:lvl3pPr algn="ctr" eaLnBrk="0" hangingPunct="0">
              <a:defRPr sz="3600" b="1">
                <a:solidFill>
                  <a:schemeClr val="lt1"/>
                </a:solidFill>
                <a:latin typeface="+mn-lt"/>
              </a:defRPr>
            </a:lvl3pPr>
            <a:lvl4pPr algn="ctr" eaLnBrk="0" hangingPunct="0">
              <a:defRPr sz="3600" b="1">
                <a:solidFill>
                  <a:schemeClr val="lt1"/>
                </a:solidFill>
                <a:latin typeface="+mn-lt"/>
              </a:defRPr>
            </a:lvl4pPr>
            <a:lvl5pPr algn="ctr" eaLnBrk="0" hangingPunct="0">
              <a:defRPr sz="3600" b="1">
                <a:solidFill>
                  <a:schemeClr val="lt1"/>
                </a:solidFill>
                <a:latin typeface="+mn-lt"/>
              </a:defRPr>
            </a:lvl5pPr>
            <a:lvl6pPr marL="457200" algn="ctr" fontAlgn="base">
              <a:spcBef>
                <a:spcPct val="0"/>
              </a:spcBef>
              <a:spcAft>
                <a:spcPct val="0"/>
              </a:spcAft>
              <a:defRPr sz="4400">
                <a:solidFill>
                  <a:schemeClr val="lt1"/>
                </a:solidFill>
                <a:latin typeface="+mn-lt"/>
              </a:defRPr>
            </a:lvl6pPr>
            <a:lvl7pPr marL="914400" algn="ctr" fontAlgn="base">
              <a:spcBef>
                <a:spcPct val="0"/>
              </a:spcBef>
              <a:spcAft>
                <a:spcPct val="0"/>
              </a:spcAft>
              <a:defRPr sz="4400">
                <a:solidFill>
                  <a:schemeClr val="lt1"/>
                </a:solidFill>
                <a:latin typeface="+mn-lt"/>
              </a:defRPr>
            </a:lvl7pPr>
            <a:lvl8pPr marL="1371600" algn="ctr" fontAlgn="base">
              <a:spcBef>
                <a:spcPct val="0"/>
              </a:spcBef>
              <a:spcAft>
                <a:spcPct val="0"/>
              </a:spcAft>
              <a:defRPr sz="4400">
                <a:solidFill>
                  <a:schemeClr val="lt1"/>
                </a:solidFill>
                <a:latin typeface="+mn-lt"/>
              </a:defRPr>
            </a:lvl8pPr>
            <a:lvl9pPr marL="1828800" algn="ctr" fontAlgn="base">
              <a:spcBef>
                <a:spcPct val="0"/>
              </a:spcBef>
              <a:spcAft>
                <a:spcPct val="0"/>
              </a:spcAft>
              <a:defRPr sz="4400">
                <a:solidFill>
                  <a:schemeClr val="lt1"/>
                </a:solidFill>
                <a:latin typeface="+mn-lt"/>
              </a:defRPr>
            </a:lvl9pPr>
          </a:lstStyle>
          <a:p>
            <a:r>
              <a:rPr lang="es-CO" dirty="0"/>
              <a:t>PROYECTO ESTRATÉGICO: Desarrollar instrumentos para fortalecer  la aplicación del marco tarifario de aseo de más de 5.000 suscriptores promoviendo la mejora del servicio, el desarrollo del aprovechamiento y la limpieza urbana</a:t>
            </a:r>
          </a:p>
        </p:txBody>
      </p:sp>
      <p:graphicFrame>
        <p:nvGraphicFramePr>
          <p:cNvPr id="6" name="Tabla 5"/>
          <p:cNvGraphicFramePr>
            <a:graphicFrameLocks noGrp="1"/>
          </p:cNvGraphicFramePr>
          <p:nvPr>
            <p:extLst>
              <p:ext uri="{D42A27DB-BD31-4B8C-83A1-F6EECF244321}">
                <p14:modId xmlns:p14="http://schemas.microsoft.com/office/powerpoint/2010/main" val="1020956251"/>
              </p:ext>
            </p:extLst>
          </p:nvPr>
        </p:nvGraphicFramePr>
        <p:xfrm>
          <a:off x="806450" y="2880360"/>
          <a:ext cx="7531099" cy="1116330"/>
        </p:xfrm>
        <a:graphic>
          <a:graphicData uri="http://schemas.openxmlformats.org/drawingml/2006/table">
            <a:tbl>
              <a:tblPr/>
              <a:tblGrid>
                <a:gridCol w="1816212">
                  <a:extLst>
                    <a:ext uri="{9D8B030D-6E8A-4147-A177-3AD203B41FA5}">
                      <a16:colId xmlns:a16="http://schemas.microsoft.com/office/drawing/2014/main" val="2062523273"/>
                    </a:ext>
                  </a:extLst>
                </a:gridCol>
                <a:gridCol w="675136">
                  <a:extLst>
                    <a:ext uri="{9D8B030D-6E8A-4147-A177-3AD203B41FA5}">
                      <a16:colId xmlns:a16="http://schemas.microsoft.com/office/drawing/2014/main" val="3287828042"/>
                    </a:ext>
                  </a:extLst>
                </a:gridCol>
                <a:gridCol w="3641933">
                  <a:extLst>
                    <a:ext uri="{9D8B030D-6E8A-4147-A177-3AD203B41FA5}">
                      <a16:colId xmlns:a16="http://schemas.microsoft.com/office/drawing/2014/main" val="2146590929"/>
                    </a:ext>
                  </a:extLst>
                </a:gridCol>
                <a:gridCol w="1397818">
                  <a:extLst>
                    <a:ext uri="{9D8B030D-6E8A-4147-A177-3AD203B41FA5}">
                      <a16:colId xmlns:a16="http://schemas.microsoft.com/office/drawing/2014/main" val="3305166127"/>
                    </a:ext>
                  </a:extLst>
                </a:gridCol>
              </a:tblGrid>
              <a:tr h="495300">
                <a:tc>
                  <a:txBody>
                    <a:bodyPr/>
                    <a:lstStyle/>
                    <a:p>
                      <a:pPr algn="ctr" fontAlgn="ctr"/>
                      <a:r>
                        <a:rPr lang="es-CO" sz="1600" b="1" i="0" u="none" strike="noStrike" dirty="0">
                          <a:solidFill>
                            <a:srgbClr val="000000"/>
                          </a:solidFill>
                          <a:effectLst/>
                          <a:latin typeface="Calibri" panose="020F0502020204030204" pitchFamily="34" charset="0"/>
                        </a:rPr>
                        <a:t>INDICADOR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s-CO" sz="1600" b="1" i="0" u="none" strike="noStrike">
                          <a:solidFill>
                            <a:srgbClr val="000000"/>
                          </a:solidFill>
                          <a:effectLst/>
                          <a:latin typeface="Calibri" panose="020F0502020204030204" pitchFamily="34" charset="0"/>
                        </a:rPr>
                        <a:t>META</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PRODUCTO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1600" b="1" i="0" u="none" strike="noStrike">
                          <a:solidFill>
                            <a:srgbClr val="000000"/>
                          </a:solidFill>
                          <a:effectLst/>
                          <a:latin typeface="Calibri" panose="020F0502020204030204" pitchFamily="34" charset="0"/>
                        </a:rPr>
                        <a:t>Avance primer semestre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762186"/>
                  </a:ext>
                </a:extLst>
              </a:tr>
              <a:tr h="619125">
                <a:tc>
                  <a:txBody>
                    <a:bodyPr/>
                    <a:lstStyle/>
                    <a:p>
                      <a:pPr algn="l" fontAlgn="ctr"/>
                      <a:r>
                        <a:rPr lang="es-CO" sz="1400" b="0" i="0" u="none" strike="noStrike" dirty="0">
                          <a:solidFill>
                            <a:srgbClr val="000000"/>
                          </a:solidFill>
                          <a:effectLst/>
                          <a:latin typeface="Calibri" panose="020F0502020204030204" pitchFamily="34" charset="0"/>
                        </a:rPr>
                        <a:t>Resolución definitiva publicada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Calibri" panose="020F0502020204030204" pitchFamily="34" charset="0"/>
                        </a:rPr>
                        <a:t>1. Provisión de inversiones aprovechamiento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solidFill>
                  </a:tcPr>
                </a:tc>
                <a:tc>
                  <a:txBody>
                    <a:bodyPr/>
                    <a:lstStyle/>
                    <a:p>
                      <a:pPr algn="ctr" fontAlgn="ctr"/>
                      <a:r>
                        <a:rPr lang="es-CO" sz="14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99680995"/>
                  </a:ext>
                </a:extLst>
              </a:tr>
            </a:tbl>
          </a:graphicData>
        </a:graphic>
      </p:graphicFrame>
      <p:sp>
        <p:nvSpPr>
          <p:cNvPr id="8" name="Elipse 7"/>
          <p:cNvSpPr/>
          <p:nvPr/>
        </p:nvSpPr>
        <p:spPr>
          <a:xfrm>
            <a:off x="7524328" y="1069442"/>
            <a:ext cx="504056" cy="559911"/>
          </a:xfrm>
          <a:prstGeom prst="ellipse">
            <a:avLst/>
          </a:prstGeom>
          <a:solidFill>
            <a:srgbClr val="00B05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41466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26090</TotalTime>
  <Words>3556</Words>
  <Application>Microsoft Office PowerPoint</Application>
  <PresentationFormat>Presentación en pantalla (4:3)</PresentationFormat>
  <Paragraphs>410</Paragraphs>
  <Slides>50</Slides>
  <Notes>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50</vt:i4>
      </vt:variant>
    </vt:vector>
  </HeadingPairs>
  <TitlesOfParts>
    <vt:vector size="53" baseType="lpstr">
      <vt:lpstr>Arial</vt:lpstr>
      <vt:lpstr>Calibri</vt:lpstr>
      <vt:lpstr>Tema de Office</vt:lpstr>
      <vt:lpstr>AVANCE PEQ 2016-2020   Oficina Asesora de Planeación y TIC Seguimiento Junio 30 de 2017</vt:lpstr>
      <vt:lpstr>RESULTADO PEQ – CRA  30 de junio 2017</vt:lpstr>
      <vt:lpstr>RESULTADO PEQ – CRA  30 de junio 2017</vt:lpstr>
      <vt:lpstr>PROYECTO ESTRATÉGICO: Desarrollar instrumentos para fortalecer  la aplicación del marco tarifario de acueducto y alcantarillado de más de 5.000 suscriptores orientado a incrementar los niveles de eficiencia</vt:lpstr>
      <vt:lpstr>PROYECTO ESTRATÉGICO: Desarrollar instrumentos para fortalecer  la aplicación del marco tarifario de acueducto y alcantarillado de más de 5.000 suscriptores orientado a incrementar los niveles de eficiencia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PROYECTO ESTRATÉGICO: Implementar el Análisis de Impacto Normativo (AIN) en la regulación que  expida  la  CRA como  instrumentos para incorporación de mejores prácticas internacionales en el marco de los compromisos de Colombia con la OCDE</vt:lpstr>
      <vt:lpstr>PROYECTO ESTRATÉGICO: Implementar el Análisis de Impacto Normativo (AIN) en la regulación que  expida  la  CRA como  instrumentos para incorporación de mejores prácticas internacionales en el marco de los compromisos de Colombia con la OCDE</vt:lpstr>
      <vt:lpstr>Presentación de PowerPoint</vt:lpstr>
      <vt:lpstr>Presentación de PowerPoint</vt:lpstr>
      <vt:lpstr>Presentación de PowerPoint</vt:lpstr>
      <vt:lpstr>Presentación de PowerPoint</vt:lpstr>
      <vt:lpstr>Presentación de PowerPoint</vt:lpstr>
      <vt:lpstr>PROYECTO ESTRATÉGICO: Fortalecer  la  estructura  institucional de    la CRA para responder a los requerimientos sectoriales y para la implementación del AIN</vt:lpstr>
      <vt:lpstr>PROYECTO ESTRATÉGICO: Fortalecer  la  estructura  institucional de    la CRA para responder a los requerimientos sectoriales y para la implementación del AIN</vt:lpstr>
      <vt:lpstr>PROYECTO ESTRATÉGICO: Implementar el  Marco  de  Referencia de Arquitectura TI de Colombia para habilitar la estrategia GEL</vt:lpstr>
      <vt:lpstr>PROYECTO ESTRATÉGICO: Implementar el  Marco  de  Referencia de Arquitectura TI de Colombia para habilitar la estrategia GEL</vt:lpstr>
      <vt:lpstr>PROYECTO ESTRATÉGICO: Optimizar  la  gestión  administrativa para apoyar de manera eficiente el logro de las metas institucionales (Normas de contabilidad NICS, instrumentos archivísticos, gestión de servicios de TIC’s, MECI, etc.)</vt:lpstr>
      <vt:lpstr>PROYECTO ESTRATÉGICO: Optimizar  la  gestión  administrativa para apoyar de manera eficiente el logro de las metas institucionales (Normas de contabilidad NICS, instrumentos archivísticos, gestión de servicios de TIC’s, MECI, etc.)</vt:lpstr>
      <vt:lpstr>Presentación de PowerPoint</vt:lpstr>
      <vt:lpstr>PROYECTO ESTRATÉGICO: Fortalecer la planeación presupuestal de la Entidad, bajo la metodología de presupuesto orientado a resultados, mediante la implementación de herramientas de programación, formulación y seguimiento  de  los  proyectos  de  inversión,  de  tal forma  que  se  pueda  contar  con  los  recursos necesarios,  mejorar  la  eficiencia  en  su  manejo  y facilitar la toma de decisiones.</vt:lpstr>
      <vt:lpstr>PROYECTO ESTRATÉGICO: Fortalecer la planeación presupuestal de la Entidad, bajo la metodología de presupuesto orientado a resultados, mediante la implementación de herramientas de programación, formulación y seguimiento  de  los  proyectos  de  inversión,  de  tal forma  que  se  pueda  contar  con  los  recursos necesarios,  mejorar  la  eficiencia  en  su  manejo  y facilitar la toma de decisiones.</vt:lpstr>
      <vt:lpstr>LOGROS MISIONALES PRIMER SEMESTRE</vt:lpstr>
      <vt:lpstr>LOGROS MISIONALES PRIMER SEMESTRE</vt:lpstr>
      <vt:lpstr>LOGROS FORTALECIMIENTO PRIMER SEMESTRE</vt:lpstr>
      <vt:lpstr>Presentación de PowerPoint</vt:lpstr>
      <vt:lpstr>Presentación de PowerPoint</vt:lpstr>
      <vt:lpstr>Presentación de PowerPoint</vt:lpstr>
      <vt:lpstr>LOGROS DE COMUNICACIONES PRIMER SEMESTRE</vt:lpstr>
      <vt:lpstr>AVANCES PRIMER SEMESTRE</vt:lpstr>
      <vt:lpstr>AVANCES PRIMER SEMESTRE</vt:lpstr>
      <vt:lpstr>LO QUE HACE FALTA PARA EL SEGUNDO SEMESTRE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Mercadeo básico</dc:title>
  <dc:creator>Preferred Customer</dc:creator>
  <cp:lastModifiedBy>Javier Garcia Martínez</cp:lastModifiedBy>
  <cp:revision>656</cp:revision>
  <cp:lastPrinted>2017-01-17T14:49:45Z</cp:lastPrinted>
  <dcterms:created xsi:type="dcterms:W3CDTF">2009-07-03T14:17:45Z</dcterms:created>
  <dcterms:modified xsi:type="dcterms:W3CDTF">2017-08-03T21:27:34Z</dcterms:modified>
</cp:coreProperties>
</file>