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376" r:id="rId6"/>
    <p:sldId id="264" r:id="rId7"/>
    <p:sldId id="265" r:id="rId8"/>
    <p:sldId id="267" r:id="rId9"/>
    <p:sldId id="351" r:id="rId10"/>
    <p:sldId id="272" r:id="rId11"/>
    <p:sldId id="352" r:id="rId12"/>
    <p:sldId id="292" r:id="rId13"/>
    <p:sldId id="334" r:id="rId14"/>
    <p:sldId id="357" r:id="rId15"/>
    <p:sldId id="353" r:id="rId16"/>
    <p:sldId id="355" r:id="rId17"/>
    <p:sldId id="354" r:id="rId18"/>
    <p:sldId id="356" r:id="rId19"/>
    <p:sldId id="377" r:id="rId20"/>
    <p:sldId id="378" r:id="rId21"/>
    <p:sldId id="290" r:id="rId22"/>
    <p:sldId id="333" r:id="rId23"/>
    <p:sldId id="358" r:id="rId24"/>
    <p:sldId id="359" r:id="rId25"/>
    <p:sldId id="360" r:id="rId26"/>
    <p:sldId id="361" r:id="rId27"/>
    <p:sldId id="362" r:id="rId28"/>
    <p:sldId id="270" r:id="rId29"/>
    <p:sldId id="282" r:id="rId30"/>
    <p:sldId id="283" r:id="rId31"/>
    <p:sldId id="284" r:id="rId32"/>
    <p:sldId id="369" r:id="rId33"/>
    <p:sldId id="316" r:id="rId34"/>
    <p:sldId id="370" r:id="rId35"/>
    <p:sldId id="371" r:id="rId36"/>
    <p:sldId id="372" r:id="rId37"/>
    <p:sldId id="373" r:id="rId38"/>
    <p:sldId id="375" r:id="rId39"/>
    <p:sldId id="374" r:id="rId40"/>
    <p:sldId id="379" r:id="rId41"/>
    <p:sldId id="380" r:id="rId42"/>
    <p:sldId id="382" r:id="rId43"/>
    <p:sldId id="368" r:id="rId44"/>
    <p:sldId id="286" r:id="rId45"/>
    <p:sldId id="365" r:id="rId46"/>
    <p:sldId id="366" r:id="rId47"/>
    <p:sldId id="367" r:id="rId48"/>
    <p:sldId id="383" r:id="rId49"/>
    <p:sldId id="384" r:id="rId50"/>
    <p:sldId id="269" r:id="rId51"/>
    <p:sldId id="346" r:id="rId52"/>
    <p:sldId id="345" r:id="rId53"/>
    <p:sldId id="278" r:id="rId54"/>
    <p:sldId id="326" r:id="rId55"/>
    <p:sldId id="348" r:id="rId56"/>
    <p:sldId id="349" r:id="rId57"/>
    <p:sldId id="350" r:id="rId58"/>
    <p:sldId id="276" r:id="rId59"/>
    <p:sldId id="261" r:id="rId6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66FFFF"/>
    <a:srgbClr val="9966FF"/>
    <a:srgbClr val="FFCC99"/>
    <a:srgbClr val="FFFF66"/>
    <a:srgbClr val="9999FF"/>
    <a:srgbClr val="00FFFF"/>
    <a:srgbClr val="CCECFF"/>
    <a:srgbClr val="FFCC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838" autoAdjust="0"/>
    <p:restoredTop sz="95380" autoAdjust="0"/>
  </p:normalViewPr>
  <p:slideViewPr>
    <p:cSldViewPr snapToGrid="0" showGuides="1">
      <p:cViewPr varScale="1">
        <p:scale>
          <a:sx n="70" d="100"/>
          <a:sy n="70" d="100"/>
        </p:scale>
        <p:origin x="720"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solidFill>
          <a:srgbClr val="CCECFF"/>
        </a:solidFill>
        <a:ln>
          <a:noFill/>
        </a:ln>
        <a:effectLst/>
        <a:sp3d/>
      </c:spPr>
    </c:sideWall>
    <c:backWall>
      <c:thickness val="0"/>
      <c:spPr>
        <a:solidFill>
          <a:srgbClr val="CCECFF"/>
        </a:solidFill>
        <a:ln>
          <a:noFill/>
        </a:ln>
        <a:effectLst/>
        <a:sp3d/>
      </c:spPr>
    </c:backWall>
    <c:plotArea>
      <c:layout>
        <c:manualLayout>
          <c:layoutTarget val="inner"/>
          <c:xMode val="edge"/>
          <c:yMode val="edge"/>
          <c:x val="6.4217094064375438E-2"/>
          <c:y val="3.7108071315390109E-2"/>
          <c:w val="0.91890932145362125"/>
          <c:h val="0.84734053756529126"/>
        </c:manualLayout>
      </c:layout>
      <c:bar3DChart>
        <c:barDir val="col"/>
        <c:grouping val="clustered"/>
        <c:varyColors val="0"/>
        <c:ser>
          <c:idx val="0"/>
          <c:order val="0"/>
          <c:tx>
            <c:strRef>
              <c:f>Hoja1!$B$1</c:f>
              <c:strCache>
                <c:ptCount val="1"/>
                <c:pt idx="0">
                  <c:v>UNIVERSO</c:v>
                </c:pt>
              </c:strCache>
            </c:strRef>
          </c:tx>
          <c:spPr>
            <a:solidFill>
              <a:schemeClr val="accent1"/>
            </a:solidFill>
            <a:ln>
              <a:noFill/>
            </a:ln>
            <a:effectLst/>
            <a:sp3d/>
          </c:spPr>
          <c:invertIfNegative val="0"/>
          <c:dPt>
            <c:idx val="0"/>
            <c:invertIfNegative val="0"/>
            <c:bubble3D val="0"/>
            <c:spPr>
              <a:solidFill>
                <a:srgbClr val="FFFF00"/>
              </a:solidFill>
              <a:ln>
                <a:noFill/>
              </a:ln>
              <a:effectLst/>
              <a:sp3d/>
            </c:spPr>
            <c:extLst>
              <c:ext xmlns:c16="http://schemas.microsoft.com/office/drawing/2014/chart" uri="{C3380CC4-5D6E-409C-BE32-E72D297353CC}">
                <c16:uniqueId val="{00000004-12C8-4009-8020-E9204A0FCD3E}"/>
              </c:ext>
            </c:extLst>
          </c:dPt>
          <c:dPt>
            <c:idx val="1"/>
            <c:invertIfNegative val="0"/>
            <c:bubble3D val="0"/>
            <c:spPr>
              <a:solidFill>
                <a:srgbClr val="9999FF"/>
              </a:solidFill>
              <a:ln>
                <a:noFill/>
              </a:ln>
              <a:effectLst/>
              <a:sp3d/>
            </c:spPr>
            <c:extLst>
              <c:ext xmlns:c16="http://schemas.microsoft.com/office/drawing/2014/chart" uri="{C3380CC4-5D6E-409C-BE32-E72D297353CC}">
                <c16:uniqueId val="{00000005-12C8-4009-8020-E9204A0FCD3E}"/>
              </c:ext>
            </c:extLst>
          </c:dPt>
          <c:dLbls>
            <c:dLbl>
              <c:idx val="0"/>
              <c:layout>
                <c:manualLayout>
                  <c:x val="-3.0679244512732996E-3"/>
                  <c:y val="7.84077015264331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2C8-4009-8020-E9204A0FCD3E}"/>
                </c:ext>
              </c:extLst>
            </c:dLbl>
            <c:dLbl>
              <c:idx val="1"/>
              <c:layout>
                <c:manualLayout>
                  <c:x val="1.5339622256367201E-3"/>
                  <c:y val="6.03136165587946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2C8-4009-8020-E9204A0FCD3E}"/>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Universo PQRSD del periodo</c:v>
                </c:pt>
                <c:pt idx="1">
                  <c:v>PQRSD verificadas de la muestra 20%</c:v>
                </c:pt>
                <c:pt idx="2">
                  <c:v>PQRSD extemporáneas según Orfeo</c:v>
                </c:pt>
              </c:strCache>
            </c:strRef>
          </c:cat>
          <c:val>
            <c:numRef>
              <c:f>Hoja1!$B$2:$B$4</c:f>
              <c:numCache>
                <c:formatCode>General</c:formatCode>
                <c:ptCount val="3"/>
                <c:pt idx="0">
                  <c:v>1712</c:v>
                </c:pt>
                <c:pt idx="1">
                  <c:v>342</c:v>
                </c:pt>
                <c:pt idx="2">
                  <c:v>52</c:v>
                </c:pt>
              </c:numCache>
            </c:numRef>
          </c:val>
          <c:extLst>
            <c:ext xmlns:c16="http://schemas.microsoft.com/office/drawing/2014/chart" uri="{C3380CC4-5D6E-409C-BE32-E72D297353CC}">
              <c16:uniqueId val="{00000000-12C8-4009-8020-E9204A0FCD3E}"/>
            </c:ext>
          </c:extLst>
        </c:ser>
        <c:dLbls>
          <c:showLegendKey val="0"/>
          <c:showVal val="0"/>
          <c:showCatName val="0"/>
          <c:showSerName val="0"/>
          <c:showPercent val="0"/>
          <c:showBubbleSize val="0"/>
        </c:dLbls>
        <c:gapWidth val="150"/>
        <c:shape val="box"/>
        <c:axId val="524128383"/>
        <c:axId val="524140447"/>
        <c:axId val="0"/>
      </c:bar3DChart>
      <c:catAx>
        <c:axId val="52412838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s-CO"/>
          </a:p>
        </c:txPr>
        <c:crossAx val="524140447"/>
        <c:crosses val="autoZero"/>
        <c:auto val="1"/>
        <c:lblAlgn val="ctr"/>
        <c:lblOffset val="100"/>
        <c:noMultiLvlLbl val="0"/>
      </c:catAx>
      <c:valAx>
        <c:axId val="524140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crossAx val="524128383"/>
        <c:crosses val="autoZero"/>
        <c:crossBetween val="between"/>
      </c:valAx>
      <c:spPr>
        <a:solidFill>
          <a:schemeClr val="lt1"/>
        </a:solidFill>
        <a:ln w="12700" cap="flat" cmpd="sng" algn="ctr">
          <a:solidFill>
            <a:schemeClr val="accent3"/>
          </a:solidFill>
          <a:prstDash val="solid"/>
          <a:miter lim="800000"/>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a:sp3d contourW="6350">
          <a:contourClr>
            <a:schemeClr val="accent6"/>
          </a:contourClr>
        </a:sp3d>
      </c:spPr>
    </c:sideWall>
    <c:backWall>
      <c:thickness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a:sp3d contourW="6350">
          <a:contourClr>
            <a:schemeClr val="accent6"/>
          </a:contourClr>
        </a:sp3d>
      </c:spPr>
    </c:backWall>
    <c:plotArea>
      <c:layout>
        <c:manualLayout>
          <c:layoutTarget val="inner"/>
          <c:xMode val="edge"/>
          <c:yMode val="edge"/>
          <c:x val="5.1139393579073961E-2"/>
          <c:y val="2.1672942601766981E-2"/>
          <c:w val="0.94886060642092607"/>
          <c:h val="0.86464678037404241"/>
        </c:manualLayout>
      </c:layout>
      <c:bar3DChart>
        <c:barDir val="col"/>
        <c:grouping val="clustered"/>
        <c:varyColors val="0"/>
        <c:ser>
          <c:idx val="0"/>
          <c:order val="0"/>
          <c:tx>
            <c:strRef>
              <c:f>Hoja1!$B$1</c:f>
              <c:strCache>
                <c:ptCount val="1"/>
                <c:pt idx="0">
                  <c:v>1° SEMESTRE 2021</c:v>
                </c:pt>
              </c:strCache>
            </c:strRef>
          </c:tx>
          <c:spPr>
            <a:solidFill>
              <a:srgbClr val="FF0066"/>
            </a:solidFill>
            <a:ln>
              <a:noFill/>
            </a:ln>
            <a:effectLst/>
            <a:sp3d/>
          </c:spPr>
          <c:invertIfNegative val="0"/>
          <c:dLbls>
            <c:dLbl>
              <c:idx val="0"/>
              <c:layout>
                <c:manualLayout>
                  <c:x val="0"/>
                  <c:y val="5.31249999999999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BEF-416C-83DF-D81B8EF3DED7}"/>
                </c:ext>
              </c:extLst>
            </c:dLbl>
            <c:dLbl>
              <c:idx val="1"/>
              <c:layout>
                <c:manualLayout>
                  <c:x val="3.1126203643555002E-3"/>
                  <c:y val="7.49999999999999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BEF-416C-83DF-D81B8EF3DED7}"/>
                </c:ext>
              </c:extLst>
            </c:dLbl>
            <c:dLbl>
              <c:idx val="2"/>
              <c:layout>
                <c:manualLayout>
                  <c:x val="-1.1208447575757828E-16"/>
                  <c:y val="5.34032668502373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BEF-416C-83DF-D81B8EF3DED7}"/>
                </c:ext>
              </c:extLst>
            </c:dLbl>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Oficina Asesora Jurídica</c:v>
                </c:pt>
                <c:pt idx="1">
                  <c:v>Subdirección de Regulación </c:v>
                </c:pt>
                <c:pt idx="2">
                  <c:v>Subdirección Administrativa y Financiera </c:v>
                </c:pt>
              </c:strCache>
            </c:strRef>
          </c:cat>
          <c:val>
            <c:numRef>
              <c:f>Hoja1!$B$2:$B$4</c:f>
              <c:numCache>
                <c:formatCode>0%</c:formatCode>
                <c:ptCount val="3"/>
                <c:pt idx="0">
                  <c:v>0.62</c:v>
                </c:pt>
                <c:pt idx="1">
                  <c:v>0.25</c:v>
                </c:pt>
                <c:pt idx="2">
                  <c:v>0.13</c:v>
                </c:pt>
              </c:numCache>
            </c:numRef>
          </c:val>
          <c:extLst>
            <c:ext xmlns:c16="http://schemas.microsoft.com/office/drawing/2014/chart" uri="{C3380CC4-5D6E-409C-BE32-E72D297353CC}">
              <c16:uniqueId val="{00000000-0BEF-416C-83DF-D81B8EF3DED7}"/>
            </c:ext>
          </c:extLst>
        </c:ser>
        <c:ser>
          <c:idx val="1"/>
          <c:order val="1"/>
          <c:tx>
            <c:strRef>
              <c:f>Hoja1!$C$1</c:f>
              <c:strCache>
                <c:ptCount val="1"/>
                <c:pt idx="0">
                  <c:v>2° SEMESTRE 2021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dLbl>
              <c:idx val="0"/>
              <c:layout>
                <c:manualLayout>
                  <c:x val="-1.5563101821777501E-3"/>
                  <c:y val="6.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BEF-416C-83DF-D81B8EF3DED7}"/>
                </c:ext>
              </c:extLst>
            </c:dLbl>
            <c:dLbl>
              <c:idx val="1"/>
              <c:layout>
                <c:manualLayout>
                  <c:x val="1.6956081834486999E-3"/>
                  <c:y val="7.66635900217654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BEF-416C-83DF-D81B8EF3DED7}"/>
                </c:ext>
              </c:extLst>
            </c:dLbl>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Oficina Asesora Jurídica</c:v>
                </c:pt>
                <c:pt idx="1">
                  <c:v>Subdirección de Regulación </c:v>
                </c:pt>
                <c:pt idx="2">
                  <c:v>Subdirección Administrativa y Financiera </c:v>
                </c:pt>
              </c:strCache>
            </c:strRef>
          </c:cat>
          <c:val>
            <c:numRef>
              <c:f>Hoja1!$C$2:$C$4</c:f>
              <c:numCache>
                <c:formatCode>0%</c:formatCode>
                <c:ptCount val="3"/>
                <c:pt idx="0">
                  <c:v>0.81</c:v>
                </c:pt>
                <c:pt idx="1">
                  <c:v>0.19</c:v>
                </c:pt>
                <c:pt idx="2">
                  <c:v>0</c:v>
                </c:pt>
              </c:numCache>
            </c:numRef>
          </c:val>
          <c:extLst>
            <c:ext xmlns:c16="http://schemas.microsoft.com/office/drawing/2014/chart" uri="{C3380CC4-5D6E-409C-BE32-E72D297353CC}">
              <c16:uniqueId val="{00000001-0BEF-416C-83DF-D81B8EF3DED7}"/>
            </c:ext>
          </c:extLst>
        </c:ser>
        <c:dLbls>
          <c:showLegendKey val="0"/>
          <c:showVal val="0"/>
          <c:showCatName val="0"/>
          <c:showSerName val="0"/>
          <c:showPercent val="0"/>
          <c:showBubbleSize val="0"/>
        </c:dLbls>
        <c:gapWidth val="150"/>
        <c:shape val="box"/>
        <c:axId val="-2082810720"/>
        <c:axId val="-2082807280"/>
        <c:axId val="0"/>
      </c:bar3DChart>
      <c:catAx>
        <c:axId val="-208281072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crossAx val="-2082807280"/>
        <c:crosses val="autoZero"/>
        <c:auto val="1"/>
        <c:lblAlgn val="ctr"/>
        <c:lblOffset val="100"/>
        <c:noMultiLvlLbl val="0"/>
      </c:catAx>
      <c:valAx>
        <c:axId val="-20828072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s-CO"/>
          </a:p>
        </c:txPr>
        <c:crossAx val="-2082810720"/>
        <c:crosses val="autoZero"/>
        <c:crossBetween val="between"/>
      </c:valAx>
      <c:spPr>
        <a:solidFill>
          <a:schemeClr val="lt1"/>
        </a:solidFill>
        <a:ln w="12700" cap="flat" cmpd="sng" algn="ctr">
          <a:solidFill>
            <a:schemeClr val="accent3"/>
          </a:solidFill>
          <a:prstDash val="solid"/>
          <a:miter lim="800000"/>
        </a:ln>
        <a:effectLst/>
      </c:spPr>
    </c:plotArea>
    <c:legend>
      <c:legendPos val="r"/>
      <c:legendEntry>
        <c:idx val="0"/>
        <c:txPr>
          <a:bodyPr rot="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legendEntry>
      <c:legendEntry>
        <c:idx val="1"/>
        <c:txPr>
          <a:bodyPr rot="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legendEntry>
      <c:layout>
        <c:manualLayout>
          <c:xMode val="edge"/>
          <c:yMode val="edge"/>
          <c:x val="0.4134690429652359"/>
          <c:y val="0.19313293792489294"/>
          <c:w val="0.537727961146655"/>
          <c:h val="8.1024606299212598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legend>
    <c:plotVisOnly val="1"/>
    <c:dispBlanksAs val="gap"/>
    <c:showDLblsOverMax val="0"/>
  </c:chart>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c:spPr>
  <c:txPr>
    <a:bodyPr/>
    <a:lstStyle/>
    <a:p>
      <a:pPr>
        <a:defRPr>
          <a:solidFill>
            <a:schemeClr val="lt1"/>
          </a:solidFill>
          <a:latin typeface="+mn-lt"/>
          <a:ea typeface="+mn-ea"/>
          <a:cs typeface="+mn-cs"/>
        </a:defRPr>
      </a:pPr>
      <a:endParaRPr lang="es-C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sp3d/>
      </c:spPr>
    </c:sideWall>
    <c:backWall>
      <c:thickness val="0"/>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sp3d/>
      </c:spPr>
    </c:backWall>
    <c:plotArea>
      <c:layout>
        <c:manualLayout>
          <c:layoutTarget val="inner"/>
          <c:xMode val="edge"/>
          <c:yMode val="edge"/>
          <c:x val="5.4154148147619902E-2"/>
          <c:y val="2.86783311252699E-2"/>
          <c:w val="0.94583121941790504"/>
          <c:h val="0.80702942118962195"/>
        </c:manualLayout>
      </c:layout>
      <c:bar3DChart>
        <c:barDir val="col"/>
        <c:grouping val="clustered"/>
        <c:varyColors val="0"/>
        <c:ser>
          <c:idx val="0"/>
          <c:order val="0"/>
          <c:tx>
            <c:strRef>
              <c:f>Hoja1!$B$1</c:f>
              <c:strCache>
                <c:ptCount val="1"/>
                <c:pt idx="0">
                  <c:v>UNIVERSO</c:v>
                </c:pt>
              </c:strCache>
            </c:strRef>
          </c:tx>
          <c:spPr>
            <a:solidFill>
              <a:srgbClr val="9900CC"/>
            </a:solidFill>
            <a:ln>
              <a:noFill/>
            </a:ln>
            <a:effectLst/>
            <a:sp3d/>
          </c:spPr>
          <c:invertIfNegative val="0"/>
          <c:dPt>
            <c:idx val="0"/>
            <c:invertIfNegative val="0"/>
            <c:bubble3D val="0"/>
            <c:spPr>
              <a:solidFill>
                <a:srgbClr val="9900CC"/>
              </a:solidFill>
              <a:ln>
                <a:noFill/>
              </a:ln>
              <a:effectLst/>
              <a:sp3d/>
            </c:spPr>
            <c:extLst>
              <c:ext xmlns:c16="http://schemas.microsoft.com/office/drawing/2014/chart" uri="{C3380CC4-5D6E-409C-BE32-E72D297353CC}">
                <c16:uniqueId val="{00000003-1A4C-4142-8777-148D6ACB742D}"/>
              </c:ext>
            </c:extLst>
          </c:dPt>
          <c:dPt>
            <c:idx val="1"/>
            <c:invertIfNegative val="0"/>
            <c:bubble3D val="0"/>
            <c:spPr>
              <a:solidFill>
                <a:srgbClr val="9900CC"/>
              </a:solidFill>
              <a:ln>
                <a:noFill/>
              </a:ln>
              <a:effectLst/>
              <a:sp3d/>
            </c:spPr>
            <c:extLst>
              <c:ext xmlns:c16="http://schemas.microsoft.com/office/drawing/2014/chart" uri="{C3380CC4-5D6E-409C-BE32-E72D297353CC}">
                <c16:uniqueId val="{00000004-1A4C-4142-8777-148D6ACB742D}"/>
              </c:ext>
            </c:extLst>
          </c:dPt>
          <c:dLbls>
            <c:dLbl>
              <c:idx val="0"/>
              <c:layout>
                <c:manualLayout>
                  <c:x val="-3.12322550991578E-3"/>
                  <c:y val="6.42098088608572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A4C-4142-8777-148D6ACB742D}"/>
                </c:ext>
              </c:extLst>
            </c:dLbl>
            <c:dLbl>
              <c:idx val="1"/>
              <c:layout>
                <c:manualLayout>
                  <c:x val="-1.5616127549578701E-3"/>
                  <c:y val="8.25554685353880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A4C-4142-8777-148D6ACB742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1° SEMESTRE 2021                                          21%</c:v>
                </c:pt>
                <c:pt idx="1">
                  <c:v>2° SEMESTRE 2021                                                   5%</c:v>
                </c:pt>
              </c:strCache>
            </c:strRef>
          </c:cat>
          <c:val>
            <c:numRef>
              <c:f>Hoja1!$B$2:$B$3</c:f>
              <c:numCache>
                <c:formatCode>General</c:formatCode>
                <c:ptCount val="2"/>
                <c:pt idx="0">
                  <c:v>29</c:v>
                </c:pt>
                <c:pt idx="1">
                  <c:v>77</c:v>
                </c:pt>
              </c:numCache>
            </c:numRef>
          </c:val>
          <c:extLst>
            <c:ext xmlns:c16="http://schemas.microsoft.com/office/drawing/2014/chart" uri="{C3380CC4-5D6E-409C-BE32-E72D297353CC}">
              <c16:uniqueId val="{00000000-1A4C-4142-8777-148D6ACB742D}"/>
            </c:ext>
          </c:extLst>
        </c:ser>
        <c:ser>
          <c:idx val="1"/>
          <c:order val="1"/>
          <c:tx>
            <c:strRef>
              <c:f>Hoja1!$C$1</c:f>
              <c:strCache>
                <c:ptCount val="1"/>
                <c:pt idx="0">
                  <c:v>EXCEPCIONES</c:v>
                </c:pt>
              </c:strCache>
            </c:strRef>
          </c:tx>
          <c:spPr>
            <a:solidFill>
              <a:srgbClr val="CCFFCC"/>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1° SEMESTRE 2021                                          21%</c:v>
                </c:pt>
                <c:pt idx="1">
                  <c:v>2° SEMESTRE 2021                                                   5%</c:v>
                </c:pt>
              </c:strCache>
            </c:strRef>
          </c:cat>
          <c:val>
            <c:numRef>
              <c:f>Hoja1!$C$2:$C$3</c:f>
              <c:numCache>
                <c:formatCode>General</c:formatCode>
                <c:ptCount val="2"/>
                <c:pt idx="0">
                  <c:v>6</c:v>
                </c:pt>
                <c:pt idx="1">
                  <c:v>4</c:v>
                </c:pt>
              </c:numCache>
            </c:numRef>
          </c:val>
          <c:extLst>
            <c:ext xmlns:c16="http://schemas.microsoft.com/office/drawing/2014/chart" uri="{C3380CC4-5D6E-409C-BE32-E72D297353CC}">
              <c16:uniqueId val="{00000001-1A4C-4142-8777-148D6ACB742D}"/>
            </c:ext>
          </c:extLst>
        </c:ser>
        <c:dLbls>
          <c:showLegendKey val="0"/>
          <c:showVal val="0"/>
          <c:showCatName val="0"/>
          <c:showSerName val="0"/>
          <c:showPercent val="0"/>
          <c:showBubbleSize val="0"/>
        </c:dLbls>
        <c:gapWidth val="150"/>
        <c:shape val="box"/>
        <c:axId val="-2082697856"/>
        <c:axId val="-2082694496"/>
        <c:axId val="0"/>
      </c:bar3DChart>
      <c:catAx>
        <c:axId val="-20826978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accent1">
                    <a:lumMod val="75000"/>
                  </a:schemeClr>
                </a:solidFill>
                <a:latin typeface="+mn-lt"/>
                <a:ea typeface="+mn-ea"/>
                <a:cs typeface="+mn-cs"/>
              </a:defRPr>
            </a:pPr>
            <a:endParaRPr lang="es-CO"/>
          </a:p>
        </c:txPr>
        <c:crossAx val="-2082694496"/>
        <c:crosses val="autoZero"/>
        <c:auto val="1"/>
        <c:lblAlgn val="ctr"/>
        <c:lblOffset val="100"/>
        <c:noMultiLvlLbl val="0"/>
      </c:catAx>
      <c:valAx>
        <c:axId val="-2082694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accent1">
                    <a:lumMod val="75000"/>
                  </a:schemeClr>
                </a:solidFill>
                <a:latin typeface="+mn-lt"/>
                <a:ea typeface="+mn-ea"/>
                <a:cs typeface="+mn-cs"/>
              </a:defRPr>
            </a:pPr>
            <a:endParaRPr lang="es-CO"/>
          </a:p>
        </c:txPr>
        <c:crossAx val="-2082697856"/>
        <c:crosses val="autoZero"/>
        <c:crossBetween val="between"/>
      </c:valAx>
      <c:spPr>
        <a:solidFill>
          <a:schemeClr val="lt1"/>
        </a:solidFill>
        <a:ln w="38100" cap="flat" cmpd="sng" algn="ctr">
          <a:solidFill>
            <a:schemeClr val="accent3"/>
          </a:solidFill>
          <a:prstDash val="solid"/>
          <a:miter lim="800000"/>
        </a:ln>
        <a:effectLst/>
      </c:spPr>
    </c:plotArea>
    <c:legend>
      <c:legendPos val="r"/>
      <c:layout>
        <c:manualLayout>
          <c:xMode val="edge"/>
          <c:yMode val="edge"/>
          <c:x val="0.24690944881889765"/>
          <c:y val="6.4274202364249231E-2"/>
          <c:w val="0.318583634445882"/>
          <c:h val="0.103738205028878"/>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solidFill>
          <a:srgbClr val="CCFFFF"/>
        </a:solidFill>
        <a:ln w="12700" cap="flat" cmpd="sng" algn="ctr">
          <a:solidFill>
            <a:schemeClr val="accent3"/>
          </a:solidFill>
          <a:prstDash val="solid"/>
          <a:miter lim="800000"/>
        </a:ln>
        <a:effectLst/>
        <a:sp3d contourW="12700">
          <a:contourClr>
            <a:schemeClr val="accent3"/>
          </a:contourClr>
        </a:sp3d>
      </c:spPr>
    </c:sideWall>
    <c:backWall>
      <c:thickness val="0"/>
      <c:spPr>
        <a:solidFill>
          <a:srgbClr val="CCFFFF"/>
        </a:solidFill>
        <a:ln w="12700" cap="flat" cmpd="sng" algn="ctr">
          <a:solidFill>
            <a:schemeClr val="accent3"/>
          </a:solidFill>
          <a:prstDash val="solid"/>
          <a:miter lim="800000"/>
        </a:ln>
        <a:effectLst/>
        <a:sp3d contourW="12700">
          <a:contourClr>
            <a:schemeClr val="accent3"/>
          </a:contourClr>
        </a:sp3d>
      </c:spPr>
    </c:backWall>
    <c:plotArea>
      <c:layout>
        <c:manualLayout>
          <c:layoutTarget val="inner"/>
          <c:xMode val="edge"/>
          <c:yMode val="edge"/>
          <c:x val="5.6603077818879639E-2"/>
          <c:y val="4.5321934319821219E-2"/>
          <c:w val="0.94346308505497178"/>
          <c:h val="0.78404800986737444"/>
        </c:manualLayout>
      </c:layout>
      <c:bar3DChart>
        <c:barDir val="col"/>
        <c:grouping val="clustered"/>
        <c:varyColors val="0"/>
        <c:ser>
          <c:idx val="0"/>
          <c:order val="0"/>
          <c:tx>
            <c:strRef>
              <c:f>Hoja1!$B$1</c:f>
              <c:strCache>
                <c:ptCount val="1"/>
                <c:pt idx="0">
                  <c:v>UNIVERSO</c:v>
                </c:pt>
              </c:strCache>
            </c:strRef>
          </c:tx>
          <c:spPr>
            <a:solidFill>
              <a:srgbClr val="9966FF"/>
            </a:solidFill>
            <a:ln>
              <a:noFill/>
            </a:ln>
            <a:effectLst/>
            <a:sp3d/>
          </c:spPr>
          <c:invertIfNegative val="0"/>
          <c:dLbls>
            <c:dLbl>
              <c:idx val="0"/>
              <c:layout>
                <c:manualLayout>
                  <c:x val="-3.1554794154660701E-3"/>
                  <c:y val="8.93605962215243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DDD-4352-84D2-B7087A71FC0E}"/>
                </c:ext>
              </c:extLst>
            </c:dLbl>
            <c:dLbl>
              <c:idx val="1"/>
              <c:layout>
                <c:manualLayout>
                  <c:x val="1.5214358329046001E-3"/>
                  <c:y val="7.619486954545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A31-4C4E-A0E8-D71EF2BB8EC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Fundamento jurídico inadecuado                           0.4%</c:v>
                </c:pt>
                <c:pt idx="1">
                  <c:v>No se evidenció respuesta al peticionario                                                                                 0.2%</c:v>
                </c:pt>
              </c:strCache>
            </c:strRef>
          </c:cat>
          <c:val>
            <c:numRef>
              <c:f>Hoja1!$B$2:$B$3</c:f>
              <c:numCache>
                <c:formatCode>General</c:formatCode>
                <c:ptCount val="2"/>
                <c:pt idx="0">
                  <c:v>1712</c:v>
                </c:pt>
                <c:pt idx="1">
                  <c:v>1712</c:v>
                </c:pt>
              </c:numCache>
            </c:numRef>
          </c:val>
          <c:extLst>
            <c:ext xmlns:c16="http://schemas.microsoft.com/office/drawing/2014/chart" uri="{C3380CC4-5D6E-409C-BE32-E72D297353CC}">
              <c16:uniqueId val="{00000000-99A9-469C-9359-D16C9CBED976}"/>
            </c:ext>
          </c:extLst>
        </c:ser>
        <c:ser>
          <c:idx val="1"/>
          <c:order val="1"/>
          <c:tx>
            <c:strRef>
              <c:f>Hoja1!$C$1</c:f>
              <c:strCache>
                <c:ptCount val="1"/>
                <c:pt idx="0">
                  <c:v>EXCEPCIONES </c:v>
                </c:pt>
              </c:strCache>
            </c:strRef>
          </c:tx>
          <c:spPr>
            <a:solidFill>
              <a:srgbClr val="66FFFF"/>
            </a:solidFill>
            <a:ln>
              <a:noFill/>
            </a:ln>
            <a:effectLst/>
            <a:sp3d/>
          </c:spPr>
          <c:invertIfNegative val="0"/>
          <c:dLbls>
            <c:dLbl>
              <c:idx val="0"/>
              <c:layout>
                <c:manualLayout>
                  <c:x val="1.10441865697229E-2"/>
                  <c:y val="-2.9677535327561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DDD-4352-84D2-B7087A71FC0E}"/>
                </c:ext>
              </c:extLst>
            </c:dLbl>
            <c:dLbl>
              <c:idx val="1"/>
              <c:layout>
                <c:manualLayout>
                  <c:x val="6.3109637541273397E-3"/>
                  <c:y val="-2.47247037953563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DDD-4352-84D2-B7087A71FC0E}"/>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Fundamento jurídico inadecuado                           0.4%</c:v>
                </c:pt>
                <c:pt idx="1">
                  <c:v>No se evidenció respuesta al peticionario                                                                                 0.2%</c:v>
                </c:pt>
              </c:strCache>
            </c:strRef>
          </c:cat>
          <c:val>
            <c:numRef>
              <c:f>Hoja1!$C$2:$C$3</c:f>
              <c:numCache>
                <c:formatCode>General</c:formatCode>
                <c:ptCount val="2"/>
                <c:pt idx="0">
                  <c:v>7</c:v>
                </c:pt>
                <c:pt idx="1">
                  <c:v>4</c:v>
                </c:pt>
              </c:numCache>
            </c:numRef>
          </c:val>
          <c:extLst>
            <c:ext xmlns:c16="http://schemas.microsoft.com/office/drawing/2014/chart" uri="{C3380CC4-5D6E-409C-BE32-E72D297353CC}">
              <c16:uniqueId val="{00000001-99A9-469C-9359-D16C9CBED976}"/>
            </c:ext>
          </c:extLst>
        </c:ser>
        <c:dLbls>
          <c:showLegendKey val="0"/>
          <c:showVal val="0"/>
          <c:showCatName val="0"/>
          <c:showSerName val="0"/>
          <c:showPercent val="0"/>
          <c:showBubbleSize val="0"/>
        </c:dLbls>
        <c:gapWidth val="150"/>
        <c:shape val="box"/>
        <c:axId val="-2084530880"/>
        <c:axId val="-2084534304"/>
        <c:axId val="0"/>
      </c:bar3DChart>
      <c:catAx>
        <c:axId val="-20845308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accent1">
                    <a:lumMod val="75000"/>
                  </a:schemeClr>
                </a:solidFill>
                <a:latin typeface="+mn-lt"/>
                <a:ea typeface="+mn-ea"/>
                <a:cs typeface="+mn-cs"/>
              </a:defRPr>
            </a:pPr>
            <a:endParaRPr lang="es-CO"/>
          </a:p>
        </c:txPr>
        <c:crossAx val="-2084534304"/>
        <c:crosses val="autoZero"/>
        <c:auto val="1"/>
        <c:lblAlgn val="ctr"/>
        <c:lblOffset val="1"/>
        <c:noMultiLvlLbl val="0"/>
      </c:catAx>
      <c:valAx>
        <c:axId val="-2084534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crossAx val="-2084530880"/>
        <c:crosses val="autoZero"/>
        <c:crossBetween val="between"/>
      </c:valAx>
      <c:spPr>
        <a:solidFill>
          <a:schemeClr val="lt1"/>
        </a:solidFill>
        <a:ln w="28575" cap="flat" cmpd="sng" algn="ctr">
          <a:solidFill>
            <a:schemeClr val="accent3"/>
          </a:solidFill>
          <a:prstDash val="solid"/>
          <a:miter lim="800000"/>
        </a:ln>
        <a:effectLst/>
      </c:spPr>
    </c:plotArea>
    <c:legend>
      <c:legendPos val="r"/>
      <c:layout>
        <c:manualLayout>
          <c:xMode val="edge"/>
          <c:yMode val="edge"/>
          <c:x val="0.37076686254662655"/>
          <c:y val="0.15618016380739905"/>
          <c:w val="0.19360729445299099"/>
          <c:h val="0.2284073979104824"/>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solidFill>
          <a:srgbClr val="66FFFF"/>
        </a:solidFill>
        <a:ln w="12700" cap="flat" cmpd="sng" algn="ctr">
          <a:solidFill>
            <a:schemeClr val="accent3"/>
          </a:solidFill>
          <a:prstDash val="solid"/>
          <a:miter lim="800000"/>
        </a:ln>
        <a:effectLst/>
        <a:sp3d contourW="12700">
          <a:contourClr>
            <a:schemeClr val="accent3"/>
          </a:contourClr>
        </a:sp3d>
      </c:spPr>
    </c:sideWall>
    <c:backWall>
      <c:thickness val="0"/>
      <c:spPr>
        <a:solidFill>
          <a:srgbClr val="CCFFFF"/>
        </a:solidFill>
        <a:ln w="12700" cap="flat" cmpd="sng" algn="ctr">
          <a:solidFill>
            <a:schemeClr val="accent3"/>
          </a:solidFill>
          <a:prstDash val="solid"/>
          <a:miter lim="800000"/>
        </a:ln>
        <a:effectLst/>
        <a:sp3d contourW="12700">
          <a:contourClr>
            <a:schemeClr val="accent3"/>
          </a:contourClr>
        </a:sp3d>
      </c:spPr>
    </c:backWall>
    <c:plotArea>
      <c:layout>
        <c:manualLayout>
          <c:layoutTarget val="inner"/>
          <c:xMode val="edge"/>
          <c:yMode val="edge"/>
          <c:x val="4.278780714135625E-2"/>
          <c:y val="3.5470504988373099E-2"/>
          <c:w val="0.94346308505497178"/>
          <c:h val="0.83211075154505265"/>
        </c:manualLayout>
      </c:layout>
      <c:bar3DChart>
        <c:barDir val="col"/>
        <c:grouping val="clustered"/>
        <c:varyColors val="0"/>
        <c:ser>
          <c:idx val="0"/>
          <c:order val="0"/>
          <c:tx>
            <c:strRef>
              <c:f>Hoja1!$B$1</c:f>
              <c:strCache>
                <c:ptCount val="1"/>
                <c:pt idx="0">
                  <c:v>UNIVERSO</c:v>
                </c:pt>
              </c:strCache>
            </c:strRef>
          </c:tx>
          <c:spPr>
            <a:solidFill>
              <a:srgbClr val="9966FF"/>
            </a:solidFill>
            <a:ln>
              <a:noFill/>
            </a:ln>
            <a:effectLst/>
            <a:sp3d/>
          </c:spPr>
          <c:invertIfNegative val="0"/>
          <c:dLbls>
            <c:dLbl>
              <c:idx val="0"/>
              <c:layout>
                <c:manualLayout>
                  <c:x val="-3.1554794154660701E-3"/>
                  <c:y val="8.93605962215243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DDD-4352-84D2-B7087A71FC0E}"/>
                </c:ext>
              </c:extLst>
            </c:dLbl>
            <c:dLbl>
              <c:idx val="1"/>
              <c:layout>
                <c:manualLayout>
                  <c:x val="1.0734305624000429E-2"/>
                  <c:y val="1.37985554553178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A31-4C4E-A0E8-D71EF2BB8EC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Respuestas Extemporáneas                                     0.9%</c:v>
                </c:pt>
                <c:pt idx="1">
                  <c:v>Traslados extemporáneos                                          5%</c:v>
                </c:pt>
              </c:strCache>
            </c:strRef>
          </c:cat>
          <c:val>
            <c:numRef>
              <c:f>Hoja1!$B$2:$B$3</c:f>
              <c:numCache>
                <c:formatCode>General</c:formatCode>
                <c:ptCount val="2"/>
                <c:pt idx="0">
                  <c:v>1712</c:v>
                </c:pt>
                <c:pt idx="1">
                  <c:v>77</c:v>
                </c:pt>
              </c:numCache>
            </c:numRef>
          </c:val>
          <c:extLst>
            <c:ext xmlns:c16="http://schemas.microsoft.com/office/drawing/2014/chart" uri="{C3380CC4-5D6E-409C-BE32-E72D297353CC}">
              <c16:uniqueId val="{00000000-99A9-469C-9359-D16C9CBED976}"/>
            </c:ext>
          </c:extLst>
        </c:ser>
        <c:ser>
          <c:idx val="1"/>
          <c:order val="1"/>
          <c:tx>
            <c:strRef>
              <c:f>Hoja1!$C$1</c:f>
              <c:strCache>
                <c:ptCount val="1"/>
                <c:pt idx="0">
                  <c:v>EXCEPCIONES </c:v>
                </c:pt>
              </c:strCache>
            </c:strRef>
          </c:tx>
          <c:spPr>
            <a:solidFill>
              <a:srgbClr val="66FFFF"/>
            </a:solidFill>
            <a:ln>
              <a:noFill/>
            </a:ln>
            <a:effectLst/>
            <a:sp3d/>
          </c:spPr>
          <c:invertIfNegative val="0"/>
          <c:dLbls>
            <c:dLbl>
              <c:idx val="0"/>
              <c:layout>
                <c:manualLayout>
                  <c:x val="1.4115133117286653E-2"/>
                  <c:y val="-8.878671722635551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DDD-4352-84D2-B7087A71FC0E}"/>
                </c:ext>
              </c:extLst>
            </c:dLbl>
            <c:dLbl>
              <c:idx val="1"/>
              <c:layout>
                <c:manualLayout>
                  <c:x val="9.3818779038023215E-3"/>
                  <c:y val="-3.926033996773263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DDD-4352-84D2-B7087A71FC0E}"/>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Respuestas Extemporáneas                                     0.9%</c:v>
                </c:pt>
                <c:pt idx="1">
                  <c:v>Traslados extemporáneos                                          5%</c:v>
                </c:pt>
              </c:strCache>
            </c:strRef>
          </c:cat>
          <c:val>
            <c:numRef>
              <c:f>Hoja1!$C$2:$C$3</c:f>
              <c:numCache>
                <c:formatCode>General</c:formatCode>
                <c:ptCount val="2"/>
                <c:pt idx="0">
                  <c:v>16</c:v>
                </c:pt>
                <c:pt idx="1">
                  <c:v>4</c:v>
                </c:pt>
              </c:numCache>
            </c:numRef>
          </c:val>
          <c:extLst>
            <c:ext xmlns:c16="http://schemas.microsoft.com/office/drawing/2014/chart" uri="{C3380CC4-5D6E-409C-BE32-E72D297353CC}">
              <c16:uniqueId val="{00000001-99A9-469C-9359-D16C9CBED976}"/>
            </c:ext>
          </c:extLst>
        </c:ser>
        <c:dLbls>
          <c:showLegendKey val="0"/>
          <c:showVal val="0"/>
          <c:showCatName val="0"/>
          <c:showSerName val="0"/>
          <c:showPercent val="0"/>
          <c:showBubbleSize val="0"/>
        </c:dLbls>
        <c:gapWidth val="150"/>
        <c:shape val="box"/>
        <c:axId val="-2084530880"/>
        <c:axId val="-2084534304"/>
        <c:axId val="0"/>
      </c:bar3DChart>
      <c:catAx>
        <c:axId val="-20845308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accent1">
                    <a:lumMod val="75000"/>
                  </a:schemeClr>
                </a:solidFill>
                <a:latin typeface="+mn-lt"/>
                <a:ea typeface="+mn-ea"/>
                <a:cs typeface="+mn-cs"/>
              </a:defRPr>
            </a:pPr>
            <a:endParaRPr lang="es-CO"/>
          </a:p>
        </c:txPr>
        <c:crossAx val="-2084534304"/>
        <c:crosses val="autoZero"/>
        <c:auto val="1"/>
        <c:lblAlgn val="ctr"/>
        <c:lblOffset val="100"/>
        <c:noMultiLvlLbl val="0"/>
      </c:catAx>
      <c:valAx>
        <c:axId val="-2084534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crossAx val="-2084530880"/>
        <c:crosses val="autoZero"/>
        <c:crossBetween val="between"/>
      </c:valAx>
      <c:spPr>
        <a:solidFill>
          <a:schemeClr val="lt1"/>
        </a:solidFill>
        <a:ln w="38100" cap="flat" cmpd="sng" algn="ctr">
          <a:solidFill>
            <a:schemeClr val="accent3"/>
          </a:solidFill>
          <a:prstDash val="solid"/>
          <a:miter lim="800000"/>
        </a:ln>
        <a:effectLst/>
      </c:spPr>
    </c:plotArea>
    <c:legend>
      <c:legendPos val="r"/>
      <c:layout>
        <c:manualLayout>
          <c:xMode val="edge"/>
          <c:yMode val="edge"/>
          <c:x val="0.68093298278812819"/>
          <c:y val="0.17697897230475371"/>
          <c:w val="0.27038107055892274"/>
          <c:h val="0.11549977857046514"/>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legend>
    <c:plotVisOnly val="1"/>
    <c:dispBlanksAs val="gap"/>
    <c:showDLblsOverMax val="0"/>
  </c:chart>
  <c:spPr>
    <a:noFill/>
    <a:ln w="28575">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solidFill>
          <a:srgbClr val="FFCC99"/>
        </a:solidFill>
        <a:ln w="6350" cap="flat" cmpd="sng" algn="ctr">
          <a:solidFill>
            <a:schemeClr val="accent6"/>
          </a:solidFill>
          <a:prstDash val="solid"/>
          <a:miter lim="800000"/>
        </a:ln>
        <a:effectLst/>
        <a:sp3d contourW="6350">
          <a:contourClr>
            <a:schemeClr val="accent6"/>
          </a:contourClr>
        </a:sp3d>
      </c:spPr>
    </c:sideWall>
    <c:backWall>
      <c:thickness val="0"/>
      <c:spPr>
        <a:solidFill>
          <a:srgbClr val="FFCC99"/>
        </a:solidFill>
        <a:ln w="6350" cap="flat" cmpd="sng" algn="ctr">
          <a:solidFill>
            <a:schemeClr val="accent6"/>
          </a:solidFill>
          <a:prstDash val="solid"/>
          <a:miter lim="800000"/>
        </a:ln>
        <a:effectLst/>
        <a:sp3d contourW="6350">
          <a:contourClr>
            <a:schemeClr val="accent6"/>
          </a:contourClr>
        </a:sp3d>
      </c:spPr>
    </c:backWall>
    <c:plotArea>
      <c:layout>
        <c:manualLayout>
          <c:layoutTarget val="inner"/>
          <c:xMode val="edge"/>
          <c:yMode val="edge"/>
          <c:x val="5.4699366707601914E-2"/>
          <c:y val="2.6361060612391043E-2"/>
          <c:w val="0.93143204316248396"/>
          <c:h val="0.83615168012561469"/>
        </c:manualLayout>
      </c:layout>
      <c:bar3DChart>
        <c:barDir val="col"/>
        <c:grouping val="clustered"/>
        <c:varyColors val="0"/>
        <c:ser>
          <c:idx val="0"/>
          <c:order val="0"/>
          <c:tx>
            <c:strRef>
              <c:f>Hoja1!$B$1</c:f>
              <c:strCache>
                <c:ptCount val="1"/>
                <c:pt idx="0">
                  <c:v>Universo 1° semestre 2021</c:v>
                </c:pt>
              </c:strCache>
            </c:strRef>
          </c:tx>
          <c:spPr>
            <a:solidFill>
              <a:srgbClr val="00FFFF"/>
            </a:solidFill>
            <a:ln>
              <a:noFill/>
            </a:ln>
            <a:effectLst/>
            <a:sp3d/>
          </c:spPr>
          <c:invertIfNegative val="0"/>
          <c:dPt>
            <c:idx val="0"/>
            <c:invertIfNegative val="0"/>
            <c:bubble3D val="0"/>
            <c:spPr>
              <a:solidFill>
                <a:srgbClr val="00FFFF"/>
              </a:solidFill>
              <a:ln>
                <a:noFill/>
              </a:ln>
              <a:effectLst/>
              <a:sp3d/>
            </c:spPr>
            <c:extLst>
              <c:ext xmlns:c16="http://schemas.microsoft.com/office/drawing/2014/chart" uri="{C3380CC4-5D6E-409C-BE32-E72D297353CC}">
                <c16:uniqueId val="{00000003-79E6-4691-A80F-41E5C1F2351D}"/>
              </c:ext>
            </c:extLst>
          </c:dPt>
          <c:dPt>
            <c:idx val="1"/>
            <c:invertIfNegative val="0"/>
            <c:bubble3D val="0"/>
            <c:spPr>
              <a:solidFill>
                <a:srgbClr val="00FFFF"/>
              </a:solidFill>
              <a:ln>
                <a:noFill/>
              </a:ln>
              <a:effectLst/>
              <a:sp3d/>
            </c:spPr>
            <c:extLst>
              <c:ext xmlns:c16="http://schemas.microsoft.com/office/drawing/2014/chart" uri="{C3380CC4-5D6E-409C-BE32-E72D297353CC}">
                <c16:uniqueId val="{00000004-79E6-4691-A80F-41E5C1F2351D}"/>
              </c:ext>
            </c:extLst>
          </c:dPt>
          <c:dLbls>
            <c:dLbl>
              <c:idx val="0"/>
              <c:layout>
                <c:manualLayout>
                  <c:x val="1.5616127549578701E-3"/>
                  <c:y val="7.67089060600286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9E6-4691-A80F-41E5C1F2351D}"/>
                </c:ext>
              </c:extLst>
            </c:dLbl>
            <c:dLbl>
              <c:idx val="1"/>
              <c:layout>
                <c:manualLayout>
                  <c:x val="-4.5863260314448623E-3"/>
                  <c:y val="7.00598795643933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9E6-4691-A80F-41E5C1F2351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lumMod val="7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Fundamento jurídico inadecuado                  0.4%      0.4%</c:v>
                </c:pt>
                <c:pt idx="1">
                  <c:v>No se evidenció respuesta                              0.4%        0.2%</c:v>
                </c:pt>
              </c:strCache>
            </c:strRef>
          </c:cat>
          <c:val>
            <c:numRef>
              <c:f>Hoja1!$B$2:$B$3</c:f>
              <c:numCache>
                <c:formatCode>General</c:formatCode>
                <c:ptCount val="2"/>
                <c:pt idx="0">
                  <c:v>805</c:v>
                </c:pt>
                <c:pt idx="1">
                  <c:v>805</c:v>
                </c:pt>
              </c:numCache>
            </c:numRef>
          </c:val>
          <c:extLst>
            <c:ext xmlns:c16="http://schemas.microsoft.com/office/drawing/2014/chart" uri="{C3380CC4-5D6E-409C-BE32-E72D297353CC}">
              <c16:uniqueId val="{00000000-79E6-4691-A80F-41E5C1F2351D}"/>
            </c:ext>
          </c:extLst>
        </c:ser>
        <c:ser>
          <c:idx val="1"/>
          <c:order val="1"/>
          <c:tx>
            <c:strRef>
              <c:f>Hoja1!$C$1</c:f>
              <c:strCache>
                <c:ptCount val="1"/>
                <c:pt idx="0">
                  <c:v>Excepciones 1° semestre 2021</c:v>
                </c:pt>
              </c:strCache>
            </c:strRef>
          </c:tx>
          <c:spPr>
            <a:solidFill>
              <a:srgbClr val="9999FF"/>
            </a:solidFill>
            <a:ln>
              <a:noFill/>
            </a:ln>
            <a:effectLst/>
            <a:sp3d/>
          </c:spPr>
          <c:invertIfNegative val="0"/>
          <c:dLbls>
            <c:dLbl>
              <c:idx val="1"/>
              <c:layout>
                <c:manualLayout>
                  <c:x val="9.369676529747260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9E6-4691-A80F-41E5C1F2351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Fundamento jurídico inadecuado                  0.4%      0.4%</c:v>
                </c:pt>
                <c:pt idx="1">
                  <c:v>No se evidenció respuesta                              0.4%        0.2%</c:v>
                </c:pt>
              </c:strCache>
            </c:strRef>
          </c:cat>
          <c:val>
            <c:numRef>
              <c:f>Hoja1!$C$2:$C$3</c:f>
              <c:numCache>
                <c:formatCode>General</c:formatCode>
                <c:ptCount val="2"/>
                <c:pt idx="0">
                  <c:v>3</c:v>
                </c:pt>
                <c:pt idx="1">
                  <c:v>3</c:v>
                </c:pt>
              </c:numCache>
            </c:numRef>
          </c:val>
          <c:extLst>
            <c:ext xmlns:c16="http://schemas.microsoft.com/office/drawing/2014/chart" uri="{C3380CC4-5D6E-409C-BE32-E72D297353CC}">
              <c16:uniqueId val="{00000001-79E6-4691-A80F-41E5C1F2351D}"/>
            </c:ext>
          </c:extLst>
        </c:ser>
        <c:ser>
          <c:idx val="2"/>
          <c:order val="2"/>
          <c:tx>
            <c:strRef>
              <c:f>Hoja1!$D$1</c:f>
              <c:strCache>
                <c:ptCount val="1"/>
                <c:pt idx="0">
                  <c:v>Universo 2° semestre 2021</c:v>
                </c:pt>
              </c:strCache>
            </c:strRef>
          </c:tx>
          <c:spPr>
            <a:solidFill>
              <a:srgbClr val="FF9999"/>
            </a:solidFill>
            <a:ln>
              <a:noFill/>
            </a:ln>
            <a:effectLst/>
            <a:sp3d/>
          </c:spPr>
          <c:invertIfNegative val="0"/>
          <c:dLbls>
            <c:dLbl>
              <c:idx val="0"/>
              <c:layout>
                <c:manualLayout>
                  <c:x val="0"/>
                  <c:y val="8.31013148983645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9E6-4691-A80F-41E5C1F2351D}"/>
                </c:ext>
              </c:extLst>
            </c:dLbl>
            <c:dLbl>
              <c:idx val="1"/>
              <c:layout>
                <c:manualLayout>
                  <c:x val="4.5884927996486949E-3"/>
                  <c:y val="9.21374106908304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86-4B75-88AA-FE6DA833D83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lumMod val="7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Fundamento jurídico inadecuado                  0.4%      0.4%</c:v>
                </c:pt>
                <c:pt idx="1">
                  <c:v>No se evidenció respuesta                              0.4%        0.2%</c:v>
                </c:pt>
              </c:strCache>
            </c:strRef>
          </c:cat>
          <c:val>
            <c:numRef>
              <c:f>Hoja1!$D$2:$D$3</c:f>
              <c:numCache>
                <c:formatCode>General</c:formatCode>
                <c:ptCount val="2"/>
                <c:pt idx="0">
                  <c:v>1712</c:v>
                </c:pt>
                <c:pt idx="1">
                  <c:v>1712</c:v>
                </c:pt>
              </c:numCache>
            </c:numRef>
          </c:val>
          <c:extLst>
            <c:ext xmlns:c16="http://schemas.microsoft.com/office/drawing/2014/chart" uri="{C3380CC4-5D6E-409C-BE32-E72D297353CC}">
              <c16:uniqueId val="{00000008-79E6-4691-A80F-41E5C1F2351D}"/>
            </c:ext>
          </c:extLst>
        </c:ser>
        <c:ser>
          <c:idx val="3"/>
          <c:order val="3"/>
          <c:tx>
            <c:strRef>
              <c:f>Hoja1!$E$1</c:f>
              <c:strCache>
                <c:ptCount val="1"/>
                <c:pt idx="0">
                  <c:v>Excepciones 2° semestre 2021</c:v>
                </c:pt>
              </c:strCache>
            </c:strRef>
          </c:tx>
          <c:spPr>
            <a:solidFill>
              <a:srgbClr val="FFFF66"/>
            </a:solidFill>
            <a:ln>
              <a:noFill/>
            </a:ln>
            <a:effectLst/>
            <a:sp3d/>
          </c:spPr>
          <c:invertIfNegative val="0"/>
          <c:dLbls>
            <c:dLbl>
              <c:idx val="0"/>
              <c:layout>
                <c:manualLayout>
                  <c:x val="3.0575506876299083E-3"/>
                  <c:y val="1.43187811673076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F45-4DE0-9CB2-3F7687620F79}"/>
                </c:ext>
              </c:extLst>
            </c:dLbl>
            <c:dLbl>
              <c:idx val="1"/>
              <c:layout>
                <c:manualLayout>
                  <c:x val="9.1726520628896135E-3"/>
                  <c:y val="1.14550249338459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F45-4DE0-9CB2-3F7687620F79}"/>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lumMod val="7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Fundamento jurídico inadecuado                  0.4%      0.4%</c:v>
                </c:pt>
                <c:pt idx="1">
                  <c:v>No se evidenció respuesta                              0.4%        0.2%</c:v>
                </c:pt>
              </c:strCache>
            </c:strRef>
          </c:cat>
          <c:val>
            <c:numRef>
              <c:f>Hoja1!$E$2:$E$3</c:f>
              <c:numCache>
                <c:formatCode>General</c:formatCode>
                <c:ptCount val="2"/>
                <c:pt idx="0">
                  <c:v>7</c:v>
                </c:pt>
                <c:pt idx="1">
                  <c:v>4</c:v>
                </c:pt>
              </c:numCache>
            </c:numRef>
          </c:val>
          <c:extLst>
            <c:ext xmlns:c16="http://schemas.microsoft.com/office/drawing/2014/chart" uri="{C3380CC4-5D6E-409C-BE32-E72D297353CC}">
              <c16:uniqueId val="{00000009-79E6-4691-A80F-41E5C1F2351D}"/>
            </c:ext>
          </c:extLst>
        </c:ser>
        <c:dLbls>
          <c:showLegendKey val="0"/>
          <c:showVal val="0"/>
          <c:showCatName val="0"/>
          <c:showSerName val="0"/>
          <c:showPercent val="0"/>
          <c:showBubbleSize val="0"/>
        </c:dLbls>
        <c:gapWidth val="150"/>
        <c:shape val="box"/>
        <c:axId val="-2086557888"/>
        <c:axId val="-2086561232"/>
        <c:axId val="0"/>
      </c:bar3DChart>
      <c:catAx>
        <c:axId val="-20865578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accent1">
                    <a:lumMod val="75000"/>
                  </a:schemeClr>
                </a:solidFill>
                <a:latin typeface="+mn-lt"/>
                <a:ea typeface="+mn-ea"/>
                <a:cs typeface="+mn-cs"/>
              </a:defRPr>
            </a:pPr>
            <a:endParaRPr lang="es-CO"/>
          </a:p>
        </c:txPr>
        <c:crossAx val="-2086561232"/>
        <c:crosses val="autoZero"/>
        <c:auto val="1"/>
        <c:lblAlgn val="ctr"/>
        <c:lblOffset val="100"/>
        <c:noMultiLvlLbl val="0"/>
      </c:catAx>
      <c:valAx>
        <c:axId val="-2086561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accent1">
                    <a:lumMod val="75000"/>
                  </a:schemeClr>
                </a:solidFill>
                <a:latin typeface="+mn-lt"/>
                <a:ea typeface="+mn-ea"/>
                <a:cs typeface="+mn-cs"/>
              </a:defRPr>
            </a:pPr>
            <a:endParaRPr lang="es-CO"/>
          </a:p>
        </c:txPr>
        <c:crossAx val="-2086557888"/>
        <c:crosses val="autoZero"/>
        <c:crossBetween val="between"/>
      </c:valAx>
      <c:spPr>
        <a:solidFill>
          <a:schemeClr val="lt1"/>
        </a:solidFill>
        <a:ln w="28575" cap="flat" cmpd="sng" algn="ctr">
          <a:solidFill>
            <a:schemeClr val="accent3"/>
          </a:solidFill>
          <a:prstDash val="solid"/>
          <a:miter lim="800000"/>
        </a:ln>
        <a:effectLst/>
      </c:spPr>
    </c:plotArea>
    <c:legend>
      <c:legendPos val="r"/>
      <c:layout>
        <c:manualLayout>
          <c:xMode val="edge"/>
          <c:yMode val="edge"/>
          <c:x val="0.43570097298726196"/>
          <c:y val="9.6254680381127625E-2"/>
          <c:w val="0.28067930109206329"/>
          <c:h val="0.27630782899090928"/>
        </c:manualLayout>
      </c:layout>
      <c:overlay val="0"/>
      <c:spPr>
        <a:noFill/>
        <a:ln>
          <a:noFill/>
        </a:ln>
        <a:effectLst/>
      </c:spPr>
      <c:txPr>
        <a:bodyPr rot="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solidFill>
          <a:srgbClr val="FFCC99"/>
        </a:solidFill>
        <a:ln w="6350" cap="flat" cmpd="sng" algn="ctr">
          <a:solidFill>
            <a:schemeClr val="accent6"/>
          </a:solidFill>
          <a:prstDash val="solid"/>
          <a:miter lim="800000"/>
        </a:ln>
        <a:effectLst/>
        <a:sp3d contourW="6350">
          <a:contourClr>
            <a:schemeClr val="accent6"/>
          </a:contourClr>
        </a:sp3d>
      </c:spPr>
    </c:sideWall>
    <c:backWall>
      <c:thickness val="0"/>
      <c:spPr>
        <a:solidFill>
          <a:srgbClr val="FFCC99"/>
        </a:solidFill>
        <a:ln w="6350" cap="flat" cmpd="sng" algn="ctr">
          <a:solidFill>
            <a:schemeClr val="accent6"/>
          </a:solidFill>
          <a:prstDash val="solid"/>
          <a:miter lim="800000"/>
        </a:ln>
        <a:effectLst/>
        <a:sp3d contourW="6350">
          <a:contourClr>
            <a:schemeClr val="accent6"/>
          </a:contourClr>
        </a:sp3d>
      </c:spPr>
    </c:backWall>
    <c:plotArea>
      <c:layout>
        <c:manualLayout>
          <c:layoutTarget val="inner"/>
          <c:xMode val="edge"/>
          <c:yMode val="edge"/>
          <c:x val="5.4699366707601914E-2"/>
          <c:y val="2.6361060612391043E-2"/>
          <c:w val="0.93143204316248396"/>
          <c:h val="0.83615168012561469"/>
        </c:manualLayout>
      </c:layout>
      <c:bar3DChart>
        <c:barDir val="col"/>
        <c:grouping val="clustered"/>
        <c:varyColors val="0"/>
        <c:ser>
          <c:idx val="0"/>
          <c:order val="0"/>
          <c:tx>
            <c:strRef>
              <c:f>Hoja1!$B$1</c:f>
              <c:strCache>
                <c:ptCount val="1"/>
                <c:pt idx="0">
                  <c:v>Universo 1° semestre 2021</c:v>
                </c:pt>
              </c:strCache>
            </c:strRef>
          </c:tx>
          <c:spPr>
            <a:solidFill>
              <a:srgbClr val="00FFFF"/>
            </a:solidFill>
            <a:ln>
              <a:noFill/>
            </a:ln>
            <a:effectLst/>
            <a:sp3d/>
          </c:spPr>
          <c:invertIfNegative val="0"/>
          <c:dPt>
            <c:idx val="0"/>
            <c:invertIfNegative val="0"/>
            <c:bubble3D val="0"/>
            <c:spPr>
              <a:solidFill>
                <a:srgbClr val="00FFFF"/>
              </a:solidFill>
              <a:ln>
                <a:noFill/>
              </a:ln>
              <a:effectLst/>
              <a:sp3d/>
            </c:spPr>
            <c:extLst>
              <c:ext xmlns:c16="http://schemas.microsoft.com/office/drawing/2014/chart" uri="{C3380CC4-5D6E-409C-BE32-E72D297353CC}">
                <c16:uniqueId val="{00000003-79E6-4691-A80F-41E5C1F2351D}"/>
              </c:ext>
            </c:extLst>
          </c:dPt>
          <c:dPt>
            <c:idx val="1"/>
            <c:invertIfNegative val="0"/>
            <c:bubble3D val="0"/>
            <c:spPr>
              <a:solidFill>
                <a:srgbClr val="00FFFF"/>
              </a:solidFill>
              <a:ln>
                <a:noFill/>
              </a:ln>
              <a:effectLst/>
              <a:sp3d/>
            </c:spPr>
            <c:extLst>
              <c:ext xmlns:c16="http://schemas.microsoft.com/office/drawing/2014/chart" uri="{C3380CC4-5D6E-409C-BE32-E72D297353CC}">
                <c16:uniqueId val="{00000004-79E6-4691-A80F-41E5C1F2351D}"/>
              </c:ext>
            </c:extLst>
          </c:dPt>
          <c:dLbls>
            <c:dLbl>
              <c:idx val="0"/>
              <c:layout>
                <c:manualLayout>
                  <c:x val="1.5616127549578701E-3"/>
                  <c:y val="7.67089060600286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9E6-4691-A80F-41E5C1F2351D}"/>
                </c:ext>
              </c:extLst>
            </c:dLbl>
            <c:dLbl>
              <c:idx val="1"/>
              <c:layout>
                <c:manualLayout>
                  <c:x val="1.5287753438149542E-2"/>
                  <c:y val="1.27847548951628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9E6-4691-A80F-41E5C1F2351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lumMod val="7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Respuestas extemporáneas                                        1%                  0.9%</c:v>
                </c:pt>
                <c:pt idx="1">
                  <c:v>Traslados extemporáneos                                                   21%                      5%</c:v>
                </c:pt>
              </c:strCache>
            </c:strRef>
          </c:cat>
          <c:val>
            <c:numRef>
              <c:f>Hoja1!$B$2:$B$3</c:f>
              <c:numCache>
                <c:formatCode>General</c:formatCode>
                <c:ptCount val="2"/>
                <c:pt idx="0">
                  <c:v>805</c:v>
                </c:pt>
                <c:pt idx="1">
                  <c:v>29</c:v>
                </c:pt>
              </c:numCache>
            </c:numRef>
          </c:val>
          <c:extLst>
            <c:ext xmlns:c16="http://schemas.microsoft.com/office/drawing/2014/chart" uri="{C3380CC4-5D6E-409C-BE32-E72D297353CC}">
              <c16:uniqueId val="{00000000-79E6-4691-A80F-41E5C1F2351D}"/>
            </c:ext>
          </c:extLst>
        </c:ser>
        <c:ser>
          <c:idx val="1"/>
          <c:order val="1"/>
          <c:tx>
            <c:strRef>
              <c:f>Hoja1!$C$1</c:f>
              <c:strCache>
                <c:ptCount val="1"/>
                <c:pt idx="0">
                  <c:v>Excepciones 1° semestre 2021</c:v>
                </c:pt>
              </c:strCache>
            </c:strRef>
          </c:tx>
          <c:spPr>
            <a:solidFill>
              <a:srgbClr val="9999FF"/>
            </a:solidFill>
            <a:ln>
              <a:noFill/>
            </a:ln>
            <a:effectLst/>
            <a:sp3d/>
          </c:spPr>
          <c:invertIfNegative val="0"/>
          <c:dLbls>
            <c:dLbl>
              <c:idx val="1"/>
              <c:layout>
                <c:manualLayout>
                  <c:x val="9.369676529747260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9E6-4691-A80F-41E5C1F2351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Respuestas extemporáneas                                        1%                  0.9%</c:v>
                </c:pt>
                <c:pt idx="1">
                  <c:v>Traslados extemporáneos                                                   21%                      5%</c:v>
                </c:pt>
              </c:strCache>
            </c:strRef>
          </c:cat>
          <c:val>
            <c:numRef>
              <c:f>Hoja1!$C$2:$C$3</c:f>
              <c:numCache>
                <c:formatCode>General</c:formatCode>
                <c:ptCount val="2"/>
                <c:pt idx="0">
                  <c:v>8</c:v>
                </c:pt>
                <c:pt idx="1">
                  <c:v>6</c:v>
                </c:pt>
              </c:numCache>
            </c:numRef>
          </c:val>
          <c:extLst>
            <c:ext xmlns:c16="http://schemas.microsoft.com/office/drawing/2014/chart" uri="{C3380CC4-5D6E-409C-BE32-E72D297353CC}">
              <c16:uniqueId val="{00000001-79E6-4691-A80F-41E5C1F2351D}"/>
            </c:ext>
          </c:extLst>
        </c:ser>
        <c:ser>
          <c:idx val="2"/>
          <c:order val="2"/>
          <c:tx>
            <c:strRef>
              <c:f>Hoja1!$D$1</c:f>
              <c:strCache>
                <c:ptCount val="1"/>
                <c:pt idx="0">
                  <c:v>Universo 2° semestre 2021</c:v>
                </c:pt>
              </c:strCache>
            </c:strRef>
          </c:tx>
          <c:spPr>
            <a:solidFill>
              <a:srgbClr val="FF7C80"/>
            </a:solidFill>
            <a:ln>
              <a:noFill/>
            </a:ln>
            <a:effectLst/>
            <a:sp3d/>
          </c:spPr>
          <c:invertIfNegative val="0"/>
          <c:dLbls>
            <c:dLbl>
              <c:idx val="0"/>
              <c:layout>
                <c:manualLayout>
                  <c:x val="0"/>
                  <c:y val="8.31013148983645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9E6-4691-A80F-41E5C1F2351D}"/>
                </c:ext>
              </c:extLst>
            </c:dLbl>
            <c:dLbl>
              <c:idx val="1"/>
              <c:layout>
                <c:manualLayout>
                  <c:x val="1.376114486253842E-2"/>
                  <c:y val="2.05435048542923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86-4B75-88AA-FE6DA833D83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Respuestas extemporáneas                                        1%                  0.9%</c:v>
                </c:pt>
                <c:pt idx="1">
                  <c:v>Traslados extemporáneos                                                   21%                      5%</c:v>
                </c:pt>
              </c:strCache>
            </c:strRef>
          </c:cat>
          <c:val>
            <c:numRef>
              <c:f>Hoja1!$D$2:$D$3</c:f>
              <c:numCache>
                <c:formatCode>General</c:formatCode>
                <c:ptCount val="2"/>
                <c:pt idx="0">
                  <c:v>1712</c:v>
                </c:pt>
                <c:pt idx="1">
                  <c:v>77</c:v>
                </c:pt>
              </c:numCache>
            </c:numRef>
          </c:val>
          <c:extLst>
            <c:ext xmlns:c16="http://schemas.microsoft.com/office/drawing/2014/chart" uri="{C3380CC4-5D6E-409C-BE32-E72D297353CC}">
              <c16:uniqueId val="{00000008-79E6-4691-A80F-41E5C1F2351D}"/>
            </c:ext>
          </c:extLst>
        </c:ser>
        <c:ser>
          <c:idx val="3"/>
          <c:order val="3"/>
          <c:tx>
            <c:strRef>
              <c:f>Hoja1!$E$1</c:f>
              <c:strCache>
                <c:ptCount val="1"/>
                <c:pt idx="0">
                  <c:v>Excepciones 2° semestre 2021</c:v>
                </c:pt>
              </c:strCache>
            </c:strRef>
          </c:tx>
          <c:spPr>
            <a:solidFill>
              <a:srgbClr val="FFFF66"/>
            </a:solidFill>
            <a:ln>
              <a:noFill/>
            </a:ln>
            <a:effectLst/>
            <a:sp3d/>
          </c:spPr>
          <c:invertIfNegative val="0"/>
          <c:dLbls>
            <c:dLbl>
              <c:idx val="0"/>
              <c:layout>
                <c:manualLayout>
                  <c:x val="3.0575506876299083E-3"/>
                  <c:y val="1.43187811673076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F45-4DE0-9CB2-3F7687620F79}"/>
                </c:ext>
              </c:extLst>
            </c:dLbl>
            <c:dLbl>
              <c:idx val="1"/>
              <c:layout>
                <c:manualLayout>
                  <c:x val="9.1726520628896135E-3"/>
                  <c:y val="1.14550249338459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F45-4DE0-9CB2-3F7687620F79}"/>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lumMod val="7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Respuestas extemporáneas                                        1%                  0.9%</c:v>
                </c:pt>
                <c:pt idx="1">
                  <c:v>Traslados extemporáneos                                                   21%                      5%</c:v>
                </c:pt>
              </c:strCache>
            </c:strRef>
          </c:cat>
          <c:val>
            <c:numRef>
              <c:f>Hoja1!$E$2:$E$3</c:f>
              <c:numCache>
                <c:formatCode>General</c:formatCode>
                <c:ptCount val="2"/>
                <c:pt idx="0">
                  <c:v>16</c:v>
                </c:pt>
                <c:pt idx="1">
                  <c:v>4</c:v>
                </c:pt>
              </c:numCache>
            </c:numRef>
          </c:val>
          <c:extLst>
            <c:ext xmlns:c16="http://schemas.microsoft.com/office/drawing/2014/chart" uri="{C3380CC4-5D6E-409C-BE32-E72D297353CC}">
              <c16:uniqueId val="{00000009-79E6-4691-A80F-41E5C1F2351D}"/>
            </c:ext>
          </c:extLst>
        </c:ser>
        <c:dLbls>
          <c:showLegendKey val="0"/>
          <c:showVal val="0"/>
          <c:showCatName val="0"/>
          <c:showSerName val="0"/>
          <c:showPercent val="0"/>
          <c:showBubbleSize val="0"/>
        </c:dLbls>
        <c:gapWidth val="150"/>
        <c:shape val="box"/>
        <c:axId val="-2086557888"/>
        <c:axId val="-2086561232"/>
        <c:axId val="0"/>
      </c:bar3DChart>
      <c:catAx>
        <c:axId val="-20865578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accent1">
                    <a:lumMod val="75000"/>
                  </a:schemeClr>
                </a:solidFill>
                <a:latin typeface="+mn-lt"/>
                <a:ea typeface="+mn-ea"/>
                <a:cs typeface="+mn-cs"/>
              </a:defRPr>
            </a:pPr>
            <a:endParaRPr lang="es-CO"/>
          </a:p>
        </c:txPr>
        <c:crossAx val="-2086561232"/>
        <c:crosses val="autoZero"/>
        <c:auto val="1"/>
        <c:lblAlgn val="ctr"/>
        <c:lblOffset val="100"/>
        <c:noMultiLvlLbl val="0"/>
      </c:catAx>
      <c:valAx>
        <c:axId val="-2086561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accent1">
                    <a:lumMod val="75000"/>
                  </a:schemeClr>
                </a:solidFill>
                <a:latin typeface="+mn-lt"/>
                <a:ea typeface="+mn-ea"/>
                <a:cs typeface="+mn-cs"/>
              </a:defRPr>
            </a:pPr>
            <a:endParaRPr lang="es-CO"/>
          </a:p>
        </c:txPr>
        <c:crossAx val="-2086557888"/>
        <c:crosses val="autoZero"/>
        <c:crossBetween val="between"/>
      </c:valAx>
      <c:spPr>
        <a:solidFill>
          <a:schemeClr val="lt1"/>
        </a:solidFill>
        <a:ln w="28575" cap="flat" cmpd="sng" algn="ctr">
          <a:solidFill>
            <a:schemeClr val="accent3"/>
          </a:solidFill>
          <a:prstDash val="solid"/>
          <a:miter lim="800000"/>
        </a:ln>
        <a:effectLst/>
      </c:spPr>
    </c:plotArea>
    <c:legend>
      <c:legendPos val="r"/>
      <c:layout>
        <c:manualLayout>
          <c:xMode val="edge"/>
          <c:yMode val="edge"/>
          <c:x val="0.41509440548876092"/>
          <c:y val="0.19648614855228103"/>
          <c:w val="0.57726171779216429"/>
          <c:h val="0.19325889822052503"/>
        </c:manualLayout>
      </c:layout>
      <c:overlay val="0"/>
      <c:spPr>
        <a:noFill/>
        <a:ln>
          <a:noFill/>
        </a:ln>
        <a:effectLst/>
      </c:spPr>
      <c:txPr>
        <a:bodyPr rot="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solidFill>
          <a:srgbClr val="CCECFF"/>
        </a:solidFill>
        <a:ln w="9525">
          <a:noFill/>
        </a:ln>
        <a:effectLst/>
        <a:sp3d/>
      </c:spPr>
    </c:sideWall>
    <c:backWall>
      <c:thickness val="0"/>
      <c:spPr>
        <a:solidFill>
          <a:srgbClr val="CCECFF"/>
        </a:solidFill>
        <a:ln w="9525">
          <a:noFill/>
        </a:ln>
        <a:effectLst/>
        <a:sp3d/>
      </c:spPr>
    </c:backWall>
    <c:plotArea>
      <c:layout>
        <c:manualLayout>
          <c:layoutTarget val="inner"/>
          <c:xMode val="edge"/>
          <c:yMode val="edge"/>
          <c:x val="6.4604241348819064E-2"/>
          <c:y val="2.3710501558865678E-2"/>
          <c:w val="0.93539575865118096"/>
          <c:h val="0.851921689458214"/>
        </c:manualLayout>
      </c:layout>
      <c:bar3DChart>
        <c:barDir val="col"/>
        <c:grouping val="clustered"/>
        <c:varyColors val="0"/>
        <c:ser>
          <c:idx val="0"/>
          <c:order val="0"/>
          <c:tx>
            <c:strRef>
              <c:f>Hoja1!$B$1</c:f>
              <c:strCache>
                <c:ptCount val="1"/>
                <c:pt idx="0">
                  <c:v>UNIVERSO</c:v>
                </c:pt>
              </c:strCache>
            </c:strRef>
          </c:tx>
          <c:spPr>
            <a:solidFill>
              <a:schemeClr val="accent1"/>
            </a:solidFill>
            <a:ln>
              <a:noFill/>
            </a:ln>
            <a:effectLst/>
            <a:sp3d/>
          </c:spPr>
          <c:invertIfNegative val="0"/>
          <c:dLbls>
            <c:dLbl>
              <c:idx val="0"/>
              <c:layout>
                <c:manualLayout>
                  <c:x val="-2.8291857677861292E-17"/>
                  <c:y val="7.14070120459080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6B2-43A6-9B17-89996364E13A}"/>
                </c:ext>
              </c:extLst>
            </c:dLbl>
            <c:dLbl>
              <c:idx val="1"/>
              <c:layout>
                <c:manualLayout>
                  <c:x val="-3.0864201281254324E-3"/>
                  <c:y val="7.14070120459080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6B2-43A6-9B17-89996364E13A}"/>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PRIMER SEMESTRE 2021                                                              0.4%</c:v>
                </c:pt>
                <c:pt idx="1">
                  <c:v>SEGUNDO SEMESTRE 2021                              0.4%</c:v>
                </c:pt>
              </c:strCache>
            </c:strRef>
          </c:cat>
          <c:val>
            <c:numRef>
              <c:f>Hoja1!$B$2:$B$3</c:f>
              <c:numCache>
                <c:formatCode>General</c:formatCode>
                <c:ptCount val="2"/>
                <c:pt idx="0">
                  <c:v>805</c:v>
                </c:pt>
                <c:pt idx="1">
                  <c:v>1712</c:v>
                </c:pt>
              </c:numCache>
            </c:numRef>
          </c:val>
          <c:extLst>
            <c:ext xmlns:c16="http://schemas.microsoft.com/office/drawing/2014/chart" uri="{C3380CC4-5D6E-409C-BE32-E72D297353CC}">
              <c16:uniqueId val="{00000000-76B2-43A6-9B17-89996364E13A}"/>
            </c:ext>
          </c:extLst>
        </c:ser>
        <c:ser>
          <c:idx val="1"/>
          <c:order val="1"/>
          <c:tx>
            <c:strRef>
              <c:f>Hoja1!$C$1</c:f>
              <c:strCache>
                <c:ptCount val="1"/>
                <c:pt idx="0">
                  <c:v>EXCEPCIONES </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PRIMER SEMESTRE 2021                                                              0.4%</c:v>
                </c:pt>
                <c:pt idx="1">
                  <c:v>SEGUNDO SEMESTRE 2021                              0.4%</c:v>
                </c:pt>
              </c:strCache>
            </c:strRef>
          </c:cat>
          <c:val>
            <c:numRef>
              <c:f>Hoja1!$C$2:$C$3</c:f>
              <c:numCache>
                <c:formatCode>General</c:formatCode>
                <c:ptCount val="2"/>
                <c:pt idx="0">
                  <c:v>3</c:v>
                </c:pt>
                <c:pt idx="1">
                  <c:v>7</c:v>
                </c:pt>
              </c:numCache>
            </c:numRef>
          </c:val>
          <c:extLst>
            <c:ext xmlns:c16="http://schemas.microsoft.com/office/drawing/2014/chart" uri="{C3380CC4-5D6E-409C-BE32-E72D297353CC}">
              <c16:uniqueId val="{00000001-76B2-43A6-9B17-89996364E13A}"/>
            </c:ext>
          </c:extLst>
        </c:ser>
        <c:dLbls>
          <c:showLegendKey val="0"/>
          <c:showVal val="0"/>
          <c:showCatName val="0"/>
          <c:showSerName val="0"/>
          <c:showPercent val="0"/>
          <c:showBubbleSize val="0"/>
        </c:dLbls>
        <c:gapWidth val="150"/>
        <c:shape val="box"/>
        <c:axId val="758543999"/>
        <c:axId val="758547743"/>
        <c:axId val="0"/>
      </c:bar3DChart>
      <c:catAx>
        <c:axId val="758543999"/>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crossAx val="758547743"/>
        <c:crosses val="autoZero"/>
        <c:auto val="1"/>
        <c:lblAlgn val="ctr"/>
        <c:lblOffset val="100"/>
        <c:noMultiLvlLbl val="0"/>
      </c:catAx>
      <c:valAx>
        <c:axId val="758547743"/>
        <c:scaling>
          <c:orientation val="minMax"/>
        </c:scaling>
        <c:delete val="0"/>
        <c:axPos val="l"/>
        <c:majorGridlines>
          <c:spPr>
            <a:ln w="2857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crossAx val="758543999"/>
        <c:crosses val="autoZero"/>
        <c:crossBetween val="between"/>
      </c:valAx>
      <c:spPr>
        <a:noFill/>
        <a:ln w="12700">
          <a:noFill/>
        </a:ln>
        <a:effectLst/>
      </c:spPr>
    </c:plotArea>
    <c:legend>
      <c:legendPos val="r"/>
      <c:layout>
        <c:manualLayout>
          <c:xMode val="edge"/>
          <c:yMode val="edge"/>
          <c:x val="0.22111964386114072"/>
          <c:y val="0.13496743109312784"/>
          <c:w val="0.30665807653568539"/>
          <c:h val="0.1003848669271293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accent3"/>
      </a:solidFill>
      <a:prstDash val="solid"/>
      <a:miter lim="800000"/>
    </a:ln>
    <a:effectLst/>
  </c:spPr>
  <c:txPr>
    <a:bodyPr/>
    <a:lstStyle/>
    <a:p>
      <a:pPr>
        <a:defRPr>
          <a:solidFill>
            <a:schemeClr val="dk1"/>
          </a:solidFill>
          <a:latin typeface="+mn-lt"/>
          <a:ea typeface="+mn-ea"/>
          <a:cs typeface="+mn-cs"/>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solidFill>
          <a:schemeClr val="lt1"/>
        </a:solidFill>
        <a:ln w="12700" cap="flat" cmpd="sng" algn="ctr">
          <a:solidFill>
            <a:schemeClr val="accent3"/>
          </a:solidFill>
          <a:prstDash val="solid"/>
          <a:miter lim="800000"/>
        </a:ln>
        <a:effectLst/>
        <a:sp3d contourW="12700">
          <a:contourClr>
            <a:schemeClr val="accent3"/>
          </a:contourClr>
        </a:sp3d>
      </c:spPr>
    </c:sideWall>
    <c:backWall>
      <c:thickness val="0"/>
      <c:spPr>
        <a:solidFill>
          <a:srgbClr val="CCFFFF"/>
        </a:solidFill>
        <a:ln w="12700" cap="flat" cmpd="sng" algn="ctr">
          <a:solidFill>
            <a:schemeClr val="accent3"/>
          </a:solidFill>
          <a:prstDash val="solid"/>
          <a:miter lim="800000"/>
        </a:ln>
        <a:effectLst/>
        <a:sp3d contourW="12700">
          <a:contourClr>
            <a:schemeClr val="accent3"/>
          </a:contourClr>
        </a:sp3d>
      </c:spPr>
    </c:backWall>
    <c:plotArea>
      <c:layout>
        <c:manualLayout>
          <c:layoutTarget val="inner"/>
          <c:xMode val="edge"/>
          <c:yMode val="edge"/>
          <c:x val="6.5170675763915276E-2"/>
          <c:y val="3.7058186052136712E-2"/>
          <c:w val="0.91770517809908736"/>
          <c:h val="0.84754576131316417"/>
        </c:manualLayout>
      </c:layout>
      <c:bar3DChart>
        <c:barDir val="col"/>
        <c:grouping val="clustered"/>
        <c:varyColors val="0"/>
        <c:ser>
          <c:idx val="0"/>
          <c:order val="0"/>
          <c:tx>
            <c:strRef>
              <c:f>Hoja1!$B$1</c:f>
              <c:strCache>
                <c:ptCount val="1"/>
                <c:pt idx="0">
                  <c:v>UNIVERSO</c:v>
                </c:pt>
              </c:strCache>
            </c:strRef>
          </c:tx>
          <c:spPr>
            <a:solidFill>
              <a:srgbClr val="00FFFF"/>
            </a:solidFill>
            <a:ln>
              <a:noFill/>
            </a:ln>
            <a:effectLst/>
            <a:sp3d/>
          </c:spPr>
          <c:invertIfNegative val="0"/>
          <c:dLbls>
            <c:dLbl>
              <c:idx val="0"/>
              <c:layout>
                <c:manualLayout>
                  <c:x val="3.1134811158176406E-3"/>
                  <c:y val="7.52906694111202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63E-4C8D-8C50-B0896C20C0B3}"/>
                </c:ext>
              </c:extLst>
            </c:dLbl>
            <c:dLbl>
              <c:idx val="1"/>
              <c:layout>
                <c:manualLayout>
                  <c:x val="1.5567405579087347E-3"/>
                  <c:y val="6.62557890817858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63E-4C8D-8C50-B0896C20C0B3}"/>
                </c:ext>
              </c:extLst>
            </c:dLbl>
            <c:spPr>
              <a:noFill/>
              <a:ln>
                <a:noFill/>
              </a:ln>
              <a:effectLst/>
            </c:spPr>
            <c:txPr>
              <a:bodyPr rot="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1° SEMESTRE 2021                                                    0.4%</c:v>
                </c:pt>
                <c:pt idx="1">
                  <c:v>2° SEMESTRE DE 2021                                          0.2%</c:v>
                </c:pt>
              </c:strCache>
            </c:strRef>
          </c:cat>
          <c:val>
            <c:numRef>
              <c:f>Hoja1!$B$2:$B$3</c:f>
              <c:numCache>
                <c:formatCode>General</c:formatCode>
                <c:ptCount val="2"/>
                <c:pt idx="0">
                  <c:v>805</c:v>
                </c:pt>
                <c:pt idx="1">
                  <c:v>1712</c:v>
                </c:pt>
              </c:numCache>
            </c:numRef>
          </c:val>
          <c:extLst>
            <c:ext xmlns:c16="http://schemas.microsoft.com/office/drawing/2014/chart" uri="{C3380CC4-5D6E-409C-BE32-E72D297353CC}">
              <c16:uniqueId val="{00000000-363E-4C8D-8C50-B0896C20C0B3}"/>
            </c:ext>
          </c:extLst>
        </c:ser>
        <c:ser>
          <c:idx val="1"/>
          <c:order val="1"/>
          <c:tx>
            <c:strRef>
              <c:f>Hoja1!$C$1</c:f>
              <c:strCache>
                <c:ptCount val="1"/>
                <c:pt idx="0">
                  <c:v>EXCEPCIONES</c:v>
                </c:pt>
              </c:strCache>
            </c:strRef>
          </c:tx>
          <c:spPr>
            <a:solidFill>
              <a:srgbClr val="FFCCFF"/>
            </a:solidFill>
            <a:ln>
              <a:noFill/>
            </a:ln>
            <a:effectLst/>
            <a:sp3d/>
          </c:spPr>
          <c:invertIfNegative val="0"/>
          <c:dLbls>
            <c:spPr>
              <a:noFill/>
              <a:ln>
                <a:noFill/>
              </a:ln>
              <a:effectLst/>
            </c:spPr>
            <c:txPr>
              <a:bodyPr rot="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1° SEMESTRE 2021                                                    0.4%</c:v>
                </c:pt>
                <c:pt idx="1">
                  <c:v>2° SEMESTRE DE 2021                                          0.2%</c:v>
                </c:pt>
              </c:strCache>
            </c:strRef>
          </c:cat>
          <c:val>
            <c:numRef>
              <c:f>Hoja1!$C$2:$C$3</c:f>
              <c:numCache>
                <c:formatCode>General</c:formatCode>
                <c:ptCount val="2"/>
                <c:pt idx="0">
                  <c:v>3</c:v>
                </c:pt>
                <c:pt idx="1">
                  <c:v>4</c:v>
                </c:pt>
              </c:numCache>
            </c:numRef>
          </c:val>
          <c:extLst>
            <c:ext xmlns:c16="http://schemas.microsoft.com/office/drawing/2014/chart" uri="{C3380CC4-5D6E-409C-BE32-E72D297353CC}">
              <c16:uniqueId val="{00000001-363E-4C8D-8C50-B0896C20C0B3}"/>
            </c:ext>
          </c:extLst>
        </c:ser>
        <c:dLbls>
          <c:showLegendKey val="0"/>
          <c:showVal val="0"/>
          <c:showCatName val="0"/>
          <c:showSerName val="0"/>
          <c:showPercent val="0"/>
          <c:showBubbleSize val="0"/>
        </c:dLbls>
        <c:gapWidth val="150"/>
        <c:shape val="box"/>
        <c:axId val="568240879"/>
        <c:axId val="568241295"/>
        <c:axId val="0"/>
      </c:bar3DChart>
      <c:catAx>
        <c:axId val="568240879"/>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rgbClr val="00B0F0"/>
                </a:solidFill>
                <a:latin typeface="+mn-lt"/>
                <a:ea typeface="+mn-ea"/>
                <a:cs typeface="+mn-cs"/>
              </a:defRPr>
            </a:pPr>
            <a:endParaRPr lang="es-CO"/>
          </a:p>
        </c:txPr>
        <c:crossAx val="568241295"/>
        <c:crosses val="autoZero"/>
        <c:auto val="1"/>
        <c:lblAlgn val="ctr"/>
        <c:lblOffset val="100"/>
        <c:noMultiLvlLbl val="0"/>
      </c:catAx>
      <c:valAx>
        <c:axId val="5682412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rgbClr val="00B0F0"/>
                </a:solidFill>
                <a:latin typeface="+mn-lt"/>
                <a:ea typeface="+mn-ea"/>
                <a:cs typeface="+mn-cs"/>
              </a:defRPr>
            </a:pPr>
            <a:endParaRPr lang="es-CO"/>
          </a:p>
        </c:txPr>
        <c:crossAx val="568240879"/>
        <c:crosses val="autoZero"/>
        <c:crossBetween val="between"/>
      </c:valAx>
      <c:spPr>
        <a:noFill/>
        <a:ln>
          <a:noFill/>
        </a:ln>
        <a:effectLst/>
      </c:spPr>
    </c:plotArea>
    <c:legend>
      <c:legendPos val="r"/>
      <c:layout>
        <c:manualLayout>
          <c:xMode val="edge"/>
          <c:yMode val="edge"/>
          <c:x val="0.18113987975833989"/>
          <c:y val="0.12817270138179127"/>
          <c:w val="0.27555766553147187"/>
          <c:h val="7.8085079642114405E-2"/>
        </c:manualLayout>
      </c:layout>
      <c:overlay val="0"/>
      <c:spPr>
        <a:noFill/>
        <a:ln>
          <a:noFill/>
        </a:ln>
        <a:effectLst/>
      </c:spPr>
      <c:txPr>
        <a:bodyPr rot="0" spcFirstLastPara="1" vertOverflow="ellipsis" vert="horz" wrap="square" anchor="ctr" anchorCtr="1"/>
        <a:lstStyle/>
        <a:p>
          <a:pPr>
            <a:defRPr sz="1197" b="1" i="0" u="none" strike="noStrike" kern="1200" baseline="0">
              <a:solidFill>
                <a:srgbClr val="00B0F0"/>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accent3"/>
      </a:solidFill>
      <a:prstDash val="solid"/>
      <a:miter lim="800000"/>
    </a:ln>
    <a:effectLst/>
  </c:spPr>
  <c:txPr>
    <a:bodyPr/>
    <a:lstStyle/>
    <a:p>
      <a:pPr>
        <a:defRPr>
          <a:solidFill>
            <a:schemeClr val="dk1"/>
          </a:solidFill>
          <a:latin typeface="+mn-lt"/>
          <a:ea typeface="+mn-ea"/>
          <a:cs typeface="+mn-cs"/>
        </a:defRPr>
      </a:pPr>
      <a:endParaRPr lang="es-C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a:sp3d contourW="6350">
          <a:contourClr>
            <a:schemeClr val="accent6"/>
          </a:contourClr>
        </a:sp3d>
      </c:spPr>
    </c:sideWall>
    <c:backWall>
      <c:thickness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a:sp3d contourW="6350">
          <a:contourClr>
            <a:schemeClr val="accent6"/>
          </a:contourClr>
        </a:sp3d>
      </c:spPr>
    </c:backWall>
    <c:plotArea>
      <c:layout>
        <c:manualLayout>
          <c:layoutTarget val="inner"/>
          <c:xMode val="edge"/>
          <c:yMode val="edge"/>
          <c:x val="6.4329789837617099E-2"/>
          <c:y val="3.9021045200815903E-2"/>
          <c:w val="0.92461124866295896"/>
          <c:h val="0.87049185726625178"/>
        </c:manualLayout>
      </c:layout>
      <c:bar3DChart>
        <c:barDir val="col"/>
        <c:grouping val="clustered"/>
        <c:varyColors val="0"/>
        <c:ser>
          <c:idx val="0"/>
          <c:order val="0"/>
          <c:tx>
            <c:strRef>
              <c:f>Hoja1!$B$1</c:f>
              <c:strCache>
                <c:ptCount val="1"/>
                <c:pt idx="0">
                  <c:v>UNIVERSO</c:v>
                </c:pt>
              </c:strCache>
            </c:strRef>
          </c:tx>
          <c:spPr>
            <a:solidFill>
              <a:srgbClr val="FFFF66"/>
            </a:solidFill>
            <a:ln>
              <a:noFill/>
            </a:ln>
            <a:effectLst/>
            <a:sp3d/>
          </c:spPr>
          <c:invertIfNegative val="0"/>
          <c:dPt>
            <c:idx val="0"/>
            <c:invertIfNegative val="0"/>
            <c:bubble3D val="0"/>
            <c:spPr>
              <a:solidFill>
                <a:srgbClr val="FFFF66"/>
              </a:solidFill>
              <a:ln>
                <a:noFill/>
              </a:ln>
              <a:effectLst/>
              <a:sp3d/>
            </c:spPr>
            <c:extLst>
              <c:ext xmlns:c16="http://schemas.microsoft.com/office/drawing/2014/chart" uri="{C3380CC4-5D6E-409C-BE32-E72D297353CC}">
                <c16:uniqueId val="{00000003-0F2B-4A3D-81A2-9E0DBFE8CC2D}"/>
              </c:ext>
            </c:extLst>
          </c:dPt>
          <c:dPt>
            <c:idx val="1"/>
            <c:invertIfNegative val="0"/>
            <c:bubble3D val="0"/>
            <c:spPr>
              <a:solidFill>
                <a:srgbClr val="FFFF66"/>
              </a:solidFill>
              <a:ln>
                <a:noFill/>
              </a:ln>
              <a:effectLst/>
              <a:sp3d/>
            </c:spPr>
            <c:extLst>
              <c:ext xmlns:c16="http://schemas.microsoft.com/office/drawing/2014/chart" uri="{C3380CC4-5D6E-409C-BE32-E72D297353CC}">
                <c16:uniqueId val="{00000004-0F2B-4A3D-81A2-9E0DBFE8CC2D}"/>
              </c:ext>
            </c:extLst>
          </c:dPt>
          <c:dLbls>
            <c:dLbl>
              <c:idx val="0"/>
              <c:layout>
                <c:manualLayout>
                  <c:x val="-3.1554794154660701E-3"/>
                  <c:y val="5.93749999999999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F2B-4A3D-81A2-9E0DBFE8CC2D}"/>
                </c:ext>
              </c:extLst>
            </c:dLbl>
            <c:dLbl>
              <c:idx val="1"/>
              <c:layout>
                <c:manualLayout>
                  <c:x val="-1.1569957532905601E-16"/>
                  <c:y val="7.8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F2B-4A3D-81A2-9E0DBFE8CC2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lumMod val="7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1° SEMESTRE 2021                                                          1%</c:v>
                </c:pt>
                <c:pt idx="1">
                  <c:v>2° SEMESTRE 2021                                                              0.9%</c:v>
                </c:pt>
              </c:strCache>
            </c:strRef>
          </c:cat>
          <c:val>
            <c:numRef>
              <c:f>Hoja1!$B$2:$B$3</c:f>
              <c:numCache>
                <c:formatCode>General</c:formatCode>
                <c:ptCount val="2"/>
                <c:pt idx="0">
                  <c:v>805</c:v>
                </c:pt>
                <c:pt idx="1">
                  <c:v>1712</c:v>
                </c:pt>
              </c:numCache>
            </c:numRef>
          </c:val>
          <c:extLst>
            <c:ext xmlns:c16="http://schemas.microsoft.com/office/drawing/2014/chart" uri="{C3380CC4-5D6E-409C-BE32-E72D297353CC}">
              <c16:uniqueId val="{00000000-0F2B-4A3D-81A2-9E0DBFE8CC2D}"/>
            </c:ext>
          </c:extLst>
        </c:ser>
        <c:ser>
          <c:idx val="1"/>
          <c:order val="1"/>
          <c:tx>
            <c:strRef>
              <c:f>Hoja1!$C$1</c:f>
              <c:strCache>
                <c:ptCount val="1"/>
                <c:pt idx="0">
                  <c:v>EXCEPCIONES</c:v>
                </c:pt>
              </c:strCache>
            </c:strRef>
          </c:tx>
          <c:spPr>
            <a:solidFill>
              <a:srgbClr val="FF5050"/>
            </a:solidFill>
            <a:ln w="12700">
              <a:noFill/>
            </a:ln>
            <a:effectLst/>
            <a:sp3d/>
          </c:spPr>
          <c:invertIfNegative val="0"/>
          <c:dLbls>
            <c:dLbl>
              <c:idx val="0"/>
              <c:layout>
                <c:manualLayout>
                  <c:x val="-5.7849787664527722E-17"/>
                  <c:y val="1.97594481668444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477-441B-A261-48C6DCF1C8BE}"/>
                </c:ext>
              </c:extLst>
            </c:dLbl>
            <c:dLbl>
              <c:idx val="1"/>
              <c:layout>
                <c:manualLayout>
                  <c:x val="0"/>
                  <c:y val="2.63459308891258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477-441B-A261-48C6DCF1C8BE}"/>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1° SEMESTRE 2021                                                          1%</c:v>
                </c:pt>
                <c:pt idx="1">
                  <c:v>2° SEMESTRE 2021                                                              0.9%</c:v>
                </c:pt>
              </c:strCache>
            </c:strRef>
          </c:cat>
          <c:val>
            <c:numRef>
              <c:f>Hoja1!$C$2:$C$3</c:f>
              <c:numCache>
                <c:formatCode>General</c:formatCode>
                <c:ptCount val="2"/>
                <c:pt idx="0">
                  <c:v>8</c:v>
                </c:pt>
                <c:pt idx="1">
                  <c:v>16</c:v>
                </c:pt>
              </c:numCache>
            </c:numRef>
          </c:val>
          <c:extLst>
            <c:ext xmlns:c16="http://schemas.microsoft.com/office/drawing/2014/chart" uri="{C3380CC4-5D6E-409C-BE32-E72D297353CC}">
              <c16:uniqueId val="{00000001-0F2B-4A3D-81A2-9E0DBFE8CC2D}"/>
            </c:ext>
          </c:extLst>
        </c:ser>
        <c:dLbls>
          <c:showLegendKey val="0"/>
          <c:showVal val="0"/>
          <c:showCatName val="0"/>
          <c:showSerName val="0"/>
          <c:showPercent val="0"/>
          <c:showBubbleSize val="0"/>
        </c:dLbls>
        <c:gapWidth val="150"/>
        <c:shape val="box"/>
        <c:axId val="-2082924464"/>
        <c:axId val="-2082921104"/>
        <c:axId val="0"/>
      </c:bar3DChart>
      <c:catAx>
        <c:axId val="-208292446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accent1">
                    <a:lumMod val="75000"/>
                  </a:schemeClr>
                </a:solidFill>
                <a:latin typeface="+mn-lt"/>
                <a:ea typeface="+mn-ea"/>
                <a:cs typeface="+mn-cs"/>
              </a:defRPr>
            </a:pPr>
            <a:endParaRPr lang="es-CO"/>
          </a:p>
        </c:txPr>
        <c:crossAx val="-2082921104"/>
        <c:crosses val="autoZero"/>
        <c:auto val="1"/>
        <c:lblAlgn val="ctr"/>
        <c:lblOffset val="100"/>
        <c:noMultiLvlLbl val="0"/>
      </c:catAx>
      <c:valAx>
        <c:axId val="-2082921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accent1">
                    <a:lumMod val="75000"/>
                  </a:schemeClr>
                </a:solidFill>
                <a:latin typeface="+mn-lt"/>
                <a:ea typeface="+mn-ea"/>
                <a:cs typeface="+mn-cs"/>
              </a:defRPr>
            </a:pPr>
            <a:endParaRPr lang="es-CO"/>
          </a:p>
        </c:txPr>
        <c:crossAx val="-2082924464"/>
        <c:crosses val="autoZero"/>
        <c:crossBetween val="between"/>
      </c:valAx>
      <c:spPr>
        <a:solidFill>
          <a:schemeClr val="lt1"/>
        </a:solidFill>
        <a:ln w="38100" cap="flat" cmpd="sng" algn="ctr">
          <a:solidFill>
            <a:schemeClr val="accent3"/>
          </a:solidFill>
          <a:prstDash val="solid"/>
          <a:miter lim="800000"/>
        </a:ln>
        <a:effectLst/>
      </c:spPr>
    </c:plotArea>
    <c:legend>
      <c:legendPos val="r"/>
      <c:legendEntry>
        <c:idx val="0"/>
        <c:txPr>
          <a:bodyPr rot="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legendEntry>
      <c:legendEntry>
        <c:idx val="1"/>
        <c:txPr>
          <a:bodyPr rot="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legendEntry>
      <c:layout>
        <c:manualLayout>
          <c:xMode val="edge"/>
          <c:yMode val="edge"/>
          <c:x val="0.16536091106393075"/>
          <c:y val="9.1202559496813468E-2"/>
          <c:w val="0.43862642229507715"/>
          <c:h val="0.1137540021310124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accent1">
                  <a:lumMod val="7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Columna1</c:v>
                </c:pt>
              </c:strCache>
            </c:strRef>
          </c:tx>
          <c:spPr>
            <a:solidFill>
              <a:srgbClr val="99CCFF"/>
            </a:solidFill>
          </c:spPr>
          <c:dPt>
            <c:idx val="0"/>
            <c:bubble3D val="0"/>
            <c:explosion val="1"/>
            <c:spPr>
              <a:solidFill>
                <a:srgbClr val="99CCFF"/>
              </a:solidFill>
              <a:ln w="19050">
                <a:solidFill>
                  <a:schemeClr val="lt1"/>
                </a:solidFill>
              </a:ln>
              <a:effectLst/>
            </c:spPr>
            <c:extLst>
              <c:ext xmlns:c16="http://schemas.microsoft.com/office/drawing/2014/chart" uri="{C3380CC4-5D6E-409C-BE32-E72D297353CC}">
                <c16:uniqueId val="{00000001-20B5-4E34-8CBF-C490155636D5}"/>
              </c:ext>
            </c:extLst>
          </c:dPt>
          <c:dPt>
            <c:idx val="1"/>
            <c:bubble3D val="0"/>
            <c:spPr>
              <a:solidFill>
                <a:srgbClr val="CC99FF"/>
              </a:solidFill>
              <a:ln w="19050">
                <a:solidFill>
                  <a:schemeClr val="lt1"/>
                </a:solidFill>
              </a:ln>
              <a:effectLst/>
            </c:spPr>
            <c:extLst>
              <c:ext xmlns:c16="http://schemas.microsoft.com/office/drawing/2014/chart" uri="{C3380CC4-5D6E-409C-BE32-E72D297353CC}">
                <c16:uniqueId val="{00000002-20B5-4E34-8CBF-C490155636D5}"/>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0B5-4E34-8CBF-C490155636D5}"/>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0B5-4E34-8CBF-C490155636D5}"/>
                </c:ext>
              </c:extLst>
            </c:dLbl>
            <c:spPr>
              <a:noFill/>
              <a:ln>
                <a:noFill/>
              </a:ln>
              <a:effectLst/>
            </c:spPr>
            <c:txPr>
              <a:bodyPr rot="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showLegendKey val="0"/>
            <c:showVal val="0"/>
            <c:showCatName val="0"/>
            <c:showSerName val="0"/>
            <c:showPercent val="0"/>
            <c:showBubbleSize val="0"/>
            <c:extLst>
              <c:ext xmlns:c15="http://schemas.microsoft.com/office/drawing/2012/chart" uri="{CE6537A1-D6FC-4f65-9D91-7224C49458BB}"/>
            </c:extLst>
          </c:dLbls>
          <c:cat>
            <c:strRef>
              <c:f>Hoja1!$A$2:$A$3</c:f>
              <c:strCache>
                <c:ptCount val="2"/>
                <c:pt idx="0">
                  <c:v>Oficina Asesora Jurídica   (13/16)</c:v>
                </c:pt>
                <c:pt idx="1">
                  <c:v>Subdirección de Regulación   (3/16)</c:v>
                </c:pt>
              </c:strCache>
            </c:strRef>
          </c:cat>
          <c:val>
            <c:numRef>
              <c:f>Hoja1!$B$2:$B$3</c:f>
              <c:numCache>
                <c:formatCode>0%</c:formatCode>
                <c:ptCount val="2"/>
                <c:pt idx="0">
                  <c:v>0.81</c:v>
                </c:pt>
                <c:pt idx="1">
                  <c:v>0.19</c:v>
                </c:pt>
              </c:numCache>
            </c:numRef>
          </c:val>
          <c:extLst>
            <c:ext xmlns:c16="http://schemas.microsoft.com/office/drawing/2014/chart" uri="{C3380CC4-5D6E-409C-BE32-E72D297353CC}">
              <c16:uniqueId val="{00000000-20B5-4E34-8CBF-C490155636D5}"/>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0246729258421805"/>
          <c:y val="0.26611265335279827"/>
          <c:w val="0.37566942753448102"/>
          <c:h val="0.40877127545532044"/>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accent1">
                  <a:lumMod val="75000"/>
                </a:schemeClr>
              </a:solidFill>
              <a:latin typeface="+mn-lt"/>
              <a:ea typeface="+mn-ea"/>
              <a:cs typeface="+mn-cs"/>
            </a:defRPr>
          </a:pPr>
          <a:endParaRPr lang="es-CO"/>
        </a:p>
      </c:txPr>
    </c:legend>
    <c:plotVisOnly val="1"/>
    <c:dispBlanksAs val="gap"/>
    <c:showDLblsOverMax val="0"/>
  </c:chart>
  <c:spPr>
    <a:solidFill>
      <a:schemeClr val="lt1"/>
    </a:solidFill>
    <a:ln w="12700" cap="flat" cmpd="sng" algn="ctr">
      <a:solidFill>
        <a:schemeClr val="accent3"/>
      </a:solidFill>
      <a:prstDash val="solid"/>
      <a:miter lim="800000"/>
    </a:ln>
    <a:effectLst/>
  </c:spPr>
  <c:txPr>
    <a:bodyPr/>
    <a:lstStyle/>
    <a:p>
      <a:pPr>
        <a:defRPr>
          <a:solidFill>
            <a:schemeClr val="dk1"/>
          </a:solidFill>
          <a:latin typeface="+mn-lt"/>
          <a:ea typeface="+mn-ea"/>
          <a:cs typeface="+mn-cs"/>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3952" y="389195"/>
            <a:ext cx="7772400" cy="2485810"/>
          </a:xfrm>
        </p:spPr>
        <p:txBody>
          <a:bodyPr anchor="t">
            <a:normAutofit/>
          </a:bodyPr>
          <a:lstStyle>
            <a:lvl1pPr algn="l">
              <a:defRPr sz="4400" b="1" baseline="0">
                <a:solidFill>
                  <a:schemeClr val="bg1"/>
                </a:solidFill>
                <a:latin typeface="+mn-lt"/>
              </a:defRPr>
            </a:lvl1pPr>
          </a:lstStyle>
          <a:p>
            <a:r>
              <a:rPr lang="es-ES" dirty="0"/>
              <a:t>HAGA CLIC PARA MODIFICAR EL ESTILO DE TÍTULO O NOMBRE DE LA RESOLUCIÓN (SIEMPRE EN MAYÚSCULAS)</a:t>
            </a:r>
            <a:endParaRPr lang="en-US" dirty="0"/>
          </a:p>
        </p:txBody>
      </p:sp>
      <p:sp>
        <p:nvSpPr>
          <p:cNvPr id="3" name="Subtitle 2"/>
          <p:cNvSpPr>
            <a:spLocks noGrp="1"/>
          </p:cNvSpPr>
          <p:nvPr>
            <p:ph type="subTitle" idx="1" hasCustomPrompt="1"/>
          </p:nvPr>
        </p:nvSpPr>
        <p:spPr>
          <a:xfrm>
            <a:off x="413952" y="3014612"/>
            <a:ext cx="7772400" cy="1480476"/>
          </a:xfrm>
        </p:spPr>
        <p:txBody>
          <a:bodyPr/>
          <a:lstStyle>
            <a:lvl1pPr marL="0" indent="0" algn="just">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“Epígrafe o descripción del titulo, haga clic para editar el estilo de subtítulo del patrón”</a:t>
            </a:r>
            <a:endParaRPr lang="en-US" dirty="0"/>
          </a:p>
        </p:txBody>
      </p:sp>
      <p:sp>
        <p:nvSpPr>
          <p:cNvPr id="4" name="Date Placeholder 3"/>
          <p:cNvSpPr>
            <a:spLocks noGrp="1"/>
          </p:cNvSpPr>
          <p:nvPr>
            <p:ph type="dt" sz="half" idx="10"/>
          </p:nvPr>
        </p:nvSpPr>
        <p:spPr>
          <a:xfrm>
            <a:off x="413952" y="4819215"/>
            <a:ext cx="3194221" cy="679718"/>
          </a:xfrm>
        </p:spPr>
        <p:txBody>
          <a:bodyPr anchor="t"/>
          <a:lstStyle>
            <a:lvl1pPr>
              <a:defRPr sz="1800" b="1">
                <a:solidFill>
                  <a:schemeClr val="bg1"/>
                </a:solidFill>
              </a:defRPr>
            </a:lvl1pPr>
          </a:lstStyle>
          <a:p>
            <a:r>
              <a:rPr lang="es-ES"/>
              <a:t>AUTOR O AUTORES, EXPOSITOR O EXPOSITORES</a:t>
            </a:r>
            <a:endParaRPr lang="es-ES" dirty="0"/>
          </a:p>
        </p:txBody>
      </p: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9667" y="5747399"/>
            <a:ext cx="2387895" cy="819262"/>
          </a:xfrm>
          <a:prstGeom prst="rect">
            <a:avLst/>
          </a:prstGeom>
        </p:spPr>
      </p:pic>
      <p:pic>
        <p:nvPicPr>
          <p:cNvPr id="9" name="Imagen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49682" y="6004095"/>
            <a:ext cx="2594318" cy="426270"/>
          </a:xfrm>
          <a:prstGeom prst="rect">
            <a:avLst/>
          </a:prstGeom>
        </p:spPr>
      </p:pic>
    </p:spTree>
    <p:extLst>
      <p:ext uri="{BB962C8B-B14F-4D97-AF65-F5344CB8AC3E}">
        <p14:creationId xmlns:p14="http://schemas.microsoft.com/office/powerpoint/2010/main" val="2803026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ángulo 6"/>
          <p:cNvSpPr/>
          <p:nvPr userDrawn="1"/>
        </p:nvSpPr>
        <p:spPr>
          <a:xfrm>
            <a:off x="-1" y="1538417"/>
            <a:ext cx="9144001" cy="378116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itle 1"/>
          <p:cNvSpPr>
            <a:spLocks noGrp="1"/>
          </p:cNvSpPr>
          <p:nvPr>
            <p:ph type="title" hasCustomPrompt="1"/>
          </p:nvPr>
        </p:nvSpPr>
        <p:spPr>
          <a:xfrm>
            <a:off x="4228136" y="1960824"/>
            <a:ext cx="4478809" cy="2159856"/>
          </a:xfrm>
        </p:spPr>
        <p:txBody>
          <a:bodyPr anchor="t">
            <a:normAutofit/>
          </a:bodyPr>
          <a:lstStyle>
            <a:lvl1pPr algn="just">
              <a:defRPr sz="3200" b="1" baseline="0">
                <a:solidFill>
                  <a:schemeClr val="bg1"/>
                </a:solidFill>
                <a:latin typeface="+mn-lt"/>
              </a:defRPr>
            </a:lvl1pPr>
          </a:lstStyle>
          <a:p>
            <a:r>
              <a:rPr lang="es-ES" dirty="0"/>
              <a:t>HAGA CLIC PARA MODIFICAR EL ESTILO DE TÍTULO DE CAPÍTULO O SUB-TEMA</a:t>
            </a:r>
            <a:endParaRPr lang="en-US" dirty="0"/>
          </a:p>
        </p:txBody>
      </p:sp>
      <p:sp>
        <p:nvSpPr>
          <p:cNvPr id="3" name="Text Placeholder 2"/>
          <p:cNvSpPr>
            <a:spLocks noGrp="1"/>
          </p:cNvSpPr>
          <p:nvPr>
            <p:ph type="body" idx="1" hasCustomPrompt="1"/>
          </p:nvPr>
        </p:nvSpPr>
        <p:spPr>
          <a:xfrm>
            <a:off x="4211275" y="4236267"/>
            <a:ext cx="4495670" cy="915643"/>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Descripción adicional del subtema</a:t>
            </a:r>
          </a:p>
        </p:txBody>
      </p:sp>
      <p:pic>
        <p:nvPicPr>
          <p:cNvPr id="9" name="Imagen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4105" y="6479092"/>
            <a:ext cx="1939894" cy="318742"/>
          </a:xfrm>
          <a:prstGeom prst="rect">
            <a:avLst/>
          </a:prstGeom>
        </p:spPr>
      </p:pic>
      <p:pic>
        <p:nvPicPr>
          <p:cNvPr id="10" name="Imagen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5278" y="206663"/>
            <a:ext cx="1153682" cy="395816"/>
          </a:xfrm>
          <a:prstGeom prst="rect">
            <a:avLst/>
          </a:prstGeom>
        </p:spPr>
      </p:pic>
    </p:spTree>
    <p:extLst>
      <p:ext uri="{BB962C8B-B14F-4D97-AF65-F5344CB8AC3E}">
        <p14:creationId xmlns:p14="http://schemas.microsoft.com/office/powerpoint/2010/main" val="2610885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31654" y="264646"/>
            <a:ext cx="7689559" cy="947956"/>
          </a:xfrm>
        </p:spPr>
        <p:txBody>
          <a:bodyPr anchor="t">
            <a:normAutofit/>
          </a:bodyPr>
          <a:lstStyle>
            <a:lvl1pPr algn="r">
              <a:defRPr sz="2800" b="1" baseline="0">
                <a:solidFill>
                  <a:schemeClr val="accent5">
                    <a:lumMod val="75000"/>
                  </a:schemeClr>
                </a:solidFill>
                <a:latin typeface="+mn-lt"/>
              </a:defRPr>
            </a:lvl1pPr>
          </a:lstStyle>
          <a:p>
            <a:r>
              <a:rPr lang="es-ES" dirty="0"/>
              <a:t>HAGA CLIC PARA MODIFICAR EL ESTILO DE TÍTULO (SIEMPRE EN MAYÚSCULAS)</a:t>
            </a:r>
            <a:endParaRPr lang="en-US" dirty="0"/>
          </a:p>
        </p:txBody>
      </p:sp>
      <p:sp>
        <p:nvSpPr>
          <p:cNvPr id="3" name="Content Placeholder 2"/>
          <p:cNvSpPr>
            <a:spLocks noGrp="1"/>
          </p:cNvSpPr>
          <p:nvPr>
            <p:ph idx="1" hasCustomPrompt="1"/>
          </p:nvPr>
        </p:nvSpPr>
        <p:spPr>
          <a:xfrm>
            <a:off x="0" y="1213228"/>
            <a:ext cx="9140854" cy="5036569"/>
          </a:xfrm>
        </p:spPr>
        <p:txBody>
          <a:bodyPr/>
          <a:lstStyle>
            <a:lvl1pPr>
              <a:defRPr baseline="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s-ES" dirty="0"/>
              <a:t>Editar el estilo de texto del patrón. Contenido de cualquier tipo (</a:t>
            </a:r>
            <a:r>
              <a:rPr lang="es-ES" dirty="0" err="1"/>
              <a:t>diagrama,tabla</a:t>
            </a:r>
            <a:r>
              <a:rPr lang="es-ES" dirty="0"/>
              <a:t>, imagen, video, etc.) tamaño mínimo de texto 14 </a:t>
            </a:r>
            <a:r>
              <a:rPr lang="es-ES" dirty="0" err="1"/>
              <a:t>pts</a:t>
            </a:r>
            <a:endParaRPr lang="es-ES" dirty="0"/>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pic>
        <p:nvPicPr>
          <p:cNvPr id="4" name="Imagen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4105" y="6479092"/>
            <a:ext cx="1939894" cy="318742"/>
          </a:xfrm>
          <a:prstGeom prst="rect">
            <a:avLst/>
          </a:prstGeom>
        </p:spPr>
      </p:pic>
      <p:pic>
        <p:nvPicPr>
          <p:cNvPr id="5" name="Imagen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5278" y="206663"/>
            <a:ext cx="1153682" cy="395816"/>
          </a:xfrm>
          <a:prstGeom prst="rect">
            <a:avLst/>
          </a:prstGeom>
        </p:spPr>
      </p:pic>
    </p:spTree>
    <p:extLst>
      <p:ext uri="{BB962C8B-B14F-4D97-AF65-F5344CB8AC3E}">
        <p14:creationId xmlns:p14="http://schemas.microsoft.com/office/powerpoint/2010/main" val="2082817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81487" y="348060"/>
            <a:ext cx="3886200" cy="855677"/>
          </a:xfrm>
        </p:spPr>
        <p:txBody>
          <a:bodyPr anchor="t">
            <a:noAutofit/>
          </a:bodyPr>
          <a:lstStyle>
            <a:lvl1pPr algn="r">
              <a:defRPr sz="2000" b="1" baseline="0">
                <a:solidFill>
                  <a:schemeClr val="bg1"/>
                </a:solidFill>
                <a:latin typeface="+mn-lt"/>
              </a:defRPr>
            </a:lvl1pPr>
          </a:lstStyle>
          <a:p>
            <a:r>
              <a:rPr lang="es-ES" dirty="0"/>
              <a:t>HAGA CLIC PARA MODIFICAR EL ESTILO DE TÍTULO  (SIEMPRE EN MAYÚSCULAS)</a:t>
            </a:r>
            <a:endParaRPr lang="en-US" dirty="0"/>
          </a:p>
        </p:txBody>
      </p:sp>
      <p:sp>
        <p:nvSpPr>
          <p:cNvPr id="3" name="Content Placeholder 2"/>
          <p:cNvSpPr>
            <a:spLocks noGrp="1"/>
          </p:cNvSpPr>
          <p:nvPr>
            <p:ph sz="half" idx="1" hasCustomPrompt="1"/>
          </p:nvPr>
        </p:nvSpPr>
        <p:spPr>
          <a:xfrm>
            <a:off x="234367" y="1386221"/>
            <a:ext cx="3886200" cy="4905521"/>
          </a:xfrm>
        </p:spPr>
        <p:txBody>
          <a:bodyPr/>
          <a:lstStyle>
            <a:lvl1pPr>
              <a:defRPr baseline="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s-ES" dirty="0"/>
              <a:t>Editar el estilo de texto del patrón. Adecuado para comparaciones y contrastes para texto con imagen o video etc.</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Content Placeholder 3"/>
          <p:cNvSpPr>
            <a:spLocks noGrp="1"/>
          </p:cNvSpPr>
          <p:nvPr>
            <p:ph sz="half" idx="2"/>
          </p:nvPr>
        </p:nvSpPr>
        <p:spPr>
          <a:xfrm>
            <a:off x="4981487" y="1386221"/>
            <a:ext cx="3886200" cy="490552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pic>
        <p:nvPicPr>
          <p:cNvPr id="5" name="Imagen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4105" y="6479092"/>
            <a:ext cx="1939894" cy="318742"/>
          </a:xfrm>
          <a:prstGeom prst="rect">
            <a:avLst/>
          </a:prstGeom>
        </p:spPr>
      </p:pic>
      <p:pic>
        <p:nvPicPr>
          <p:cNvPr id="6" name="Imagen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5278" y="206663"/>
            <a:ext cx="1153682" cy="395816"/>
          </a:xfrm>
          <a:prstGeom prst="rect">
            <a:avLst/>
          </a:prstGeom>
        </p:spPr>
      </p:pic>
    </p:spTree>
    <p:extLst>
      <p:ext uri="{BB962C8B-B14F-4D97-AF65-F5344CB8AC3E}">
        <p14:creationId xmlns:p14="http://schemas.microsoft.com/office/powerpoint/2010/main" val="29504445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1_Título y objeto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51295" y="265272"/>
            <a:ext cx="7689559" cy="947956"/>
          </a:xfrm>
        </p:spPr>
        <p:txBody>
          <a:bodyPr anchor="t">
            <a:normAutofit/>
          </a:bodyPr>
          <a:lstStyle>
            <a:lvl1pPr algn="r">
              <a:defRPr sz="2800" b="1" baseline="0">
                <a:solidFill>
                  <a:schemeClr val="accent5">
                    <a:lumMod val="75000"/>
                  </a:schemeClr>
                </a:solidFill>
                <a:latin typeface="+mn-lt"/>
              </a:defRPr>
            </a:lvl1pPr>
          </a:lstStyle>
          <a:p>
            <a:r>
              <a:rPr lang="es-ES" dirty="0"/>
              <a:t>HAGA CLIC PARA MODIFICAR EL ESTILO DE TÍTULO (SIEMPRE EN MAYÚSCULAS)</a:t>
            </a:r>
            <a:endParaRPr lang="en-US" dirty="0"/>
          </a:p>
        </p:txBody>
      </p:sp>
      <p:sp>
        <p:nvSpPr>
          <p:cNvPr id="3" name="Content Placeholder 2"/>
          <p:cNvSpPr>
            <a:spLocks noGrp="1"/>
          </p:cNvSpPr>
          <p:nvPr>
            <p:ph idx="1" hasCustomPrompt="1"/>
          </p:nvPr>
        </p:nvSpPr>
        <p:spPr>
          <a:xfrm>
            <a:off x="0" y="1213228"/>
            <a:ext cx="9140854" cy="5036569"/>
          </a:xfrm>
        </p:spPr>
        <p:txBody>
          <a:bodyPr/>
          <a:lstStyle>
            <a:lvl1pPr>
              <a:defRPr baseline="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s-ES" dirty="0"/>
              <a:t>Editar el estilo de texto del patrón. Contenido de cualquier tipo (</a:t>
            </a:r>
            <a:r>
              <a:rPr lang="es-ES" dirty="0" err="1"/>
              <a:t>diagrama,tabla</a:t>
            </a:r>
            <a:r>
              <a:rPr lang="es-ES" dirty="0"/>
              <a:t>, imagen, video, etc.) tamaño mínimo de texto 14 </a:t>
            </a:r>
            <a:r>
              <a:rPr lang="es-ES" dirty="0" err="1"/>
              <a:t>pts</a:t>
            </a:r>
            <a:endParaRPr lang="es-ES" dirty="0"/>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pic>
        <p:nvPicPr>
          <p:cNvPr id="4" name="Imagen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4105" y="6479092"/>
            <a:ext cx="1939894" cy="318742"/>
          </a:xfrm>
          <a:prstGeom prst="rect">
            <a:avLst/>
          </a:prstGeom>
        </p:spPr>
      </p:pic>
      <p:pic>
        <p:nvPicPr>
          <p:cNvPr id="5" name="Imagen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5278" y="206663"/>
            <a:ext cx="1153682" cy="395816"/>
          </a:xfrm>
          <a:prstGeom prst="rect">
            <a:avLst/>
          </a:prstGeom>
        </p:spPr>
      </p:pic>
    </p:spTree>
    <p:extLst>
      <p:ext uri="{BB962C8B-B14F-4D97-AF65-F5344CB8AC3E}">
        <p14:creationId xmlns:p14="http://schemas.microsoft.com/office/powerpoint/2010/main" val="1058412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ítulo vertical y texto">
    <p:spTree>
      <p:nvGrpSpPr>
        <p:cNvPr id="1" name=""/>
        <p:cNvGrpSpPr/>
        <p:nvPr/>
      </p:nvGrpSpPr>
      <p:grpSpPr>
        <a:xfrm>
          <a:off x="0" y="0"/>
          <a:ext cx="0" cy="0"/>
          <a:chOff x="0" y="0"/>
          <a:chExt cx="0" cy="0"/>
        </a:xfrm>
      </p:grpSpPr>
      <p:sp>
        <p:nvSpPr>
          <p:cNvPr id="10" name="Rectángulo 9"/>
          <p:cNvSpPr/>
          <p:nvPr userDrawn="1"/>
        </p:nvSpPr>
        <p:spPr>
          <a:xfrm>
            <a:off x="2456953" y="2719346"/>
            <a:ext cx="6504168" cy="2660893"/>
          </a:xfrm>
          <a:prstGeom prst="rect">
            <a:avLst/>
          </a:prstGeom>
          <a:solidFill>
            <a:srgbClr val="FFFFFF">
              <a:alpha val="8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Título 1"/>
          <p:cNvSpPr>
            <a:spLocks noGrp="1"/>
          </p:cNvSpPr>
          <p:nvPr>
            <p:ph type="ctrTitle"/>
          </p:nvPr>
        </p:nvSpPr>
        <p:spPr>
          <a:xfrm>
            <a:off x="453708" y="607747"/>
            <a:ext cx="7346235" cy="681295"/>
          </a:xfrm>
        </p:spPr>
        <p:txBody>
          <a:bodyPr>
            <a:normAutofit fontScale="90000"/>
          </a:bodyPr>
          <a:lstStyle>
            <a:lvl1pPr>
              <a:defRPr b="1">
                <a:solidFill>
                  <a:schemeClr val="bg1"/>
                </a:solidFill>
                <a:latin typeface="+mn-lt"/>
              </a:defRPr>
            </a:lvl1pPr>
          </a:lstStyle>
          <a:p>
            <a:r>
              <a:rPr lang="es-ES" sz="4800" dirty="0"/>
              <a:t>GRACIAS POR SU ATENCIÓN</a:t>
            </a:r>
          </a:p>
        </p:txBody>
      </p:sp>
      <p:pic>
        <p:nvPicPr>
          <p:cNvPr id="15" name="Imagen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11395" y="5914767"/>
            <a:ext cx="1900070" cy="651894"/>
          </a:xfrm>
          <a:prstGeom prst="rect">
            <a:avLst/>
          </a:prstGeom>
        </p:spPr>
      </p:pic>
      <p:pic>
        <p:nvPicPr>
          <p:cNvPr id="16" name="Imagen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49682" y="6098098"/>
            <a:ext cx="2594318" cy="426270"/>
          </a:xfrm>
          <a:prstGeom prst="rect">
            <a:avLst/>
          </a:prstGeom>
        </p:spPr>
      </p:pic>
      <p:sp>
        <p:nvSpPr>
          <p:cNvPr id="8" name="Subtítulo 2">
            <a:extLst>
              <a:ext uri="{FF2B5EF4-FFF2-40B4-BE49-F238E27FC236}">
                <a16:creationId xmlns:a16="http://schemas.microsoft.com/office/drawing/2014/main" id="{AC729392-4E96-8B46-A4EA-0562504A90DA}"/>
              </a:ext>
            </a:extLst>
          </p:cNvPr>
          <p:cNvSpPr>
            <a:spLocks noGrp="1"/>
          </p:cNvSpPr>
          <p:nvPr>
            <p:ph type="subTitle" idx="1" hasCustomPrompt="1"/>
          </p:nvPr>
        </p:nvSpPr>
        <p:spPr>
          <a:xfrm>
            <a:off x="2839063" y="2796904"/>
            <a:ext cx="2284962" cy="2496708"/>
          </a:xfrm>
        </p:spPr>
        <p:txBody>
          <a:bodyPr>
            <a:noAutofit/>
          </a:bodyPr>
          <a:lstStyle>
            <a:lvl1pPr marL="0" indent="0">
              <a:lnSpc>
                <a:spcPct val="100000"/>
              </a:lnSpc>
              <a:spcBef>
                <a:spcPts val="0"/>
              </a:spcBef>
              <a:buNone/>
              <a:defRPr sz="1700"/>
            </a:lvl1pPr>
          </a:lstStyle>
          <a:p>
            <a:pPr algn="r">
              <a:lnSpc>
                <a:spcPct val="120000"/>
              </a:lnSpc>
              <a:spcBef>
                <a:spcPts val="0"/>
              </a:spcBef>
            </a:pPr>
            <a:r>
              <a:rPr lang="es-CO" i="0" dirty="0">
                <a:solidFill>
                  <a:srgbClr val="0B2A4A"/>
                </a:solidFill>
              </a:rPr>
              <a:t>Página web: </a:t>
            </a:r>
          </a:p>
          <a:p>
            <a:pPr algn="r">
              <a:lnSpc>
                <a:spcPct val="120000"/>
              </a:lnSpc>
              <a:spcBef>
                <a:spcPts val="0"/>
              </a:spcBef>
            </a:pPr>
            <a:r>
              <a:rPr lang="es-CO" i="0" dirty="0">
                <a:solidFill>
                  <a:srgbClr val="0B2A4A"/>
                </a:solidFill>
              </a:rPr>
              <a:t>Twitter: </a:t>
            </a:r>
          </a:p>
          <a:p>
            <a:pPr algn="r">
              <a:lnSpc>
                <a:spcPct val="120000"/>
              </a:lnSpc>
              <a:spcBef>
                <a:spcPts val="0"/>
              </a:spcBef>
            </a:pPr>
            <a:r>
              <a:rPr lang="es-CO" i="0" dirty="0">
                <a:solidFill>
                  <a:srgbClr val="0B2A4A"/>
                </a:solidFill>
              </a:rPr>
              <a:t>YouTube: </a:t>
            </a:r>
          </a:p>
          <a:p>
            <a:pPr algn="r">
              <a:lnSpc>
                <a:spcPct val="120000"/>
              </a:lnSpc>
              <a:spcBef>
                <a:spcPts val="0"/>
              </a:spcBef>
            </a:pPr>
            <a:r>
              <a:rPr lang="es-CO" i="0" dirty="0">
                <a:solidFill>
                  <a:srgbClr val="0B2A4A"/>
                </a:solidFill>
              </a:rPr>
              <a:t>Facebook:</a:t>
            </a:r>
          </a:p>
          <a:p>
            <a:pPr algn="r">
              <a:lnSpc>
                <a:spcPct val="120000"/>
              </a:lnSpc>
              <a:spcBef>
                <a:spcPts val="0"/>
              </a:spcBef>
            </a:pPr>
            <a:r>
              <a:rPr lang="es-CO" i="0" dirty="0">
                <a:solidFill>
                  <a:srgbClr val="0B2A4A"/>
                </a:solidFill>
              </a:rPr>
              <a:t>LinkedIN: </a:t>
            </a:r>
          </a:p>
          <a:p>
            <a:pPr algn="r">
              <a:lnSpc>
                <a:spcPct val="120000"/>
              </a:lnSpc>
              <a:spcBef>
                <a:spcPts val="0"/>
              </a:spcBef>
            </a:pPr>
            <a:r>
              <a:rPr lang="es-CO" i="0" dirty="0">
                <a:solidFill>
                  <a:srgbClr val="0B2A4A"/>
                </a:solidFill>
              </a:rPr>
              <a:t>Correo electrónico: </a:t>
            </a:r>
          </a:p>
          <a:p>
            <a:pPr algn="r">
              <a:lnSpc>
                <a:spcPct val="120000"/>
              </a:lnSpc>
              <a:spcBef>
                <a:spcPts val="0"/>
              </a:spcBef>
            </a:pPr>
            <a:r>
              <a:rPr lang="es-CO" i="0" dirty="0">
                <a:solidFill>
                  <a:srgbClr val="0B2A4A"/>
                </a:solidFill>
              </a:rPr>
              <a:t>PBX: </a:t>
            </a:r>
          </a:p>
          <a:p>
            <a:pPr algn="r">
              <a:lnSpc>
                <a:spcPct val="120000"/>
              </a:lnSpc>
              <a:spcBef>
                <a:spcPts val="0"/>
              </a:spcBef>
            </a:pPr>
            <a:r>
              <a:rPr lang="es-CO" i="0" dirty="0">
                <a:solidFill>
                  <a:srgbClr val="0B2A4A"/>
                </a:solidFill>
              </a:rPr>
              <a:t>Línea Nacional:</a:t>
            </a:r>
          </a:p>
        </p:txBody>
      </p:sp>
      <p:sp>
        <p:nvSpPr>
          <p:cNvPr id="9" name="Subtítulo 2">
            <a:extLst>
              <a:ext uri="{FF2B5EF4-FFF2-40B4-BE49-F238E27FC236}">
                <a16:creationId xmlns:a16="http://schemas.microsoft.com/office/drawing/2014/main" id="{911221DF-5E90-A845-A3AC-452B3832A7B4}"/>
              </a:ext>
            </a:extLst>
          </p:cNvPr>
          <p:cNvSpPr txBox="1">
            <a:spLocks/>
          </p:cNvSpPr>
          <p:nvPr userDrawn="1"/>
        </p:nvSpPr>
        <p:spPr>
          <a:xfrm>
            <a:off x="5025170" y="2821618"/>
            <a:ext cx="4118830" cy="2660893"/>
          </a:xfrm>
          <a:prstGeom prst="rect">
            <a:avLst/>
          </a:prstGeom>
        </p:spPr>
        <p:txBody>
          <a:bodyPr vert="horz" lIns="91440" tIns="45720" rIns="91440" bIns="45720" rtlCol="0">
            <a:noAutofit/>
          </a:bodyPr>
          <a:lstStyle>
            <a:lvl1pPr marL="0" indent="0" algn="just" defTabSz="914400" rtl="0" eaLnBrk="1" latinLnBrk="0" hangingPunct="1">
              <a:lnSpc>
                <a:spcPct val="100000"/>
              </a:lnSpc>
              <a:spcBef>
                <a:spcPts val="1000"/>
              </a:spcBef>
              <a:buFont typeface="Arial" panose="020B0604020202020204" pitchFamily="34" charset="0"/>
              <a:buNone/>
              <a:defRPr sz="2400" i="1" kern="1200" baseline="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s-CO" sz="2000" b="1" i="0" dirty="0">
                <a:solidFill>
                  <a:srgbClr val="0B2A4A"/>
                </a:solidFill>
                <a:latin typeface="+mn-lt"/>
              </a:rPr>
              <a:t>www.cra.gov.co</a:t>
            </a:r>
          </a:p>
          <a:p>
            <a:pPr>
              <a:lnSpc>
                <a:spcPct val="100000"/>
              </a:lnSpc>
              <a:spcBef>
                <a:spcPts val="0"/>
              </a:spcBef>
            </a:pPr>
            <a:r>
              <a:rPr lang="es-CO" sz="2000" b="1" i="0" dirty="0">
                <a:solidFill>
                  <a:srgbClr val="0B2A4A"/>
                </a:solidFill>
                <a:latin typeface="+mn-lt"/>
              </a:rPr>
              <a:t>@</a:t>
            </a:r>
            <a:r>
              <a:rPr lang="es-CO" sz="2000" b="1" i="0" dirty="0" err="1">
                <a:solidFill>
                  <a:srgbClr val="0B2A4A"/>
                </a:solidFill>
                <a:latin typeface="+mn-lt"/>
              </a:rPr>
              <a:t>cracolombia</a:t>
            </a:r>
            <a:endParaRPr lang="es-CO" sz="2000" b="1" i="0" dirty="0">
              <a:solidFill>
                <a:srgbClr val="0B2A4A"/>
              </a:solidFill>
              <a:latin typeface="+mn-lt"/>
            </a:endParaRPr>
          </a:p>
          <a:p>
            <a:pPr>
              <a:lnSpc>
                <a:spcPct val="100000"/>
              </a:lnSpc>
              <a:spcBef>
                <a:spcPts val="0"/>
              </a:spcBef>
            </a:pPr>
            <a:r>
              <a:rPr lang="es-CO" sz="2000" b="1" i="0" dirty="0" err="1">
                <a:solidFill>
                  <a:srgbClr val="0B2A4A"/>
                </a:solidFill>
                <a:latin typeface="+mn-lt"/>
              </a:rPr>
              <a:t>cracolombia</a:t>
            </a:r>
            <a:endParaRPr lang="es-CO" sz="2000" b="1" i="0" dirty="0">
              <a:solidFill>
                <a:srgbClr val="0B2A4A"/>
              </a:solidFill>
              <a:latin typeface="+mn-lt"/>
            </a:endParaRPr>
          </a:p>
          <a:p>
            <a:pPr>
              <a:lnSpc>
                <a:spcPct val="100000"/>
              </a:lnSpc>
              <a:spcBef>
                <a:spcPts val="0"/>
              </a:spcBef>
            </a:pPr>
            <a:r>
              <a:rPr lang="es-CO" sz="2000" b="1" i="0" dirty="0">
                <a:solidFill>
                  <a:srgbClr val="0B2A4A"/>
                </a:solidFill>
                <a:latin typeface="+mn-lt"/>
              </a:rPr>
              <a:t>Comisión de Regulación CRA</a:t>
            </a: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CO" sz="2000" b="1" i="0" dirty="0">
                <a:solidFill>
                  <a:srgbClr val="0B2A4A"/>
                </a:solidFill>
                <a:latin typeface="+mn-lt"/>
              </a:rPr>
              <a:t>linkedin.com/company/cracolombia</a:t>
            </a:r>
          </a:p>
          <a:p>
            <a:pPr>
              <a:lnSpc>
                <a:spcPct val="100000"/>
              </a:lnSpc>
              <a:spcBef>
                <a:spcPts val="0"/>
              </a:spcBef>
            </a:pPr>
            <a:r>
              <a:rPr lang="es-CO" sz="2000" b="1" i="0" dirty="0">
                <a:solidFill>
                  <a:srgbClr val="0B2A4A"/>
                </a:solidFill>
                <a:latin typeface="+mn-lt"/>
              </a:rPr>
              <a:t>correo@cra.gov.co</a:t>
            </a:r>
          </a:p>
          <a:p>
            <a:pPr>
              <a:lnSpc>
                <a:spcPct val="100000"/>
              </a:lnSpc>
              <a:spcBef>
                <a:spcPts val="0"/>
              </a:spcBef>
            </a:pPr>
            <a:r>
              <a:rPr lang="es-CO" sz="2000" b="1" i="0" dirty="0">
                <a:solidFill>
                  <a:srgbClr val="0B2A4A"/>
                </a:solidFill>
                <a:latin typeface="+mn-lt"/>
              </a:rPr>
              <a:t>4873820 </a:t>
            </a:r>
          </a:p>
          <a:p>
            <a:pPr>
              <a:lnSpc>
                <a:spcPct val="100000"/>
              </a:lnSpc>
              <a:spcBef>
                <a:spcPts val="0"/>
              </a:spcBef>
            </a:pPr>
            <a:r>
              <a:rPr lang="es-CO" sz="2000" b="1" i="0" dirty="0">
                <a:solidFill>
                  <a:srgbClr val="0B2A4A"/>
                </a:solidFill>
                <a:latin typeface="+mn-lt"/>
              </a:rPr>
              <a:t>018000517565</a:t>
            </a:r>
          </a:p>
        </p:txBody>
      </p:sp>
    </p:spTree>
    <p:extLst>
      <p:ext uri="{BB962C8B-B14F-4D97-AF65-F5344CB8AC3E}">
        <p14:creationId xmlns:p14="http://schemas.microsoft.com/office/powerpoint/2010/main" val="1966365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A6F53-3F3A-49EB-BFE6-EF5576C49916}" type="datetimeFigureOut">
              <a:rPr lang="es-ES" smtClean="0"/>
              <a:t>02/03/2022</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A0140-8AE2-4ADB-B4AE-92C677E7E595}" type="slidenum">
              <a:rPr lang="es-ES" smtClean="0"/>
              <a:t>‹Nº›</a:t>
            </a:fld>
            <a:endParaRPr lang="es-ES"/>
          </a:p>
        </p:txBody>
      </p:sp>
    </p:spTree>
    <p:extLst>
      <p:ext uri="{BB962C8B-B14F-4D97-AF65-F5344CB8AC3E}">
        <p14:creationId xmlns:p14="http://schemas.microsoft.com/office/powerpoint/2010/main" val="3896143937"/>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72" r:id="rId5"/>
    <p:sldLayoutId id="2147483671"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administradorsui@superservicios.gov.co"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uadroTexto 4"/>
          <p:cNvSpPr txBox="1"/>
          <p:nvPr/>
        </p:nvSpPr>
        <p:spPr>
          <a:xfrm>
            <a:off x="413656" y="971378"/>
            <a:ext cx="8316687" cy="470898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CO" sz="4000" b="1" dirty="0">
                <a:solidFill>
                  <a:srgbClr val="002060"/>
                </a:solidFill>
              </a:rPr>
              <a:t>INFORME DEFINITIVO DE LA EVALUACIÓN DEL PROCESO DE SERVICIO INTEGRAL AL USUARIO</a:t>
            </a:r>
          </a:p>
          <a:p>
            <a:pPr algn="ctr"/>
            <a:endParaRPr lang="es-CO" sz="1000" b="1" dirty="0">
              <a:solidFill>
                <a:srgbClr val="002060"/>
              </a:solidFill>
            </a:endParaRPr>
          </a:p>
          <a:p>
            <a:pPr algn="ctr"/>
            <a:endParaRPr lang="es-CO" sz="1000" b="1" dirty="0">
              <a:solidFill>
                <a:srgbClr val="002060"/>
              </a:solidFill>
            </a:endParaRPr>
          </a:p>
          <a:p>
            <a:pPr algn="ctr"/>
            <a:r>
              <a:rPr lang="es-CO" sz="4000" b="1" dirty="0">
                <a:solidFill>
                  <a:srgbClr val="002060"/>
                </a:solidFill>
              </a:rPr>
              <a:t>SEGUNDO SEMESTRE DE 2021</a:t>
            </a:r>
          </a:p>
          <a:p>
            <a:pPr algn="ctr"/>
            <a:endParaRPr lang="es-CO" sz="2000" b="1" dirty="0">
              <a:solidFill>
                <a:srgbClr val="002060"/>
              </a:solidFill>
            </a:endParaRPr>
          </a:p>
          <a:p>
            <a:pPr algn="ctr"/>
            <a:r>
              <a:rPr lang="es-CO" sz="4000" b="1" dirty="0">
                <a:solidFill>
                  <a:srgbClr val="002060"/>
                </a:solidFill>
              </a:rPr>
              <a:t>UNIDAD DE CONTROL INTERNO</a:t>
            </a:r>
          </a:p>
          <a:p>
            <a:pPr algn="ctr"/>
            <a:endParaRPr lang="es-CO" sz="1000" b="1" dirty="0">
              <a:solidFill>
                <a:srgbClr val="002060"/>
              </a:solidFill>
            </a:endParaRPr>
          </a:p>
          <a:p>
            <a:pPr algn="ctr"/>
            <a:endParaRPr lang="es-CO" sz="1000" b="1" dirty="0">
              <a:solidFill>
                <a:srgbClr val="002060"/>
              </a:solidFill>
            </a:endParaRPr>
          </a:p>
          <a:p>
            <a:pPr algn="ctr"/>
            <a:r>
              <a:rPr lang="es-CO" sz="4000" b="1" dirty="0">
                <a:solidFill>
                  <a:srgbClr val="002060"/>
                </a:solidFill>
              </a:rPr>
              <a:t>2 DE MARZO DE 2022</a:t>
            </a:r>
          </a:p>
        </p:txBody>
      </p:sp>
    </p:spTree>
    <p:extLst>
      <p:ext uri="{BB962C8B-B14F-4D97-AF65-F5344CB8AC3E}">
        <p14:creationId xmlns:p14="http://schemas.microsoft.com/office/powerpoint/2010/main" val="707339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Gráfico 3"/>
          <p:cNvGraphicFramePr/>
          <p:nvPr>
            <p:extLst>
              <p:ext uri="{D42A27DB-BD31-4B8C-83A1-F6EECF244321}">
                <p14:modId xmlns:p14="http://schemas.microsoft.com/office/powerpoint/2010/main" val="3465383522"/>
              </p:ext>
            </p:extLst>
          </p:nvPr>
        </p:nvGraphicFramePr>
        <p:xfrm>
          <a:off x="326333" y="1370641"/>
          <a:ext cx="8307303" cy="4434735"/>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2544418" y="319383"/>
            <a:ext cx="5963478"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COMPARATIVO DE LAS OBSERVACIONES </a:t>
            </a:r>
          </a:p>
          <a:p>
            <a:pPr algn="ctr"/>
            <a:r>
              <a:rPr lang="es-ES" sz="2200" b="1" dirty="0">
                <a:solidFill>
                  <a:srgbClr val="002060"/>
                </a:solidFill>
              </a:rPr>
              <a:t>PRIMER Y SEGUNDO SEMESTRE DE 2021</a:t>
            </a:r>
          </a:p>
        </p:txBody>
      </p:sp>
    </p:spTree>
    <p:extLst>
      <p:ext uri="{BB962C8B-B14F-4D97-AF65-F5344CB8AC3E}">
        <p14:creationId xmlns:p14="http://schemas.microsoft.com/office/powerpoint/2010/main" val="492318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Gráfico 3"/>
          <p:cNvGraphicFramePr/>
          <p:nvPr>
            <p:extLst>
              <p:ext uri="{D42A27DB-BD31-4B8C-83A1-F6EECF244321}">
                <p14:modId xmlns:p14="http://schemas.microsoft.com/office/powerpoint/2010/main" val="2781340173"/>
              </p:ext>
            </p:extLst>
          </p:nvPr>
        </p:nvGraphicFramePr>
        <p:xfrm>
          <a:off x="326333" y="1370641"/>
          <a:ext cx="8307303" cy="4434735"/>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2544418" y="319383"/>
            <a:ext cx="5963478"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COMPARATIVO DE LAS OBSERVACIONES </a:t>
            </a:r>
          </a:p>
          <a:p>
            <a:pPr algn="ctr"/>
            <a:r>
              <a:rPr lang="es-ES" sz="2200" b="1" dirty="0">
                <a:solidFill>
                  <a:srgbClr val="002060"/>
                </a:solidFill>
              </a:rPr>
              <a:t>PRIMER Y SEGUNDO SEMESTRE DE 2021</a:t>
            </a:r>
          </a:p>
        </p:txBody>
      </p:sp>
    </p:spTree>
    <p:extLst>
      <p:ext uri="{BB962C8B-B14F-4D97-AF65-F5344CB8AC3E}">
        <p14:creationId xmlns:p14="http://schemas.microsoft.com/office/powerpoint/2010/main" val="4279152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29948" y="263607"/>
            <a:ext cx="5772188" cy="1107996"/>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OBSERVACIÓN</a:t>
            </a:r>
          </a:p>
          <a:p>
            <a:pPr algn="ctr"/>
            <a:r>
              <a:rPr lang="es-MX" sz="2200" b="1" dirty="0">
                <a:solidFill>
                  <a:srgbClr val="002060"/>
                </a:solidFill>
              </a:rPr>
              <a:t>RESPUESTA DE LA ENTIDAD CON </a:t>
            </a:r>
            <a:r>
              <a:rPr lang="x-none" sz="2200" b="1" dirty="0">
                <a:solidFill>
                  <a:srgbClr val="002060"/>
                </a:solidFill>
              </a:rPr>
              <a:t>FUNDAMENTO JURÍDICO I</a:t>
            </a:r>
            <a:r>
              <a:rPr lang="es-MX" sz="2200" b="1" dirty="0">
                <a:solidFill>
                  <a:srgbClr val="002060"/>
                </a:solidFill>
              </a:rPr>
              <a:t>NADECUADO</a:t>
            </a:r>
            <a:r>
              <a:rPr lang="x-none" sz="2200" b="1" dirty="0">
                <a:solidFill>
                  <a:srgbClr val="1E03C3"/>
                </a:solidFill>
              </a:rPr>
              <a:t>  </a:t>
            </a:r>
            <a:endParaRPr lang="es-ES" sz="2200" dirty="0">
              <a:solidFill>
                <a:srgbClr val="1E03C3"/>
              </a:solidFill>
            </a:endParaRPr>
          </a:p>
        </p:txBody>
      </p:sp>
      <p:sp>
        <p:nvSpPr>
          <p:cNvPr id="3" name="CuadroTexto 2"/>
          <p:cNvSpPr txBox="1"/>
          <p:nvPr/>
        </p:nvSpPr>
        <p:spPr>
          <a:xfrm>
            <a:off x="327956" y="1578674"/>
            <a:ext cx="8174180" cy="4201150"/>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fontAlgn="base"/>
            <a:r>
              <a:rPr lang="x-none" dirty="0">
                <a:solidFill>
                  <a:srgbClr val="002060"/>
                </a:solidFill>
              </a:rPr>
              <a:t>En el </a:t>
            </a:r>
            <a:r>
              <a:rPr lang="es-MX" dirty="0">
                <a:solidFill>
                  <a:srgbClr val="002060"/>
                </a:solidFill>
              </a:rPr>
              <a:t>0,4</a:t>
            </a:r>
            <a:r>
              <a:rPr lang="x-none" dirty="0">
                <a:solidFill>
                  <a:srgbClr val="002060"/>
                </a:solidFill>
              </a:rPr>
              <a:t>% </a:t>
            </a:r>
            <a:r>
              <a:rPr lang="es-ES" dirty="0">
                <a:solidFill>
                  <a:srgbClr val="002060"/>
                </a:solidFill>
              </a:rPr>
              <a:t>de la muestra de las peticiones, quejas, reclamos, sugerencias y denuncias </a:t>
            </a:r>
            <a:r>
              <a:rPr lang="x-none" dirty="0">
                <a:solidFill>
                  <a:srgbClr val="002060"/>
                </a:solidFill>
              </a:rPr>
              <a:t>(</a:t>
            </a:r>
            <a:r>
              <a:rPr lang="es-MX" dirty="0">
                <a:solidFill>
                  <a:srgbClr val="002060"/>
                </a:solidFill>
              </a:rPr>
              <a:t>7</a:t>
            </a:r>
            <a:r>
              <a:rPr lang="x-none" dirty="0">
                <a:solidFill>
                  <a:srgbClr val="002060"/>
                </a:solidFill>
              </a:rPr>
              <a:t> de </a:t>
            </a:r>
            <a:r>
              <a:rPr lang="es-ES" dirty="0">
                <a:solidFill>
                  <a:srgbClr val="002060"/>
                </a:solidFill>
              </a:rPr>
              <a:t>1.712</a:t>
            </a:r>
            <a:r>
              <a:rPr lang="x-none" dirty="0">
                <a:solidFill>
                  <a:srgbClr val="002060"/>
                </a:solidFill>
              </a:rPr>
              <a:t>)</a:t>
            </a:r>
            <a:r>
              <a:rPr lang="es-ES" dirty="0">
                <a:solidFill>
                  <a:srgbClr val="002060"/>
                </a:solidFill>
              </a:rPr>
              <a:t>, </a:t>
            </a:r>
            <a:r>
              <a:rPr lang="es-CO" dirty="0">
                <a:solidFill>
                  <a:srgbClr val="002060"/>
                </a:solidFill>
              </a:rPr>
              <a:t>se evidenció que en las respuestas emitidas por esta entidad a las mismas, fueron requeridos para aclarar o ampliar  la  información con base en los preceptuado por el artículo 17 de la Ley 1755 de 2015, que obedece a los casos en que la documentación y/o información esté incompleta; </a:t>
            </a:r>
            <a:r>
              <a:rPr lang="x-none" dirty="0">
                <a:solidFill>
                  <a:srgbClr val="002060"/>
                </a:solidFill>
              </a:rPr>
              <a:t>sin embargo el artículo que trata sobre la aclaración de las peticiones cuando no se comprenda su finalidad es el 19 </a:t>
            </a:r>
            <a:r>
              <a:rPr lang="x-none" dirty="0" err="1">
                <a:solidFill>
                  <a:srgbClr val="002060"/>
                </a:solidFill>
              </a:rPr>
              <a:t>ibídem</a:t>
            </a:r>
            <a:r>
              <a:rPr lang="x-none" dirty="0">
                <a:solidFill>
                  <a:srgbClr val="002060"/>
                </a:solidFill>
              </a:rPr>
              <a:t>, </a:t>
            </a:r>
            <a:r>
              <a:rPr lang="es-CO" dirty="0">
                <a:solidFill>
                  <a:srgbClr val="002060"/>
                </a:solidFill>
              </a:rPr>
              <a:t>(ver anexo 1).</a:t>
            </a:r>
            <a:endParaRPr lang="en-US" dirty="0">
              <a:solidFill>
                <a:srgbClr val="002060"/>
              </a:solidFill>
            </a:endParaRPr>
          </a:p>
          <a:p>
            <a:pPr algn="just" fontAlgn="base"/>
            <a:r>
              <a:rPr lang="es-CO" dirty="0">
                <a:solidFill>
                  <a:srgbClr val="002060"/>
                </a:solidFill>
              </a:rPr>
              <a:t>​</a:t>
            </a:r>
          </a:p>
          <a:p>
            <a:pPr algn="just" fontAlgn="base"/>
            <a:r>
              <a:rPr lang="es-CO" dirty="0">
                <a:solidFill>
                  <a:srgbClr val="002060"/>
                </a:solidFill>
              </a:rPr>
              <a:t>Lo anterior, de acuerdo a lo establecido en el artículo 19 de la Ley 1755 de 2015 que señala lo siguiente: </a:t>
            </a:r>
            <a:r>
              <a:rPr lang="es-CO" sz="1700" i="1" dirty="0">
                <a:solidFill>
                  <a:srgbClr val="002060"/>
                </a:solidFill>
              </a:rPr>
              <a:t>“Peticiones irrespetuosas, oscuras o reiterativas. Toda petición debe ser respetuosa so pena de rechazo. </a:t>
            </a:r>
            <a:r>
              <a:rPr lang="es-CO" sz="1700" i="1" u="sng" dirty="0">
                <a:solidFill>
                  <a:srgbClr val="002060"/>
                </a:solidFill>
              </a:rPr>
              <a:t>Solo cuando no se comprenda la finalidad u objeto de la petición </a:t>
            </a:r>
            <a:r>
              <a:rPr lang="es-CO" sz="1700" i="1" dirty="0">
                <a:solidFill>
                  <a:srgbClr val="002060"/>
                </a:solidFill>
              </a:rPr>
              <a:t>esta se </a:t>
            </a:r>
            <a:r>
              <a:rPr lang="es-CO" sz="1700" i="1" u="sng" dirty="0">
                <a:solidFill>
                  <a:srgbClr val="002060"/>
                </a:solidFill>
              </a:rPr>
              <a:t>devolverá al interesado para que la corrija o aclare dentro de los diez (10) días siguientes</a:t>
            </a:r>
            <a:r>
              <a:rPr lang="es-CO" sz="1700" b="1" i="1" dirty="0">
                <a:solidFill>
                  <a:srgbClr val="002060"/>
                </a:solidFill>
              </a:rPr>
              <a:t>.</a:t>
            </a:r>
            <a:r>
              <a:rPr lang="es-CO" sz="1700" i="1" dirty="0">
                <a:solidFill>
                  <a:srgbClr val="002060"/>
                </a:solidFill>
              </a:rPr>
              <a:t> En caso de no corregirse o aclararse, se archivará la petición. (…)”, </a:t>
            </a:r>
            <a:r>
              <a:rPr lang="es-CO" dirty="0">
                <a:solidFill>
                  <a:srgbClr val="002060"/>
                </a:solidFill>
              </a:rPr>
              <a:t>subrayas fuera de texto. </a:t>
            </a:r>
            <a:r>
              <a:rPr lang="es-ES" dirty="0">
                <a:solidFill>
                  <a:srgbClr val="002060"/>
                </a:solidFill>
              </a:rPr>
              <a:t>​</a:t>
            </a:r>
          </a:p>
          <a:p>
            <a:pPr algn="just" fontAlgn="base"/>
            <a:endParaRPr lang="x-none" dirty="0">
              <a:solidFill>
                <a:srgbClr val="1E03C3"/>
              </a:solidFill>
            </a:endParaRPr>
          </a:p>
        </p:txBody>
      </p:sp>
    </p:spTree>
    <p:extLst>
      <p:ext uri="{BB962C8B-B14F-4D97-AF65-F5344CB8AC3E}">
        <p14:creationId xmlns:p14="http://schemas.microsoft.com/office/powerpoint/2010/main" val="2722191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15609" y="164266"/>
            <a:ext cx="6007394" cy="1107996"/>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OBSERVACIÓN</a:t>
            </a:r>
          </a:p>
          <a:p>
            <a:pPr algn="ctr"/>
            <a:r>
              <a:rPr lang="es-MX" sz="2200" b="1" dirty="0">
                <a:solidFill>
                  <a:srgbClr val="002060"/>
                </a:solidFill>
              </a:rPr>
              <a:t>RESPUESTA DE LA ENTIDAD CON </a:t>
            </a:r>
            <a:r>
              <a:rPr lang="x-none" sz="2200" b="1" dirty="0">
                <a:solidFill>
                  <a:srgbClr val="002060"/>
                </a:solidFill>
              </a:rPr>
              <a:t>FUNDAMENTO JURÍDICO I</a:t>
            </a:r>
            <a:r>
              <a:rPr lang="es-MX" sz="2200" b="1" dirty="0">
                <a:solidFill>
                  <a:srgbClr val="002060"/>
                </a:solidFill>
              </a:rPr>
              <a:t>NADECUADO</a:t>
            </a:r>
            <a:r>
              <a:rPr lang="x-none" sz="2200" b="1" dirty="0">
                <a:solidFill>
                  <a:srgbClr val="1E03C3"/>
                </a:solidFill>
              </a:rPr>
              <a:t>  </a:t>
            </a:r>
            <a:endParaRPr lang="es-ES" sz="2200" dirty="0">
              <a:solidFill>
                <a:srgbClr val="1E03C3"/>
              </a:solidFill>
            </a:endParaRPr>
          </a:p>
        </p:txBody>
      </p:sp>
      <p:sp>
        <p:nvSpPr>
          <p:cNvPr id="3" name="CuadroTexto 2"/>
          <p:cNvSpPr txBox="1"/>
          <p:nvPr/>
        </p:nvSpPr>
        <p:spPr>
          <a:xfrm>
            <a:off x="327954" y="1371571"/>
            <a:ext cx="8295049" cy="4401205"/>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fontAlgn="base"/>
            <a:r>
              <a:rPr lang="es-CO" dirty="0">
                <a:solidFill>
                  <a:srgbClr val="002060"/>
                </a:solidFill>
              </a:rPr>
              <a:t>Adicionalmente, hay que tener en cuenta que los términos descritos en ambos articulados son diferentes, ya que en artículo 17 es de un (1) mes y en el artículo 19 de 10 días hábiles, lo que significa que al otorgársele más tiempo, es decir, un (1) mes al peticionario en los 6 de los 7 casos, frente a las demás peticiones en las cuales efectivamente se les requiere la aclaración o ampliación de la información en 10 días hábiles, se estaría contraviniendo el principio constitucional de igualdad a los demás peticionarios, toda vez que no tendrían los mismos términos para aclarar y/o ampliar la información respectiva.</a:t>
            </a:r>
            <a:r>
              <a:rPr lang="en-US" dirty="0">
                <a:solidFill>
                  <a:srgbClr val="002060"/>
                </a:solidFill>
              </a:rPr>
              <a:t>​</a:t>
            </a:r>
          </a:p>
          <a:p>
            <a:pPr algn="just" fontAlgn="base"/>
            <a:endParaRPr lang="en-US" sz="1000" dirty="0">
              <a:solidFill>
                <a:srgbClr val="002060"/>
              </a:solidFill>
            </a:endParaRPr>
          </a:p>
          <a:p>
            <a:pPr algn="just" fontAlgn="base"/>
            <a:r>
              <a:rPr lang="es-CO" dirty="0">
                <a:solidFill>
                  <a:srgbClr val="002060"/>
                </a:solidFill>
              </a:rPr>
              <a:t>​Así las cosas, se solicita a la administración</a:t>
            </a:r>
            <a:r>
              <a:rPr lang="es-ES" dirty="0">
                <a:solidFill>
                  <a:srgbClr val="002060"/>
                </a:solidFill>
              </a:rPr>
              <a:t> de la </a:t>
            </a:r>
            <a:r>
              <a:rPr lang="es-CO" dirty="0">
                <a:solidFill>
                  <a:srgbClr val="002060"/>
                </a:solidFill>
              </a:rPr>
              <a:t>entidad  velar porque este principio fundamental se cumpla a cabalidad en todas las respuestas emitidas a los peticionarios, en aras de no incurrir en una posible vulneración al derecho fundamental de igualdad, profesado en la Constitución Política de Colombia. Cabe resaltar, que esta observación ya se había realizado por parte de esta Unidad en el informe de seguimiento del segundo semestre de 2019, segundo semestre de 2020 y primer semestre de 2021.</a:t>
            </a:r>
            <a:r>
              <a:rPr lang="en-US" dirty="0">
                <a:solidFill>
                  <a:srgbClr val="002060"/>
                </a:solidFill>
              </a:rPr>
              <a:t>​</a:t>
            </a:r>
          </a:p>
        </p:txBody>
      </p:sp>
    </p:spTree>
    <p:extLst>
      <p:ext uri="{BB962C8B-B14F-4D97-AF65-F5344CB8AC3E}">
        <p14:creationId xmlns:p14="http://schemas.microsoft.com/office/powerpoint/2010/main" val="195737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04977" y="238694"/>
            <a:ext cx="6007394" cy="1107996"/>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COMPARATIVO POR SEMESTRE </a:t>
            </a:r>
          </a:p>
          <a:p>
            <a:pPr algn="ctr"/>
            <a:r>
              <a:rPr lang="es-MX" sz="2200" b="1" dirty="0">
                <a:solidFill>
                  <a:srgbClr val="002060"/>
                </a:solidFill>
              </a:rPr>
              <a:t>RESPUESTA DE LA ENTIDAD CON </a:t>
            </a:r>
            <a:r>
              <a:rPr lang="x-none" sz="2200" b="1" dirty="0">
                <a:solidFill>
                  <a:srgbClr val="002060"/>
                </a:solidFill>
              </a:rPr>
              <a:t>FUNDAMENTO JURÍDICO I</a:t>
            </a:r>
            <a:r>
              <a:rPr lang="es-MX" sz="2200" b="1" dirty="0">
                <a:solidFill>
                  <a:srgbClr val="002060"/>
                </a:solidFill>
              </a:rPr>
              <a:t>NADECUADO</a:t>
            </a:r>
            <a:r>
              <a:rPr lang="x-none" sz="2200" b="1" dirty="0">
                <a:solidFill>
                  <a:srgbClr val="1E03C3"/>
                </a:solidFill>
              </a:rPr>
              <a:t>  </a:t>
            </a:r>
            <a:endParaRPr lang="es-ES" sz="2200" dirty="0">
              <a:solidFill>
                <a:srgbClr val="1E03C3"/>
              </a:solidFill>
            </a:endParaRPr>
          </a:p>
        </p:txBody>
      </p:sp>
      <p:graphicFrame>
        <p:nvGraphicFramePr>
          <p:cNvPr id="8" name="Gráfico 7">
            <a:extLst>
              <a:ext uri="{FF2B5EF4-FFF2-40B4-BE49-F238E27FC236}">
                <a16:creationId xmlns:a16="http://schemas.microsoft.com/office/drawing/2014/main" id="{F070D106-B92B-4084-913D-1123FB7D1280}"/>
              </a:ext>
            </a:extLst>
          </p:cNvPr>
          <p:cNvGraphicFramePr/>
          <p:nvPr>
            <p:extLst>
              <p:ext uri="{D42A27DB-BD31-4B8C-83A1-F6EECF244321}">
                <p14:modId xmlns:p14="http://schemas.microsoft.com/office/powerpoint/2010/main" val="2288742504"/>
              </p:ext>
            </p:extLst>
          </p:nvPr>
        </p:nvGraphicFramePr>
        <p:xfrm>
          <a:off x="382771" y="1828799"/>
          <a:ext cx="8229599" cy="39127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844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15609" y="164266"/>
            <a:ext cx="6007394" cy="1107996"/>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OBSERVACIÓN</a:t>
            </a:r>
          </a:p>
          <a:p>
            <a:pPr algn="ctr"/>
            <a:r>
              <a:rPr lang="es-MX" sz="2200" b="1" dirty="0">
                <a:solidFill>
                  <a:srgbClr val="002060"/>
                </a:solidFill>
              </a:rPr>
              <a:t>RESPUESTA DE LA ENTIDAD CON </a:t>
            </a:r>
            <a:r>
              <a:rPr lang="x-none" sz="2200" b="1" dirty="0">
                <a:solidFill>
                  <a:srgbClr val="002060"/>
                </a:solidFill>
              </a:rPr>
              <a:t>FUNDAMENTO JURÍDICO I</a:t>
            </a:r>
            <a:r>
              <a:rPr lang="es-MX" sz="2200" b="1" dirty="0">
                <a:solidFill>
                  <a:srgbClr val="002060"/>
                </a:solidFill>
              </a:rPr>
              <a:t>NADECUADO</a:t>
            </a:r>
            <a:r>
              <a:rPr lang="x-none" sz="2200" b="1" dirty="0">
                <a:solidFill>
                  <a:srgbClr val="1E03C3"/>
                </a:solidFill>
              </a:rPr>
              <a:t>  </a:t>
            </a:r>
            <a:endParaRPr lang="es-ES" sz="2200" dirty="0">
              <a:solidFill>
                <a:srgbClr val="1E03C3"/>
              </a:solidFill>
            </a:endParaRPr>
          </a:p>
        </p:txBody>
      </p:sp>
      <p:sp>
        <p:nvSpPr>
          <p:cNvPr id="3" name="CuadroTexto 2"/>
          <p:cNvSpPr txBox="1"/>
          <p:nvPr/>
        </p:nvSpPr>
        <p:spPr>
          <a:xfrm>
            <a:off x="327954" y="1392836"/>
            <a:ext cx="8295049" cy="4632037"/>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rtl="0" fontAlgn="base"/>
            <a:r>
              <a:rPr lang="es-ES" sz="1600" b="1" dirty="0">
                <a:solidFill>
                  <a:srgbClr val="002060"/>
                </a:solidFill>
              </a:rPr>
              <a:t>COMENTARIOS DE LA SUBDIRECCIÓN ADMINISTRATIVA Y FINANCIERA</a:t>
            </a:r>
            <a:r>
              <a:rPr lang="es-ES" sz="1600" dirty="0">
                <a:solidFill>
                  <a:srgbClr val="002060"/>
                </a:solidFill>
              </a:rPr>
              <a:t>, remitidos vía correo electrónico de fecha 13 de diciembre de 2021: </a:t>
            </a:r>
            <a:r>
              <a:rPr lang="es-ES" sz="1550" i="1" dirty="0">
                <a:solidFill>
                  <a:srgbClr val="002060"/>
                </a:solidFill>
              </a:rPr>
              <a:t>“</a:t>
            </a:r>
            <a:r>
              <a:rPr lang="es-419" sz="1550" i="1" dirty="0">
                <a:solidFill>
                  <a:srgbClr val="002060"/>
                </a:solidFill>
              </a:rPr>
              <a:t>Sobre el informe preliminar de la referencia, se observa que para la Subdirección Administrativa y Financiera se presenta un caso con Fundamento Jurídico improcedente, notando así que esta posición jurídica ha sido reiterativa por parte de la Oficina de Control Interno durante la vigencia, por lo que nuevamente se pone a consideración solicitar concepto de aplicabilidad de los artículos 17 y 19 de la Ley 1437 a la oficina Asesora Jurídica, con el fin de subsanar de manera definitiva la observación de fundamento jurídico inadecuado en las respuestas generadas por esta Subdirección”.</a:t>
            </a:r>
            <a:r>
              <a:rPr lang="en-US" sz="1550" i="1" dirty="0">
                <a:solidFill>
                  <a:srgbClr val="002060"/>
                </a:solidFill>
              </a:rPr>
              <a:t>​</a:t>
            </a:r>
          </a:p>
          <a:p>
            <a:pPr algn="just" rtl="0" fontAlgn="base"/>
            <a:endParaRPr lang="en-US" sz="1000" b="1" i="1" dirty="0">
              <a:solidFill>
                <a:srgbClr val="002060"/>
              </a:solidFill>
            </a:endParaRPr>
          </a:p>
          <a:p>
            <a:pPr algn="just" rtl="0" fontAlgn="base"/>
            <a:r>
              <a:rPr lang="es-419" sz="1600" b="1" dirty="0">
                <a:solidFill>
                  <a:srgbClr val="002060"/>
                </a:solidFill>
              </a:rPr>
              <a:t>COMENTARIOS DE LA UNIDAD DE CONTROL INTERNO: </a:t>
            </a:r>
            <a:r>
              <a:rPr lang="es-419" sz="1600" dirty="0">
                <a:solidFill>
                  <a:srgbClr val="002060"/>
                </a:solidFill>
              </a:rPr>
              <a:t>Conforme a lo indicado previamente por esta Unidad, el artículo 17 de la Ley 1755 de 2015 opera para aquellas solicitudes que están incompletas </a:t>
            </a:r>
            <a:r>
              <a:rPr lang="es-419" sz="1600" dirty="0" err="1">
                <a:solidFill>
                  <a:srgbClr val="002060"/>
                </a:solidFill>
              </a:rPr>
              <a:t>ó</a:t>
            </a:r>
            <a:r>
              <a:rPr lang="es-419" sz="1600" dirty="0">
                <a:solidFill>
                  <a:srgbClr val="002060"/>
                </a:solidFill>
              </a:rPr>
              <a:t> requieren de una gestión por parte del peticionario para tomar una decisión de fondo; y el artículo 19 </a:t>
            </a:r>
            <a:r>
              <a:rPr lang="es-419" sz="1600" dirty="0" err="1">
                <a:solidFill>
                  <a:srgbClr val="002060"/>
                </a:solidFill>
              </a:rPr>
              <a:t>ibídem</a:t>
            </a:r>
            <a:r>
              <a:rPr lang="es-419" sz="1600" dirty="0">
                <a:solidFill>
                  <a:srgbClr val="002060"/>
                </a:solidFill>
              </a:rPr>
              <a:t>, cuando no se comprenda la finalidad u objeto de la solicitud. Teniendo en cuenta lo anterior y revisando la solicitud que hace parte de la observación endilgada a la Subdirección, se denota que la misma no es comprendida por la entidad, tal y como así lo expresa la Subdirección en su respuesta detallada a continuación:</a:t>
            </a:r>
            <a:r>
              <a:rPr lang="en-US" sz="1600" dirty="0">
                <a:solidFill>
                  <a:srgbClr val="002060"/>
                </a:solidFill>
              </a:rPr>
              <a:t>​ </a:t>
            </a:r>
            <a:r>
              <a:rPr lang="es-419" sz="1550" b="0" i="1" u="none" strike="noStrike" dirty="0">
                <a:solidFill>
                  <a:srgbClr val="002060"/>
                </a:solidFill>
                <a:effectLst/>
                <a:latin typeface="Calibri" panose="020F0502020204030204" pitchFamily="34" charset="0"/>
              </a:rPr>
              <a:t>“(…) </a:t>
            </a:r>
            <a:r>
              <a:rPr lang="es-ES" sz="1550" b="0" i="1" u="sng" dirty="0">
                <a:solidFill>
                  <a:srgbClr val="002060"/>
                </a:solidFill>
                <a:effectLst/>
                <a:latin typeface="Calibri" panose="020F0502020204030204" pitchFamily="34" charset="0"/>
              </a:rPr>
              <a:t>no entendemos </a:t>
            </a:r>
            <a:r>
              <a:rPr lang="es-ES" sz="1550" b="0" i="1" u="none" strike="noStrike" dirty="0">
                <a:solidFill>
                  <a:srgbClr val="002060"/>
                </a:solidFill>
                <a:effectLst/>
                <a:latin typeface="Calibri" panose="020F0502020204030204" pitchFamily="34" charset="0"/>
              </a:rPr>
              <a:t>a que se refiere con “Solicitud de cancelación radicada en el Registro Único de Prestadores de Servicios Públicos - RUPS de la empresa identificada con NIT 900868979-5, prestadora del servicio de ASEO con el id de solicitud 397202.”, </a:t>
            </a:r>
            <a:endParaRPr lang="en-US" sz="1550" dirty="0">
              <a:solidFill>
                <a:srgbClr val="002060"/>
              </a:solidFill>
            </a:endParaRPr>
          </a:p>
        </p:txBody>
      </p:sp>
    </p:spTree>
    <p:extLst>
      <p:ext uri="{BB962C8B-B14F-4D97-AF65-F5344CB8AC3E}">
        <p14:creationId xmlns:p14="http://schemas.microsoft.com/office/powerpoint/2010/main" val="1546185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15609" y="164266"/>
            <a:ext cx="6007394" cy="1107996"/>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OBSERVACIÓN</a:t>
            </a:r>
          </a:p>
          <a:p>
            <a:pPr algn="ctr"/>
            <a:r>
              <a:rPr lang="es-MX" sz="2200" b="1" dirty="0">
                <a:solidFill>
                  <a:srgbClr val="002060"/>
                </a:solidFill>
              </a:rPr>
              <a:t>RESPUESTA DE LA ENTIDAD CON </a:t>
            </a:r>
            <a:r>
              <a:rPr lang="x-none" sz="2200" b="1" dirty="0">
                <a:solidFill>
                  <a:srgbClr val="002060"/>
                </a:solidFill>
              </a:rPr>
              <a:t>FUNDAMENTO JURÍDICO I</a:t>
            </a:r>
            <a:r>
              <a:rPr lang="es-MX" sz="2200" b="1" dirty="0">
                <a:solidFill>
                  <a:srgbClr val="002060"/>
                </a:solidFill>
              </a:rPr>
              <a:t>NADECUADO</a:t>
            </a:r>
            <a:r>
              <a:rPr lang="x-none" sz="2200" b="1" dirty="0">
                <a:solidFill>
                  <a:srgbClr val="1E03C3"/>
                </a:solidFill>
              </a:rPr>
              <a:t>  </a:t>
            </a:r>
            <a:endParaRPr lang="es-ES" sz="2200" dirty="0">
              <a:solidFill>
                <a:srgbClr val="1E03C3"/>
              </a:solidFill>
            </a:endParaRPr>
          </a:p>
        </p:txBody>
      </p:sp>
      <p:sp>
        <p:nvSpPr>
          <p:cNvPr id="3" name="CuadroTexto 2"/>
          <p:cNvSpPr txBox="1"/>
          <p:nvPr/>
        </p:nvSpPr>
        <p:spPr>
          <a:xfrm>
            <a:off x="327954" y="1403468"/>
            <a:ext cx="8295049" cy="4408899"/>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fontAlgn="base"/>
            <a:r>
              <a:rPr lang="es-ES" sz="1550" b="0" i="1" u="none" strike="noStrike" dirty="0">
                <a:solidFill>
                  <a:srgbClr val="002060"/>
                </a:solidFill>
                <a:effectLst/>
                <a:latin typeface="Calibri" panose="020F0502020204030204" pitchFamily="34" charset="0"/>
              </a:rPr>
              <a:t>por lo que solicitamos respetuosamente que </a:t>
            </a:r>
            <a:r>
              <a:rPr lang="es-ES" sz="1550" b="0" i="1" u="sng" dirty="0">
                <a:solidFill>
                  <a:srgbClr val="002060"/>
                </a:solidFill>
                <a:effectLst/>
                <a:latin typeface="Calibri" panose="020F0502020204030204" pitchFamily="34" charset="0"/>
              </a:rPr>
              <a:t>nos aclare su requerimiento o nos amplíe</a:t>
            </a:r>
            <a:r>
              <a:rPr lang="es-ES" sz="1550" b="0" i="1" u="none" strike="noStrike" dirty="0">
                <a:solidFill>
                  <a:srgbClr val="002060"/>
                </a:solidFill>
                <a:effectLst/>
                <a:latin typeface="Calibri" panose="020F0502020204030204" pitchFamily="34" charset="0"/>
              </a:rPr>
              <a:t> la información del mismo con el fin de proporcionar una respuesta adecuada” </a:t>
            </a:r>
            <a:r>
              <a:rPr lang="es-ES" sz="1600" b="0" i="0" u="none" strike="noStrike" dirty="0">
                <a:solidFill>
                  <a:srgbClr val="002060"/>
                </a:solidFill>
                <a:effectLst/>
                <a:latin typeface="Calibri" panose="020F0502020204030204" pitchFamily="34" charset="0"/>
              </a:rPr>
              <a:t>(subrayas fuera de texto); denotándose con lo anterior que la respuesta de la entidad encaja con lo establecido por el artículo 19 que señala lo siguiente: </a:t>
            </a:r>
            <a:r>
              <a:rPr lang="es-ES" sz="1550" b="0" i="1" u="none" strike="noStrike" dirty="0">
                <a:solidFill>
                  <a:srgbClr val="002060"/>
                </a:solidFill>
                <a:effectLst/>
                <a:latin typeface="Calibri" panose="020F0502020204030204" pitchFamily="34" charset="0"/>
              </a:rPr>
              <a:t>“</a:t>
            </a:r>
            <a:r>
              <a:rPr lang="es-419" sz="1550" b="0" i="1" u="none" strike="noStrike" dirty="0">
                <a:solidFill>
                  <a:srgbClr val="002060"/>
                </a:solidFill>
                <a:effectLst/>
                <a:latin typeface="Calibri" panose="020F0502020204030204" pitchFamily="34" charset="0"/>
              </a:rPr>
              <a:t>Solo cuando </a:t>
            </a:r>
            <a:r>
              <a:rPr lang="es-419" sz="1550" b="0" i="1" u="sng" dirty="0">
                <a:solidFill>
                  <a:srgbClr val="002060"/>
                </a:solidFill>
                <a:effectLst/>
                <a:latin typeface="Calibri" panose="020F0502020204030204" pitchFamily="34" charset="0"/>
              </a:rPr>
              <a:t>no se comprenda la finalidad u objeto</a:t>
            </a:r>
            <a:r>
              <a:rPr lang="es-419" sz="1550" b="0" i="1" u="none" strike="noStrike" dirty="0">
                <a:solidFill>
                  <a:srgbClr val="002060"/>
                </a:solidFill>
                <a:effectLst/>
                <a:latin typeface="Calibri" panose="020F0502020204030204" pitchFamily="34" charset="0"/>
              </a:rPr>
              <a:t> de la petición esta se devolverá al interesado para que la corrija o aclare dentro de los diez (10) días siguientes”, </a:t>
            </a:r>
            <a:r>
              <a:rPr lang="es-419" sz="1550" b="0" i="0" u="none" strike="noStrike" dirty="0">
                <a:solidFill>
                  <a:srgbClr val="002060"/>
                </a:solidFill>
                <a:effectLst/>
                <a:latin typeface="Calibri" panose="020F0502020204030204" pitchFamily="34" charset="0"/>
              </a:rPr>
              <a:t>(subrayas fuera de texto).</a:t>
            </a:r>
            <a:r>
              <a:rPr lang="es-ES" sz="1550" b="0" i="0" dirty="0">
                <a:solidFill>
                  <a:srgbClr val="002060"/>
                </a:solidFill>
                <a:effectLst/>
                <a:latin typeface="Calibri" panose="020F0502020204030204" pitchFamily="34" charset="0"/>
              </a:rPr>
              <a:t>​</a:t>
            </a:r>
          </a:p>
          <a:p>
            <a:pPr algn="just" fontAlgn="base"/>
            <a:endParaRPr lang="es-ES" sz="1000" b="0" i="0" dirty="0">
              <a:solidFill>
                <a:srgbClr val="002060"/>
              </a:solidFill>
              <a:effectLst/>
              <a:latin typeface="Calibri" panose="020F0502020204030204" pitchFamily="34" charset="0"/>
            </a:endParaRPr>
          </a:p>
          <a:p>
            <a:pPr algn="just" fontAlgn="base"/>
            <a:r>
              <a:rPr lang="es-ES" sz="1600" b="0" i="0" u="none" strike="noStrike" dirty="0">
                <a:solidFill>
                  <a:srgbClr val="002060"/>
                </a:solidFill>
                <a:effectLst/>
                <a:latin typeface="Calibri" panose="020F0502020204030204" pitchFamily="34" charset="0"/>
              </a:rPr>
              <a:t>Ahora bien, en dado caso que la Subdirección sí entendiera de qué trata la solicitud de la Superintendencia, debió de conformidad a lo establecido en el artículo 17 de la Ley 1755 de 2015, requerir al peticionario para que completara la información y/o gestión a su cargo, indicando de </a:t>
            </a:r>
            <a:r>
              <a:rPr lang="es-ES" sz="1600" b="0" i="0" u="sng" dirty="0">
                <a:solidFill>
                  <a:srgbClr val="002060"/>
                </a:solidFill>
                <a:effectLst/>
                <a:latin typeface="Calibri" panose="020F0502020204030204" pitchFamily="34" charset="0"/>
              </a:rPr>
              <a:t>manera expresa qué información debía presentar el peticionario o qué gestión debía realizar en el término de un mes</a:t>
            </a:r>
            <a:r>
              <a:rPr lang="es-ES" sz="1600" b="0" i="0" u="none" strike="noStrike" dirty="0">
                <a:solidFill>
                  <a:srgbClr val="002060"/>
                </a:solidFill>
                <a:effectLst/>
                <a:latin typeface="Calibri" panose="020F0502020204030204" pitchFamily="34" charset="0"/>
              </a:rPr>
              <a:t>, situación que no fue evidenciada por parte de esta Unidad en su respuesta, por cuanto para la Subdirección Administrativa y Financiera, aún no era claro el objeto de la petición. </a:t>
            </a:r>
            <a:r>
              <a:rPr lang="es-ES" sz="1600" dirty="0">
                <a:solidFill>
                  <a:srgbClr val="002060"/>
                </a:solidFill>
                <a:latin typeface="Calibri" panose="020F0502020204030204" pitchFamily="34" charset="0"/>
              </a:rPr>
              <a:t> Finalmente, se indicó a la Subdirección Administrativa y Financiera mediante correo electrónico de fecha 15 de diciembre de 2021, lo siguiente: </a:t>
            </a:r>
            <a:r>
              <a:rPr lang="es-ES" sz="1550" dirty="0">
                <a:solidFill>
                  <a:srgbClr val="002060"/>
                </a:solidFill>
                <a:latin typeface="Calibri" panose="020F0502020204030204" pitchFamily="34" charset="0"/>
              </a:rPr>
              <a:t>“</a:t>
            </a:r>
            <a:r>
              <a:rPr lang="es-MX" sz="1550" i="1" dirty="0">
                <a:solidFill>
                  <a:srgbClr val="002060"/>
                </a:solidFill>
                <a:latin typeface="Calibri" panose="020F0502020204030204" pitchFamily="34" charset="0"/>
              </a:rPr>
              <a:t>El literal e) del artículo 2.2.21.1.6 del Decreto 1083 de 2015 "Por medio del cual se expide el Decreto Único Reglamentario del Sector de Función Pública", indicó entre las funciones del Comité Institucional de Coordinación de Control Interno, la siguiente: </a:t>
            </a:r>
            <a:endParaRPr lang="es-ES" sz="1550" b="0" i="0" u="none" strike="noStrike" dirty="0">
              <a:solidFill>
                <a:srgbClr val="002060"/>
              </a:solidFill>
              <a:effectLst/>
              <a:latin typeface="Calibri" panose="020F0502020204030204" pitchFamily="34" charset="0"/>
            </a:endParaRPr>
          </a:p>
        </p:txBody>
      </p:sp>
    </p:spTree>
    <p:extLst>
      <p:ext uri="{BB962C8B-B14F-4D97-AF65-F5344CB8AC3E}">
        <p14:creationId xmlns:p14="http://schemas.microsoft.com/office/powerpoint/2010/main" val="1695270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15609" y="79206"/>
            <a:ext cx="6007394" cy="1107996"/>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OBSERVACIÓN</a:t>
            </a:r>
          </a:p>
          <a:p>
            <a:pPr algn="ctr"/>
            <a:r>
              <a:rPr lang="es-MX" sz="2200" b="1" dirty="0">
                <a:solidFill>
                  <a:srgbClr val="002060"/>
                </a:solidFill>
              </a:rPr>
              <a:t>RESPUESTA DE LA ENTIDAD CON </a:t>
            </a:r>
            <a:r>
              <a:rPr lang="x-none" sz="2200" b="1" dirty="0">
                <a:solidFill>
                  <a:srgbClr val="002060"/>
                </a:solidFill>
              </a:rPr>
              <a:t>FUNDAMENTO JURÍDICO I</a:t>
            </a:r>
            <a:r>
              <a:rPr lang="es-MX" sz="2200" b="1" dirty="0">
                <a:solidFill>
                  <a:srgbClr val="002060"/>
                </a:solidFill>
              </a:rPr>
              <a:t>NADECUADO</a:t>
            </a:r>
            <a:r>
              <a:rPr lang="x-none" sz="2200" b="1" dirty="0">
                <a:solidFill>
                  <a:srgbClr val="1E03C3"/>
                </a:solidFill>
              </a:rPr>
              <a:t>  </a:t>
            </a:r>
            <a:endParaRPr lang="es-ES" sz="2200" dirty="0">
              <a:solidFill>
                <a:srgbClr val="1E03C3"/>
              </a:solidFill>
            </a:endParaRPr>
          </a:p>
        </p:txBody>
      </p:sp>
      <p:sp>
        <p:nvSpPr>
          <p:cNvPr id="3" name="CuadroTexto 2"/>
          <p:cNvSpPr txBox="1"/>
          <p:nvPr/>
        </p:nvSpPr>
        <p:spPr>
          <a:xfrm>
            <a:off x="327954" y="1272262"/>
            <a:ext cx="8295049" cy="4139595"/>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fontAlgn="base"/>
            <a:r>
              <a:rPr lang="es-MX" sz="1550" i="1" dirty="0">
                <a:solidFill>
                  <a:srgbClr val="002060"/>
                </a:solidFill>
                <a:latin typeface="Calibri" panose="020F0502020204030204" pitchFamily="34" charset="0"/>
              </a:rPr>
              <a:t>"Servir de instancia para resolver las diferencias que surjan en desarrollo del ejercicio de auditoría interna“. </a:t>
            </a:r>
          </a:p>
          <a:p>
            <a:pPr algn="just" fontAlgn="base"/>
            <a:endParaRPr lang="es-MX" sz="1000" b="0" i="1" u="none" strike="noStrike" dirty="0">
              <a:solidFill>
                <a:srgbClr val="002060"/>
              </a:solidFill>
              <a:effectLst/>
              <a:latin typeface="Calibri" panose="020F0502020204030204" pitchFamily="34" charset="0"/>
            </a:endParaRPr>
          </a:p>
          <a:p>
            <a:pPr algn="just" fontAlgn="base"/>
            <a:r>
              <a:rPr lang="es-ES" sz="1550" b="0" i="1" u="none" strike="noStrike" dirty="0">
                <a:solidFill>
                  <a:srgbClr val="002060"/>
                </a:solidFill>
                <a:effectLst/>
                <a:latin typeface="Calibri" panose="020F0502020204030204" pitchFamily="34" charset="0"/>
              </a:rPr>
              <a:t>“De </a:t>
            </a:r>
            <a:r>
              <a:rPr lang="es-MX" sz="1550" i="1" dirty="0">
                <a:solidFill>
                  <a:srgbClr val="002060"/>
                </a:solidFill>
                <a:latin typeface="Calibri" panose="020F0502020204030204" pitchFamily="34" charset="0"/>
              </a:rPr>
              <a:t>igual forma, esta función también se encuentra contenida en el numeral 5º del artículo 1° de la Resolución 433 del 28 de julio de 2017 "Por la cual se modifica la Resolución UAE CRA </a:t>
            </a:r>
            <a:r>
              <a:rPr lang="es-MX" sz="1550" i="1" dirty="0" err="1">
                <a:solidFill>
                  <a:srgbClr val="002060"/>
                </a:solidFill>
                <a:latin typeface="Calibri" panose="020F0502020204030204" pitchFamily="34" charset="0"/>
              </a:rPr>
              <a:t>N°</a:t>
            </a:r>
            <a:r>
              <a:rPr lang="es-MX" sz="1550" i="1" dirty="0">
                <a:solidFill>
                  <a:srgbClr val="002060"/>
                </a:solidFill>
                <a:latin typeface="Calibri" panose="020F0502020204030204" pitchFamily="34" charset="0"/>
              </a:rPr>
              <a:t> 3061 de 2016 que creó el Comité de Coordinación del Sistema de Control Interno de la UAE CRA", así como en el Capítulo II del Estatuto de la Auditoría Interna de Gestión de la UAE CRA”. </a:t>
            </a:r>
          </a:p>
          <a:p>
            <a:pPr algn="just" fontAlgn="base"/>
            <a:endParaRPr lang="es-MX" sz="1000" i="1" dirty="0">
              <a:solidFill>
                <a:srgbClr val="002060"/>
              </a:solidFill>
              <a:latin typeface="Calibri" panose="020F0502020204030204" pitchFamily="34" charset="0"/>
            </a:endParaRPr>
          </a:p>
          <a:p>
            <a:pPr algn="just" fontAlgn="base"/>
            <a:r>
              <a:rPr lang="es-MX" sz="1550" i="1" dirty="0">
                <a:solidFill>
                  <a:srgbClr val="002060"/>
                </a:solidFill>
                <a:latin typeface="Calibri" panose="020F0502020204030204" pitchFamily="34" charset="0"/>
              </a:rPr>
              <a:t>“Por lo anterior y en desarrollo de las funciones del citado comité y de la solicitud realizada por la Subdirectora Administrativa y Financiera, el suscrito procederá a presentar en la próxima sesión del mismo, el informe Definitivo de Evaluación al Proceso de Servicio integral al Usuario del tercer trimestre del año 2021,</a:t>
            </a:r>
            <a:r>
              <a:rPr lang="es-MX" sz="1600" i="1" dirty="0">
                <a:solidFill>
                  <a:srgbClr val="002060"/>
                </a:solidFill>
                <a:latin typeface="Calibri" panose="020F0502020204030204" pitchFamily="34" charset="0"/>
              </a:rPr>
              <a:t> </a:t>
            </a:r>
            <a:r>
              <a:rPr lang="es-MX" sz="1550" i="1" dirty="0">
                <a:solidFill>
                  <a:srgbClr val="002060"/>
                </a:solidFill>
                <a:latin typeface="Calibri" panose="020F0502020204030204" pitchFamily="34" charset="0"/>
              </a:rPr>
              <a:t>así como el detalle de los casos relacionados con la observación en cuestión y evidenciados por esta Unidad en los informes de auditoría previos, solicitando al Comité de Coordinación del Sistema de Control interno de la UAE CRA, fijar una posición frente a la observación formulada y denominada "Fundamento jurídico inadecuado", para que sea dicha instancia la encargada de dirimir la diferencia de criterio jurídico entre la Subdirección Administrativa y Financiera y la Unidad de Control Interno de la entidad”. </a:t>
            </a:r>
          </a:p>
          <a:p>
            <a:pPr algn="just" fontAlgn="base"/>
            <a:endParaRPr lang="es-MX" sz="1000" i="1" dirty="0">
              <a:solidFill>
                <a:srgbClr val="002060"/>
              </a:solidFill>
              <a:latin typeface="Calibri" panose="020F0502020204030204" pitchFamily="34" charset="0"/>
            </a:endParaRPr>
          </a:p>
        </p:txBody>
      </p:sp>
    </p:spTree>
    <p:extLst>
      <p:ext uri="{BB962C8B-B14F-4D97-AF65-F5344CB8AC3E}">
        <p14:creationId xmlns:p14="http://schemas.microsoft.com/office/powerpoint/2010/main" val="4091498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15609" y="79206"/>
            <a:ext cx="6007394" cy="1107996"/>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OBSERVACIÓN</a:t>
            </a:r>
          </a:p>
          <a:p>
            <a:pPr algn="ctr"/>
            <a:r>
              <a:rPr lang="es-MX" sz="2200" b="1" dirty="0">
                <a:solidFill>
                  <a:srgbClr val="002060"/>
                </a:solidFill>
              </a:rPr>
              <a:t>RESPUESTA DE LA ENTIDAD CON </a:t>
            </a:r>
            <a:r>
              <a:rPr lang="x-none" sz="2200" b="1" dirty="0">
                <a:solidFill>
                  <a:srgbClr val="002060"/>
                </a:solidFill>
              </a:rPr>
              <a:t>FUNDAMENTO JURÍDICO I</a:t>
            </a:r>
            <a:r>
              <a:rPr lang="es-MX" sz="2200" b="1" dirty="0">
                <a:solidFill>
                  <a:srgbClr val="002060"/>
                </a:solidFill>
              </a:rPr>
              <a:t>NADECUADO</a:t>
            </a:r>
            <a:r>
              <a:rPr lang="x-none" sz="2200" b="1" dirty="0">
                <a:solidFill>
                  <a:srgbClr val="1E03C3"/>
                </a:solidFill>
              </a:rPr>
              <a:t>  </a:t>
            </a:r>
            <a:endParaRPr lang="es-ES" sz="2200" dirty="0">
              <a:solidFill>
                <a:srgbClr val="1E03C3"/>
              </a:solidFill>
            </a:endParaRPr>
          </a:p>
        </p:txBody>
      </p:sp>
      <p:sp>
        <p:nvSpPr>
          <p:cNvPr id="3" name="CuadroTexto 2"/>
          <p:cNvSpPr txBox="1"/>
          <p:nvPr/>
        </p:nvSpPr>
        <p:spPr>
          <a:xfrm>
            <a:off x="327954" y="1272262"/>
            <a:ext cx="8295049" cy="4170372"/>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rtl="0" fontAlgn="base"/>
            <a:r>
              <a:rPr lang="es-MX" sz="1600" b="1" dirty="0">
                <a:solidFill>
                  <a:srgbClr val="002060"/>
                </a:solidFill>
              </a:rPr>
              <a:t>COMENTARIOS DE LA SUBDIRECCIÓN ADMINISTRATIVA Y FINANCIERA, </a:t>
            </a:r>
            <a:r>
              <a:rPr lang="es-MX" sz="1600" dirty="0">
                <a:solidFill>
                  <a:srgbClr val="002060"/>
                </a:solidFill>
                <a:latin typeface="Calibri" panose="020F0502020204030204" pitchFamily="34" charset="0"/>
              </a:rPr>
              <a:t>remitidos vía correo electrónico de fecha 23 de febrero de 2022, señalando lo siguiente: </a:t>
            </a:r>
          </a:p>
          <a:p>
            <a:pPr algn="just" rtl="0" fontAlgn="base"/>
            <a:endParaRPr lang="es-MX" sz="1600" dirty="0">
              <a:solidFill>
                <a:srgbClr val="002060"/>
              </a:solidFill>
              <a:latin typeface="Calibri" panose="020F0502020204030204" pitchFamily="34" charset="0"/>
            </a:endParaRPr>
          </a:p>
          <a:p>
            <a:pPr algn="just" rtl="0" fontAlgn="base"/>
            <a:r>
              <a:rPr lang="es-MX" sz="1550" dirty="0">
                <a:solidFill>
                  <a:srgbClr val="002060"/>
                </a:solidFill>
                <a:latin typeface="Calibri" panose="020F0502020204030204" pitchFamily="34" charset="0"/>
              </a:rPr>
              <a:t>“</a:t>
            </a:r>
            <a:r>
              <a:rPr lang="es-419" sz="1550" i="1" dirty="0">
                <a:solidFill>
                  <a:srgbClr val="002060"/>
                </a:solidFill>
                <a:latin typeface="Calibri" panose="020F0502020204030204" pitchFamily="34" charset="0"/>
              </a:rPr>
              <a:t>Frente a la observación realizada por la Oficina de Control Interno en relación con “Fundamento Jurídico Inadecuado”, esta Subdirección analizó la discusión que ha sido reiterativa entre las dependencias y considera que dado el nuevo análisis que a continuación se presenta no se hace necesario llevar a otras instancias la referida discusión. Esta Subdirección analizó que ha venido recibiendo de forma masiva por parte de la Superintendencia de Servicios Públicos Domiciliarios una Solicitud que indica lo siguiente: “ASUNTO: Solicitud de cancelación radicada en el Registro Único de Prestadores de Servicios Públicos-RUPS de la empresa identificada con NIT XXXX, prestadora del servicio de ACUEDUCTO con el ID de solicitud XXX.”, por lo cual la Subdirección ha solicitado ampliación de la información. Sin embargo, y a pesar de que de forma masiva se ha respondido, el equipo de Contribuciones ha informado que no se ha recibido por parte de la Superintendencia ninguna respuesta, más aún por que estas solicitudes nos llegan de la cuenta institucional </a:t>
            </a:r>
            <a:r>
              <a:rPr lang="es-419" sz="1550" i="1" dirty="0">
                <a:solidFill>
                  <a:srgbClr val="002060"/>
                </a:solidFill>
                <a:latin typeface="Calibri" panose="020F0502020204030204" pitchFamily="34" charset="0"/>
                <a:hlinkClick r:id="rId2">
                  <a:extLst>
                    <a:ext uri="{A12FA001-AC4F-418D-AE19-62706E023703}">
                      <ahyp:hlinkClr xmlns:ahyp="http://schemas.microsoft.com/office/drawing/2018/hyperlinkcolor" val="tx"/>
                    </a:ext>
                  </a:extLst>
                </a:hlinkClick>
              </a:rPr>
              <a:t>administradorsui@superservicios.gov.co</a:t>
            </a:r>
            <a:r>
              <a:rPr lang="es-419" sz="1550" i="1" dirty="0">
                <a:solidFill>
                  <a:srgbClr val="002060"/>
                </a:solidFill>
                <a:latin typeface="Calibri" panose="020F0502020204030204" pitchFamily="34" charset="0"/>
              </a:rPr>
              <a:t>, la cual en automático copia a la CRA los trámites que se radican ante la Superintendencia que son responsabilidad y competencia de dicha entidad pero que refieren a empresas que prestan servicios de acueducto, alcantarillado y/o saneamiento básico”. </a:t>
            </a:r>
            <a:endParaRPr lang="es-MX" sz="1550" i="1" dirty="0">
              <a:solidFill>
                <a:srgbClr val="002060"/>
              </a:solidFill>
              <a:latin typeface="Calibri" panose="020F0502020204030204" pitchFamily="34" charset="0"/>
            </a:endParaRPr>
          </a:p>
        </p:txBody>
      </p:sp>
    </p:spTree>
    <p:extLst>
      <p:ext uri="{BB962C8B-B14F-4D97-AF65-F5344CB8AC3E}">
        <p14:creationId xmlns:p14="http://schemas.microsoft.com/office/powerpoint/2010/main" val="1882791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15609" y="79206"/>
            <a:ext cx="6007394" cy="1107996"/>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OBSERVACIÓN</a:t>
            </a:r>
          </a:p>
          <a:p>
            <a:pPr algn="ctr"/>
            <a:r>
              <a:rPr lang="es-MX" sz="2200" b="1" dirty="0">
                <a:solidFill>
                  <a:srgbClr val="002060"/>
                </a:solidFill>
              </a:rPr>
              <a:t>RESPUESTA DE LA ENTIDAD CON </a:t>
            </a:r>
            <a:r>
              <a:rPr lang="x-none" sz="2200" b="1" dirty="0">
                <a:solidFill>
                  <a:srgbClr val="002060"/>
                </a:solidFill>
              </a:rPr>
              <a:t>FUNDAMENTO JURÍDICO I</a:t>
            </a:r>
            <a:r>
              <a:rPr lang="es-MX" sz="2200" b="1" dirty="0">
                <a:solidFill>
                  <a:srgbClr val="002060"/>
                </a:solidFill>
              </a:rPr>
              <a:t>NADECUADO</a:t>
            </a:r>
            <a:r>
              <a:rPr lang="x-none" sz="2200" b="1" dirty="0">
                <a:solidFill>
                  <a:srgbClr val="1E03C3"/>
                </a:solidFill>
              </a:rPr>
              <a:t>  </a:t>
            </a:r>
            <a:endParaRPr lang="es-ES" sz="2200" dirty="0">
              <a:solidFill>
                <a:srgbClr val="1E03C3"/>
              </a:solidFill>
            </a:endParaRPr>
          </a:p>
        </p:txBody>
      </p:sp>
      <p:sp>
        <p:nvSpPr>
          <p:cNvPr id="3" name="CuadroTexto 2"/>
          <p:cNvSpPr txBox="1"/>
          <p:nvPr/>
        </p:nvSpPr>
        <p:spPr>
          <a:xfrm>
            <a:off x="138224" y="1293528"/>
            <a:ext cx="8484780" cy="3955378"/>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marL="270510" marR="0" indent="-228600" algn="just">
              <a:lnSpc>
                <a:spcPct val="105000"/>
              </a:lnSpc>
              <a:spcBef>
                <a:spcPts val="0"/>
              </a:spcBef>
              <a:spcAft>
                <a:spcPts val="800"/>
              </a:spcAft>
            </a:pPr>
            <a:r>
              <a:rPr lang="es-419" sz="1550" i="1" dirty="0">
                <a:solidFill>
                  <a:srgbClr val="002060"/>
                </a:solidFill>
                <a:latin typeface="Calibri" panose="020F0502020204030204" pitchFamily="34" charset="0"/>
              </a:rPr>
              <a:t>     Así las cosas, consideramos que se está ocasionando un reproceso administrativo al solicitar ampliación de la información y en dado caso, así se aplicara el artículo 19 tal como es solicitado por la Oficina de Control Interno, consideramos que igualmente no obtendremos respuesta, por cuanto lo que se nos ha indicado extra oficialmente por parte de la Super, es que la referida copia simplemente se hace como un acto de mera información sobre la radicación del trámite, el cual, en todo caso es competencia exclusiva de la Superintendencia. </a:t>
            </a:r>
          </a:p>
          <a:p>
            <a:pPr marL="270510" marR="0" indent="-228600" algn="just">
              <a:lnSpc>
                <a:spcPct val="105000"/>
              </a:lnSpc>
              <a:spcBef>
                <a:spcPts val="0"/>
              </a:spcBef>
              <a:spcAft>
                <a:spcPts val="800"/>
              </a:spcAft>
            </a:pPr>
            <a:endParaRPr lang="es-419" sz="1000" i="1" dirty="0">
              <a:solidFill>
                <a:srgbClr val="002060"/>
              </a:solidFill>
              <a:latin typeface="Calibri" panose="020F0502020204030204" pitchFamily="34" charset="0"/>
            </a:endParaRPr>
          </a:p>
          <a:p>
            <a:pPr marL="270510" marR="0" indent="-228600" algn="just">
              <a:lnSpc>
                <a:spcPct val="105000"/>
              </a:lnSpc>
              <a:spcBef>
                <a:spcPts val="0"/>
              </a:spcBef>
              <a:spcAft>
                <a:spcPts val="800"/>
              </a:spcAft>
            </a:pPr>
            <a:r>
              <a:rPr lang="es-419" sz="1550" i="1" dirty="0">
                <a:solidFill>
                  <a:srgbClr val="002060"/>
                </a:solidFill>
                <a:latin typeface="Calibri" panose="020F0502020204030204" pitchFamily="34" charset="0"/>
              </a:rPr>
              <a:t>     Teniendo este panorama, la Subdirección ha reconsiderado su posición frente a este tema, y llevaría a cabo dos acciones puntuales para el caso en concreto: i) Por un parte buscar un acercamiento oficial con el administrador de dicha cuenta, dado que entendemos que no es propiamente una petición para la CRA, </a:t>
            </a:r>
            <a:r>
              <a:rPr lang="es-419" sz="1550" i="1" dirty="0" err="1">
                <a:solidFill>
                  <a:srgbClr val="002060"/>
                </a:solidFill>
                <a:latin typeface="Calibri" panose="020F0502020204030204" pitchFamily="34" charset="0"/>
              </a:rPr>
              <a:t>ii</a:t>
            </a:r>
            <a:r>
              <a:rPr lang="es-419" sz="1550" i="1" dirty="0">
                <a:solidFill>
                  <a:srgbClr val="002060"/>
                </a:solidFill>
                <a:latin typeface="Calibri" panose="020F0502020204030204" pitchFamily="34" charset="0"/>
              </a:rPr>
              <a:t>) Responder con un recibido oficial de lo puesto en conocimiento a la Comisión. Por otra parte, es válido indicar que se ha analizado también la posibilidad de ubicar esta entrada como aquella que no requieren respuesta, sin embargo, consideramos que esto puede generar contratiempos en relación con que la misma es recibida como una solicitud de información y de esta forma es clasificada en el Sistema de Gestión Documental. </a:t>
            </a:r>
          </a:p>
        </p:txBody>
      </p:sp>
    </p:spTree>
    <p:extLst>
      <p:ext uri="{BB962C8B-B14F-4D97-AF65-F5344CB8AC3E}">
        <p14:creationId xmlns:p14="http://schemas.microsoft.com/office/powerpoint/2010/main" val="1578202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376731" y="1856363"/>
            <a:ext cx="8077200" cy="2246769"/>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marL="0" lvl="1" algn="just">
              <a:defRPr/>
            </a:pPr>
            <a:r>
              <a:rPr lang="es-CO" sz="2000" dirty="0">
                <a:solidFill>
                  <a:srgbClr val="002060"/>
                </a:solidFill>
                <a:cs typeface="Arial" panose="020B0604020202020204" pitchFamily="34" charset="0"/>
              </a:rPr>
              <a:t>Verificar el cumplimiento por parte de la Comisión de Regulación de Agua Potable y Saneamiento Básico – CRA, del artículo 76 de la Ley 1474 de 2011, la Ley 1437 de 2011, la Ley 1755 de 2015, </a:t>
            </a:r>
            <a:r>
              <a:rPr lang="es-MX" sz="2000" dirty="0">
                <a:solidFill>
                  <a:srgbClr val="002060"/>
                </a:solidFill>
                <a:cs typeface="Arial" panose="020B0604020202020204" pitchFamily="34" charset="0"/>
              </a:rPr>
              <a:t>Decreto 491 del 28 de marzo de 2020; </a:t>
            </a:r>
            <a:r>
              <a:rPr lang="es-CO" sz="2000" dirty="0">
                <a:solidFill>
                  <a:srgbClr val="002060"/>
                </a:solidFill>
                <a:cs typeface="Arial" panose="020B0604020202020204" pitchFamily="34" charset="0"/>
              </a:rPr>
              <a:t>así como el artículo 4º del Decreto 707 de 1995 y el memorando N° 20172010005893 del 16 de noviembre de 2017, frente a los mecanismos diseñados por la Entidad para la atención de las peticiones, quejas, reclamos, sugerencias y denuncias formuladas por sus usuarios. </a:t>
            </a:r>
          </a:p>
        </p:txBody>
      </p:sp>
      <p:sp>
        <p:nvSpPr>
          <p:cNvPr id="3" name="CuadroTexto 2">
            <a:extLst>
              <a:ext uri="{FF2B5EF4-FFF2-40B4-BE49-F238E27FC236}">
                <a16:creationId xmlns:a16="http://schemas.microsoft.com/office/drawing/2014/main" id="{11A8D5F3-7383-4645-88D9-973C9D9F7D62}"/>
              </a:ext>
            </a:extLst>
          </p:cNvPr>
          <p:cNvSpPr txBox="1"/>
          <p:nvPr/>
        </p:nvSpPr>
        <p:spPr>
          <a:xfrm>
            <a:off x="3281819" y="350729"/>
            <a:ext cx="5172112" cy="830997"/>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CO" sz="3000" b="1" dirty="0">
                <a:solidFill>
                  <a:srgbClr val="002060"/>
                </a:solidFill>
              </a:rPr>
              <a:t>OBJETIVO GENERAL</a:t>
            </a:r>
          </a:p>
          <a:p>
            <a:endParaRPr lang="es-CO" dirty="0"/>
          </a:p>
        </p:txBody>
      </p:sp>
    </p:spTree>
    <p:extLst>
      <p:ext uri="{BB962C8B-B14F-4D97-AF65-F5344CB8AC3E}">
        <p14:creationId xmlns:p14="http://schemas.microsoft.com/office/powerpoint/2010/main" val="1615120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15609" y="79206"/>
            <a:ext cx="6007394" cy="1107996"/>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OBSERVACIÓN</a:t>
            </a:r>
          </a:p>
          <a:p>
            <a:pPr algn="ctr"/>
            <a:r>
              <a:rPr lang="es-MX" sz="2200" b="1" dirty="0">
                <a:solidFill>
                  <a:srgbClr val="002060"/>
                </a:solidFill>
              </a:rPr>
              <a:t>RESPUESTA DE LA ENTIDAD CON </a:t>
            </a:r>
            <a:r>
              <a:rPr lang="x-none" sz="2200" b="1" dirty="0">
                <a:solidFill>
                  <a:srgbClr val="002060"/>
                </a:solidFill>
              </a:rPr>
              <a:t>FUNDAMENTO JURÍDICO I</a:t>
            </a:r>
            <a:r>
              <a:rPr lang="es-MX" sz="2200" b="1" dirty="0">
                <a:solidFill>
                  <a:srgbClr val="002060"/>
                </a:solidFill>
              </a:rPr>
              <a:t>NADECUADO</a:t>
            </a:r>
            <a:r>
              <a:rPr lang="x-none" sz="2200" b="1" dirty="0">
                <a:solidFill>
                  <a:srgbClr val="1E03C3"/>
                </a:solidFill>
              </a:rPr>
              <a:t>  </a:t>
            </a:r>
            <a:endParaRPr lang="es-ES" sz="2200" dirty="0">
              <a:solidFill>
                <a:srgbClr val="1E03C3"/>
              </a:solidFill>
            </a:endParaRPr>
          </a:p>
        </p:txBody>
      </p:sp>
      <p:sp>
        <p:nvSpPr>
          <p:cNvPr id="3" name="CuadroTexto 2"/>
          <p:cNvSpPr txBox="1"/>
          <p:nvPr/>
        </p:nvSpPr>
        <p:spPr>
          <a:xfrm>
            <a:off x="138223" y="1293527"/>
            <a:ext cx="8484780" cy="3647152"/>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marL="228600" algn="just"/>
            <a:r>
              <a:rPr lang="es-419" sz="1550" i="1" dirty="0">
                <a:solidFill>
                  <a:srgbClr val="002060"/>
                </a:solidFill>
                <a:latin typeface="Calibri" panose="020F0502020204030204" pitchFamily="34" charset="0"/>
              </a:rPr>
              <a:t>“Ahora bien, teniendo en cuenta este análisis más detallado de lo que está sucediendo, solicitamos no se eleve la discusión al referido Comité, se reconsidere dicha determinación del equipo auditor en su informe final, pues la SAF ha reconsiderado su postura tal como se explicitó; en todo caso, quedamos muy atentos a las consideraciones que pueda tener la Oficina de Control Interno frente a este tema. Por último, consideramos que la finalidad misma de esta situación es encontrar la forma de ser más eficientes como administración”.</a:t>
            </a:r>
          </a:p>
          <a:p>
            <a:pPr marL="228600" algn="just"/>
            <a:endParaRPr lang="es-419" sz="1000" i="1" dirty="0">
              <a:solidFill>
                <a:srgbClr val="002060"/>
              </a:solidFill>
              <a:latin typeface="Calibri" panose="020F0502020204030204" pitchFamily="34" charset="0"/>
            </a:endParaRPr>
          </a:p>
          <a:p>
            <a:pPr marL="228600" marR="0" algn="just">
              <a:spcBef>
                <a:spcPts val="0"/>
              </a:spcBef>
              <a:spcAft>
                <a:spcPts val="0"/>
              </a:spcAft>
            </a:pPr>
            <a:r>
              <a:rPr lang="es-419" sz="1600" b="1" dirty="0">
                <a:solidFill>
                  <a:srgbClr val="002060"/>
                </a:solidFill>
                <a:latin typeface="Calibri" panose="020F0502020204030204" pitchFamily="34" charset="0"/>
              </a:rPr>
              <a:t>COMENTARIOS DE LA UNIDAD DE CONTROL INTERNO: </a:t>
            </a:r>
            <a:r>
              <a:rPr lang="es-419" sz="1600" dirty="0">
                <a:solidFill>
                  <a:srgbClr val="002060"/>
                </a:solidFill>
                <a:latin typeface="Calibri" panose="020F0502020204030204" pitchFamily="34" charset="0"/>
              </a:rPr>
              <a:t>Una vez analizados los argumentos manifestados por la Subdirección Administrativa y Financiera, en los que se solicita a esta Unidad reconsiderar la posición de llevar al Comité de Coordinación del Sistema de Control Interno, la observación del presente informe denominada “FUNDAMENTO JURÍDICO INADECUADO”, se informa a esa subdirección que se acepta la solicitud de no presentar en comité, la argumentación jurídica tanto de la Subdirección Administrativa y Financiera como la de esta Unidad, frente a la observación citada.</a:t>
            </a:r>
            <a:endParaRPr lang="es-419" sz="1600" i="1" dirty="0">
              <a:solidFill>
                <a:srgbClr val="002060"/>
              </a:solidFill>
              <a:latin typeface="Calibri" panose="020F0502020204030204" pitchFamily="34" charset="0"/>
            </a:endParaRPr>
          </a:p>
          <a:p>
            <a:pPr marL="228600" marR="0" algn="just">
              <a:spcBef>
                <a:spcPts val="0"/>
              </a:spcBef>
              <a:spcAft>
                <a:spcPts val="0"/>
              </a:spcAft>
            </a:pPr>
            <a:endParaRPr lang="es-419" sz="1600" i="1" dirty="0">
              <a:solidFill>
                <a:srgbClr val="002060"/>
              </a:solidFill>
              <a:latin typeface="Calibri" panose="020F0502020204030204" pitchFamily="34" charset="0"/>
            </a:endParaRPr>
          </a:p>
        </p:txBody>
      </p:sp>
    </p:spTree>
    <p:extLst>
      <p:ext uri="{BB962C8B-B14F-4D97-AF65-F5344CB8AC3E}">
        <p14:creationId xmlns:p14="http://schemas.microsoft.com/office/powerpoint/2010/main" val="66734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adroTexto 3"/>
          <p:cNvSpPr txBox="1"/>
          <p:nvPr/>
        </p:nvSpPr>
        <p:spPr>
          <a:xfrm>
            <a:off x="2716696" y="165360"/>
            <a:ext cx="5845413"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x-none" sz="2200" b="1" dirty="0">
                <a:solidFill>
                  <a:srgbClr val="002060"/>
                </a:solidFill>
              </a:rPr>
              <a:t>OBSERVACIÓN</a:t>
            </a:r>
          </a:p>
          <a:p>
            <a:pPr algn="ctr"/>
            <a:r>
              <a:rPr lang="x-none" sz="2200" b="1" dirty="0">
                <a:solidFill>
                  <a:srgbClr val="002060"/>
                </a:solidFill>
              </a:rPr>
              <a:t>NO SE </a:t>
            </a:r>
            <a:r>
              <a:rPr lang="es-MX" sz="2200" b="1" dirty="0">
                <a:solidFill>
                  <a:srgbClr val="002060"/>
                </a:solidFill>
              </a:rPr>
              <a:t>EVIDENCIÓ</a:t>
            </a:r>
            <a:r>
              <a:rPr lang="x-none" sz="2200" b="1" dirty="0">
                <a:solidFill>
                  <a:srgbClr val="002060"/>
                </a:solidFill>
              </a:rPr>
              <a:t> RESPUESTA</a:t>
            </a:r>
            <a:r>
              <a:rPr lang="es-ES" sz="2200" b="1" dirty="0">
                <a:solidFill>
                  <a:srgbClr val="002060"/>
                </a:solidFill>
              </a:rPr>
              <a:t> AL PETICIONARIO</a:t>
            </a:r>
          </a:p>
        </p:txBody>
      </p:sp>
      <p:sp>
        <p:nvSpPr>
          <p:cNvPr id="5" name="CuadroTexto 4"/>
          <p:cNvSpPr txBox="1"/>
          <p:nvPr/>
        </p:nvSpPr>
        <p:spPr>
          <a:xfrm>
            <a:off x="387927" y="1071613"/>
            <a:ext cx="8174182" cy="4616648"/>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lvl="0" algn="just"/>
            <a:r>
              <a:rPr lang="es-MX" dirty="0">
                <a:solidFill>
                  <a:srgbClr val="002060"/>
                </a:solidFill>
              </a:rPr>
              <a:t>En el 0.2% de la muestra de las Peticiones, quejas, reclamos, sugerencias y denuncias (4 de 1.712) no se evidenció respuesta en el sistema de gestión documental ORFEO. Lo anterior, ya que el artículo 14 de la Ley 1755 de 2015 establece lo siguiente</a:t>
            </a:r>
            <a:r>
              <a:rPr lang="es-MX" i="1" dirty="0">
                <a:solidFill>
                  <a:srgbClr val="002060"/>
                </a:solidFill>
              </a:rPr>
              <a:t>: </a:t>
            </a:r>
            <a:r>
              <a:rPr lang="es-MX" sz="1700" i="1" dirty="0">
                <a:solidFill>
                  <a:srgbClr val="002060"/>
                </a:solidFill>
              </a:rPr>
              <a:t>“</a:t>
            </a:r>
            <a:r>
              <a:rPr lang="es-CO" sz="1700" i="1" dirty="0">
                <a:solidFill>
                  <a:srgbClr val="002060"/>
                </a:solidFill>
              </a:rPr>
              <a:t>Términos para resolver las distintas modalidades de peticiones. Salvo norma legal especial y so pena de sanción disciplinaria, toda petición deberá resolverse dentro de los quince (15) días siguientes a su recepción”.</a:t>
            </a:r>
          </a:p>
          <a:p>
            <a:pPr lvl="0" algn="just"/>
            <a:endParaRPr lang="es-CO" sz="1000" i="1" dirty="0">
              <a:solidFill>
                <a:srgbClr val="002060"/>
              </a:solidFill>
            </a:endParaRPr>
          </a:p>
          <a:p>
            <a:pPr lvl="0" algn="just"/>
            <a:endParaRPr lang="es-CO" sz="800" i="1" dirty="0">
              <a:solidFill>
                <a:srgbClr val="002060"/>
              </a:solidFill>
            </a:endParaRPr>
          </a:p>
          <a:p>
            <a:pPr lvl="0" algn="just"/>
            <a:r>
              <a:rPr lang="es-CO" b="1" dirty="0">
                <a:solidFill>
                  <a:srgbClr val="002060"/>
                </a:solidFill>
              </a:rPr>
              <a:t>EXTRACTO DE LA SENTENCIA 951 DE 2014: </a:t>
            </a:r>
            <a:r>
              <a:rPr lang="es-CO" sz="1700" i="1" dirty="0">
                <a:solidFill>
                  <a:srgbClr val="002060"/>
                </a:solidFill>
              </a:rPr>
              <a:t>“(…) (</a:t>
            </a:r>
            <a:r>
              <a:rPr lang="es-CO" sz="1700" i="1" dirty="0" err="1">
                <a:solidFill>
                  <a:srgbClr val="002060"/>
                </a:solidFill>
              </a:rPr>
              <a:t>iv</a:t>
            </a:r>
            <a:r>
              <a:rPr lang="es-CO" sz="1700" i="1" dirty="0">
                <a:solidFill>
                  <a:srgbClr val="002060"/>
                </a:solidFill>
              </a:rPr>
              <a:t>) Notificación de la decisión: (…) “Esta obligación genera para la administración la responsabilidad de actuar con diligencia en aras de que su respuesta sea conocida. De esta manera fue reconocido en la sentencia T-372 de 1995 y reiterado por la sentencia T-477 de 2002, en donde se determinó que el derecho de petición se concreta en dos momentos sucesivos, ambos dependientes de la actividad del servidor público a quien se dirige la solicitud: “(i) el de la recepción y trámite de la misma, el cual implica el debido acceso de la persona a la administración para que esta considere el asunto que se le plantea, y (</a:t>
            </a:r>
            <a:r>
              <a:rPr lang="es-CO" sz="1700" i="1" dirty="0" err="1">
                <a:solidFill>
                  <a:srgbClr val="002060"/>
                </a:solidFill>
              </a:rPr>
              <a:t>ii</a:t>
            </a:r>
            <a:r>
              <a:rPr lang="es-CO" sz="1700" i="1" dirty="0">
                <a:solidFill>
                  <a:srgbClr val="002060"/>
                </a:solidFill>
              </a:rPr>
              <a:t>) el de la respuesta, cuyo ámbito trasciende el campo de la simple adopción de decisiones y se proyecta a la necesidad de llevarlas al conocimiento del solicitante (…)”</a:t>
            </a:r>
          </a:p>
        </p:txBody>
      </p:sp>
    </p:spTree>
    <p:extLst>
      <p:ext uri="{BB962C8B-B14F-4D97-AF65-F5344CB8AC3E}">
        <p14:creationId xmlns:p14="http://schemas.microsoft.com/office/powerpoint/2010/main" val="2173214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adroTexto 3"/>
          <p:cNvSpPr txBox="1"/>
          <p:nvPr/>
        </p:nvSpPr>
        <p:spPr>
          <a:xfrm>
            <a:off x="2716696" y="258700"/>
            <a:ext cx="5845413"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x-none" sz="2200" b="1" dirty="0">
                <a:solidFill>
                  <a:srgbClr val="002060"/>
                </a:solidFill>
              </a:rPr>
              <a:t>OBSERVACIÓN</a:t>
            </a:r>
          </a:p>
          <a:p>
            <a:pPr algn="ctr"/>
            <a:r>
              <a:rPr lang="x-none" sz="2200" b="1" dirty="0">
                <a:solidFill>
                  <a:srgbClr val="002060"/>
                </a:solidFill>
              </a:rPr>
              <a:t>NO SE </a:t>
            </a:r>
            <a:r>
              <a:rPr lang="es-MX" sz="2200" b="1" dirty="0">
                <a:solidFill>
                  <a:srgbClr val="002060"/>
                </a:solidFill>
              </a:rPr>
              <a:t>EVIDENCIÓ</a:t>
            </a:r>
            <a:r>
              <a:rPr lang="x-none" sz="2200" b="1" dirty="0">
                <a:solidFill>
                  <a:srgbClr val="002060"/>
                </a:solidFill>
              </a:rPr>
              <a:t> RESPUESTA</a:t>
            </a:r>
            <a:r>
              <a:rPr lang="es-ES" sz="2200" b="1" dirty="0">
                <a:solidFill>
                  <a:srgbClr val="002060"/>
                </a:solidFill>
              </a:rPr>
              <a:t> AL PETICIONARIO</a:t>
            </a:r>
          </a:p>
        </p:txBody>
      </p:sp>
      <p:sp>
        <p:nvSpPr>
          <p:cNvPr id="5" name="CuadroTexto 4"/>
          <p:cNvSpPr txBox="1"/>
          <p:nvPr/>
        </p:nvSpPr>
        <p:spPr>
          <a:xfrm>
            <a:off x="387927" y="1283493"/>
            <a:ext cx="8174182" cy="2862322"/>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lvl="0" algn="just"/>
            <a:r>
              <a:rPr lang="es-CO" dirty="0">
                <a:solidFill>
                  <a:srgbClr val="002060"/>
                </a:solidFill>
              </a:rPr>
              <a:t>Así las cosas, es necesario dar respuesta y dejar evidencia de la misma ante cualquier tipo de solicitud que sea presentada por un ciudadano y más aún si esta fue resuelta vía telefónica, toda vez que no es suficiente con hacer énfasis en el histórico del Sistema de Gestión Documental Orfeo que dicha petición fue atendida telefónicamente, (ver anexo 2).</a:t>
            </a:r>
          </a:p>
          <a:p>
            <a:pPr lvl="0" algn="just"/>
            <a:endParaRPr lang="es-CO" dirty="0">
              <a:solidFill>
                <a:srgbClr val="002060"/>
              </a:solidFill>
            </a:endParaRPr>
          </a:p>
          <a:p>
            <a:pPr lvl="0" algn="just"/>
            <a:r>
              <a:rPr lang="es-CO" dirty="0">
                <a:solidFill>
                  <a:srgbClr val="002060"/>
                </a:solidFill>
              </a:rPr>
              <a:t>Es preciso señalar que esta observación se realizó por parte de esta Unidad en el seguimiento de las vigencias 2018, 2019, segundo semestre de 2020 y primer semestre de 2021.</a:t>
            </a:r>
          </a:p>
          <a:p>
            <a:pPr lvl="0" algn="just"/>
            <a:endParaRPr lang="es-CO" dirty="0">
              <a:solidFill>
                <a:srgbClr val="002060"/>
              </a:solidFill>
            </a:endParaRPr>
          </a:p>
        </p:txBody>
      </p:sp>
    </p:spTree>
    <p:extLst>
      <p:ext uri="{BB962C8B-B14F-4D97-AF65-F5344CB8AC3E}">
        <p14:creationId xmlns:p14="http://schemas.microsoft.com/office/powerpoint/2010/main" val="3485502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adroTexto 3"/>
          <p:cNvSpPr txBox="1"/>
          <p:nvPr/>
        </p:nvSpPr>
        <p:spPr>
          <a:xfrm>
            <a:off x="2716696" y="258700"/>
            <a:ext cx="5845413"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COMPARATIVO POR SEMESTRES </a:t>
            </a:r>
          </a:p>
          <a:p>
            <a:pPr algn="ctr"/>
            <a:r>
              <a:rPr lang="x-none" sz="2200" b="1" dirty="0">
                <a:solidFill>
                  <a:srgbClr val="002060"/>
                </a:solidFill>
              </a:rPr>
              <a:t>NO SE </a:t>
            </a:r>
            <a:r>
              <a:rPr lang="es-MX" sz="2200" b="1" dirty="0">
                <a:solidFill>
                  <a:srgbClr val="002060"/>
                </a:solidFill>
              </a:rPr>
              <a:t>EVIDENCIÓ</a:t>
            </a:r>
            <a:r>
              <a:rPr lang="x-none" sz="2200" b="1" dirty="0">
                <a:solidFill>
                  <a:srgbClr val="002060"/>
                </a:solidFill>
              </a:rPr>
              <a:t> RESPUESTA</a:t>
            </a:r>
            <a:r>
              <a:rPr lang="es-ES" sz="2200" b="1" dirty="0">
                <a:solidFill>
                  <a:srgbClr val="002060"/>
                </a:solidFill>
              </a:rPr>
              <a:t> AL PETICIONARIO</a:t>
            </a:r>
          </a:p>
        </p:txBody>
      </p:sp>
      <p:graphicFrame>
        <p:nvGraphicFramePr>
          <p:cNvPr id="6" name="Gráfico 5">
            <a:extLst>
              <a:ext uri="{FF2B5EF4-FFF2-40B4-BE49-F238E27FC236}">
                <a16:creationId xmlns:a16="http://schemas.microsoft.com/office/drawing/2014/main" id="{9E292096-B1E6-4F3C-BD16-4C3881F080EA}"/>
              </a:ext>
            </a:extLst>
          </p:cNvPr>
          <p:cNvGraphicFramePr/>
          <p:nvPr>
            <p:extLst>
              <p:ext uri="{D42A27DB-BD31-4B8C-83A1-F6EECF244321}">
                <p14:modId xmlns:p14="http://schemas.microsoft.com/office/powerpoint/2010/main" val="108469034"/>
              </p:ext>
            </p:extLst>
          </p:nvPr>
        </p:nvGraphicFramePr>
        <p:xfrm>
          <a:off x="404038" y="1428898"/>
          <a:ext cx="8158071" cy="42169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0552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adroTexto 3"/>
          <p:cNvSpPr txBox="1"/>
          <p:nvPr/>
        </p:nvSpPr>
        <p:spPr>
          <a:xfrm>
            <a:off x="2716696" y="258700"/>
            <a:ext cx="5845413"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x-none" sz="2200" b="1" dirty="0">
                <a:solidFill>
                  <a:srgbClr val="002060"/>
                </a:solidFill>
              </a:rPr>
              <a:t>NO SE </a:t>
            </a:r>
            <a:r>
              <a:rPr lang="es-MX" sz="2200" b="1" dirty="0">
                <a:solidFill>
                  <a:srgbClr val="002060"/>
                </a:solidFill>
              </a:rPr>
              <a:t>EVIDENCIÓ</a:t>
            </a:r>
            <a:r>
              <a:rPr lang="x-none" sz="2200" b="1" dirty="0">
                <a:solidFill>
                  <a:srgbClr val="002060"/>
                </a:solidFill>
              </a:rPr>
              <a:t> RESPUESTA</a:t>
            </a:r>
            <a:r>
              <a:rPr lang="es-ES" sz="2200" b="1" dirty="0">
                <a:solidFill>
                  <a:srgbClr val="002060"/>
                </a:solidFill>
              </a:rPr>
              <a:t> AL PETICIONARIO</a:t>
            </a:r>
          </a:p>
        </p:txBody>
      </p:sp>
      <p:sp>
        <p:nvSpPr>
          <p:cNvPr id="5" name="CuadroTexto 4"/>
          <p:cNvSpPr txBox="1"/>
          <p:nvPr/>
        </p:nvSpPr>
        <p:spPr>
          <a:xfrm>
            <a:off x="387927" y="1283493"/>
            <a:ext cx="8174182" cy="4555093"/>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rtl="0" fontAlgn="base"/>
            <a:r>
              <a:rPr lang="es-ES" b="1" dirty="0">
                <a:solidFill>
                  <a:srgbClr val="002060"/>
                </a:solidFill>
              </a:rPr>
              <a:t>COMENTARIOS DE LA OFICINA ASESORA JURÍDICA</a:t>
            </a:r>
            <a:r>
              <a:rPr lang="es-ES" sz="1600" i="1" dirty="0">
                <a:solidFill>
                  <a:srgbClr val="002060"/>
                </a:solidFill>
              </a:rPr>
              <a:t>, </a:t>
            </a:r>
            <a:r>
              <a:rPr lang="es-ES" sz="1600" dirty="0">
                <a:solidFill>
                  <a:srgbClr val="002060"/>
                </a:solidFill>
              </a:rPr>
              <a:t>remitidos vía correo electrónico de fecha 1 de diciembre de 2021, señalando lo siguiente: </a:t>
            </a:r>
            <a:r>
              <a:rPr lang="es-ES" sz="1600" i="1" dirty="0">
                <a:solidFill>
                  <a:srgbClr val="002060"/>
                </a:solidFill>
              </a:rPr>
              <a:t>“1. Rad. 20213210050952: La solicitud fue radicada el 2 de julio de 2021, por parte de Nicolás Ríos, empleado de la empresa Avance Jurídico Casa Editorial Ltda., mediante la cual solicita: “Respetuosamente agradezco enviar los conceptos del mes junio de 2021. Para continuar la actualización de las bases de datos”. En el historial del Orfeo se evidencia la siguiente anotación: “NRR - Solicitud en el marco del desarrollo del contrato 095 de 2021 - No obstante, la solicitud no hace parte del objeto contractual y la CRA no cuenta con base de conceptos de 2021. Esta solicitud se resolverá en la próxima reunión conjunta con Avance Jurídico”. Posteriormente se procedió a su archivo con el aval del Jefe de la Oficina Asesora Jurídica. En efecto, esta solicitud fue realizada en el marco de la ejecución del Contrato 095 de 2021, el cual tiene por objeto la construcción del nuevo Gestor Normativo de la CRA. No obstante, dentro del objeto de dicho contrato no se previó la inclusión de un módulo de conceptos, ni tampoco se le remitió al contratista conceptos jurídicos de otros meses para continuar con su actualización, como manifestó en la comunicación. Por lo anterior, y al consultar al contratista sobre la solicitud éste informó que se trató de un error. En consecuencia, y teniendo en cuenta que la solicitud no hacía parte del objeto del contrato firmado con Avance Jurídico Casa Editorial, y que el contratista informó que se trataba de un error, se decidió archivar la solicitud, situación que fue aclarada directamente en reunión virtual con el contratista”.</a:t>
            </a:r>
            <a:r>
              <a:rPr lang="es-419" sz="1600" i="1" dirty="0">
                <a:solidFill>
                  <a:srgbClr val="002060"/>
                </a:solidFill>
              </a:rPr>
              <a:t>​</a:t>
            </a:r>
          </a:p>
        </p:txBody>
      </p:sp>
    </p:spTree>
    <p:extLst>
      <p:ext uri="{BB962C8B-B14F-4D97-AF65-F5344CB8AC3E}">
        <p14:creationId xmlns:p14="http://schemas.microsoft.com/office/powerpoint/2010/main" val="4135057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adroTexto 3"/>
          <p:cNvSpPr txBox="1"/>
          <p:nvPr/>
        </p:nvSpPr>
        <p:spPr>
          <a:xfrm>
            <a:off x="2716696" y="258700"/>
            <a:ext cx="5845413"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x-none" sz="2200" b="1" dirty="0">
                <a:solidFill>
                  <a:srgbClr val="002060"/>
                </a:solidFill>
              </a:rPr>
              <a:t>NO SE </a:t>
            </a:r>
            <a:r>
              <a:rPr lang="es-MX" sz="2200" b="1" dirty="0">
                <a:solidFill>
                  <a:srgbClr val="002060"/>
                </a:solidFill>
              </a:rPr>
              <a:t>EVIDENCIÓ</a:t>
            </a:r>
            <a:r>
              <a:rPr lang="x-none" sz="2200" b="1" dirty="0">
                <a:solidFill>
                  <a:srgbClr val="002060"/>
                </a:solidFill>
              </a:rPr>
              <a:t> RESPUESTA</a:t>
            </a:r>
            <a:r>
              <a:rPr lang="es-ES" sz="2200" b="1" dirty="0">
                <a:solidFill>
                  <a:srgbClr val="002060"/>
                </a:solidFill>
              </a:rPr>
              <a:t> AL PETICIONARIO</a:t>
            </a:r>
          </a:p>
        </p:txBody>
      </p:sp>
      <p:sp>
        <p:nvSpPr>
          <p:cNvPr id="5" name="CuadroTexto 4"/>
          <p:cNvSpPr txBox="1"/>
          <p:nvPr/>
        </p:nvSpPr>
        <p:spPr>
          <a:xfrm>
            <a:off x="387927" y="1028141"/>
            <a:ext cx="8174182" cy="4832092"/>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rtl="0" fontAlgn="base"/>
            <a:r>
              <a:rPr lang="es-419" b="1" dirty="0">
                <a:solidFill>
                  <a:srgbClr val="002060"/>
                </a:solidFill>
              </a:rPr>
              <a:t>COMENTARIOS DE LA UNIDAD DE CONTROL INTERNO: </a:t>
            </a:r>
            <a:r>
              <a:rPr lang="es-ES" sz="1600" dirty="0">
                <a:solidFill>
                  <a:srgbClr val="002060"/>
                </a:solidFill>
              </a:rPr>
              <a:t>La Ley 1755 de 2015, advierte la importancia de dar respuesta a los peticionarios dentro de los términos establecidos para ello; es por esto que si la entidad pretendía resolver las inquietudes del mismo “(…) en la próxima reunión conjunta con Avance Jurídico” , era necesario informarlo por escrito al peticionario, bajo los parámetros del parágrafo del artículo 14 </a:t>
            </a:r>
            <a:r>
              <a:rPr lang="es-ES" sz="1600" dirty="0" err="1">
                <a:solidFill>
                  <a:srgbClr val="002060"/>
                </a:solidFill>
              </a:rPr>
              <a:t>ibídem</a:t>
            </a:r>
            <a:r>
              <a:rPr lang="es-ES" sz="1600" dirty="0">
                <a:solidFill>
                  <a:srgbClr val="002060"/>
                </a:solidFill>
              </a:rPr>
              <a:t> que señala lo siguiente: “</a:t>
            </a:r>
            <a:r>
              <a:rPr lang="es-419" sz="1600" dirty="0">
                <a:solidFill>
                  <a:srgbClr val="002060"/>
                </a:solidFill>
              </a:rPr>
              <a:t>PARÁGRAFO. Cuando excepcionalmente no fuere posible resolver la petición en los plazos aquí señalados, la autoridad debe informar esta circunstancia al interesado, antes del vencimiento del término señalado en la ley expresando los motivos de la demora y señalando a la vez el plazo razonable en que se resolverá o dará respuesta, que no podrá exceder del doble del inicialmente previsto”</a:t>
            </a:r>
            <a:r>
              <a:rPr lang="es-ES" sz="1600" dirty="0">
                <a:solidFill>
                  <a:srgbClr val="002060"/>
                </a:solidFill>
              </a:rPr>
              <a:t>, (subrayas fuera de texto). Lo anterior, ya que no es suficiente con que se registre en el histórico de Orfeo que la respuesta se dará en una reunión, puesto que se debió dejar trazabilidad de la respuesta inicial, en aras de salvaguardar los derechos del peticionario y los intereses de la entidad.</a:t>
            </a:r>
            <a:r>
              <a:rPr lang="en-US" sz="1600" dirty="0">
                <a:solidFill>
                  <a:srgbClr val="002060"/>
                </a:solidFill>
              </a:rPr>
              <a:t>​</a:t>
            </a:r>
          </a:p>
          <a:p>
            <a:pPr algn="just" rtl="0" fontAlgn="base"/>
            <a:r>
              <a:rPr lang="es-ES" b="1" dirty="0">
                <a:solidFill>
                  <a:srgbClr val="002060"/>
                </a:solidFill>
              </a:rPr>
              <a:t>COMENTARIOS DE LA OFICINA ASESORA JURÍDICA</a:t>
            </a:r>
            <a:r>
              <a:rPr lang="es-ES" sz="1600" i="1" dirty="0">
                <a:solidFill>
                  <a:srgbClr val="002060"/>
                </a:solidFill>
              </a:rPr>
              <a:t>, </a:t>
            </a:r>
            <a:r>
              <a:rPr lang="es-ES" sz="1600" dirty="0">
                <a:solidFill>
                  <a:srgbClr val="002060"/>
                </a:solidFill>
              </a:rPr>
              <a:t>remitidos vía correo electrónico de fecha 1 de diciembre de 2021, señalando lo siguiente: </a:t>
            </a:r>
            <a:r>
              <a:rPr lang="es-ES" sz="1600" i="1" dirty="0">
                <a:solidFill>
                  <a:srgbClr val="002060"/>
                </a:solidFill>
              </a:rPr>
              <a:t>“2. Rad. 20213210060422: El objeto de la comunicación, recibida por correo electrónico y radicada el 5 de agosto, expresa:“…</a:t>
            </a:r>
            <a:r>
              <a:rPr lang="es-419" sz="1600" i="1" dirty="0">
                <a:solidFill>
                  <a:srgbClr val="002060"/>
                </a:solidFill>
              </a:rPr>
              <a:t>comedidamente solicitamos una reunión (la próxima semana, si es posible) con los funcionarios que en su entidad manejan los temas relacionados con Alcantarillados y vertimientos, con el fin de conocer la gestión que adelanta y los</a:t>
            </a:r>
            <a:r>
              <a:rPr lang="es-ES" sz="1600" i="1" dirty="0">
                <a:solidFill>
                  <a:srgbClr val="002060"/>
                </a:solidFill>
              </a:rPr>
              <a:t>​</a:t>
            </a:r>
          </a:p>
        </p:txBody>
      </p:sp>
    </p:spTree>
    <p:extLst>
      <p:ext uri="{BB962C8B-B14F-4D97-AF65-F5344CB8AC3E}">
        <p14:creationId xmlns:p14="http://schemas.microsoft.com/office/powerpoint/2010/main" val="2589162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adroTexto 3"/>
          <p:cNvSpPr txBox="1"/>
          <p:nvPr/>
        </p:nvSpPr>
        <p:spPr>
          <a:xfrm>
            <a:off x="2716696" y="258700"/>
            <a:ext cx="5845413"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x-none" sz="2200" b="1" dirty="0">
                <a:solidFill>
                  <a:srgbClr val="002060"/>
                </a:solidFill>
              </a:rPr>
              <a:t>NO SE </a:t>
            </a:r>
            <a:r>
              <a:rPr lang="es-MX" sz="2200" b="1" dirty="0">
                <a:solidFill>
                  <a:srgbClr val="002060"/>
                </a:solidFill>
              </a:rPr>
              <a:t>EVIDENCIÓ</a:t>
            </a:r>
            <a:r>
              <a:rPr lang="x-none" sz="2200" b="1" dirty="0">
                <a:solidFill>
                  <a:srgbClr val="002060"/>
                </a:solidFill>
              </a:rPr>
              <a:t> RESPUESTA</a:t>
            </a:r>
            <a:r>
              <a:rPr lang="es-ES" sz="2200" b="1" dirty="0">
                <a:solidFill>
                  <a:srgbClr val="002060"/>
                </a:solidFill>
              </a:rPr>
              <a:t> AL PETICIONARIO</a:t>
            </a:r>
          </a:p>
        </p:txBody>
      </p:sp>
      <p:sp>
        <p:nvSpPr>
          <p:cNvPr id="5" name="CuadroTexto 4"/>
          <p:cNvSpPr txBox="1"/>
          <p:nvPr/>
        </p:nvSpPr>
        <p:spPr>
          <a:xfrm>
            <a:off x="387927" y="1028141"/>
            <a:ext cx="8174182" cy="4770537"/>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rtl="0" fontAlgn="base"/>
            <a:r>
              <a:rPr lang="es-419" sz="1600" i="1" dirty="0">
                <a:solidFill>
                  <a:srgbClr val="002060"/>
                </a:solidFill>
              </a:rPr>
              <a:t>“resultados obtenidos por la entidad que usted dirige en estos temas.” Agradecemos su colaboración al respecto. Carina Martínez. Directora de Estudios Sectoriales. Contraloría Delegada de Vivienda y Saneamiento Básico”; su contenido es idéntico al radicado 20213210058282 del 29 de julio, que ya venía siendo tramitado por el abogado Oscar Ortiz. Como se aprecia en los históricos de ambos radicados, el radicado del cual se predica la falta de respuesta le fue asignado al funcionario en mención a las 9:47 A.M. del 5 de agosto, mientras a las 9:51 A.M. del mismo 5 de agosto el jefe de la Oficina Asesora Jurídica firmaba el oficio 20210120055171, respondiendo al radicado 20213210058282, lo que impidió que se señalara en el asunto que se daba respuesta a ambas comunicaciones. Es por eso que en el histórico de ORFEO del radicado 20213210060422 se asoció el 20213210058282, apareciendo el siguiente registro del 10 de agosto: “El documento coincide plenamente con el radicado asociado (2021321005828-2), al cual se le dio respuesta a través del oficio 20210120055171 del 5 de agosto. Por lo anterior, no requiere trámite adicional”, toda vez que carecía de sentido expedir una nueva respuesta cuando la reunión solicitada ya había tenido lugar”. </a:t>
            </a:r>
            <a:r>
              <a:rPr lang="es-419" sz="1600" b="0" i="0" dirty="0">
                <a:effectLst/>
                <a:latin typeface="Calibri" panose="020F0502020204030204" pitchFamily="34" charset="0"/>
              </a:rPr>
              <a:t>​</a:t>
            </a:r>
          </a:p>
          <a:p>
            <a:pPr algn="just" rtl="0" fontAlgn="base"/>
            <a:endParaRPr lang="es-419" sz="1600" b="0" i="0" dirty="0">
              <a:effectLst/>
            </a:endParaRPr>
          </a:p>
          <a:p>
            <a:pPr algn="just" rtl="0" fontAlgn="base"/>
            <a:r>
              <a:rPr lang="es-ES" sz="1600" b="1" i="0" u="none" strike="noStrike" dirty="0">
                <a:solidFill>
                  <a:srgbClr val="002060"/>
                </a:solidFill>
                <a:effectLst/>
                <a:latin typeface="Calibri" panose="020F0502020204030204" pitchFamily="34" charset="0"/>
              </a:rPr>
              <a:t>COMENTARIOS DE LA UNIDAD DE CONTROL INTERNO: </a:t>
            </a:r>
            <a:r>
              <a:rPr lang="es-ES" sz="1600" b="0" i="0" u="none" strike="noStrike" dirty="0">
                <a:solidFill>
                  <a:srgbClr val="002060"/>
                </a:solidFill>
                <a:effectLst/>
                <a:latin typeface="Calibri" panose="020F0502020204030204" pitchFamily="34" charset="0"/>
              </a:rPr>
              <a:t>Si bien la entidad manifiesta que </a:t>
            </a:r>
            <a:r>
              <a:rPr lang="es-419" sz="1600" b="0" i="1" u="none" strike="noStrike" dirty="0">
                <a:solidFill>
                  <a:srgbClr val="002060"/>
                </a:solidFill>
                <a:effectLst/>
                <a:latin typeface="Calibri" panose="020F0502020204030204" pitchFamily="34" charset="0"/>
              </a:rPr>
              <a:t>“no requiere trámite adicional”, toda vez que carecía de sentido expedir una nueva respuesta cuando la reunión solicitada ya había tenido lugar”, </a:t>
            </a:r>
            <a:r>
              <a:rPr lang="es-ES" sz="1600" b="0" i="1" u="none" strike="noStrike" dirty="0">
                <a:solidFill>
                  <a:srgbClr val="002060"/>
                </a:solidFill>
                <a:effectLst/>
                <a:latin typeface="Calibri" panose="020F0502020204030204" pitchFamily="34" charset="0"/>
              </a:rPr>
              <a:t> </a:t>
            </a:r>
            <a:r>
              <a:rPr lang="es-ES" sz="1600" b="0" i="0" u="none" strike="noStrike" dirty="0">
                <a:solidFill>
                  <a:srgbClr val="002060"/>
                </a:solidFill>
                <a:effectLst/>
                <a:latin typeface="Calibri" panose="020F0502020204030204" pitchFamily="34" charset="0"/>
              </a:rPr>
              <a:t>la Ley 1755 de 2015 predica en su artículo 19 inciso segundo lo siguiente:</a:t>
            </a:r>
            <a:endParaRPr lang="es-ES" sz="1600" b="0" i="0" dirty="0">
              <a:solidFill>
                <a:srgbClr val="002060"/>
              </a:solidFill>
              <a:effectLst/>
            </a:endParaRPr>
          </a:p>
        </p:txBody>
      </p:sp>
    </p:spTree>
    <p:extLst>
      <p:ext uri="{BB962C8B-B14F-4D97-AF65-F5344CB8AC3E}">
        <p14:creationId xmlns:p14="http://schemas.microsoft.com/office/powerpoint/2010/main" val="3915849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adroTexto 3"/>
          <p:cNvSpPr txBox="1"/>
          <p:nvPr/>
        </p:nvSpPr>
        <p:spPr>
          <a:xfrm>
            <a:off x="2716696" y="258700"/>
            <a:ext cx="5845413"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x-none" sz="2200" b="1" dirty="0">
                <a:solidFill>
                  <a:srgbClr val="002060"/>
                </a:solidFill>
              </a:rPr>
              <a:t>NO SE </a:t>
            </a:r>
            <a:r>
              <a:rPr lang="es-MX" sz="2200" b="1" dirty="0">
                <a:solidFill>
                  <a:srgbClr val="002060"/>
                </a:solidFill>
              </a:rPr>
              <a:t>EVIDENCIÓ</a:t>
            </a:r>
            <a:r>
              <a:rPr lang="x-none" sz="2200" b="1" dirty="0">
                <a:solidFill>
                  <a:srgbClr val="002060"/>
                </a:solidFill>
              </a:rPr>
              <a:t> RESPUESTA</a:t>
            </a:r>
            <a:r>
              <a:rPr lang="es-ES" sz="2200" b="1" dirty="0">
                <a:solidFill>
                  <a:srgbClr val="002060"/>
                </a:solidFill>
              </a:rPr>
              <a:t> AL PETICIONARIO</a:t>
            </a:r>
          </a:p>
        </p:txBody>
      </p:sp>
      <p:sp>
        <p:nvSpPr>
          <p:cNvPr id="5" name="CuadroTexto 4"/>
          <p:cNvSpPr txBox="1"/>
          <p:nvPr/>
        </p:nvSpPr>
        <p:spPr>
          <a:xfrm>
            <a:off x="387927" y="1134467"/>
            <a:ext cx="8174182" cy="4524315"/>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rtl="0" fontAlgn="base"/>
            <a:r>
              <a:rPr lang="es-ES" sz="1600" b="0" i="1" u="none" strike="noStrike" dirty="0">
                <a:solidFill>
                  <a:srgbClr val="002060"/>
                </a:solidFill>
                <a:effectLst/>
                <a:latin typeface="Calibri" panose="020F0502020204030204" pitchFamily="34" charset="0"/>
              </a:rPr>
              <a:t>“</a:t>
            </a:r>
            <a:r>
              <a:rPr lang="es-419" sz="1600" b="0" i="1" u="sng" dirty="0">
                <a:solidFill>
                  <a:srgbClr val="002060"/>
                </a:solidFill>
                <a:effectLst/>
                <a:latin typeface="Calibri" panose="020F0502020204030204" pitchFamily="34" charset="0"/>
              </a:rPr>
              <a:t>Respecto de peticiones reiterativas ya resueltas, la autoridad podrá remitirse a las respuestas anteriores</a:t>
            </a:r>
            <a:r>
              <a:rPr lang="es-419" sz="1600" b="0" i="1" u="none" strike="noStrike" dirty="0">
                <a:solidFill>
                  <a:srgbClr val="002060"/>
                </a:solidFill>
                <a:effectLst/>
                <a:latin typeface="Calibri" panose="020F0502020204030204" pitchFamily="34" charset="0"/>
              </a:rPr>
              <a:t>, salvo que se trate de derechos imprescriptibles, o de peticiones que se hubieren negado por no acreditar requisitos, siempre que en la nueva petición se subsane”; </a:t>
            </a:r>
            <a:r>
              <a:rPr lang="es-419" sz="1600" b="0" i="0" u="none" strike="noStrike" dirty="0">
                <a:solidFill>
                  <a:srgbClr val="002060"/>
                </a:solidFill>
                <a:effectLst/>
                <a:latin typeface="Calibri" panose="020F0502020204030204" pitchFamily="34" charset="0"/>
              </a:rPr>
              <a:t>(subrayas fuera de texto), ya que si bien </a:t>
            </a:r>
            <a:r>
              <a:rPr lang="es-419" sz="1600" dirty="0">
                <a:solidFill>
                  <a:srgbClr val="002060"/>
                </a:solidFill>
                <a:latin typeface="Calibri" panose="020F0502020204030204" pitchFamily="34" charset="0"/>
              </a:rPr>
              <a:t>se trata de una petición reiterativa, la ley ordena de manera expresa</a:t>
            </a:r>
            <a:r>
              <a:rPr lang="es-ES" sz="1600" dirty="0">
                <a:solidFill>
                  <a:srgbClr val="002060"/>
                </a:solidFill>
                <a:latin typeface="Calibri" panose="020F0502020204030204" pitchFamily="34" charset="0"/>
              </a:rPr>
              <a:t>​ </a:t>
            </a:r>
            <a:r>
              <a:rPr lang="es-419" sz="1600" dirty="0">
                <a:solidFill>
                  <a:srgbClr val="002060"/>
                </a:solidFill>
                <a:latin typeface="Calibri" panose="020F0502020204030204" pitchFamily="34" charset="0"/>
              </a:rPr>
              <a:t>lo que se debe hacer con este tipo de peticiones, por lo que la entidad tiene el deber de responder conforme a los presupuestos legales ya mencionados. </a:t>
            </a:r>
          </a:p>
          <a:p>
            <a:pPr algn="just" rtl="0" fontAlgn="base"/>
            <a:endParaRPr lang="es-419" sz="1600" dirty="0">
              <a:solidFill>
                <a:srgbClr val="002060"/>
              </a:solidFill>
              <a:latin typeface="Calibri" panose="020F0502020204030204" pitchFamily="34" charset="0"/>
            </a:endParaRPr>
          </a:p>
          <a:p>
            <a:pPr algn="just" rtl="0" fontAlgn="base"/>
            <a:r>
              <a:rPr lang="es-419" sz="1600" b="1" dirty="0">
                <a:solidFill>
                  <a:srgbClr val="002060"/>
                </a:solidFill>
                <a:latin typeface="Calibri" panose="020F0502020204030204" pitchFamily="34" charset="0"/>
              </a:rPr>
              <a:t>COMENTARIOS DE LA SUBDIRECCIÓN ADMINISTRATIVA Y FINANCIERA</a:t>
            </a:r>
            <a:r>
              <a:rPr lang="es-419" sz="1600" dirty="0">
                <a:solidFill>
                  <a:srgbClr val="002060"/>
                </a:solidFill>
                <a:latin typeface="Calibri" panose="020F0502020204030204" pitchFamily="34" charset="0"/>
              </a:rPr>
              <a:t>, remitidos vía correo electrónico de fecha 23 de febrero de 2022, señalando lo siguiente: “</a:t>
            </a:r>
            <a:r>
              <a:rPr lang="es-419" sz="1600" i="1" dirty="0">
                <a:solidFill>
                  <a:srgbClr val="002060"/>
                </a:solidFill>
                <a:latin typeface="Calibri" panose="020F0502020204030204" pitchFamily="34" charset="0"/>
              </a:rPr>
              <a:t>En cuanto al radicado 20213210084442 del 13 de octubre de 2021 me permito aclarar lo siguiente: El prestador ACUEDUCTO REGIONAL COOPERATIVO DEL COMÚN ACUASCOOP LTDA, solicitó soporte técnico a través de ORFEO para cancelar el valor de la contribución especial radicado. El grupo de Contribuciones atendió dicho requerimiento mediante comunicación telefónica el día 14 de octubre de 2021 en horas de la tarde, en la cual se asistió el cambió de dominio del correo de </a:t>
            </a:r>
            <a:r>
              <a:rPr lang="es-419" sz="1600" i="1" dirty="0" err="1">
                <a:solidFill>
                  <a:srgbClr val="002060"/>
                </a:solidFill>
                <a:latin typeface="Calibri" panose="020F0502020204030204" pitchFamily="34" charset="0"/>
              </a:rPr>
              <a:t>yahoo</a:t>
            </a:r>
            <a:r>
              <a:rPr lang="es-419" sz="1600" i="1" dirty="0">
                <a:solidFill>
                  <a:srgbClr val="002060"/>
                </a:solidFill>
                <a:latin typeface="Calibri" panose="020F0502020204030204" pitchFamily="34" charset="0"/>
              </a:rPr>
              <a:t> a un correo corporativo para que el prestador pudiera realizar el pago del cual se recibió constancia de pago por PSE. Con la atención telefónica realizada la Subdirección cerró el OFEO haciendo dicha anotación, sin embrago para próximos requerimientos se anexará el soporte correspondiente”.</a:t>
            </a:r>
          </a:p>
        </p:txBody>
      </p:sp>
    </p:spTree>
    <p:extLst>
      <p:ext uri="{BB962C8B-B14F-4D97-AF65-F5344CB8AC3E}">
        <p14:creationId xmlns:p14="http://schemas.microsoft.com/office/powerpoint/2010/main" val="3172971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16696" y="196595"/>
            <a:ext cx="5963177" cy="1446550"/>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OBSERVACIÓN</a:t>
            </a:r>
          </a:p>
          <a:p>
            <a:pPr algn="ctr"/>
            <a:r>
              <a:rPr lang="x-none" sz="2200" b="1" dirty="0">
                <a:solidFill>
                  <a:srgbClr val="002060"/>
                </a:solidFill>
              </a:rPr>
              <a:t>RESPUESTAS EXTEMPORÁNEAS DE LAS P</a:t>
            </a:r>
            <a:r>
              <a:rPr lang="es-MX" sz="2200" b="1" dirty="0">
                <a:solidFill>
                  <a:srgbClr val="002060"/>
                </a:solidFill>
              </a:rPr>
              <a:t>ETICIONES, QUEJAS RECLAMOS, SUGERENCIAS Y DENUNCIAS</a:t>
            </a:r>
            <a:endParaRPr lang="es-ES" sz="2200" b="1" dirty="0">
              <a:solidFill>
                <a:srgbClr val="002060"/>
              </a:solidFill>
            </a:endParaRPr>
          </a:p>
        </p:txBody>
      </p:sp>
      <p:sp>
        <p:nvSpPr>
          <p:cNvPr id="3" name="CuadroTexto 2"/>
          <p:cNvSpPr txBox="1"/>
          <p:nvPr/>
        </p:nvSpPr>
        <p:spPr>
          <a:xfrm>
            <a:off x="318053" y="1757555"/>
            <a:ext cx="8361820" cy="3985706"/>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s-CO" dirty="0">
                <a:solidFill>
                  <a:srgbClr val="002060"/>
                </a:solidFill>
              </a:rPr>
              <a:t>En el análisis de las peticiones contestadas extemporáneamente, se evidenció que el 0.9% (16 de 1.712) fueron atendidas por fuera de los términos establecidos en el Decreto 491 del 28 de marzo de 2020 en su artículo 5º que señala lo siguiente: </a:t>
            </a:r>
            <a:r>
              <a:rPr lang="es-CO" i="1" dirty="0">
                <a:solidFill>
                  <a:srgbClr val="002060"/>
                </a:solidFill>
              </a:rPr>
              <a:t>“Ampliación de términos para atender las peticiones. Para las peticiones que se encuentren en curso o que se radiquen durante la vigencia de la Emergencia Sanitaria, se ampliarán los términos señalados en el artículo 14 de la Ley 1437 de 2011, así: Salvo norma especial toda petición deberá resolverse dentro de los treinta (30) días siguientes a su recepción.”, </a:t>
            </a:r>
            <a:r>
              <a:rPr lang="es-CO" dirty="0">
                <a:solidFill>
                  <a:srgbClr val="002060"/>
                </a:solidFill>
              </a:rPr>
              <a:t>subrayas fuera de texto, (ver anexo 3).</a:t>
            </a:r>
          </a:p>
          <a:p>
            <a:pPr algn="just"/>
            <a:endParaRPr lang="es-CO" dirty="0">
              <a:solidFill>
                <a:srgbClr val="002060"/>
              </a:solidFill>
            </a:endParaRPr>
          </a:p>
          <a:p>
            <a:pPr lvl="0" algn="just"/>
            <a:r>
              <a:rPr lang="es-CO" dirty="0">
                <a:solidFill>
                  <a:srgbClr val="002060"/>
                </a:solidFill>
              </a:rPr>
              <a:t>Por lo anterior, se solicita a la administración</a:t>
            </a:r>
            <a:r>
              <a:rPr lang="es-ES" dirty="0">
                <a:solidFill>
                  <a:srgbClr val="002060"/>
                </a:solidFill>
              </a:rPr>
              <a:t> de la entidad</a:t>
            </a:r>
            <a:r>
              <a:rPr lang="es-CO" dirty="0">
                <a:solidFill>
                  <a:srgbClr val="002060"/>
                </a:solidFill>
              </a:rPr>
              <a:t> dar respuesta a los peticionarios dentro de los términos establecidos en la ley, para efectos de evitar riesgos legales en contra de la UAE CRA, conforme a las recomendaciones formuladas por este despacho en los informes de seguimiento de las vigencias 2016, 2017, 2018, 2019, 2020 y primer semestre de 2021.</a:t>
            </a:r>
          </a:p>
        </p:txBody>
      </p:sp>
    </p:spTree>
    <p:extLst>
      <p:ext uri="{BB962C8B-B14F-4D97-AF65-F5344CB8AC3E}">
        <p14:creationId xmlns:p14="http://schemas.microsoft.com/office/powerpoint/2010/main" val="4031097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861866" y="291688"/>
            <a:ext cx="5658679" cy="1446550"/>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OBSERVACIÓN</a:t>
            </a:r>
          </a:p>
          <a:p>
            <a:pPr algn="ctr"/>
            <a:r>
              <a:rPr lang="x-none" sz="2200" b="1" dirty="0">
                <a:solidFill>
                  <a:srgbClr val="002060"/>
                </a:solidFill>
              </a:rPr>
              <a:t>RESPUESTAS EXTEMPORÁNEAS DE LAS P</a:t>
            </a:r>
            <a:r>
              <a:rPr lang="es-MX" sz="2200" b="1" dirty="0">
                <a:solidFill>
                  <a:srgbClr val="002060"/>
                </a:solidFill>
              </a:rPr>
              <a:t>ETICIONES, QUEJAS RECLAMOS, SUGERENCIAS Y DENUNCIAS</a:t>
            </a:r>
            <a:endParaRPr lang="es-ES" sz="2200" b="1" dirty="0">
              <a:solidFill>
                <a:srgbClr val="002060"/>
              </a:solidFill>
            </a:endParaRPr>
          </a:p>
        </p:txBody>
      </p:sp>
      <p:graphicFrame>
        <p:nvGraphicFramePr>
          <p:cNvPr id="5" name="Gráfico 4"/>
          <p:cNvGraphicFramePr/>
          <p:nvPr>
            <p:extLst>
              <p:ext uri="{D42A27DB-BD31-4B8C-83A1-F6EECF244321}">
                <p14:modId xmlns:p14="http://schemas.microsoft.com/office/powerpoint/2010/main" val="3227901637"/>
              </p:ext>
            </p:extLst>
          </p:nvPr>
        </p:nvGraphicFramePr>
        <p:xfrm>
          <a:off x="471055" y="1908313"/>
          <a:ext cx="8049490" cy="38563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4920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401782" y="1249946"/>
            <a:ext cx="8340436" cy="4401205"/>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defRPr/>
            </a:pPr>
            <a:endParaRPr lang="es-CO" sz="1000" dirty="0">
              <a:solidFill>
                <a:schemeClr val="tx2"/>
              </a:solidFill>
              <a:cs typeface="Arial" panose="020B0604020202020204" pitchFamily="34" charset="0"/>
            </a:endParaRPr>
          </a:p>
          <a:p>
            <a:pPr algn="just"/>
            <a:r>
              <a:rPr lang="es-MX" sz="2000" b="1" dirty="0">
                <a:solidFill>
                  <a:srgbClr val="002060"/>
                </a:solidFill>
                <a:cs typeface="Arial" panose="020B0604020202020204" pitchFamily="34" charset="0"/>
              </a:rPr>
              <a:t>Los criterios observados en el ejercicio del seguimiento fueron: </a:t>
            </a:r>
          </a:p>
          <a:p>
            <a:pPr algn="just"/>
            <a:endParaRPr lang="es-MX" sz="1000" dirty="0">
              <a:solidFill>
                <a:srgbClr val="002060"/>
              </a:solidFill>
              <a:cs typeface="Arial" panose="020B0604020202020204" pitchFamily="34" charset="0"/>
            </a:endParaRPr>
          </a:p>
          <a:p>
            <a:pPr marL="266700" indent="-266700" algn="just"/>
            <a:r>
              <a:rPr lang="es-MX" sz="2000" dirty="0">
                <a:solidFill>
                  <a:srgbClr val="002060"/>
                </a:solidFill>
                <a:cs typeface="Arial" panose="020B0604020202020204" pitchFamily="34" charset="0"/>
              </a:rPr>
              <a:t>1. El cumplimiento de la normatividad que rige las PQRSD (Ley 1755 de 2015; artículo 76 de la Ley 1474 de 2011, artículo 7º de la Ley 1437 de 2011, el artículo 4º del Decreto 707 de 1995 y el Decreto 491 del 28 de marzo de 2020</a:t>
            </a:r>
            <a:r>
              <a:rPr lang="es-MX" sz="2000" i="1" dirty="0">
                <a:solidFill>
                  <a:srgbClr val="002060"/>
                </a:solidFill>
                <a:cs typeface="Arial" panose="020B0604020202020204" pitchFamily="34" charset="0"/>
              </a:rPr>
              <a:t> “</a:t>
            </a:r>
            <a:r>
              <a:rPr lang="es-CO" sz="2000" i="1" dirty="0">
                <a:solidFill>
                  <a:srgbClr val="002060"/>
                </a:solidFill>
                <a:cs typeface="Arial" panose="020B0604020202020204" pitchFamily="34" charset="0"/>
              </a:rPr>
              <a:t>Por el cual se adoptan medidas de urgencia para garantizar la atención y la prestación de los servicios por parte de las autoridades públicas y los particulares que cumplan funciones públicas y se toman medidas para la protección laboral y de los contratistas de prestación de servicios de las entidades públicas, en el marco del Estado de Emergencia Económica, Social y Ecológica</a:t>
            </a:r>
            <a:r>
              <a:rPr lang="es-MX" sz="2000" dirty="0">
                <a:solidFill>
                  <a:srgbClr val="002060"/>
                </a:solidFill>
                <a:cs typeface="Arial" panose="020B0604020202020204" pitchFamily="34" charset="0"/>
              </a:rPr>
              <a:t>”.</a:t>
            </a:r>
          </a:p>
          <a:p>
            <a:pPr algn="just"/>
            <a:r>
              <a:rPr lang="es-MX" sz="2000" dirty="0">
                <a:solidFill>
                  <a:srgbClr val="002060"/>
                </a:solidFill>
                <a:cs typeface="Arial" panose="020B0604020202020204" pitchFamily="34" charset="0"/>
              </a:rPr>
              <a:t>2. El fundamento de las respuestas emitidas por la entidad.</a:t>
            </a:r>
          </a:p>
          <a:p>
            <a:pPr algn="just"/>
            <a:r>
              <a:rPr lang="es-MX" sz="2000" dirty="0">
                <a:solidFill>
                  <a:srgbClr val="002060"/>
                </a:solidFill>
                <a:cs typeface="Arial" panose="020B0604020202020204" pitchFamily="34" charset="0"/>
              </a:rPr>
              <a:t>3. La remisión por competencia a las entidades respectivas.</a:t>
            </a:r>
          </a:p>
          <a:p>
            <a:pPr algn="just"/>
            <a:r>
              <a:rPr lang="es-MX" sz="2000" dirty="0">
                <a:solidFill>
                  <a:srgbClr val="002060"/>
                </a:solidFill>
                <a:cs typeface="Arial" panose="020B0604020202020204" pitchFamily="34" charset="0"/>
              </a:rPr>
              <a:t>4. El oportuno cumplimiento de los términos.</a:t>
            </a:r>
          </a:p>
        </p:txBody>
      </p:sp>
      <p:sp>
        <p:nvSpPr>
          <p:cNvPr id="3" name="CuadroTexto 2">
            <a:extLst>
              <a:ext uri="{FF2B5EF4-FFF2-40B4-BE49-F238E27FC236}">
                <a16:creationId xmlns:a16="http://schemas.microsoft.com/office/drawing/2014/main" id="{333CDFEC-DD48-4368-A2D3-B60731BBF153}"/>
              </a:ext>
            </a:extLst>
          </p:cNvPr>
          <p:cNvSpPr txBox="1"/>
          <p:nvPr/>
        </p:nvSpPr>
        <p:spPr>
          <a:xfrm>
            <a:off x="2616991" y="315516"/>
            <a:ext cx="6125227" cy="553998"/>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MX" sz="3000" b="1" dirty="0">
                <a:solidFill>
                  <a:srgbClr val="002060"/>
                </a:solidFill>
              </a:rPr>
              <a:t>CRITERIOS DEL SEGUIMIENTO</a:t>
            </a:r>
            <a:endParaRPr lang="es-CO" sz="3000" b="1" dirty="0">
              <a:solidFill>
                <a:srgbClr val="002060"/>
              </a:solidFill>
            </a:endParaRPr>
          </a:p>
        </p:txBody>
      </p:sp>
    </p:spTree>
    <p:extLst>
      <p:ext uri="{BB962C8B-B14F-4D97-AF65-F5344CB8AC3E}">
        <p14:creationId xmlns:p14="http://schemas.microsoft.com/office/powerpoint/2010/main" val="11332239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43199" y="288153"/>
            <a:ext cx="5805055" cy="861774"/>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x-none" sz="2500" b="1" dirty="0">
                <a:solidFill>
                  <a:srgbClr val="002060"/>
                </a:solidFill>
              </a:rPr>
              <a:t>RESPUESTAS EXTEMPORÁNEAS POR </a:t>
            </a:r>
          </a:p>
          <a:p>
            <a:pPr algn="ctr"/>
            <a:r>
              <a:rPr lang="x-none" sz="2500" b="1" dirty="0">
                <a:solidFill>
                  <a:srgbClr val="002060"/>
                </a:solidFill>
              </a:rPr>
              <a:t>DEPENDENCIAS </a:t>
            </a:r>
            <a:r>
              <a:rPr lang="es-ES" sz="2500" b="1" dirty="0">
                <a:solidFill>
                  <a:srgbClr val="002060"/>
                </a:solidFill>
              </a:rPr>
              <a:t>SEGUNDO </a:t>
            </a:r>
            <a:r>
              <a:rPr lang="x-none" sz="2500" b="1" dirty="0">
                <a:solidFill>
                  <a:srgbClr val="002060"/>
                </a:solidFill>
              </a:rPr>
              <a:t>SEMESTRE 202</a:t>
            </a:r>
            <a:r>
              <a:rPr lang="es-MX" sz="2500" b="1" dirty="0">
                <a:solidFill>
                  <a:srgbClr val="002060"/>
                </a:solidFill>
              </a:rPr>
              <a:t>1</a:t>
            </a:r>
            <a:endParaRPr lang="es-ES" sz="2500" b="1" dirty="0">
              <a:solidFill>
                <a:srgbClr val="002060"/>
              </a:solidFill>
            </a:endParaRPr>
          </a:p>
        </p:txBody>
      </p:sp>
      <p:graphicFrame>
        <p:nvGraphicFramePr>
          <p:cNvPr id="5" name="Gráfico 4"/>
          <p:cNvGraphicFramePr/>
          <p:nvPr>
            <p:extLst>
              <p:ext uri="{D42A27DB-BD31-4B8C-83A1-F6EECF244321}">
                <p14:modId xmlns:p14="http://schemas.microsoft.com/office/powerpoint/2010/main" val="4201843454"/>
              </p:ext>
            </p:extLst>
          </p:nvPr>
        </p:nvGraphicFramePr>
        <p:xfrm>
          <a:off x="457200" y="1407695"/>
          <a:ext cx="8091055" cy="43003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1586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90572"/>
            <a:ext cx="5857461" cy="1107996"/>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x-none" sz="2200" b="1" dirty="0">
                <a:solidFill>
                  <a:srgbClr val="002060"/>
                </a:solidFill>
              </a:rPr>
              <a:t>COMPARATIVO POR SEMESTRES DE LAS  </a:t>
            </a:r>
          </a:p>
          <a:p>
            <a:pPr algn="ctr"/>
            <a:r>
              <a:rPr lang="x-none" sz="2200" b="1" dirty="0">
                <a:solidFill>
                  <a:srgbClr val="002060"/>
                </a:solidFill>
              </a:rPr>
              <a:t>RESPUESTAS EXTEMPORÁNEAS POR DEPENDENCIAS </a:t>
            </a:r>
            <a:endParaRPr lang="es-ES" sz="2200" b="1" dirty="0">
              <a:solidFill>
                <a:srgbClr val="002060"/>
              </a:solidFill>
            </a:endParaRPr>
          </a:p>
        </p:txBody>
      </p:sp>
      <p:graphicFrame>
        <p:nvGraphicFramePr>
          <p:cNvPr id="5" name="Gráfico 4"/>
          <p:cNvGraphicFramePr/>
          <p:nvPr>
            <p:extLst>
              <p:ext uri="{D42A27DB-BD31-4B8C-83A1-F6EECF244321}">
                <p14:modId xmlns:p14="http://schemas.microsoft.com/office/powerpoint/2010/main" val="465511706"/>
              </p:ext>
            </p:extLst>
          </p:nvPr>
        </p:nvGraphicFramePr>
        <p:xfrm>
          <a:off x="304800" y="1563386"/>
          <a:ext cx="8309113" cy="42806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1336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es-ES" sz="2200" b="1" dirty="0">
                <a:solidFill>
                  <a:srgbClr val="002060"/>
                </a:solidFill>
              </a:rPr>
              <a:t>RESPUESTAS EXTEMPORÁNEAS</a:t>
            </a:r>
          </a:p>
        </p:txBody>
      </p:sp>
      <p:sp>
        <p:nvSpPr>
          <p:cNvPr id="3" name="CuadroTexto 2"/>
          <p:cNvSpPr txBox="1"/>
          <p:nvPr/>
        </p:nvSpPr>
        <p:spPr>
          <a:xfrm>
            <a:off x="424070" y="1264650"/>
            <a:ext cx="8151894" cy="4180760"/>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lnSpc>
                <a:spcPct val="107000"/>
              </a:lnSpc>
              <a:spcAft>
                <a:spcPts val="800"/>
              </a:spcAft>
            </a:pPr>
            <a:r>
              <a:rPr lang="es-ES" sz="1600" b="1" dirty="0">
                <a:solidFill>
                  <a:srgbClr val="002060"/>
                </a:solidFill>
                <a:cs typeface="Arial" panose="020B0604020202020204" pitchFamily="34" charset="0"/>
              </a:rPr>
              <a:t>COMENTARIOS DE LA OFICINA ASESORA JURÍDICA</a:t>
            </a:r>
            <a:r>
              <a:rPr lang="es-ES" sz="1600" dirty="0">
                <a:solidFill>
                  <a:srgbClr val="002060"/>
                </a:solidFill>
                <a:cs typeface="Arial" panose="020B0604020202020204" pitchFamily="34" charset="0"/>
              </a:rPr>
              <a:t>, remitidos vía correo electrónico de fecha 1 de diciembre de 2021: </a:t>
            </a:r>
            <a:r>
              <a:rPr lang="es-ES" sz="1550" i="1" dirty="0">
                <a:solidFill>
                  <a:srgbClr val="002060"/>
                </a:solidFill>
                <a:latin typeface="Calibri" panose="020F0502020204030204" pitchFamily="34" charset="0"/>
                <a:cs typeface="Calibri" panose="020F0502020204030204" pitchFamily="34" charset="0"/>
              </a:rPr>
              <a:t>“1. Rad. 20213210055432: </a:t>
            </a:r>
            <a:r>
              <a:rPr lang="es-419" sz="1550" i="1" dirty="0">
                <a:solidFill>
                  <a:srgbClr val="002060"/>
                </a:solidFill>
                <a:latin typeface="Calibri" panose="020F0502020204030204" pitchFamily="34" charset="0"/>
                <a:cs typeface="Calibri" panose="020F0502020204030204" pitchFamily="34" charset="0"/>
              </a:rPr>
              <a:t>Fecha de Entrada: Lunes 19 de julio de 2021; Fecha de Asignación: Miércoles 21 de julio de 2021; Fecha de Trámite Abogado: Viernes 6 de agosto de 2021; Fecha de Revisión: Viernes 6 de agosto de 2021; Fecha de Firma: Viernes 6 de agosto de 2021; Fecha de Radicación: Viernes 6 de agosto de 2021; Fecha de Envío: Viernes 6 de agosto de 2021. Una vez verificado el sistema, se evidencia que previa la asignación del trámite, el mismo había sido tomado como un Derecho de Petición cuyo término es diferente al de un traslado por competencia (Este término es de 15 días hábiles, es decir que, en el presente caso, el vencimiento del término correspondía al martes 10 de agosto de 2021 según la TRD que tenía asignada). En este orden de ideas, al presentarse un error en la asignación de la TRD, la comunicación se tramitó inicialmente como derecho de petición, y no, como traslado por competencia. De manera posterior se identificó que en efecto correspondía a un traslado y se le dio el trámite correspondiente. Además de esta situación, tal y como quedó anotado en el sistema de ORFEO el computador personal de la contratista a cargo sufrió un daño irreparable (tuvo que comprar uno nuevo), situación que le impidió acceder oportunamente al sistema para identificar y atender el trámite corrigiendo la TRD correspondiente”.  </a:t>
            </a:r>
          </a:p>
        </p:txBody>
      </p:sp>
    </p:spTree>
    <p:extLst>
      <p:ext uri="{BB962C8B-B14F-4D97-AF65-F5344CB8AC3E}">
        <p14:creationId xmlns:p14="http://schemas.microsoft.com/office/powerpoint/2010/main" val="2360648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es-ES" sz="2200" b="1" dirty="0">
                <a:solidFill>
                  <a:srgbClr val="002060"/>
                </a:solidFill>
              </a:rPr>
              <a:t>RESPUESTAS EXTEMPORÁNEAS</a:t>
            </a:r>
          </a:p>
        </p:txBody>
      </p:sp>
      <p:sp>
        <p:nvSpPr>
          <p:cNvPr id="3" name="CuadroTexto 2"/>
          <p:cNvSpPr txBox="1"/>
          <p:nvPr/>
        </p:nvSpPr>
        <p:spPr>
          <a:xfrm>
            <a:off x="424070" y="1200855"/>
            <a:ext cx="8151894" cy="4637360"/>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lnSpc>
                <a:spcPct val="107000"/>
              </a:lnSpc>
              <a:spcAft>
                <a:spcPts val="800"/>
              </a:spcAft>
            </a:pPr>
            <a:r>
              <a:rPr lang="es-419" sz="1600" b="1" dirty="0">
                <a:solidFill>
                  <a:srgbClr val="002060"/>
                </a:solidFill>
                <a:latin typeface="Calibri" panose="020F0502020204030204" pitchFamily="34" charset="0"/>
                <a:cs typeface="Calibri" panose="020F0502020204030204" pitchFamily="34" charset="0"/>
              </a:rPr>
              <a:t>COMENTARIOS DE LA UNIDAD DE CONTROL INTERNO: </a:t>
            </a:r>
            <a:r>
              <a:rPr lang="es-419" sz="1600" dirty="0">
                <a:solidFill>
                  <a:srgbClr val="002060"/>
                </a:solidFill>
                <a:latin typeface="Calibri" panose="020F0502020204030204" pitchFamily="34" charset="0"/>
                <a:cs typeface="Calibri" panose="020F0502020204030204" pitchFamily="34" charset="0"/>
              </a:rPr>
              <a:t>Esta Unidad verifica los términos legales para dar respuesta a las peticiones, quejas, reclamos, sugerencias y denuncias de conformidad a lo </a:t>
            </a:r>
            <a:r>
              <a:rPr lang="es-419" sz="1600" dirty="0">
                <a:solidFill>
                  <a:srgbClr val="002060"/>
                </a:solidFill>
                <a:cs typeface="Arial" panose="020B0604020202020204" pitchFamily="34" charset="0"/>
              </a:rPr>
              <a:t>establecido en la Ley 1755 de 2015 y decreto 491 de 2020. </a:t>
            </a:r>
            <a:r>
              <a:rPr lang="es-ES" sz="1600" dirty="0">
                <a:solidFill>
                  <a:srgbClr val="002060"/>
                </a:solidFill>
                <a:cs typeface="Arial" panose="020B0604020202020204" pitchFamily="34" charset="0"/>
              </a:rPr>
              <a:t>Por lo anterior, solo se tiene </a:t>
            </a:r>
            <a:r>
              <a:rPr lang="x-none" sz="1600" dirty="0">
                <a:solidFill>
                  <a:srgbClr val="002060"/>
                </a:solidFill>
                <a:cs typeface="Arial" panose="020B0604020202020204" pitchFamily="34" charset="0"/>
              </a:rPr>
              <a:t>en cuenta </a:t>
            </a:r>
            <a:r>
              <a:rPr lang="es-CO" sz="1600" dirty="0">
                <a:solidFill>
                  <a:srgbClr val="002060"/>
                </a:solidFill>
                <a:cs typeface="Arial" panose="020B0604020202020204" pitchFamily="34" charset="0"/>
              </a:rPr>
              <a:t>para el ejercicio auditor, </a:t>
            </a:r>
            <a:r>
              <a:rPr lang="x-none" sz="1600" dirty="0">
                <a:solidFill>
                  <a:srgbClr val="002060"/>
                </a:solidFill>
                <a:cs typeface="Arial" panose="020B0604020202020204" pitchFamily="34" charset="0"/>
              </a:rPr>
              <a:t>la fecha de entrega </a:t>
            </a:r>
            <a:r>
              <a:rPr lang="es-MX" sz="1600" dirty="0">
                <a:solidFill>
                  <a:srgbClr val="002060"/>
                </a:solidFill>
                <a:cs typeface="Arial" panose="020B0604020202020204" pitchFamily="34" charset="0"/>
              </a:rPr>
              <a:t>a los</a:t>
            </a:r>
            <a:r>
              <a:rPr lang="x-none" sz="1600" dirty="0">
                <a:solidFill>
                  <a:srgbClr val="002060"/>
                </a:solidFill>
                <a:cs typeface="Arial" panose="020B0604020202020204" pitchFamily="34" charset="0"/>
              </a:rPr>
              <a:t> </a:t>
            </a:r>
            <a:r>
              <a:rPr lang="es-MX" sz="1600" dirty="0">
                <a:solidFill>
                  <a:srgbClr val="002060"/>
                </a:solidFill>
                <a:cs typeface="Arial" panose="020B0604020202020204" pitchFamily="34" charset="0"/>
              </a:rPr>
              <a:t>peticionarios</a:t>
            </a:r>
            <a:r>
              <a:rPr lang="x-none" sz="1600" dirty="0">
                <a:solidFill>
                  <a:srgbClr val="002060"/>
                </a:solidFill>
                <a:cs typeface="Arial" panose="020B0604020202020204" pitchFamily="34" charset="0"/>
              </a:rPr>
              <a:t> </a:t>
            </a:r>
            <a:r>
              <a:rPr lang="es-CO" sz="1600" dirty="0">
                <a:solidFill>
                  <a:srgbClr val="002060"/>
                </a:solidFill>
                <a:cs typeface="Arial" panose="020B0604020202020204" pitchFamily="34" charset="0"/>
              </a:rPr>
              <a:t>de las respuestas emitidas por la entidad</a:t>
            </a:r>
            <a:r>
              <a:rPr lang="x-none" sz="1600" dirty="0">
                <a:solidFill>
                  <a:srgbClr val="002060"/>
                </a:solidFill>
                <a:cs typeface="Arial" panose="020B0604020202020204" pitchFamily="34" charset="0"/>
              </a:rPr>
              <a:t>, y no </a:t>
            </a:r>
            <a:r>
              <a:rPr lang="es-CO" sz="1600" dirty="0">
                <a:solidFill>
                  <a:srgbClr val="002060"/>
                </a:solidFill>
                <a:cs typeface="Arial" panose="020B0604020202020204" pitchFamily="34" charset="0"/>
              </a:rPr>
              <a:t>plazos</a:t>
            </a:r>
            <a:r>
              <a:rPr lang="x-none" sz="1600" dirty="0">
                <a:solidFill>
                  <a:srgbClr val="002060"/>
                </a:solidFill>
                <a:cs typeface="Arial" panose="020B0604020202020204" pitchFamily="34" charset="0"/>
              </a:rPr>
              <a:t> intern</a:t>
            </a:r>
            <a:r>
              <a:rPr lang="es-CO" sz="1600" dirty="0">
                <a:solidFill>
                  <a:srgbClr val="002060"/>
                </a:solidFill>
                <a:cs typeface="Arial" panose="020B0604020202020204" pitchFamily="34" charset="0"/>
              </a:rPr>
              <a:t>o</a:t>
            </a:r>
            <a:r>
              <a:rPr lang="x-none" sz="1600" dirty="0">
                <a:solidFill>
                  <a:srgbClr val="002060"/>
                </a:solidFill>
                <a:cs typeface="Arial" panose="020B0604020202020204" pitchFamily="34" charset="0"/>
              </a:rPr>
              <a:t>s </a:t>
            </a:r>
            <a:r>
              <a:rPr lang="es-CO" sz="1600" dirty="0">
                <a:solidFill>
                  <a:srgbClr val="002060"/>
                </a:solidFill>
                <a:cs typeface="Arial" panose="020B0604020202020204" pitchFamily="34" charset="0"/>
              </a:rPr>
              <a:t>o cualquier circunstancia que afecte el cumplimiento de los términos legales para gestionar las respectivas respuestas, eventualidades que deben ser previstas y resueltas de manera oportuna por la entidad. </a:t>
            </a:r>
            <a:r>
              <a:rPr lang="es-ES" sz="1600" dirty="0">
                <a:solidFill>
                  <a:srgbClr val="002060"/>
                </a:solidFill>
                <a:cs typeface="Arial" panose="020B0604020202020204" pitchFamily="34" charset="0"/>
              </a:rPr>
              <a:t> ​</a:t>
            </a:r>
            <a:r>
              <a:rPr lang="en-US" sz="1600" dirty="0">
                <a:solidFill>
                  <a:srgbClr val="002060"/>
                </a:solidFill>
                <a:cs typeface="Arial" panose="020B0604020202020204" pitchFamily="34" charset="0"/>
              </a:rPr>
              <a:t>​</a:t>
            </a:r>
            <a:r>
              <a:rPr lang="es-419" sz="1600" dirty="0">
                <a:solidFill>
                  <a:srgbClr val="002060"/>
                </a:solidFill>
                <a:cs typeface="Arial" panose="020B0604020202020204" pitchFamily="34" charset="0"/>
              </a:rPr>
              <a:t> </a:t>
            </a:r>
            <a:endParaRPr lang="es-419" sz="1000" dirty="0">
              <a:solidFill>
                <a:srgbClr val="002060"/>
              </a:solidFill>
              <a:latin typeface="Calibri" panose="020F0502020204030204" pitchFamily="34" charset="0"/>
              <a:cs typeface="Calibri" panose="020F0502020204030204" pitchFamily="34" charset="0"/>
            </a:endParaRPr>
          </a:p>
          <a:p>
            <a:pPr algn="just">
              <a:lnSpc>
                <a:spcPct val="107000"/>
              </a:lnSpc>
              <a:spcAft>
                <a:spcPts val="800"/>
              </a:spcAft>
            </a:pPr>
            <a:r>
              <a:rPr lang="es-ES" sz="1600" b="1" dirty="0">
                <a:solidFill>
                  <a:srgbClr val="002060"/>
                </a:solidFill>
                <a:cs typeface="Arial" panose="020B0604020202020204" pitchFamily="34" charset="0"/>
              </a:rPr>
              <a:t>COMENTARIOS DE LA OFICINA ASESORA JURÍDICA</a:t>
            </a:r>
            <a:r>
              <a:rPr lang="es-ES" sz="1600" dirty="0">
                <a:solidFill>
                  <a:srgbClr val="002060"/>
                </a:solidFill>
                <a:cs typeface="Arial" panose="020B0604020202020204" pitchFamily="34" charset="0"/>
              </a:rPr>
              <a:t>, remitidos vía correo electrónico de fecha 1 de diciembre de 2021</a:t>
            </a:r>
            <a:r>
              <a:rPr lang="es-ES" sz="1600" dirty="0">
                <a:solidFill>
                  <a:srgbClr val="002060"/>
                </a:solidFill>
                <a:latin typeface="Calibri" panose="020F0502020204030204" pitchFamily="34" charset="0"/>
                <a:cs typeface="Calibri" panose="020F0502020204030204" pitchFamily="34" charset="0"/>
              </a:rPr>
              <a:t>: </a:t>
            </a:r>
            <a:r>
              <a:rPr lang="es-ES" sz="1500" i="1" dirty="0">
                <a:solidFill>
                  <a:srgbClr val="002060"/>
                </a:solidFill>
                <a:latin typeface="Calibri" panose="020F0502020204030204" pitchFamily="34" charset="0"/>
                <a:cs typeface="Calibri" panose="020F0502020204030204" pitchFamily="34" charset="0"/>
              </a:rPr>
              <a:t>“</a:t>
            </a:r>
            <a:r>
              <a:rPr lang="es-ES" sz="1550" i="1" dirty="0">
                <a:solidFill>
                  <a:srgbClr val="002060"/>
                </a:solidFill>
                <a:latin typeface="Calibri" panose="020F0502020204030204" pitchFamily="34" charset="0"/>
                <a:cs typeface="Calibri" panose="020F0502020204030204" pitchFamily="34" charset="0"/>
              </a:rPr>
              <a:t>3. Rad. 20213210022452: La solicitud de concepto de legalidad de contrato de condiciones uniformes para Corporación Acueducto </a:t>
            </a:r>
            <a:r>
              <a:rPr lang="es-ES" sz="1550" i="1" dirty="0" err="1">
                <a:solidFill>
                  <a:srgbClr val="002060"/>
                </a:solidFill>
                <a:latin typeface="Calibri" panose="020F0502020204030204" pitchFamily="34" charset="0"/>
                <a:cs typeface="Calibri" panose="020F0502020204030204" pitchFamily="34" charset="0"/>
              </a:rPr>
              <a:t>Multiveredal</a:t>
            </a:r>
            <a:r>
              <a:rPr lang="es-ES" sz="1550" i="1" dirty="0">
                <a:solidFill>
                  <a:srgbClr val="002060"/>
                </a:solidFill>
                <a:latin typeface="Calibri" panose="020F0502020204030204" pitchFamily="34" charset="0"/>
                <a:cs typeface="Calibri" panose="020F0502020204030204" pitchFamily="34" charset="0"/>
              </a:rPr>
              <a:t> La Acuarela se radicó el 18 de marzo. En la misma fecha el asunto se asignó a Natalia Guzmán, abogada que lo informó el día siguiente a Natalia Hernández de Subdirección de Regulación, quien en la misma fecha eliminó el informado, quedando sin soporte técnico el trámite desde ese momento”. “A raíz de la salida a vacaciones de la abogada Natalia Guzmán, desde el usuario PRUEBA2 se asigna el radicado de ORFEO a Óscar Ortiz, quien posteriormente se percata de la falta de respuesta técnica y de la no respuesta a la solicitud y procede a dar trámite de respuesta, con fundamento en lo previsto por el artículo 19 del CPACA (peticiones reiterativas ya resueltas)”. </a:t>
            </a:r>
          </a:p>
        </p:txBody>
      </p:sp>
    </p:spTree>
    <p:extLst>
      <p:ext uri="{BB962C8B-B14F-4D97-AF65-F5344CB8AC3E}">
        <p14:creationId xmlns:p14="http://schemas.microsoft.com/office/powerpoint/2010/main" val="13129191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es-ES" sz="2200" b="1" dirty="0">
                <a:solidFill>
                  <a:srgbClr val="002060"/>
                </a:solidFill>
              </a:rPr>
              <a:t>RESPUESTAS EXTEMPORÁNEAS</a:t>
            </a:r>
          </a:p>
        </p:txBody>
      </p:sp>
      <p:sp>
        <p:nvSpPr>
          <p:cNvPr id="3" name="CuadroTexto 2"/>
          <p:cNvSpPr txBox="1"/>
          <p:nvPr/>
        </p:nvSpPr>
        <p:spPr>
          <a:xfrm>
            <a:off x="424070" y="1264650"/>
            <a:ext cx="8151894" cy="4028154"/>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lnSpc>
                <a:spcPct val="107000"/>
              </a:lnSpc>
              <a:spcAft>
                <a:spcPts val="800"/>
              </a:spcAft>
            </a:pPr>
            <a:r>
              <a:rPr lang="es-ES" sz="1550" i="1" dirty="0">
                <a:solidFill>
                  <a:srgbClr val="002060"/>
                </a:solidFill>
                <a:latin typeface="Calibri" panose="020F0502020204030204" pitchFamily="34" charset="0"/>
                <a:cs typeface="Calibri" panose="020F0502020204030204" pitchFamily="34" charset="0"/>
              </a:rPr>
              <a:t>En suma, se concluye que por causa de circunstancias excepcionales pero claramente no justificativas, se presentó una respuesta extemporánea de la entidad, de acuerdo con las situaciones descritas”.</a:t>
            </a:r>
          </a:p>
          <a:p>
            <a:pPr algn="just">
              <a:lnSpc>
                <a:spcPct val="107000"/>
              </a:lnSpc>
              <a:spcAft>
                <a:spcPts val="800"/>
              </a:spcAft>
            </a:pPr>
            <a:r>
              <a:rPr lang="es-ES" sz="1600" b="1" dirty="0">
                <a:solidFill>
                  <a:srgbClr val="002060"/>
                </a:solidFill>
                <a:cs typeface="Arial" panose="020B0604020202020204" pitchFamily="34" charset="0"/>
              </a:rPr>
              <a:t>COMENTARIOS DE LA OFICINA ASESORA JURÍDICA</a:t>
            </a:r>
            <a:r>
              <a:rPr lang="es-ES" sz="1600" dirty="0">
                <a:solidFill>
                  <a:srgbClr val="002060"/>
                </a:solidFill>
                <a:cs typeface="Arial" panose="020B0604020202020204" pitchFamily="34" charset="0"/>
              </a:rPr>
              <a:t>, remitidos vía correo electrónico de fecha 1 de diciembre de 2021</a:t>
            </a:r>
            <a:r>
              <a:rPr lang="es-ES" sz="1550" dirty="0">
                <a:solidFill>
                  <a:srgbClr val="002060"/>
                </a:solidFill>
                <a:latin typeface="Calibri" panose="020F0502020204030204" pitchFamily="34" charset="0"/>
                <a:cs typeface="Calibri" panose="020F0502020204030204" pitchFamily="34" charset="0"/>
              </a:rPr>
              <a:t>:</a:t>
            </a:r>
            <a:r>
              <a:rPr lang="es-ES" sz="1550" i="1" dirty="0">
                <a:solidFill>
                  <a:srgbClr val="002060"/>
                </a:solidFill>
                <a:latin typeface="Calibri" panose="020F0502020204030204" pitchFamily="34" charset="0"/>
                <a:cs typeface="Calibri" panose="020F0502020204030204" pitchFamily="34" charset="0"/>
              </a:rPr>
              <a:t>“4. Rad. 20213210033892:</a:t>
            </a:r>
            <a:r>
              <a:rPr lang="es-419" sz="1550" i="1" dirty="0">
                <a:solidFill>
                  <a:srgbClr val="002060"/>
                </a:solidFill>
                <a:latin typeface="Calibri" panose="020F0502020204030204" pitchFamily="34" charset="0"/>
                <a:cs typeface="Calibri" panose="020F0502020204030204" pitchFamily="34" charset="0"/>
              </a:rPr>
              <a:t> Fecha de Entrada: Miércoles 5 de mayo de 2021; Fecha de Asignación: Miércoles 5 de mayo de 2021, a María del Carmen Santana.; Fecha de Reasignación: Miércoles 5 de mayo de 2021, a Ingrid Viviana Laguado, con la instrucción de encargarse del asunto y preparar la posición de respuesta en dos vías: “(i) modificar la resolución y (</a:t>
            </a:r>
            <a:r>
              <a:rPr lang="es-419" sz="1550" i="1" dirty="0" err="1">
                <a:solidFill>
                  <a:srgbClr val="002060"/>
                </a:solidFill>
                <a:latin typeface="Calibri" panose="020F0502020204030204" pitchFamily="34" charset="0"/>
                <a:cs typeface="Calibri" panose="020F0502020204030204" pitchFamily="34" charset="0"/>
              </a:rPr>
              <a:t>ii</a:t>
            </a:r>
            <a:r>
              <a:rPr lang="es-419" sz="1550" i="1" dirty="0">
                <a:solidFill>
                  <a:srgbClr val="002060"/>
                </a:solidFill>
                <a:latin typeface="Calibri" panose="020F0502020204030204" pitchFamily="34" charset="0"/>
                <a:cs typeface="Calibri" panose="020F0502020204030204" pitchFamily="34" charset="0"/>
              </a:rPr>
              <a:t>) es autonomía del prestador y el responde ante la SSPD” </a:t>
            </a:r>
            <a:r>
              <a:rPr lang="es-419" sz="155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es-419" sz="1550" i="1" dirty="0">
                <a:solidFill>
                  <a:srgbClr val="002060"/>
                </a:solidFill>
                <a:latin typeface="Calibri" panose="020F0502020204030204" pitchFamily="34" charset="0"/>
                <a:cs typeface="Calibri" panose="020F0502020204030204" pitchFamily="34" charset="0"/>
              </a:rPr>
              <a:t>Fecha de Trámite Abogado (Ingrid Viviana Laguado): Martes 25 de mayo de 2021, proyecta respuesta y reasigna para revisión de la Asesora María del Carmen Santana. Trámites Internos previa la asignación a la Abogada Mabel Juliana Chinchilla: A partir del martes 25 de Mayo de 2021, se inicia trámite de la comunicación hasta el jueves 17 de junio de 2021 en el que el Director Ejecutivo indica que la comunicación que fue presentada para revisión y que fue radicada NO ESTA APROBADA y por ende no se tramita para firma”. </a:t>
            </a:r>
            <a:endParaRPr lang="es-419" sz="155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6703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es-ES" sz="2200" b="1" dirty="0">
                <a:solidFill>
                  <a:srgbClr val="002060"/>
                </a:solidFill>
              </a:rPr>
              <a:t>RESPUESTAS EXTEMPORÁNEAS</a:t>
            </a:r>
          </a:p>
        </p:txBody>
      </p:sp>
      <p:sp>
        <p:nvSpPr>
          <p:cNvPr id="3" name="CuadroTexto 2"/>
          <p:cNvSpPr txBox="1"/>
          <p:nvPr/>
        </p:nvSpPr>
        <p:spPr>
          <a:xfrm>
            <a:off x="424070" y="1264650"/>
            <a:ext cx="8151894" cy="452720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lnSpc>
                <a:spcPct val="107000"/>
              </a:lnSpc>
              <a:spcAft>
                <a:spcPts val="800"/>
              </a:spcAft>
            </a:pPr>
            <a:r>
              <a:rPr lang="es-419" sz="1500" i="1" dirty="0">
                <a:solidFill>
                  <a:srgbClr val="002060"/>
                </a:solidFill>
                <a:latin typeface="Calibri" panose="020F0502020204030204" pitchFamily="34" charset="0"/>
                <a:cs typeface="Calibri" panose="020F0502020204030204" pitchFamily="34" charset="0"/>
              </a:rPr>
              <a:t>“Fecha de Reasignación: Viernes 2 de Julio de 2021 a María del Carmen Santana. Fecha de Reasignación: Viernes 2 de Julio de 2021 a Ingrid Viviana Laguado. Fecha de Asignación a Mabel Juliana Chinchilla:  Lunes 12 de julio de 2021; Fecha de Resolución que resuelve la Solicitud: Viernes 30 de julio de 2021; Fecha de Notificación de la Resolución: Viernes 6 de agosto de 2021. En el presente caso, se tiene que la comunicación de la referencia comprendía una solicitud de ampliación de un término que había sido establecido mediante Acto Administrativo Resolución CRA 951 de 2021, término que correspondía a la implementación de la tarifa regional por parte de ACUAVALLE. La solicitud buscaba la ampliación de este plazo, por un término de por lo menos 3 meses. “De esta forma, se debe tener en cuenta que, de manera previa el asunto fue analizado por un equipo de trabajo y fue puesto a consideración del Director Ejecutivo. Tal y como se evidencia en Orfeo, inicialmente se proyectó y se radicó una comunicación que daba respuesta a la solicitud. Dicha comunicación se habría radicado antes del 28 de junio de 2021 (Fecha de vencimiento de los 35 días hábiles).  Igualmente, debe tenerse en cuenta que, una vez verificada la trazabilidad de la comunicación, el 17 de junio de 2021 el Director Ejecutivo indicó que NO ESTABA APROBADA la respuesta que habría sido radicada al interior de la actuación. En consecuencia, se tiene que la comunicación que fue radicada al interior del trámite y que corresponde al Rad. CRA 20210120035831 del 4 de junio de 2021, nunca fue enviada al solicitante y, por el contrario, se expidió la Resolución 951 del 30 de julio de 2021 por medio de la cual se resolvió de fondo la solicitud”. </a:t>
            </a:r>
          </a:p>
        </p:txBody>
      </p:sp>
    </p:spTree>
    <p:extLst>
      <p:ext uri="{BB962C8B-B14F-4D97-AF65-F5344CB8AC3E}">
        <p14:creationId xmlns:p14="http://schemas.microsoft.com/office/powerpoint/2010/main" val="13489745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es-ES" sz="2200" b="1" dirty="0">
                <a:solidFill>
                  <a:srgbClr val="002060"/>
                </a:solidFill>
              </a:rPr>
              <a:t>RESPUESTAS EXTEMPORÁNEAS</a:t>
            </a:r>
          </a:p>
        </p:txBody>
      </p:sp>
      <p:sp>
        <p:nvSpPr>
          <p:cNvPr id="3" name="CuadroTexto 2"/>
          <p:cNvSpPr txBox="1"/>
          <p:nvPr/>
        </p:nvSpPr>
        <p:spPr>
          <a:xfrm>
            <a:off x="424070" y="1264650"/>
            <a:ext cx="8151894" cy="441576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lnSpc>
                <a:spcPct val="107000"/>
              </a:lnSpc>
              <a:spcAft>
                <a:spcPts val="800"/>
              </a:spcAft>
            </a:pPr>
            <a:r>
              <a:rPr lang="es-419" sz="1500" i="1" dirty="0">
                <a:solidFill>
                  <a:srgbClr val="002060"/>
                </a:solidFill>
                <a:latin typeface="Calibri" panose="020F0502020204030204" pitchFamily="34" charset="0"/>
                <a:cs typeface="Calibri" panose="020F0502020204030204" pitchFamily="34" charset="0"/>
              </a:rPr>
              <a:t>“(La elaboración de dicha resolución estuvo a cargo de Gabriela Loaiza, Antonio Cervantes, María del Carmen Santana, Mabel Juliana Chinchilla). Como quiera que el término impuesto para la implementación de la tarifa regional se había estipulado mediante acto administrativo, la respuesta a la solicitud debía darse en igual forma mediante la expedición de otro acto administrativo, por medio del cual se expusieran los argumentos de la Entidad frente a la solicitud de la modificación de la implementación de la tarifa regional. La Resolución 951 del 30 de julio de 2021 fue notificada mediante radicado RAD CRA 20210120055661 del 6 de agosto de 2021”.  </a:t>
            </a:r>
          </a:p>
          <a:p>
            <a:pPr algn="just">
              <a:lnSpc>
                <a:spcPct val="107000"/>
              </a:lnSpc>
              <a:spcAft>
                <a:spcPts val="800"/>
              </a:spcAft>
            </a:pPr>
            <a:r>
              <a:rPr lang="es-ES" sz="1600" b="1" dirty="0">
                <a:solidFill>
                  <a:srgbClr val="002060"/>
                </a:solidFill>
                <a:cs typeface="Arial" panose="020B0604020202020204" pitchFamily="34" charset="0"/>
              </a:rPr>
              <a:t>COMENTARIOS DE LA OFICINA ASESORA JURÍDICA</a:t>
            </a:r>
            <a:r>
              <a:rPr lang="es-ES" sz="1600" dirty="0">
                <a:solidFill>
                  <a:srgbClr val="002060"/>
                </a:solidFill>
                <a:cs typeface="Arial" panose="020B0604020202020204" pitchFamily="34" charset="0"/>
              </a:rPr>
              <a:t>, remitidos vía correo electrónico de fecha 1 de diciembre de 2021</a:t>
            </a:r>
            <a:r>
              <a:rPr lang="es-ES" sz="1600" dirty="0">
                <a:solidFill>
                  <a:srgbClr val="002060"/>
                </a:solidFill>
                <a:latin typeface="Calibri" panose="020F0502020204030204" pitchFamily="34" charset="0"/>
                <a:cs typeface="Calibri" panose="020F0502020204030204" pitchFamily="34" charset="0"/>
              </a:rPr>
              <a:t>:</a:t>
            </a:r>
            <a:r>
              <a:rPr lang="es-ES" sz="1500" i="1" dirty="0">
                <a:solidFill>
                  <a:srgbClr val="002060"/>
                </a:solidFill>
                <a:latin typeface="Calibri" panose="020F0502020204030204" pitchFamily="34" charset="0"/>
                <a:cs typeface="Calibri" panose="020F0502020204030204" pitchFamily="34" charset="0"/>
              </a:rPr>
              <a:t>“ 5. Rad. 20213210061522:</a:t>
            </a:r>
            <a:r>
              <a:rPr lang="es-419" sz="1500" i="1" dirty="0">
                <a:solidFill>
                  <a:srgbClr val="002060"/>
                </a:solidFill>
                <a:latin typeface="Calibri" panose="020F0502020204030204" pitchFamily="34" charset="0"/>
                <a:cs typeface="Calibri" panose="020F0502020204030204" pitchFamily="34" charset="0"/>
              </a:rPr>
              <a:t> Fecha de Entrada: Viernes 6 de agosto de 2021; Fecha de Asignación: Viernes 6 de agosto de 2021; Fecha de Trámite Abogado: Viernes 13 de agosto de 2020; Fecha de Revisión: Viernes 13 de agosto de 2020; Fecha de Firma: Viernes 13 de agosto de 2020; Fecha de Radicación: Viernes 13 de agosto de 2020; Fecha de Envío: Martes 17 de agosto de 2020; En este caso, se realizó el trámite correspondiente, y teniendo en cuenta el término legal, se evidencia que la comunicación de salida con el correspondiente traslado se radicó dentro de los 5 días hábiles siguientes, conforme lo especifica el artículo 21 de la Ley 1755 de 2015. Cabe señalar que, una vez radicada la comunicación, su envío se realizó el 17 de agosto de 2021, en un día martes, como quiera que el 16 de agosto era un lunes festivo”.  </a:t>
            </a:r>
          </a:p>
        </p:txBody>
      </p:sp>
    </p:spTree>
    <p:extLst>
      <p:ext uri="{BB962C8B-B14F-4D97-AF65-F5344CB8AC3E}">
        <p14:creationId xmlns:p14="http://schemas.microsoft.com/office/powerpoint/2010/main" val="2952813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es-ES" sz="2200" b="1" dirty="0">
                <a:solidFill>
                  <a:srgbClr val="002060"/>
                </a:solidFill>
              </a:rPr>
              <a:t>RESPUESTAS EXTEMPORÁNEAS</a:t>
            </a:r>
          </a:p>
        </p:txBody>
      </p:sp>
      <p:sp>
        <p:nvSpPr>
          <p:cNvPr id="3" name="CuadroTexto 2"/>
          <p:cNvSpPr txBox="1"/>
          <p:nvPr/>
        </p:nvSpPr>
        <p:spPr>
          <a:xfrm>
            <a:off x="424070" y="1264650"/>
            <a:ext cx="8151894" cy="4485587"/>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lnSpc>
                <a:spcPct val="107000"/>
              </a:lnSpc>
              <a:spcAft>
                <a:spcPts val="800"/>
              </a:spcAft>
            </a:pPr>
            <a:r>
              <a:rPr lang="es-419" sz="1600" b="1" dirty="0">
                <a:solidFill>
                  <a:srgbClr val="002060"/>
                </a:solidFill>
                <a:latin typeface="Calibri" panose="020F0502020204030204" pitchFamily="34" charset="0"/>
                <a:cs typeface="Calibri" panose="020F0502020204030204" pitchFamily="34" charset="0"/>
              </a:rPr>
              <a:t>COMENTARIOS DE LA UNIDAD DE CONTROL INTERNO:</a:t>
            </a:r>
            <a:r>
              <a:rPr lang="es-419" sz="1500" i="1" dirty="0">
                <a:solidFill>
                  <a:srgbClr val="002060"/>
                </a:solidFill>
                <a:latin typeface="Calibri" panose="020F0502020204030204" pitchFamily="34" charset="0"/>
                <a:cs typeface="Calibri" panose="020F0502020204030204" pitchFamily="34" charset="0"/>
              </a:rPr>
              <a:t> </a:t>
            </a:r>
            <a:r>
              <a:rPr lang="es-419" sz="1600" dirty="0">
                <a:solidFill>
                  <a:srgbClr val="002060"/>
                </a:solidFill>
                <a:cs typeface="Arial" panose="020B0604020202020204" pitchFamily="34" charset="0"/>
              </a:rPr>
              <a:t>E</a:t>
            </a:r>
            <a:r>
              <a:rPr lang="x-none" sz="1600" dirty="0">
                <a:solidFill>
                  <a:srgbClr val="002060"/>
                </a:solidFill>
                <a:cs typeface="Arial" panose="020B0604020202020204" pitchFamily="34" charset="0"/>
              </a:rPr>
              <a:t>sta Unidad verifica los términos legales para </a:t>
            </a:r>
            <a:r>
              <a:rPr lang="es-MX" sz="1600" dirty="0">
                <a:solidFill>
                  <a:srgbClr val="002060"/>
                </a:solidFill>
                <a:cs typeface="Arial" panose="020B0604020202020204" pitchFamily="34" charset="0"/>
              </a:rPr>
              <a:t>dar respuesta a las peticiones </a:t>
            </a:r>
            <a:r>
              <a:rPr lang="x-none" sz="1600" dirty="0">
                <a:solidFill>
                  <a:srgbClr val="002060"/>
                </a:solidFill>
                <a:cs typeface="Arial" panose="020B0604020202020204" pitchFamily="34" charset="0"/>
              </a:rPr>
              <a:t>de conformidad a lo establecido por la Ley 1755 de 2015 </a:t>
            </a:r>
            <a:r>
              <a:rPr lang="es-ES" sz="1600" dirty="0">
                <a:solidFill>
                  <a:srgbClr val="002060"/>
                </a:solidFill>
                <a:cs typeface="Arial" panose="020B0604020202020204" pitchFamily="34" charset="0"/>
              </a:rPr>
              <a:t>y el Decreto 491 de 2020</a:t>
            </a:r>
            <a:r>
              <a:rPr lang="x-none" sz="1600" dirty="0">
                <a:solidFill>
                  <a:srgbClr val="002060"/>
                </a:solidFill>
                <a:cs typeface="Arial" panose="020B0604020202020204" pitchFamily="34" charset="0"/>
              </a:rPr>
              <a:t>, </a:t>
            </a:r>
            <a:r>
              <a:rPr lang="es-ES" sz="1600" dirty="0">
                <a:solidFill>
                  <a:srgbClr val="002060"/>
                </a:solidFill>
                <a:cs typeface="Arial" panose="020B0604020202020204" pitchFamily="34" charset="0"/>
              </a:rPr>
              <a:t>por lo anterior, solo se tiene para el ejercicio auditor </a:t>
            </a:r>
            <a:r>
              <a:rPr lang="x-none" sz="1600" dirty="0">
                <a:solidFill>
                  <a:srgbClr val="002060"/>
                </a:solidFill>
                <a:cs typeface="Arial" panose="020B0604020202020204" pitchFamily="34" charset="0"/>
              </a:rPr>
              <a:t>la fecha de entrega </a:t>
            </a:r>
            <a:r>
              <a:rPr lang="es-CO" sz="1600" dirty="0">
                <a:solidFill>
                  <a:srgbClr val="002060"/>
                </a:solidFill>
                <a:cs typeface="Arial" panose="020B0604020202020204" pitchFamily="34" charset="0"/>
              </a:rPr>
              <a:t>de las respuestas </a:t>
            </a:r>
            <a:r>
              <a:rPr lang="es-MX" sz="1600" dirty="0">
                <a:solidFill>
                  <a:srgbClr val="002060"/>
                </a:solidFill>
                <a:cs typeface="Arial" panose="020B0604020202020204" pitchFamily="34" charset="0"/>
              </a:rPr>
              <a:t>a los</a:t>
            </a:r>
            <a:r>
              <a:rPr lang="x-none" sz="1600" dirty="0">
                <a:solidFill>
                  <a:srgbClr val="002060"/>
                </a:solidFill>
                <a:cs typeface="Arial" panose="020B0604020202020204" pitchFamily="34" charset="0"/>
              </a:rPr>
              <a:t> </a:t>
            </a:r>
            <a:r>
              <a:rPr lang="es-MX" sz="1600" dirty="0">
                <a:solidFill>
                  <a:srgbClr val="002060"/>
                </a:solidFill>
                <a:cs typeface="Arial" panose="020B0604020202020204" pitchFamily="34" charset="0"/>
              </a:rPr>
              <a:t>peticionarios</a:t>
            </a:r>
            <a:r>
              <a:rPr lang="x-none" sz="1600" dirty="0">
                <a:solidFill>
                  <a:srgbClr val="002060"/>
                </a:solidFill>
                <a:cs typeface="Arial" panose="020B0604020202020204" pitchFamily="34" charset="0"/>
              </a:rPr>
              <a:t>, y no </a:t>
            </a:r>
            <a:r>
              <a:rPr lang="es-CO" sz="1600" dirty="0">
                <a:solidFill>
                  <a:srgbClr val="002060"/>
                </a:solidFill>
                <a:cs typeface="Arial" panose="020B0604020202020204" pitchFamily="34" charset="0"/>
              </a:rPr>
              <a:t>plazos</a:t>
            </a:r>
            <a:r>
              <a:rPr lang="x-none" sz="1600" dirty="0">
                <a:solidFill>
                  <a:srgbClr val="002060"/>
                </a:solidFill>
                <a:cs typeface="Arial" panose="020B0604020202020204" pitchFamily="34" charset="0"/>
              </a:rPr>
              <a:t> intern</a:t>
            </a:r>
            <a:r>
              <a:rPr lang="es-CO" sz="1600" dirty="0">
                <a:solidFill>
                  <a:srgbClr val="002060"/>
                </a:solidFill>
                <a:cs typeface="Arial" panose="020B0604020202020204" pitchFamily="34" charset="0"/>
              </a:rPr>
              <a:t>o</a:t>
            </a:r>
            <a:r>
              <a:rPr lang="x-none" sz="1600" dirty="0">
                <a:solidFill>
                  <a:srgbClr val="002060"/>
                </a:solidFill>
                <a:cs typeface="Arial" panose="020B0604020202020204" pitchFamily="34" charset="0"/>
              </a:rPr>
              <a:t>s </a:t>
            </a:r>
            <a:r>
              <a:rPr lang="es-CO" sz="1600" dirty="0">
                <a:solidFill>
                  <a:srgbClr val="002060"/>
                </a:solidFill>
                <a:cs typeface="Arial" panose="020B0604020202020204" pitchFamily="34" charset="0"/>
              </a:rPr>
              <a:t>o cualquier circunstancia que afecte el cumplimiento de los términos legales para gestionar las  respuestas emitidas por la entidad, eventualidades que deben ser previstas y resueltas de manera oportuna por la entidad. </a:t>
            </a:r>
            <a:r>
              <a:rPr lang="es-ES" sz="1600" dirty="0">
                <a:solidFill>
                  <a:srgbClr val="002060"/>
                </a:solidFill>
                <a:cs typeface="Arial" panose="020B0604020202020204" pitchFamily="34" charset="0"/>
              </a:rPr>
              <a:t> ​</a:t>
            </a:r>
            <a:r>
              <a:rPr lang="en-US" sz="1600" dirty="0">
                <a:solidFill>
                  <a:srgbClr val="002060"/>
                </a:solidFill>
                <a:cs typeface="Arial" panose="020B0604020202020204" pitchFamily="34" charset="0"/>
              </a:rPr>
              <a:t>​</a:t>
            </a:r>
          </a:p>
          <a:p>
            <a:pPr algn="just">
              <a:lnSpc>
                <a:spcPct val="107000"/>
              </a:lnSpc>
              <a:spcAft>
                <a:spcPts val="800"/>
              </a:spcAft>
            </a:pPr>
            <a:r>
              <a:rPr lang="es-ES" sz="1600" b="1" dirty="0">
                <a:solidFill>
                  <a:srgbClr val="002060"/>
                </a:solidFill>
                <a:cs typeface="Arial" panose="020B0604020202020204" pitchFamily="34" charset="0"/>
              </a:rPr>
              <a:t>COMENTARIOS DE LA OFICINA ASESORA JURÍDICA, </a:t>
            </a:r>
            <a:r>
              <a:rPr lang="es-ES" sz="1600" dirty="0">
                <a:solidFill>
                  <a:srgbClr val="002060"/>
                </a:solidFill>
                <a:cs typeface="Arial" panose="020B0604020202020204" pitchFamily="34" charset="0"/>
              </a:rPr>
              <a:t>remitidos vía correo electrónico de fecha 1 de diciembre de 2021, señalando lo siguiente: </a:t>
            </a:r>
            <a:r>
              <a:rPr lang="es-ES" sz="1550" i="1" dirty="0">
                <a:solidFill>
                  <a:srgbClr val="002060"/>
                </a:solidFill>
                <a:cs typeface="Arial" panose="020B0604020202020204" pitchFamily="34" charset="0"/>
              </a:rPr>
              <a:t>“6. Rad. 20213210074242: La comunicación fue radicada el 13 de septiembre y por razón de su objeto correspondía dar traslado a otras entidades. Fue respondida oportunamente el 20 de septiembre mediante oficio rad. CRA 20210120069741, el cual fue remitido por la Oficina Asesora Jurídica al área de correspondencia de la entidad a las 2:52 P.M. del 20 de septiembre, es decir, del quinto (5°) día hábil siguiente a la radicación del asunto.  Sin embargo, por razones de orden operativo el documento solamente pudo ser remitido a la peticionaria Flor Alba Díaz Fonseca el día 21 de septiembre, a su domicilio en el municipio de Soacha (Cundinamarca)”.</a:t>
            </a:r>
            <a:endParaRPr lang="en-US" sz="1550" i="1" dirty="0">
              <a:solidFill>
                <a:srgbClr val="002060"/>
              </a:solidFill>
              <a:cs typeface="Arial" panose="020B0604020202020204" pitchFamily="34" charset="0"/>
            </a:endParaRPr>
          </a:p>
          <a:p>
            <a:pPr algn="just">
              <a:lnSpc>
                <a:spcPct val="107000"/>
              </a:lnSpc>
              <a:spcAft>
                <a:spcPts val="800"/>
              </a:spcAft>
            </a:pPr>
            <a:endParaRPr lang="es-419" sz="1500" i="1" dirty="0">
              <a:solidFill>
                <a:schemeClr val="tx2">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00757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es-ES" sz="2200" b="1" dirty="0">
                <a:solidFill>
                  <a:srgbClr val="002060"/>
                </a:solidFill>
              </a:rPr>
              <a:t>RESPUESTAS EXTEMPORÁNEAS</a:t>
            </a:r>
          </a:p>
        </p:txBody>
      </p:sp>
      <p:sp>
        <p:nvSpPr>
          <p:cNvPr id="3" name="CuadroTexto 2"/>
          <p:cNvSpPr txBox="1"/>
          <p:nvPr/>
        </p:nvSpPr>
        <p:spPr>
          <a:xfrm>
            <a:off x="424070" y="1264650"/>
            <a:ext cx="8151894" cy="4501297"/>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lnSpc>
                <a:spcPct val="107000"/>
              </a:lnSpc>
              <a:spcAft>
                <a:spcPts val="800"/>
              </a:spcAft>
            </a:pPr>
            <a:r>
              <a:rPr lang="es-419" sz="1600" b="1" dirty="0">
                <a:solidFill>
                  <a:srgbClr val="002060"/>
                </a:solidFill>
                <a:cs typeface="Arial" panose="020B0604020202020204" pitchFamily="34" charset="0"/>
              </a:rPr>
              <a:t>COMENTARIOS DE LA UNIDAD DE CONTROL INTERNO: </a:t>
            </a:r>
          </a:p>
          <a:p>
            <a:pPr algn="just">
              <a:lnSpc>
                <a:spcPct val="107000"/>
              </a:lnSpc>
              <a:spcAft>
                <a:spcPts val="800"/>
              </a:spcAft>
            </a:pPr>
            <a:r>
              <a:rPr lang="es-419" sz="1600" dirty="0">
                <a:solidFill>
                  <a:srgbClr val="002060"/>
                </a:solidFill>
                <a:cs typeface="Arial" panose="020B0604020202020204" pitchFamily="34" charset="0"/>
              </a:rPr>
              <a:t>E</a:t>
            </a:r>
            <a:r>
              <a:rPr lang="x-none" sz="1600" dirty="0">
                <a:solidFill>
                  <a:srgbClr val="002060"/>
                </a:solidFill>
                <a:cs typeface="Arial" panose="020B0604020202020204" pitchFamily="34" charset="0"/>
              </a:rPr>
              <a:t>sta Unidad verifica los términos legales para </a:t>
            </a:r>
            <a:r>
              <a:rPr lang="es-MX" sz="1600" dirty="0">
                <a:solidFill>
                  <a:srgbClr val="002060"/>
                </a:solidFill>
                <a:cs typeface="Arial" panose="020B0604020202020204" pitchFamily="34" charset="0"/>
              </a:rPr>
              <a:t>dar respuesta a las peticiones </a:t>
            </a:r>
            <a:r>
              <a:rPr lang="x-none" sz="1600" dirty="0">
                <a:solidFill>
                  <a:srgbClr val="002060"/>
                </a:solidFill>
                <a:cs typeface="Arial" panose="020B0604020202020204" pitchFamily="34" charset="0"/>
              </a:rPr>
              <a:t>de conformidad a lo establecido por la Ley 1755 de 2015 </a:t>
            </a:r>
            <a:r>
              <a:rPr lang="es-ES" sz="1600" dirty="0">
                <a:solidFill>
                  <a:srgbClr val="002060"/>
                </a:solidFill>
                <a:cs typeface="Arial" panose="020B0604020202020204" pitchFamily="34" charset="0"/>
              </a:rPr>
              <a:t>y el Decreto 491 de 2020</a:t>
            </a:r>
            <a:r>
              <a:rPr lang="x-none" sz="1600" dirty="0">
                <a:solidFill>
                  <a:srgbClr val="002060"/>
                </a:solidFill>
                <a:cs typeface="Arial" panose="020B0604020202020204" pitchFamily="34" charset="0"/>
              </a:rPr>
              <a:t>, </a:t>
            </a:r>
            <a:r>
              <a:rPr lang="es-ES" sz="1600" dirty="0">
                <a:solidFill>
                  <a:srgbClr val="002060"/>
                </a:solidFill>
                <a:cs typeface="Arial" panose="020B0604020202020204" pitchFamily="34" charset="0"/>
              </a:rPr>
              <a:t>por lo anterior para el ejercicio auditor, solo se tiene </a:t>
            </a:r>
            <a:r>
              <a:rPr lang="x-none" sz="1600" dirty="0">
                <a:solidFill>
                  <a:srgbClr val="002060"/>
                </a:solidFill>
                <a:cs typeface="Arial" panose="020B0604020202020204" pitchFamily="34" charset="0"/>
              </a:rPr>
              <a:t>en cuenta la fecha de entrega </a:t>
            </a:r>
            <a:r>
              <a:rPr lang="es-CO" sz="1600" dirty="0">
                <a:solidFill>
                  <a:srgbClr val="002060"/>
                </a:solidFill>
                <a:cs typeface="Arial" panose="020B0604020202020204" pitchFamily="34" charset="0"/>
              </a:rPr>
              <a:t>de las respuestas </a:t>
            </a:r>
            <a:r>
              <a:rPr lang="es-MX" sz="1600" dirty="0">
                <a:solidFill>
                  <a:srgbClr val="002060"/>
                </a:solidFill>
                <a:cs typeface="Arial" panose="020B0604020202020204" pitchFamily="34" charset="0"/>
              </a:rPr>
              <a:t>a los</a:t>
            </a:r>
            <a:r>
              <a:rPr lang="x-none" sz="1600" dirty="0">
                <a:solidFill>
                  <a:srgbClr val="002060"/>
                </a:solidFill>
                <a:cs typeface="Arial" panose="020B0604020202020204" pitchFamily="34" charset="0"/>
              </a:rPr>
              <a:t> </a:t>
            </a:r>
            <a:r>
              <a:rPr lang="es-MX" sz="1600" dirty="0">
                <a:solidFill>
                  <a:srgbClr val="002060"/>
                </a:solidFill>
                <a:cs typeface="Arial" panose="020B0604020202020204" pitchFamily="34" charset="0"/>
              </a:rPr>
              <a:t>peticionarios</a:t>
            </a:r>
            <a:r>
              <a:rPr lang="x-none" sz="1600" dirty="0">
                <a:solidFill>
                  <a:srgbClr val="002060"/>
                </a:solidFill>
                <a:cs typeface="Arial" panose="020B0604020202020204" pitchFamily="34" charset="0"/>
              </a:rPr>
              <a:t>, y no </a:t>
            </a:r>
            <a:r>
              <a:rPr lang="es-CO" sz="1600" dirty="0">
                <a:solidFill>
                  <a:srgbClr val="002060"/>
                </a:solidFill>
                <a:cs typeface="Arial" panose="020B0604020202020204" pitchFamily="34" charset="0"/>
              </a:rPr>
              <a:t>plazos</a:t>
            </a:r>
            <a:r>
              <a:rPr lang="x-none" sz="1600" dirty="0">
                <a:solidFill>
                  <a:srgbClr val="002060"/>
                </a:solidFill>
                <a:cs typeface="Arial" panose="020B0604020202020204" pitchFamily="34" charset="0"/>
              </a:rPr>
              <a:t> intern</a:t>
            </a:r>
            <a:r>
              <a:rPr lang="es-CO" sz="1600" dirty="0">
                <a:solidFill>
                  <a:srgbClr val="002060"/>
                </a:solidFill>
                <a:cs typeface="Arial" panose="020B0604020202020204" pitchFamily="34" charset="0"/>
              </a:rPr>
              <a:t>o</a:t>
            </a:r>
            <a:r>
              <a:rPr lang="x-none" sz="1600" dirty="0">
                <a:solidFill>
                  <a:srgbClr val="002060"/>
                </a:solidFill>
                <a:cs typeface="Arial" panose="020B0604020202020204" pitchFamily="34" charset="0"/>
              </a:rPr>
              <a:t>s </a:t>
            </a:r>
            <a:r>
              <a:rPr lang="es-CO" sz="1600" dirty="0">
                <a:solidFill>
                  <a:srgbClr val="002060"/>
                </a:solidFill>
                <a:cs typeface="Arial" panose="020B0604020202020204" pitchFamily="34" charset="0"/>
              </a:rPr>
              <a:t>o cualquier circunstancia que afecte el cumplimiento de los términos legales para gestionar las  respuestas emitidas por la entidad, eventualidades que deben ser previstas y resueltas de manera oportuna por la entidad. </a:t>
            </a:r>
            <a:r>
              <a:rPr lang="es-ES" sz="1600" dirty="0">
                <a:solidFill>
                  <a:srgbClr val="002060"/>
                </a:solidFill>
                <a:cs typeface="Arial" panose="020B0604020202020204" pitchFamily="34" charset="0"/>
              </a:rPr>
              <a:t> ​</a:t>
            </a:r>
            <a:r>
              <a:rPr lang="en-US" sz="1600" dirty="0">
                <a:solidFill>
                  <a:srgbClr val="002060"/>
                </a:solidFill>
                <a:cs typeface="Arial" panose="020B0604020202020204" pitchFamily="34" charset="0"/>
              </a:rPr>
              <a:t>​</a:t>
            </a:r>
            <a:r>
              <a:rPr lang="es-ES" sz="1600" dirty="0">
                <a:solidFill>
                  <a:srgbClr val="002060"/>
                </a:solidFill>
                <a:cs typeface="Arial" panose="020B0604020202020204" pitchFamily="34" charset="0"/>
              </a:rPr>
              <a:t> ​</a:t>
            </a:r>
            <a:r>
              <a:rPr lang="en-US" sz="1600" dirty="0">
                <a:solidFill>
                  <a:srgbClr val="002060"/>
                </a:solidFill>
                <a:cs typeface="Arial" panose="020B0604020202020204" pitchFamily="34" charset="0"/>
              </a:rPr>
              <a:t>​</a:t>
            </a:r>
          </a:p>
          <a:p>
            <a:pPr algn="just">
              <a:lnSpc>
                <a:spcPct val="107000"/>
              </a:lnSpc>
              <a:spcAft>
                <a:spcPts val="800"/>
              </a:spcAft>
            </a:pPr>
            <a:r>
              <a:rPr lang="es-ES" sz="1600" b="1" dirty="0">
                <a:solidFill>
                  <a:srgbClr val="002060"/>
                </a:solidFill>
                <a:cs typeface="Arial" panose="020B0604020202020204" pitchFamily="34" charset="0"/>
              </a:rPr>
              <a:t>COMENTARIOS DE LA OFICINA ASESORA JURÍDICA</a:t>
            </a:r>
            <a:r>
              <a:rPr lang="es-ES" sz="1600" dirty="0">
                <a:solidFill>
                  <a:srgbClr val="002060"/>
                </a:solidFill>
                <a:cs typeface="Arial" panose="020B0604020202020204" pitchFamily="34" charset="0"/>
              </a:rPr>
              <a:t>, remitidos vía correo electrónico de fecha 1 de diciembre de 2021, señalando lo </a:t>
            </a:r>
            <a:r>
              <a:rPr lang="es-ES" sz="1600" dirty="0">
                <a:solidFill>
                  <a:srgbClr val="002060"/>
                </a:solidFill>
                <a:latin typeface="Calibri" panose="020F0502020204030204" pitchFamily="34" charset="0"/>
                <a:cs typeface="Calibri" panose="020F0502020204030204" pitchFamily="34" charset="0"/>
              </a:rPr>
              <a:t>siguiente</a:t>
            </a:r>
            <a:r>
              <a:rPr lang="es-ES" sz="1600" i="1" dirty="0">
                <a:solidFill>
                  <a:srgbClr val="002060"/>
                </a:solidFill>
                <a:latin typeface="Calibri" panose="020F0502020204030204" pitchFamily="34" charset="0"/>
                <a:cs typeface="Calibri" panose="020F0502020204030204" pitchFamily="34" charset="0"/>
              </a:rPr>
              <a:t>: </a:t>
            </a:r>
            <a:r>
              <a:rPr lang="es-ES" sz="1550" i="1" dirty="0">
                <a:solidFill>
                  <a:srgbClr val="002060"/>
                </a:solidFill>
                <a:latin typeface="Calibri" panose="020F0502020204030204" pitchFamily="34" charset="0"/>
                <a:cs typeface="Calibri" panose="020F0502020204030204" pitchFamily="34" charset="0"/>
              </a:rPr>
              <a:t>“7. Rad. 20213210074252: La comunicación radicada el 13 de septiembre, por cuyo objeto era necesario dar traslado a otras entidades, fue respondida oportunamente el 20 de septiembre mediante oficio rad. CRA 20210120069771, el cual fue remitido por la Oficina Asesora Jurídica al área de correspondencia de la entidad a las 2:52 P.M. del 20 de septiembre, esto es, del quinto (5°) día hábil siguiente a la radicación del asunto.  Sin embargo, por razones de orden operativo el documento solamente pudo ser remitido al peticionario Álvaro Rodríguez Cortés el día 21 de septiembre, a su domicilio en el municipio de Soacha (Cundinamarca)”.</a:t>
            </a:r>
            <a:endParaRPr lang="es-ES" sz="1550" b="1" i="1"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0478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02300"/>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es-ES" sz="2200" b="1" dirty="0">
                <a:solidFill>
                  <a:srgbClr val="002060"/>
                </a:solidFill>
              </a:rPr>
              <a:t>RESPUESTAS EXTEMPORÁNEAS</a:t>
            </a:r>
          </a:p>
        </p:txBody>
      </p:sp>
      <p:sp>
        <p:nvSpPr>
          <p:cNvPr id="3" name="CuadroTexto 2"/>
          <p:cNvSpPr txBox="1"/>
          <p:nvPr/>
        </p:nvSpPr>
        <p:spPr>
          <a:xfrm>
            <a:off x="424070" y="1034610"/>
            <a:ext cx="8151894" cy="4851649"/>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lnSpc>
                <a:spcPct val="107000"/>
              </a:lnSpc>
              <a:spcAft>
                <a:spcPts val="800"/>
              </a:spcAft>
            </a:pPr>
            <a:r>
              <a:rPr lang="es-419" sz="1600" b="1" dirty="0">
                <a:solidFill>
                  <a:srgbClr val="002060"/>
                </a:solidFill>
                <a:cs typeface="Arial" panose="020B0604020202020204" pitchFamily="34" charset="0"/>
              </a:rPr>
              <a:t>COMENTARIOS DE LA UNIDAD DE CONTROL INTERNO: </a:t>
            </a:r>
            <a:r>
              <a:rPr lang="es-419" sz="1600" dirty="0">
                <a:solidFill>
                  <a:srgbClr val="002060"/>
                </a:solidFill>
                <a:cs typeface="Arial" panose="020B0604020202020204" pitchFamily="34" charset="0"/>
              </a:rPr>
              <a:t>E</a:t>
            </a:r>
            <a:r>
              <a:rPr lang="x-none" sz="1600" dirty="0">
                <a:solidFill>
                  <a:srgbClr val="002060"/>
                </a:solidFill>
                <a:cs typeface="Arial" panose="020B0604020202020204" pitchFamily="34" charset="0"/>
              </a:rPr>
              <a:t>sta Unidad verifica los términos legales para </a:t>
            </a:r>
            <a:r>
              <a:rPr lang="es-MX" sz="1600" dirty="0">
                <a:solidFill>
                  <a:srgbClr val="002060"/>
                </a:solidFill>
                <a:cs typeface="Arial" panose="020B0604020202020204" pitchFamily="34" charset="0"/>
              </a:rPr>
              <a:t>dar respuesta a las peticiones </a:t>
            </a:r>
            <a:r>
              <a:rPr lang="x-none" sz="1600" dirty="0">
                <a:solidFill>
                  <a:srgbClr val="002060"/>
                </a:solidFill>
                <a:cs typeface="Arial" panose="020B0604020202020204" pitchFamily="34" charset="0"/>
              </a:rPr>
              <a:t>de conformidad a lo establecido por la Ley 1755 de 2015 </a:t>
            </a:r>
            <a:r>
              <a:rPr lang="es-ES" sz="1600" dirty="0">
                <a:solidFill>
                  <a:srgbClr val="002060"/>
                </a:solidFill>
                <a:cs typeface="Arial" panose="020B0604020202020204" pitchFamily="34" charset="0"/>
              </a:rPr>
              <a:t>y el Decreto 491 de 2020</a:t>
            </a:r>
            <a:r>
              <a:rPr lang="x-none" sz="1600" dirty="0">
                <a:solidFill>
                  <a:srgbClr val="002060"/>
                </a:solidFill>
                <a:cs typeface="Arial" panose="020B0604020202020204" pitchFamily="34" charset="0"/>
              </a:rPr>
              <a:t>, </a:t>
            </a:r>
            <a:r>
              <a:rPr lang="es-ES" sz="1600" dirty="0">
                <a:solidFill>
                  <a:srgbClr val="002060"/>
                </a:solidFill>
                <a:cs typeface="Arial" panose="020B0604020202020204" pitchFamily="34" charset="0"/>
              </a:rPr>
              <a:t>por lo anterior, para el ejercicio auditor solo se tiene </a:t>
            </a:r>
            <a:r>
              <a:rPr lang="x-none" sz="1600" dirty="0">
                <a:solidFill>
                  <a:srgbClr val="002060"/>
                </a:solidFill>
                <a:cs typeface="Arial" panose="020B0604020202020204" pitchFamily="34" charset="0"/>
              </a:rPr>
              <a:t>en cuenta la fecha de entrega </a:t>
            </a:r>
            <a:r>
              <a:rPr lang="es-CO" sz="1600" dirty="0">
                <a:solidFill>
                  <a:srgbClr val="002060"/>
                </a:solidFill>
                <a:cs typeface="Arial" panose="020B0604020202020204" pitchFamily="34" charset="0"/>
              </a:rPr>
              <a:t>de las respuestas </a:t>
            </a:r>
            <a:r>
              <a:rPr lang="es-MX" sz="1600" dirty="0">
                <a:solidFill>
                  <a:srgbClr val="002060"/>
                </a:solidFill>
                <a:cs typeface="Arial" panose="020B0604020202020204" pitchFamily="34" charset="0"/>
              </a:rPr>
              <a:t>a los</a:t>
            </a:r>
            <a:r>
              <a:rPr lang="x-none" sz="1600" dirty="0">
                <a:solidFill>
                  <a:srgbClr val="002060"/>
                </a:solidFill>
                <a:cs typeface="Arial" panose="020B0604020202020204" pitchFamily="34" charset="0"/>
              </a:rPr>
              <a:t> </a:t>
            </a:r>
            <a:r>
              <a:rPr lang="es-MX" sz="1600" dirty="0">
                <a:solidFill>
                  <a:srgbClr val="002060"/>
                </a:solidFill>
                <a:cs typeface="Arial" panose="020B0604020202020204" pitchFamily="34" charset="0"/>
              </a:rPr>
              <a:t>peticionarios</a:t>
            </a:r>
            <a:r>
              <a:rPr lang="x-none" sz="1600" dirty="0">
                <a:solidFill>
                  <a:srgbClr val="002060"/>
                </a:solidFill>
                <a:cs typeface="Arial" panose="020B0604020202020204" pitchFamily="34" charset="0"/>
              </a:rPr>
              <a:t>, y no </a:t>
            </a:r>
            <a:r>
              <a:rPr lang="es-CO" sz="1600" dirty="0">
                <a:solidFill>
                  <a:srgbClr val="002060"/>
                </a:solidFill>
                <a:cs typeface="Arial" panose="020B0604020202020204" pitchFamily="34" charset="0"/>
              </a:rPr>
              <a:t>plazos</a:t>
            </a:r>
            <a:r>
              <a:rPr lang="x-none" sz="1600" dirty="0">
                <a:solidFill>
                  <a:srgbClr val="002060"/>
                </a:solidFill>
                <a:cs typeface="Arial" panose="020B0604020202020204" pitchFamily="34" charset="0"/>
              </a:rPr>
              <a:t> intern</a:t>
            </a:r>
            <a:r>
              <a:rPr lang="es-CO" sz="1600" dirty="0">
                <a:solidFill>
                  <a:srgbClr val="002060"/>
                </a:solidFill>
                <a:cs typeface="Arial" panose="020B0604020202020204" pitchFamily="34" charset="0"/>
              </a:rPr>
              <a:t>o</a:t>
            </a:r>
            <a:r>
              <a:rPr lang="x-none" sz="1600" dirty="0">
                <a:solidFill>
                  <a:srgbClr val="002060"/>
                </a:solidFill>
                <a:cs typeface="Arial" panose="020B0604020202020204" pitchFamily="34" charset="0"/>
              </a:rPr>
              <a:t>s </a:t>
            </a:r>
            <a:r>
              <a:rPr lang="es-CO" sz="1600" dirty="0">
                <a:solidFill>
                  <a:srgbClr val="002060"/>
                </a:solidFill>
                <a:cs typeface="Arial" panose="020B0604020202020204" pitchFamily="34" charset="0"/>
              </a:rPr>
              <a:t>o cualquier circunstancia que afecte el cumplimiento de los términos legales para gestionar las  respuestas emitidas por la entidad, eventualidades que deben ser previstas y resueltas de manera oportuna por la entidad. </a:t>
            </a:r>
            <a:r>
              <a:rPr lang="es-ES" sz="1600" dirty="0">
                <a:solidFill>
                  <a:srgbClr val="002060"/>
                </a:solidFill>
                <a:cs typeface="Arial" panose="020B0604020202020204" pitchFamily="34" charset="0"/>
              </a:rPr>
              <a:t> ​</a:t>
            </a:r>
            <a:r>
              <a:rPr lang="en-US" sz="1600" dirty="0">
                <a:solidFill>
                  <a:srgbClr val="002060"/>
                </a:solidFill>
                <a:cs typeface="Arial" panose="020B0604020202020204" pitchFamily="34" charset="0"/>
              </a:rPr>
              <a:t>​</a:t>
            </a:r>
          </a:p>
          <a:p>
            <a:pPr algn="just">
              <a:lnSpc>
                <a:spcPct val="107000"/>
              </a:lnSpc>
              <a:spcAft>
                <a:spcPts val="800"/>
              </a:spcAft>
            </a:pPr>
            <a:r>
              <a:rPr lang="es-419" sz="1600" b="1" dirty="0">
                <a:solidFill>
                  <a:srgbClr val="002060"/>
                </a:solidFill>
                <a:cs typeface="Arial" panose="020B0604020202020204" pitchFamily="34" charset="0"/>
              </a:rPr>
              <a:t>COMENTARIOS DE</a:t>
            </a:r>
            <a:r>
              <a:rPr lang="en-US" sz="1600" b="1" dirty="0">
                <a:solidFill>
                  <a:srgbClr val="002060"/>
                </a:solidFill>
                <a:cs typeface="Arial" panose="020B0604020202020204" pitchFamily="34" charset="0"/>
              </a:rPr>
              <a:t> LA SUBDIRECCIÓN DE REGULACIÓN, </a:t>
            </a:r>
            <a:r>
              <a:rPr lang="en-US" sz="1600" dirty="0">
                <a:solidFill>
                  <a:srgbClr val="002060"/>
                </a:solidFill>
                <a:cs typeface="Arial" panose="020B0604020202020204" pitchFamily="34" charset="0"/>
              </a:rPr>
              <a:t>al </a:t>
            </a:r>
            <a:r>
              <a:rPr lang="es-419" sz="1600" noProof="1">
                <a:solidFill>
                  <a:srgbClr val="002060"/>
                </a:solidFill>
                <a:cs typeface="Arial" panose="020B0604020202020204" pitchFamily="34" charset="0"/>
              </a:rPr>
              <a:t>radicado</a:t>
            </a:r>
            <a:r>
              <a:rPr lang="en-US" sz="1600" dirty="0">
                <a:solidFill>
                  <a:srgbClr val="002060"/>
                </a:solidFill>
                <a:cs typeface="Arial" panose="020B0604020202020204" pitchFamily="34" charset="0"/>
              </a:rPr>
              <a:t> N° 20213210078262​ de </a:t>
            </a:r>
            <a:r>
              <a:rPr lang="es-419" sz="1600" noProof="1">
                <a:solidFill>
                  <a:srgbClr val="002060"/>
                </a:solidFill>
                <a:cs typeface="Arial" panose="020B0604020202020204" pitchFamily="34" charset="0"/>
              </a:rPr>
              <a:t>fecha</a:t>
            </a:r>
            <a:r>
              <a:rPr lang="en-US" sz="1600" dirty="0">
                <a:solidFill>
                  <a:srgbClr val="002060"/>
                </a:solidFill>
                <a:cs typeface="Arial" panose="020B0604020202020204" pitchFamily="34" charset="0"/>
              </a:rPr>
              <a:t> 27 de </a:t>
            </a:r>
            <a:r>
              <a:rPr lang="es-419" sz="1600" noProof="1">
                <a:solidFill>
                  <a:srgbClr val="002060"/>
                </a:solidFill>
                <a:cs typeface="Arial" panose="020B0604020202020204" pitchFamily="34" charset="0"/>
              </a:rPr>
              <a:t>septiembre</a:t>
            </a:r>
            <a:r>
              <a:rPr lang="en-US" sz="1600" dirty="0">
                <a:solidFill>
                  <a:srgbClr val="002060"/>
                </a:solidFill>
                <a:cs typeface="Arial" panose="020B0604020202020204" pitchFamily="34" charset="0"/>
              </a:rPr>
              <a:t> de 2021, </a:t>
            </a:r>
            <a:r>
              <a:rPr lang="es-419" sz="1600" dirty="0">
                <a:solidFill>
                  <a:srgbClr val="002060"/>
                </a:solidFill>
                <a:cs typeface="Arial" panose="020B0604020202020204" pitchFamily="34" charset="0"/>
              </a:rPr>
              <a:t>remitidos</a:t>
            </a:r>
            <a:r>
              <a:rPr lang="en-US" sz="1600" dirty="0">
                <a:solidFill>
                  <a:srgbClr val="002060"/>
                </a:solidFill>
                <a:cs typeface="Arial" panose="020B0604020202020204" pitchFamily="34" charset="0"/>
              </a:rPr>
              <a:t> </a:t>
            </a:r>
            <a:r>
              <a:rPr lang="es-419" sz="1600" dirty="0">
                <a:solidFill>
                  <a:srgbClr val="002060"/>
                </a:solidFill>
                <a:cs typeface="Arial" panose="020B0604020202020204" pitchFamily="34" charset="0"/>
              </a:rPr>
              <a:t>vía</a:t>
            </a:r>
            <a:r>
              <a:rPr lang="en-US" sz="1600" dirty="0">
                <a:solidFill>
                  <a:srgbClr val="002060"/>
                </a:solidFill>
                <a:cs typeface="Arial" panose="020B0604020202020204" pitchFamily="34" charset="0"/>
              </a:rPr>
              <a:t> correo </a:t>
            </a:r>
            <a:r>
              <a:rPr lang="es-419" sz="1600" dirty="0">
                <a:solidFill>
                  <a:srgbClr val="002060"/>
                </a:solidFill>
                <a:cs typeface="Arial" panose="020B0604020202020204" pitchFamily="34" charset="0"/>
              </a:rPr>
              <a:t>electrónico</a:t>
            </a:r>
            <a:r>
              <a:rPr lang="en-US" sz="1600" dirty="0">
                <a:solidFill>
                  <a:srgbClr val="002060"/>
                </a:solidFill>
                <a:cs typeface="Arial" panose="020B0604020202020204" pitchFamily="34" charset="0"/>
              </a:rPr>
              <a:t> de </a:t>
            </a:r>
            <a:r>
              <a:rPr lang="es-419" sz="1600" dirty="0">
                <a:solidFill>
                  <a:srgbClr val="002060"/>
                </a:solidFill>
                <a:cs typeface="Arial" panose="020B0604020202020204" pitchFamily="34" charset="0"/>
              </a:rPr>
              <a:t>fecha</a:t>
            </a:r>
            <a:r>
              <a:rPr lang="en-US" sz="1600" dirty="0">
                <a:solidFill>
                  <a:srgbClr val="002060"/>
                </a:solidFill>
                <a:cs typeface="Arial" panose="020B0604020202020204" pitchFamily="34" charset="0"/>
              </a:rPr>
              <a:t> 24 de </a:t>
            </a:r>
            <a:r>
              <a:rPr lang="es-419" sz="1600" dirty="0">
                <a:solidFill>
                  <a:srgbClr val="002060"/>
                </a:solidFill>
                <a:cs typeface="Arial" panose="020B0604020202020204" pitchFamily="34" charset="0"/>
              </a:rPr>
              <a:t>febrero</a:t>
            </a:r>
            <a:r>
              <a:rPr lang="en-US" sz="1600" dirty="0">
                <a:solidFill>
                  <a:srgbClr val="002060"/>
                </a:solidFill>
                <a:cs typeface="Arial" panose="020B0604020202020204" pitchFamily="34" charset="0"/>
              </a:rPr>
              <a:t> de 2022, </a:t>
            </a:r>
            <a:r>
              <a:rPr lang="es-419" sz="1600" dirty="0">
                <a:solidFill>
                  <a:srgbClr val="002060"/>
                </a:solidFill>
                <a:cs typeface="Arial" panose="020B0604020202020204" pitchFamily="34" charset="0"/>
              </a:rPr>
              <a:t>señalando</a:t>
            </a:r>
            <a:r>
              <a:rPr lang="en-US" sz="1600" dirty="0">
                <a:solidFill>
                  <a:srgbClr val="002060"/>
                </a:solidFill>
                <a:cs typeface="Arial" panose="020B0604020202020204" pitchFamily="34" charset="0"/>
              </a:rPr>
              <a:t> lo </a:t>
            </a:r>
            <a:r>
              <a:rPr lang="es-419" sz="1600" dirty="0">
                <a:solidFill>
                  <a:srgbClr val="002060"/>
                </a:solidFill>
                <a:cs typeface="Arial" panose="020B0604020202020204" pitchFamily="34" charset="0"/>
              </a:rPr>
              <a:t>siguiente</a:t>
            </a:r>
            <a:r>
              <a:rPr lang="en-US" sz="1600" dirty="0">
                <a:solidFill>
                  <a:srgbClr val="002060"/>
                </a:solidFill>
                <a:cs typeface="Arial" panose="020B0604020202020204" pitchFamily="34" charset="0"/>
              </a:rPr>
              <a:t>: </a:t>
            </a:r>
            <a:r>
              <a:rPr lang="en-US" sz="1550" i="1" dirty="0">
                <a:solidFill>
                  <a:srgbClr val="002060"/>
                </a:solidFill>
                <a:cs typeface="Arial" panose="020B0604020202020204" pitchFamily="34" charset="0"/>
              </a:rPr>
              <a:t>“</a:t>
            </a:r>
            <a:r>
              <a:rPr lang="es-419" sz="1550" i="1" dirty="0">
                <a:solidFill>
                  <a:srgbClr val="002060"/>
                </a:solidFill>
                <a:cs typeface="Arial" panose="020B0604020202020204" pitchFamily="34" charset="0"/>
              </a:rPr>
              <a:t>27 Sep. Jairo Alberto Osorio radica Comunicación en CRA/ 27 Sep. </a:t>
            </a:r>
            <a:r>
              <a:rPr lang="es-419" sz="1550" i="1" dirty="0" err="1">
                <a:solidFill>
                  <a:srgbClr val="002060"/>
                </a:solidFill>
                <a:cs typeface="Arial" panose="020B0604020202020204" pitchFamily="34" charset="0"/>
              </a:rPr>
              <a:t>Julian</a:t>
            </a:r>
            <a:r>
              <a:rPr lang="es-419" sz="1550" i="1" dirty="0">
                <a:solidFill>
                  <a:srgbClr val="002060"/>
                </a:solidFill>
                <a:cs typeface="Arial" panose="020B0604020202020204" pitchFamily="34" charset="0"/>
              </a:rPr>
              <a:t> Pardo asigna a Rodrigo Vargas/27 Sep. Reasigna a Jaime Lucio de la Torre/28 Sep. Jaime Lucio de la Torre a Camilo Solano/28 </a:t>
            </a:r>
            <a:r>
              <a:rPr lang="es-419" sz="1550" i="1" dirty="0" err="1">
                <a:solidFill>
                  <a:srgbClr val="002060"/>
                </a:solidFill>
                <a:cs typeface="Arial" panose="020B0604020202020204" pitchFamily="34" charset="0"/>
              </a:rPr>
              <a:t>Sep</a:t>
            </a:r>
            <a:r>
              <a:rPr lang="es-419" sz="1550" i="1" dirty="0">
                <a:solidFill>
                  <a:srgbClr val="002060"/>
                </a:solidFill>
                <a:cs typeface="Arial" panose="020B0604020202020204" pitchFamily="34" charset="0"/>
              </a:rPr>
              <a:t> Camilo genera respuesta/28 Sep. Camilo Solano reasigna a Jaime Lucio de la Torre/28 Sep. Jaime Lucio de la Torre </a:t>
            </a:r>
            <a:r>
              <a:rPr lang="es-419" sz="1550" i="1" dirty="0" err="1">
                <a:solidFill>
                  <a:srgbClr val="002060"/>
                </a:solidFill>
                <a:cs typeface="Arial" panose="020B0604020202020204" pitchFamily="34" charset="0"/>
              </a:rPr>
              <a:t>reasinga</a:t>
            </a:r>
            <a:r>
              <a:rPr lang="es-419" sz="1550" i="1" dirty="0">
                <a:solidFill>
                  <a:srgbClr val="002060"/>
                </a:solidFill>
                <a:cs typeface="Arial" panose="020B0604020202020204" pitchFamily="34" charset="0"/>
              </a:rPr>
              <a:t> a Rodrigo Vargas/4 Oct. 7:04 </a:t>
            </a:r>
            <a:r>
              <a:rPr lang="es-419" sz="1550" i="1" dirty="0" err="1">
                <a:solidFill>
                  <a:srgbClr val="002060"/>
                </a:solidFill>
                <a:cs typeface="Arial" panose="020B0604020202020204" pitchFamily="34" charset="0"/>
              </a:rPr>
              <a:t>p.m</a:t>
            </a:r>
            <a:r>
              <a:rPr lang="es-419" sz="1550" i="1" dirty="0">
                <a:solidFill>
                  <a:srgbClr val="002060"/>
                </a:solidFill>
                <a:cs typeface="Arial" panose="020B0604020202020204" pitchFamily="34" charset="0"/>
              </a:rPr>
              <a:t> Rodrigo Vargas reasigna Lissette Esguerra/4 oct. 7:17 Lissette </a:t>
            </a:r>
            <a:r>
              <a:rPr lang="es-419" sz="1550" i="1" dirty="0" err="1">
                <a:solidFill>
                  <a:srgbClr val="002060"/>
                </a:solidFill>
                <a:cs typeface="Arial" panose="020B0604020202020204" pitchFamily="34" charset="0"/>
              </a:rPr>
              <a:t>reasinga</a:t>
            </a:r>
            <a:r>
              <a:rPr lang="es-419" sz="1550" i="1" dirty="0">
                <a:solidFill>
                  <a:srgbClr val="002060"/>
                </a:solidFill>
                <a:cs typeface="Arial" panose="020B0604020202020204" pitchFamily="34" charset="0"/>
              </a:rPr>
              <a:t> a Correspondencia”. Conclusión: Aunque la respuesta se produjo oportunamente, la subdirección la liberó el día de vencimiento de términos después del horario laboral.  Como anotación se destaca que la posesión del Subdirector de Regulación fue el día 24 de Sep. situación que aunque no justifica el evento, pudo incidir en la oportunidad de la respuesta”.</a:t>
            </a:r>
            <a:endParaRPr lang="en-US" sz="1550" i="1" dirty="0">
              <a:solidFill>
                <a:srgbClr val="002060"/>
              </a:solidFill>
              <a:cs typeface="Arial" panose="020B0604020202020204" pitchFamily="34" charset="0"/>
            </a:endParaRPr>
          </a:p>
        </p:txBody>
      </p:sp>
    </p:spTree>
    <p:extLst>
      <p:ext uri="{BB962C8B-B14F-4D97-AF65-F5344CB8AC3E}">
        <p14:creationId xmlns:p14="http://schemas.microsoft.com/office/powerpoint/2010/main" val="43481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478464" y="1657604"/>
            <a:ext cx="8171659" cy="4078039"/>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lvl="1" indent="-285750" algn="just">
              <a:defRPr/>
            </a:pPr>
            <a:r>
              <a:rPr lang="es-CO" sz="2000" dirty="0">
                <a:solidFill>
                  <a:srgbClr val="002060"/>
                </a:solidFill>
                <a:cs typeface="Arial" panose="020B0604020202020204" pitchFamily="34" charset="0"/>
              </a:rPr>
              <a:t>  	El universo de Peticiones, quejas, reclamos, sugerencias y denuncias para el periodo comprendido entre el 1º de julio y el 31 de diciembre de 2021 fue de 1712. La selección de auditoría correspondió al 20% del universo para un total de 342 Peticiones, quejas, reclamos, sugerencias y denuncias tomadas como muestra del ejercicio.</a:t>
            </a:r>
          </a:p>
          <a:p>
            <a:pPr marL="0" lvl="1" indent="0" algn="just">
              <a:buNone/>
              <a:defRPr/>
            </a:pPr>
            <a:endParaRPr lang="es-CO" sz="1000" dirty="0">
              <a:solidFill>
                <a:srgbClr val="002060"/>
              </a:solidFill>
              <a:cs typeface="Arial" panose="020B0604020202020204" pitchFamily="34" charset="0"/>
            </a:endParaRPr>
          </a:p>
          <a:p>
            <a:pPr marL="285750" lvl="1" indent="-285750" algn="just">
              <a:defRPr/>
            </a:pPr>
            <a:r>
              <a:rPr lang="es-CO" sz="2000" dirty="0">
                <a:solidFill>
                  <a:srgbClr val="002060"/>
                </a:solidFill>
                <a:cs typeface="Arial" panose="020B0604020202020204" pitchFamily="34" charset="0"/>
              </a:rPr>
              <a:t>	El universo de Peticiones, quejas, reclamos, sugerencias y denuncias extemporáneas del segundo semestre de 2021 según el sistema ORFEO fue de 52, muestra sobre la que se verificó el oportuno cumplimiento de los términos legales.</a:t>
            </a:r>
          </a:p>
          <a:p>
            <a:pPr marL="285750" lvl="1" indent="-285750" algn="just">
              <a:defRPr/>
            </a:pPr>
            <a:endParaRPr lang="es-CO" sz="1000" dirty="0">
              <a:solidFill>
                <a:srgbClr val="002060"/>
              </a:solidFill>
              <a:cs typeface="Arial" panose="020B0604020202020204" pitchFamily="34" charset="0"/>
            </a:endParaRPr>
          </a:p>
          <a:p>
            <a:pPr marL="285750" lvl="1" indent="-285750" algn="just">
              <a:defRPr/>
            </a:pPr>
            <a:r>
              <a:rPr lang="es-CO" sz="2400" dirty="0">
                <a:solidFill>
                  <a:srgbClr val="002060"/>
                </a:solidFill>
                <a:cs typeface="Arial" panose="020B0604020202020204" pitchFamily="34" charset="0"/>
              </a:rPr>
              <a:t>	</a:t>
            </a:r>
            <a:r>
              <a:rPr lang="es-CO" sz="2000" dirty="0">
                <a:solidFill>
                  <a:srgbClr val="002060"/>
                </a:solidFill>
                <a:cs typeface="Arial" panose="020B0604020202020204" pitchFamily="34" charset="0"/>
              </a:rPr>
              <a:t>Por lo anterior, la muestra de peticiones, quejas, reclamos, sugerencias y denuncias para el periodo verificado fue de 394. </a:t>
            </a:r>
          </a:p>
          <a:p>
            <a:pPr marL="285750" lvl="1" indent="-285750" algn="just">
              <a:defRPr/>
            </a:pPr>
            <a:endParaRPr lang="es-CO" sz="700" dirty="0">
              <a:solidFill>
                <a:srgbClr val="1E03C3"/>
              </a:solidFill>
              <a:cs typeface="Arial" panose="020B0604020202020204" pitchFamily="34" charset="0"/>
            </a:endParaRPr>
          </a:p>
        </p:txBody>
      </p:sp>
      <p:sp>
        <p:nvSpPr>
          <p:cNvPr id="3" name="CuadroTexto 2">
            <a:extLst>
              <a:ext uri="{FF2B5EF4-FFF2-40B4-BE49-F238E27FC236}">
                <a16:creationId xmlns:a16="http://schemas.microsoft.com/office/drawing/2014/main" id="{E1E2DC5A-BA72-4A20-9F07-E282EF677B54}"/>
              </a:ext>
            </a:extLst>
          </p:cNvPr>
          <p:cNvSpPr txBox="1"/>
          <p:nvPr/>
        </p:nvSpPr>
        <p:spPr>
          <a:xfrm>
            <a:off x="2780778" y="288098"/>
            <a:ext cx="5869345" cy="1015663"/>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CO" sz="3000" b="1" dirty="0">
                <a:solidFill>
                  <a:srgbClr val="002060"/>
                </a:solidFill>
              </a:rPr>
              <a:t>ALCANCE Y SELECCIÓN </a:t>
            </a:r>
          </a:p>
          <a:p>
            <a:pPr algn="ctr"/>
            <a:r>
              <a:rPr lang="es-CO" sz="3000" b="1" dirty="0">
                <a:solidFill>
                  <a:srgbClr val="002060"/>
                </a:solidFill>
              </a:rPr>
              <a:t>DE LA MUESTRA</a:t>
            </a:r>
          </a:p>
        </p:txBody>
      </p:sp>
    </p:spTree>
    <p:extLst>
      <p:ext uri="{BB962C8B-B14F-4D97-AF65-F5344CB8AC3E}">
        <p14:creationId xmlns:p14="http://schemas.microsoft.com/office/powerpoint/2010/main" val="12054229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es-ES" sz="2200" b="1" dirty="0">
                <a:solidFill>
                  <a:srgbClr val="002060"/>
                </a:solidFill>
              </a:rPr>
              <a:t>RESPUESTAS EXTEMPORÁNEAS</a:t>
            </a:r>
          </a:p>
        </p:txBody>
      </p:sp>
      <p:sp>
        <p:nvSpPr>
          <p:cNvPr id="3" name="CuadroTexto 2"/>
          <p:cNvSpPr txBox="1"/>
          <p:nvPr/>
        </p:nvSpPr>
        <p:spPr>
          <a:xfrm>
            <a:off x="424070" y="1264650"/>
            <a:ext cx="8151894" cy="4571188"/>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lnSpc>
                <a:spcPct val="107000"/>
              </a:lnSpc>
              <a:spcAft>
                <a:spcPts val="800"/>
              </a:spcAft>
            </a:pPr>
            <a:r>
              <a:rPr lang="es-419" sz="1600" b="1" dirty="0">
                <a:solidFill>
                  <a:srgbClr val="002060"/>
                </a:solidFill>
                <a:cs typeface="Arial" panose="020B0604020202020204" pitchFamily="34" charset="0"/>
              </a:rPr>
              <a:t>COMENTARIOS DE</a:t>
            </a:r>
            <a:r>
              <a:rPr lang="en-US" sz="1600" b="1" dirty="0">
                <a:solidFill>
                  <a:srgbClr val="002060"/>
                </a:solidFill>
                <a:cs typeface="Arial" panose="020B0604020202020204" pitchFamily="34" charset="0"/>
              </a:rPr>
              <a:t> LA SUBDIRECCIÓN DE REGULACIÓN, </a:t>
            </a:r>
            <a:r>
              <a:rPr lang="en-US" sz="1600" dirty="0">
                <a:solidFill>
                  <a:srgbClr val="002060"/>
                </a:solidFill>
                <a:cs typeface="Arial" panose="020B0604020202020204" pitchFamily="34" charset="0"/>
              </a:rPr>
              <a:t>al </a:t>
            </a:r>
            <a:r>
              <a:rPr lang="es-419" sz="1600" noProof="1">
                <a:solidFill>
                  <a:srgbClr val="002060"/>
                </a:solidFill>
                <a:cs typeface="Arial" panose="020B0604020202020204" pitchFamily="34" charset="0"/>
              </a:rPr>
              <a:t>radicado</a:t>
            </a:r>
            <a:r>
              <a:rPr lang="en-US" sz="1600" dirty="0">
                <a:solidFill>
                  <a:srgbClr val="002060"/>
                </a:solidFill>
                <a:cs typeface="Arial" panose="020B0604020202020204" pitchFamily="34" charset="0"/>
              </a:rPr>
              <a:t> N° 20213210090122  de </a:t>
            </a:r>
            <a:r>
              <a:rPr lang="es-419" sz="1600" noProof="1">
                <a:solidFill>
                  <a:srgbClr val="002060"/>
                </a:solidFill>
                <a:cs typeface="Arial" panose="020B0604020202020204" pitchFamily="34" charset="0"/>
              </a:rPr>
              <a:t>fecha</a:t>
            </a:r>
            <a:r>
              <a:rPr lang="en-US" sz="1600" dirty="0">
                <a:solidFill>
                  <a:srgbClr val="002060"/>
                </a:solidFill>
                <a:cs typeface="Arial" panose="020B0604020202020204" pitchFamily="34" charset="0"/>
              </a:rPr>
              <a:t> 2 de </a:t>
            </a:r>
            <a:r>
              <a:rPr lang="es-419" sz="1600" noProof="1">
                <a:solidFill>
                  <a:srgbClr val="002060"/>
                </a:solidFill>
                <a:cs typeface="Arial" panose="020B0604020202020204" pitchFamily="34" charset="0"/>
              </a:rPr>
              <a:t>noviembre</a:t>
            </a:r>
            <a:r>
              <a:rPr lang="en-US" sz="1600" dirty="0">
                <a:solidFill>
                  <a:srgbClr val="002060"/>
                </a:solidFill>
                <a:cs typeface="Arial" panose="020B0604020202020204" pitchFamily="34" charset="0"/>
              </a:rPr>
              <a:t> de 2022, </a:t>
            </a:r>
            <a:r>
              <a:rPr lang="es-419" sz="1600" dirty="0">
                <a:solidFill>
                  <a:srgbClr val="002060"/>
                </a:solidFill>
                <a:cs typeface="Arial" panose="020B0604020202020204" pitchFamily="34" charset="0"/>
              </a:rPr>
              <a:t>remitidos</a:t>
            </a:r>
            <a:r>
              <a:rPr lang="en-US" sz="1600" dirty="0">
                <a:solidFill>
                  <a:srgbClr val="002060"/>
                </a:solidFill>
                <a:cs typeface="Arial" panose="020B0604020202020204" pitchFamily="34" charset="0"/>
              </a:rPr>
              <a:t> </a:t>
            </a:r>
            <a:r>
              <a:rPr lang="es-419" sz="1600" dirty="0">
                <a:solidFill>
                  <a:srgbClr val="002060"/>
                </a:solidFill>
                <a:cs typeface="Arial" panose="020B0604020202020204" pitchFamily="34" charset="0"/>
              </a:rPr>
              <a:t>vía</a:t>
            </a:r>
            <a:r>
              <a:rPr lang="en-US" sz="1600" dirty="0">
                <a:solidFill>
                  <a:srgbClr val="002060"/>
                </a:solidFill>
                <a:cs typeface="Arial" panose="020B0604020202020204" pitchFamily="34" charset="0"/>
              </a:rPr>
              <a:t> correo </a:t>
            </a:r>
            <a:r>
              <a:rPr lang="es-419" sz="1600" dirty="0">
                <a:solidFill>
                  <a:srgbClr val="002060"/>
                </a:solidFill>
                <a:cs typeface="Arial" panose="020B0604020202020204" pitchFamily="34" charset="0"/>
              </a:rPr>
              <a:t>electrónico</a:t>
            </a:r>
            <a:r>
              <a:rPr lang="en-US" sz="1600" dirty="0">
                <a:solidFill>
                  <a:srgbClr val="002060"/>
                </a:solidFill>
                <a:cs typeface="Arial" panose="020B0604020202020204" pitchFamily="34" charset="0"/>
              </a:rPr>
              <a:t> de </a:t>
            </a:r>
            <a:r>
              <a:rPr lang="es-419" sz="1600" dirty="0">
                <a:solidFill>
                  <a:srgbClr val="002060"/>
                </a:solidFill>
                <a:cs typeface="Arial" panose="020B0604020202020204" pitchFamily="34" charset="0"/>
              </a:rPr>
              <a:t>fecha</a:t>
            </a:r>
            <a:r>
              <a:rPr lang="en-US" sz="1600" dirty="0">
                <a:solidFill>
                  <a:srgbClr val="002060"/>
                </a:solidFill>
                <a:cs typeface="Arial" panose="020B0604020202020204" pitchFamily="34" charset="0"/>
              </a:rPr>
              <a:t> 24 de </a:t>
            </a:r>
            <a:r>
              <a:rPr lang="es-419" sz="1600" dirty="0">
                <a:solidFill>
                  <a:srgbClr val="002060"/>
                </a:solidFill>
                <a:cs typeface="Arial" panose="020B0604020202020204" pitchFamily="34" charset="0"/>
              </a:rPr>
              <a:t>febrero</a:t>
            </a:r>
            <a:r>
              <a:rPr lang="en-US" sz="1600" dirty="0">
                <a:solidFill>
                  <a:srgbClr val="002060"/>
                </a:solidFill>
                <a:cs typeface="Arial" panose="020B0604020202020204" pitchFamily="34" charset="0"/>
              </a:rPr>
              <a:t> de 2022, </a:t>
            </a:r>
            <a:r>
              <a:rPr lang="es-419" sz="1600" dirty="0">
                <a:solidFill>
                  <a:srgbClr val="002060"/>
                </a:solidFill>
                <a:cs typeface="Arial" panose="020B0604020202020204" pitchFamily="34" charset="0"/>
              </a:rPr>
              <a:t>señalando</a:t>
            </a:r>
            <a:r>
              <a:rPr lang="en-US" sz="1600" dirty="0">
                <a:solidFill>
                  <a:srgbClr val="002060"/>
                </a:solidFill>
                <a:cs typeface="Arial" panose="020B0604020202020204" pitchFamily="34" charset="0"/>
              </a:rPr>
              <a:t> lo </a:t>
            </a:r>
            <a:r>
              <a:rPr lang="es-419" sz="1600" dirty="0">
                <a:solidFill>
                  <a:srgbClr val="002060"/>
                </a:solidFill>
                <a:cs typeface="Arial" panose="020B0604020202020204" pitchFamily="34" charset="0"/>
              </a:rPr>
              <a:t>siguiente</a:t>
            </a:r>
            <a:r>
              <a:rPr lang="en-US" sz="1600" dirty="0">
                <a:solidFill>
                  <a:srgbClr val="002060"/>
                </a:solidFill>
                <a:cs typeface="Arial" panose="020B0604020202020204" pitchFamily="34" charset="0"/>
              </a:rPr>
              <a:t>: </a:t>
            </a:r>
            <a:r>
              <a:rPr lang="en-US" sz="1550" i="1" dirty="0">
                <a:solidFill>
                  <a:srgbClr val="002060"/>
                </a:solidFill>
                <a:cs typeface="Arial" panose="020B0604020202020204" pitchFamily="34" charset="0"/>
              </a:rPr>
              <a:t>“</a:t>
            </a:r>
            <a:r>
              <a:rPr lang="es-419" sz="1550" i="1" dirty="0">
                <a:solidFill>
                  <a:srgbClr val="002060"/>
                </a:solidFill>
                <a:cs typeface="Arial" panose="020B0604020202020204" pitchFamily="34" charset="0"/>
              </a:rPr>
              <a:t>2 Nov. APRESOL radica comunicación/2 Nov. Correspondencia asigna a Rodrigo Vargas/3 Nov. Rodrigo Vargas reasigna a Carolina Perdomo (anotación para atender con prioridad)/3 Nov. Carolina Perdomo reasigna a Isabella Castro para trámite/3 Nov. Isabella Castro genera respuesta/3 Nov. Isabella Castro a Carolina Perdomo/4 </a:t>
            </a:r>
            <a:r>
              <a:rPr lang="es-419" sz="1550" i="1" dirty="0" err="1">
                <a:solidFill>
                  <a:srgbClr val="002060"/>
                </a:solidFill>
                <a:cs typeface="Arial" panose="020B0604020202020204" pitchFamily="34" charset="0"/>
              </a:rPr>
              <a:t>Nov.Carolina</a:t>
            </a:r>
            <a:r>
              <a:rPr lang="es-419" sz="1550" i="1" dirty="0">
                <a:solidFill>
                  <a:srgbClr val="002060"/>
                </a:solidFill>
                <a:cs typeface="Arial" panose="020B0604020202020204" pitchFamily="34" charset="0"/>
              </a:rPr>
              <a:t> Perdomo </a:t>
            </a:r>
            <a:r>
              <a:rPr lang="es-419" sz="1550" i="1" dirty="0" err="1">
                <a:solidFill>
                  <a:srgbClr val="002060"/>
                </a:solidFill>
                <a:cs typeface="Arial" panose="020B0604020202020204" pitchFamily="34" charset="0"/>
              </a:rPr>
              <a:t>reasgina</a:t>
            </a:r>
            <a:r>
              <a:rPr lang="es-419" sz="1550" i="1" dirty="0">
                <a:solidFill>
                  <a:srgbClr val="002060"/>
                </a:solidFill>
                <a:cs typeface="Arial" panose="020B0604020202020204" pitchFamily="34" charset="0"/>
              </a:rPr>
              <a:t> a Rodrigo Vargas/4 Nov. Rodrigo Vargas reasigna a Ruby Ramírez para revisión/5 Nov Ruby Ramírez reasigna a Claudia Gaspar para trámite/5 Nov. Claudia Gaspar reasigna Lissette Esguerra/9 Nov. 5:13 </a:t>
            </a:r>
            <a:r>
              <a:rPr lang="es-419" sz="1550" i="1" dirty="0" err="1">
                <a:solidFill>
                  <a:srgbClr val="002060"/>
                </a:solidFill>
                <a:cs typeface="Arial" panose="020B0604020202020204" pitchFamily="34" charset="0"/>
              </a:rPr>
              <a:t>p.m</a:t>
            </a:r>
            <a:r>
              <a:rPr lang="es-419" sz="1550" i="1" dirty="0">
                <a:solidFill>
                  <a:srgbClr val="002060"/>
                </a:solidFill>
                <a:cs typeface="Arial" panose="020B0604020202020204" pitchFamily="34" charset="0"/>
              </a:rPr>
              <a:t>  Lissette Esguerra envía a correspondencia/9 Nov. 5:19 </a:t>
            </a:r>
            <a:r>
              <a:rPr lang="es-419" sz="1550" i="1" dirty="0" err="1">
                <a:solidFill>
                  <a:srgbClr val="002060"/>
                </a:solidFill>
                <a:cs typeface="Arial" panose="020B0604020202020204" pitchFamily="34" charset="0"/>
              </a:rPr>
              <a:t>p.m</a:t>
            </a:r>
            <a:r>
              <a:rPr lang="es-419" sz="1550" i="1" dirty="0">
                <a:solidFill>
                  <a:srgbClr val="002060"/>
                </a:solidFill>
                <a:cs typeface="Arial" panose="020B0604020202020204" pitchFamily="34" charset="0"/>
              </a:rPr>
              <a:t> correspondencia reasigna a Lissette para revisión de radicados de salida/9 Nov. 9 5:37 p-m se envía a correspondencia/9 Nov 6:36 </a:t>
            </a:r>
            <a:r>
              <a:rPr lang="es-419" sz="1550" i="1" dirty="0" err="1">
                <a:solidFill>
                  <a:srgbClr val="002060"/>
                </a:solidFill>
                <a:cs typeface="Arial" panose="020B0604020202020204" pitchFamily="34" charset="0"/>
              </a:rPr>
              <a:t>p.m</a:t>
            </a:r>
            <a:r>
              <a:rPr lang="es-419" sz="1550" i="1" dirty="0">
                <a:solidFill>
                  <a:srgbClr val="002060"/>
                </a:solidFill>
                <a:cs typeface="Arial" panose="020B0604020202020204" pitchFamily="34" charset="0"/>
              </a:rPr>
              <a:t> correspondencia </a:t>
            </a:r>
            <a:r>
              <a:rPr lang="es-419" sz="1550" i="1" dirty="0" err="1">
                <a:solidFill>
                  <a:srgbClr val="002060"/>
                </a:solidFill>
                <a:cs typeface="Arial" panose="020B0604020202020204" pitchFamily="34" charset="0"/>
              </a:rPr>
              <a:t>reenvia</a:t>
            </a:r>
            <a:r>
              <a:rPr lang="es-419" sz="1550" i="1" dirty="0">
                <a:solidFill>
                  <a:srgbClr val="002060"/>
                </a:solidFill>
                <a:cs typeface="Arial" panose="020B0604020202020204" pitchFamily="34" charset="0"/>
              </a:rPr>
              <a:t> a Lissette porque indica que las dos comunicaciones eran las mismas /10 Nov. Lissette Esguerra reenvía a correspondencia para radicación/10 Nov correspondencia radica respuesta. Conclusión: Se generaron algunos errores  al momento de remisión a correspondencia que provocó que la respuesta de generara con un día de vencimiento.”</a:t>
            </a:r>
          </a:p>
          <a:p>
            <a:pPr algn="just">
              <a:lnSpc>
                <a:spcPct val="107000"/>
              </a:lnSpc>
              <a:spcAft>
                <a:spcPts val="800"/>
              </a:spcAft>
            </a:pPr>
            <a:r>
              <a:rPr lang="es-419" sz="1600" b="1" dirty="0">
                <a:solidFill>
                  <a:srgbClr val="002060"/>
                </a:solidFill>
                <a:cs typeface="Arial" panose="020B0604020202020204" pitchFamily="34" charset="0"/>
              </a:rPr>
              <a:t>COMENTARIOS DE</a:t>
            </a:r>
            <a:r>
              <a:rPr lang="en-US" sz="1600" b="1" dirty="0">
                <a:solidFill>
                  <a:srgbClr val="002060"/>
                </a:solidFill>
                <a:cs typeface="Arial" panose="020B0604020202020204" pitchFamily="34" charset="0"/>
              </a:rPr>
              <a:t> LA SUBDIRECCIÓN DE REGULACIÓN, </a:t>
            </a:r>
            <a:r>
              <a:rPr lang="en-US" sz="1600" dirty="0">
                <a:solidFill>
                  <a:srgbClr val="002060"/>
                </a:solidFill>
                <a:cs typeface="Arial" panose="020B0604020202020204" pitchFamily="34" charset="0"/>
              </a:rPr>
              <a:t>al </a:t>
            </a:r>
            <a:r>
              <a:rPr lang="en-US" sz="1600" dirty="0" err="1">
                <a:solidFill>
                  <a:srgbClr val="002060"/>
                </a:solidFill>
                <a:cs typeface="Arial" panose="020B0604020202020204" pitchFamily="34" charset="0"/>
              </a:rPr>
              <a:t>radicado</a:t>
            </a:r>
            <a:r>
              <a:rPr lang="en-US" sz="1600" dirty="0">
                <a:solidFill>
                  <a:srgbClr val="002060"/>
                </a:solidFill>
                <a:cs typeface="Arial" panose="020B0604020202020204" pitchFamily="34" charset="0"/>
              </a:rPr>
              <a:t> N° 20213210091792 de </a:t>
            </a:r>
            <a:r>
              <a:rPr lang="es-419" sz="1600" noProof="1">
                <a:solidFill>
                  <a:srgbClr val="002060"/>
                </a:solidFill>
                <a:cs typeface="Arial" panose="020B0604020202020204" pitchFamily="34" charset="0"/>
              </a:rPr>
              <a:t>fecha</a:t>
            </a:r>
            <a:r>
              <a:rPr lang="en-US" sz="1600" dirty="0">
                <a:solidFill>
                  <a:srgbClr val="002060"/>
                </a:solidFill>
                <a:cs typeface="Arial" panose="020B0604020202020204" pitchFamily="34" charset="0"/>
              </a:rPr>
              <a:t> 5 de </a:t>
            </a:r>
            <a:r>
              <a:rPr lang="es-419" sz="1600" noProof="1">
                <a:solidFill>
                  <a:srgbClr val="002060"/>
                </a:solidFill>
                <a:cs typeface="Arial" panose="020B0604020202020204" pitchFamily="34" charset="0"/>
              </a:rPr>
              <a:t>noviembre</a:t>
            </a:r>
            <a:r>
              <a:rPr lang="en-US" sz="1600" dirty="0">
                <a:solidFill>
                  <a:srgbClr val="002060"/>
                </a:solidFill>
                <a:cs typeface="Arial" panose="020B0604020202020204" pitchFamily="34" charset="0"/>
              </a:rPr>
              <a:t> de 2021, </a:t>
            </a:r>
            <a:r>
              <a:rPr lang="es-419" sz="1600" dirty="0">
                <a:solidFill>
                  <a:srgbClr val="002060"/>
                </a:solidFill>
                <a:cs typeface="Arial" panose="020B0604020202020204" pitchFamily="34" charset="0"/>
              </a:rPr>
              <a:t>remitidos</a:t>
            </a:r>
            <a:r>
              <a:rPr lang="en-US" sz="1600" dirty="0">
                <a:solidFill>
                  <a:srgbClr val="002060"/>
                </a:solidFill>
                <a:cs typeface="Arial" panose="020B0604020202020204" pitchFamily="34" charset="0"/>
              </a:rPr>
              <a:t> </a:t>
            </a:r>
            <a:r>
              <a:rPr lang="es-419" sz="1600" dirty="0">
                <a:solidFill>
                  <a:srgbClr val="002060"/>
                </a:solidFill>
                <a:cs typeface="Arial" panose="020B0604020202020204" pitchFamily="34" charset="0"/>
              </a:rPr>
              <a:t>vía</a:t>
            </a:r>
            <a:r>
              <a:rPr lang="en-US" sz="1600" dirty="0">
                <a:solidFill>
                  <a:srgbClr val="002060"/>
                </a:solidFill>
                <a:cs typeface="Arial" panose="020B0604020202020204" pitchFamily="34" charset="0"/>
              </a:rPr>
              <a:t> correo </a:t>
            </a:r>
            <a:r>
              <a:rPr lang="es-419" sz="1600" dirty="0">
                <a:solidFill>
                  <a:srgbClr val="002060"/>
                </a:solidFill>
                <a:cs typeface="Arial" panose="020B0604020202020204" pitchFamily="34" charset="0"/>
              </a:rPr>
              <a:t>electrónico</a:t>
            </a:r>
            <a:r>
              <a:rPr lang="en-US" sz="1600" dirty="0">
                <a:solidFill>
                  <a:srgbClr val="002060"/>
                </a:solidFill>
                <a:cs typeface="Arial" panose="020B0604020202020204" pitchFamily="34" charset="0"/>
              </a:rPr>
              <a:t> de </a:t>
            </a:r>
            <a:r>
              <a:rPr lang="es-419" sz="1600" dirty="0">
                <a:solidFill>
                  <a:srgbClr val="002060"/>
                </a:solidFill>
                <a:cs typeface="Arial" panose="020B0604020202020204" pitchFamily="34" charset="0"/>
              </a:rPr>
              <a:t>fecha</a:t>
            </a:r>
            <a:r>
              <a:rPr lang="en-US" sz="1600" dirty="0">
                <a:solidFill>
                  <a:srgbClr val="002060"/>
                </a:solidFill>
                <a:cs typeface="Arial" panose="020B0604020202020204" pitchFamily="34" charset="0"/>
              </a:rPr>
              <a:t> 24 de </a:t>
            </a:r>
            <a:r>
              <a:rPr lang="es-419" sz="1600" dirty="0">
                <a:solidFill>
                  <a:srgbClr val="002060"/>
                </a:solidFill>
                <a:cs typeface="Arial" panose="020B0604020202020204" pitchFamily="34" charset="0"/>
              </a:rPr>
              <a:t>febrero</a:t>
            </a:r>
            <a:r>
              <a:rPr lang="en-US" sz="1600" dirty="0">
                <a:solidFill>
                  <a:srgbClr val="002060"/>
                </a:solidFill>
                <a:cs typeface="Arial" panose="020B0604020202020204" pitchFamily="34" charset="0"/>
              </a:rPr>
              <a:t> de 2022, </a:t>
            </a:r>
            <a:r>
              <a:rPr lang="es-419" sz="1600" dirty="0">
                <a:solidFill>
                  <a:srgbClr val="002060"/>
                </a:solidFill>
                <a:cs typeface="Arial" panose="020B0604020202020204" pitchFamily="34" charset="0"/>
              </a:rPr>
              <a:t>señalando</a:t>
            </a:r>
            <a:r>
              <a:rPr lang="en-US" sz="1600" dirty="0">
                <a:solidFill>
                  <a:srgbClr val="002060"/>
                </a:solidFill>
                <a:cs typeface="Arial" panose="020B0604020202020204" pitchFamily="34" charset="0"/>
              </a:rPr>
              <a:t> lo </a:t>
            </a:r>
            <a:r>
              <a:rPr lang="es-419" sz="1600" dirty="0">
                <a:solidFill>
                  <a:srgbClr val="002060"/>
                </a:solidFill>
                <a:cs typeface="Arial" panose="020B0604020202020204" pitchFamily="34" charset="0"/>
              </a:rPr>
              <a:t>siguiente</a:t>
            </a:r>
            <a:r>
              <a:rPr lang="en-US" sz="1600" dirty="0">
                <a:solidFill>
                  <a:srgbClr val="002060"/>
                </a:solidFill>
                <a:cs typeface="Arial" panose="020B0604020202020204" pitchFamily="34" charset="0"/>
              </a:rPr>
              <a:t>:</a:t>
            </a:r>
            <a:endParaRPr lang="es-419" sz="1600" i="1" dirty="0">
              <a:solidFill>
                <a:srgbClr val="002060"/>
              </a:solidFill>
              <a:cs typeface="Arial" panose="020B0604020202020204" pitchFamily="34" charset="0"/>
            </a:endParaRPr>
          </a:p>
        </p:txBody>
      </p:sp>
    </p:spTree>
    <p:extLst>
      <p:ext uri="{BB962C8B-B14F-4D97-AF65-F5344CB8AC3E}">
        <p14:creationId xmlns:p14="http://schemas.microsoft.com/office/powerpoint/2010/main" val="17714006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es-ES" sz="2200" b="1" dirty="0">
                <a:solidFill>
                  <a:srgbClr val="002060"/>
                </a:solidFill>
              </a:rPr>
              <a:t>RESPUESTAS EXTEMPORÁNEAS</a:t>
            </a:r>
          </a:p>
        </p:txBody>
      </p:sp>
      <p:sp>
        <p:nvSpPr>
          <p:cNvPr id="3" name="CuadroTexto 2"/>
          <p:cNvSpPr txBox="1"/>
          <p:nvPr/>
        </p:nvSpPr>
        <p:spPr>
          <a:xfrm>
            <a:off x="424070" y="1264650"/>
            <a:ext cx="8151894" cy="365382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lnSpc>
                <a:spcPct val="107000"/>
              </a:lnSpc>
              <a:spcAft>
                <a:spcPts val="800"/>
              </a:spcAft>
            </a:pPr>
            <a:r>
              <a:rPr lang="es-419" sz="1550" i="1" dirty="0">
                <a:solidFill>
                  <a:srgbClr val="002060"/>
                </a:solidFill>
                <a:cs typeface="Arial" panose="020B0604020202020204" pitchFamily="34" charset="0"/>
              </a:rPr>
              <a:t>5 Nov. Alcaldía de Cepitá radica </a:t>
            </a:r>
            <a:r>
              <a:rPr lang="es-419" sz="1550" i="1" dirty="0" err="1">
                <a:solidFill>
                  <a:srgbClr val="002060"/>
                </a:solidFill>
                <a:cs typeface="Arial" panose="020B0604020202020204" pitchFamily="34" charset="0"/>
              </a:rPr>
              <a:t>comunición</a:t>
            </a:r>
            <a:r>
              <a:rPr lang="es-419" sz="1550" i="1" dirty="0">
                <a:solidFill>
                  <a:srgbClr val="002060"/>
                </a:solidFill>
                <a:cs typeface="Arial" panose="020B0604020202020204" pitchFamily="34" charset="0"/>
              </a:rPr>
              <a:t> en CRA, y se tipifica con un TRD superior a 5 días hábiles/5 Nov. Rodrigo Vargas Asigna a Jaime Lucio/ 5 Nov. Jaime Lucio reasigna a Camilo Solano con observación:  "Para encargarse del asunto. Este </a:t>
            </a:r>
            <a:r>
              <a:rPr lang="es-419" sz="1550" i="1" dirty="0" err="1">
                <a:solidFill>
                  <a:srgbClr val="002060"/>
                </a:solidFill>
                <a:cs typeface="Arial" panose="020B0604020202020204" pitchFamily="34" charset="0"/>
              </a:rPr>
              <a:t>orfeo</a:t>
            </a:r>
            <a:r>
              <a:rPr lang="es-419" sz="1550" i="1" dirty="0">
                <a:solidFill>
                  <a:srgbClr val="002060"/>
                </a:solidFill>
                <a:cs typeface="Arial" panose="020B0604020202020204" pitchFamily="34" charset="0"/>
              </a:rPr>
              <a:t> esta dirigido a la SSPD trasladar urgentemente e informar al usuario del traslado" /8 Nov. Camilo Solano proyecta respuesta /8 Nov. Camilo Solano reasigna a Jaime Lucio/16 Nov. Jaime Lucio </a:t>
            </a:r>
            <a:r>
              <a:rPr lang="es-419" sz="1550" i="1" dirty="0" err="1">
                <a:solidFill>
                  <a:srgbClr val="002060"/>
                </a:solidFill>
                <a:cs typeface="Arial" panose="020B0604020202020204" pitchFamily="34" charset="0"/>
              </a:rPr>
              <a:t>reasinga</a:t>
            </a:r>
            <a:r>
              <a:rPr lang="es-419" sz="1550" i="1" dirty="0">
                <a:solidFill>
                  <a:srgbClr val="002060"/>
                </a:solidFill>
                <a:cs typeface="Arial" panose="020B0604020202020204" pitchFamily="34" charset="0"/>
              </a:rPr>
              <a:t> a Rodrigo Vargas/16 Nov. Rodrigo Vargas asigna a Ruby Ramirez/16 Nov. Ruby Ramirez reasigna a Claudia Gaspar/17 Nov.  Claudia Gaspar envía a radicar respuesta. Conclusión: Inicialmente fue asignada una TRD al documento superior a los 5  días hábiles,  Jaime Lucio identificó </a:t>
            </a:r>
            <a:r>
              <a:rPr lang="es-419" sz="1550" i="1" dirty="0" err="1">
                <a:solidFill>
                  <a:srgbClr val="002060"/>
                </a:solidFill>
                <a:cs typeface="Arial" panose="020B0604020202020204" pitchFamily="34" charset="0"/>
              </a:rPr>
              <a:t>desdel</a:t>
            </a:r>
            <a:r>
              <a:rPr lang="es-419" sz="1550" i="1" dirty="0">
                <a:solidFill>
                  <a:srgbClr val="002060"/>
                </a:solidFill>
                <a:cs typeface="Arial" panose="020B0604020202020204" pitchFamily="34" charset="0"/>
              </a:rPr>
              <a:t> el mismo 5 Nov,  que era un traslado,  sin embargo no se encontró soporte de la solicitud de cambio de TRD de parte de Jaime Lucio, </a:t>
            </a:r>
            <a:r>
              <a:rPr lang="es-419" sz="1550" i="1" dirty="0" err="1">
                <a:solidFill>
                  <a:srgbClr val="002060"/>
                </a:solidFill>
                <a:cs typeface="Arial" panose="020B0604020202020204" pitchFamily="34" charset="0"/>
              </a:rPr>
              <a:t>usuamente</a:t>
            </a:r>
            <a:r>
              <a:rPr lang="es-419" sz="1550" i="1" dirty="0">
                <a:solidFill>
                  <a:srgbClr val="002060"/>
                </a:solidFill>
                <a:cs typeface="Arial" panose="020B0604020202020204" pitchFamily="34" charset="0"/>
              </a:rPr>
              <a:t> Jaime Lucio lo hace de manera telefónica. Debido a que no se efectuó oportunamente cambio de TRD, no se generó el aviso de vencimiento oportunamente.  Es cierto que no se respondió al usuario de manera oportuna, sin embargo se destaca que la </a:t>
            </a:r>
            <a:r>
              <a:rPr lang="es-419" sz="1550" i="1" dirty="0" err="1">
                <a:solidFill>
                  <a:srgbClr val="002060"/>
                </a:solidFill>
                <a:cs typeface="Arial" panose="020B0604020202020204" pitchFamily="34" charset="0"/>
              </a:rPr>
              <a:t>resupuesta</a:t>
            </a:r>
            <a:r>
              <a:rPr lang="es-419" sz="1550" i="1" dirty="0">
                <a:solidFill>
                  <a:srgbClr val="002060"/>
                </a:solidFill>
                <a:cs typeface="Arial" panose="020B0604020202020204" pitchFamily="34" charset="0"/>
              </a:rPr>
              <a:t> fue elaborada oportunamente. También es importante anotar que al revisar la trazabilidad de cambios de TRD en ORFEO no fue posible identificar cual fue la primer TRD asignada.</a:t>
            </a:r>
          </a:p>
        </p:txBody>
      </p:sp>
    </p:spTree>
    <p:extLst>
      <p:ext uri="{BB962C8B-B14F-4D97-AF65-F5344CB8AC3E}">
        <p14:creationId xmlns:p14="http://schemas.microsoft.com/office/powerpoint/2010/main" val="11286628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es-ES" sz="2200" b="1" dirty="0">
                <a:solidFill>
                  <a:srgbClr val="002060"/>
                </a:solidFill>
              </a:rPr>
              <a:t>RESPUESTAS EXTEMPORÁNEAS</a:t>
            </a:r>
          </a:p>
        </p:txBody>
      </p:sp>
      <p:sp>
        <p:nvSpPr>
          <p:cNvPr id="3" name="CuadroTexto 2"/>
          <p:cNvSpPr txBox="1"/>
          <p:nvPr/>
        </p:nvSpPr>
        <p:spPr>
          <a:xfrm>
            <a:off x="424070" y="1226538"/>
            <a:ext cx="8151894" cy="3805850"/>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lnSpc>
                <a:spcPct val="107000"/>
              </a:lnSpc>
              <a:spcAft>
                <a:spcPts val="800"/>
              </a:spcAft>
            </a:pPr>
            <a:r>
              <a:rPr lang="es-419" sz="1600" b="1" dirty="0">
                <a:solidFill>
                  <a:srgbClr val="002060"/>
                </a:solidFill>
                <a:cs typeface="Arial" panose="020B0604020202020204" pitchFamily="34" charset="0"/>
              </a:rPr>
              <a:t>COMENTARIOS DE LA OFICINA ASESORA JURÍDICA, </a:t>
            </a:r>
            <a:r>
              <a:rPr lang="es-419" sz="1600" dirty="0">
                <a:solidFill>
                  <a:srgbClr val="002060"/>
                </a:solidFill>
                <a:cs typeface="Arial" panose="020B0604020202020204" pitchFamily="34" charset="0"/>
              </a:rPr>
              <a:t>al radicado </a:t>
            </a:r>
            <a:r>
              <a:rPr lang="es-419" sz="1600" dirty="0" err="1">
                <a:solidFill>
                  <a:srgbClr val="002060"/>
                </a:solidFill>
                <a:cs typeface="Arial" panose="020B0604020202020204" pitchFamily="34" charset="0"/>
              </a:rPr>
              <a:t>N°</a:t>
            </a:r>
            <a:r>
              <a:rPr lang="es-419" sz="1600" dirty="0">
                <a:solidFill>
                  <a:srgbClr val="002060"/>
                </a:solidFill>
                <a:cs typeface="Arial" panose="020B0604020202020204" pitchFamily="34" charset="0"/>
              </a:rPr>
              <a:t> </a:t>
            </a:r>
            <a:r>
              <a:rPr lang="es-ES" sz="1600" dirty="0">
                <a:solidFill>
                  <a:srgbClr val="002060"/>
                </a:solidFill>
                <a:cs typeface="Arial" panose="020B0604020202020204" pitchFamily="34" charset="0"/>
              </a:rPr>
              <a:t>20213210105122 de fecha 15 de diciembre de 2021, remitidos vía correo electrónico de fecha 25 de febrero de 2022, señalando lo siguiente: “</a:t>
            </a:r>
            <a:r>
              <a:rPr lang="es-419" sz="15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Si bien es cierto que el oficio de respuesta 20220120004461 del 24 de enero se refiere tanto al radicado 20213210097762 como al 20213210105122, respecto de este último no puede predicarse una extemporaneidad en su trámite de respuesta, al haber transcurrido 26 días hábiles desde su radicación hasta la remisión de la respuesta de fondo, tratándose de una consulta, para cuya respuesta el art. 14 del CPACA prevé un término de 30 días hábiles”.</a:t>
            </a:r>
            <a:endParaRPr lang="es-419" sz="1500" i="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s-419" sz="1600" b="1" dirty="0">
                <a:solidFill>
                  <a:srgbClr val="002060"/>
                </a:solidFill>
                <a:cs typeface="Arial" panose="020B0604020202020204" pitchFamily="34" charset="0"/>
              </a:rPr>
              <a:t>COMENTARIOS DE LA UNIDAD DE CONTROL INTERNO: </a:t>
            </a:r>
            <a:r>
              <a:rPr lang="es-419" sz="1600" dirty="0">
                <a:solidFill>
                  <a:srgbClr val="002060"/>
                </a:solidFill>
                <a:cs typeface="Arial" panose="020B0604020202020204" pitchFamily="34" charset="0"/>
              </a:rPr>
              <a:t>El radicado objeto de la presente observación, </a:t>
            </a:r>
            <a:r>
              <a:rPr lang="es-419" sz="1600" dirty="0" err="1">
                <a:solidFill>
                  <a:srgbClr val="002060"/>
                </a:solidFill>
                <a:cs typeface="Arial" panose="020B0604020202020204" pitchFamily="34" charset="0"/>
              </a:rPr>
              <a:t>N°</a:t>
            </a:r>
            <a:r>
              <a:rPr lang="es-419" sz="1600" dirty="0">
                <a:solidFill>
                  <a:srgbClr val="002060"/>
                </a:solidFill>
                <a:cs typeface="Arial" panose="020B0604020202020204" pitchFamily="34" charset="0"/>
              </a:rPr>
              <a:t> 20213210105122 de fecha 15 de diciembre de 2021, es un alcance al radicado  </a:t>
            </a:r>
            <a:r>
              <a:rPr lang="es-419" sz="1600" dirty="0" err="1">
                <a:solidFill>
                  <a:srgbClr val="002060"/>
                </a:solidFill>
                <a:cs typeface="Arial" panose="020B0604020202020204" pitchFamily="34" charset="0"/>
              </a:rPr>
              <a:t>N°</a:t>
            </a:r>
            <a:r>
              <a:rPr lang="es-419" sz="1600" dirty="0">
                <a:solidFill>
                  <a:srgbClr val="002060"/>
                </a:solidFill>
                <a:cs typeface="Arial" panose="020B0604020202020204" pitchFamily="34" charset="0"/>
              </a:rPr>
              <a:t> </a:t>
            </a:r>
            <a:r>
              <a:rPr lang="es-ES" sz="1600" dirty="0">
                <a:solidFill>
                  <a:srgbClr val="002060"/>
                </a:solidFill>
                <a:cs typeface="Arial" panose="020B0604020202020204" pitchFamily="34" charset="0"/>
              </a:rPr>
              <a:t>20213210097762 de fecha 23 de noviembre de 2021, por lo que esta Unidad no puede analizar únicamente los términos desde la radicación del alcance, sino que es necesario revisar los mismos desde el radicado inicial, es decir, </a:t>
            </a:r>
            <a:r>
              <a:rPr lang="es-ES" sz="1600" u="sng" dirty="0">
                <a:solidFill>
                  <a:srgbClr val="002060"/>
                </a:solidFill>
                <a:cs typeface="Arial" panose="020B0604020202020204" pitchFamily="34" charset="0"/>
              </a:rPr>
              <a:t>desde el radicado </a:t>
            </a:r>
            <a:r>
              <a:rPr lang="es-419" sz="1600" u="sng" dirty="0" err="1">
                <a:solidFill>
                  <a:srgbClr val="002060"/>
                </a:solidFill>
                <a:cs typeface="Arial" panose="020B0604020202020204" pitchFamily="34" charset="0"/>
              </a:rPr>
              <a:t>N°</a:t>
            </a:r>
            <a:r>
              <a:rPr lang="es-419" sz="1600" u="sng" dirty="0">
                <a:solidFill>
                  <a:srgbClr val="002060"/>
                </a:solidFill>
                <a:cs typeface="Arial" panose="020B0604020202020204" pitchFamily="34" charset="0"/>
              </a:rPr>
              <a:t> </a:t>
            </a:r>
            <a:r>
              <a:rPr lang="es-ES" sz="1600" u="sng" dirty="0">
                <a:solidFill>
                  <a:srgbClr val="002060"/>
                </a:solidFill>
                <a:cs typeface="Arial" panose="020B0604020202020204" pitchFamily="34" charset="0"/>
              </a:rPr>
              <a:t>20213210097762 de fecha 23 de noviembre de 2021</a:t>
            </a:r>
            <a:r>
              <a:rPr lang="es-ES" sz="1600" dirty="0">
                <a:solidFill>
                  <a:srgbClr val="002060"/>
                </a:solidFill>
                <a:cs typeface="Arial" panose="020B0604020202020204" pitchFamily="34" charset="0"/>
              </a:rPr>
              <a:t>, por lo que si se cuentan los 35 días que predica el decreto 491 de 2020 para las consultas elevadas a la administración, se evidencia una extemporaneidad de 8 días.</a:t>
            </a:r>
            <a:endParaRPr lang="es-CO" sz="1600" dirty="0">
              <a:solidFill>
                <a:srgbClr val="002060"/>
              </a:solidFill>
              <a:cs typeface="Arial" panose="020B0604020202020204" pitchFamily="34" charset="0"/>
            </a:endParaRPr>
          </a:p>
        </p:txBody>
      </p:sp>
    </p:spTree>
    <p:extLst>
      <p:ext uri="{BB962C8B-B14F-4D97-AF65-F5344CB8AC3E}">
        <p14:creationId xmlns:p14="http://schemas.microsoft.com/office/powerpoint/2010/main" val="12524937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x-none" sz="2200" b="1" dirty="0">
                <a:solidFill>
                  <a:srgbClr val="002060"/>
                </a:solidFill>
              </a:rPr>
              <a:t>OBSERVACIÓN</a:t>
            </a:r>
          </a:p>
          <a:p>
            <a:pPr algn="ctr"/>
            <a:r>
              <a:rPr lang="x-none" sz="2200" b="1" dirty="0">
                <a:solidFill>
                  <a:srgbClr val="002060"/>
                </a:solidFill>
              </a:rPr>
              <a:t>TRASLADOS EXTEMPORÁNEOS</a:t>
            </a:r>
            <a:endParaRPr lang="es-ES" sz="2200" b="1" dirty="0">
              <a:solidFill>
                <a:srgbClr val="002060"/>
              </a:solidFill>
            </a:endParaRPr>
          </a:p>
        </p:txBody>
      </p:sp>
      <p:sp>
        <p:nvSpPr>
          <p:cNvPr id="3" name="CuadroTexto 2"/>
          <p:cNvSpPr txBox="1"/>
          <p:nvPr/>
        </p:nvSpPr>
        <p:spPr>
          <a:xfrm>
            <a:off x="424070" y="1264650"/>
            <a:ext cx="8151894" cy="4524315"/>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lvl="0" algn="just"/>
            <a:r>
              <a:rPr lang="es-CO" dirty="0">
                <a:solidFill>
                  <a:srgbClr val="002060"/>
                </a:solidFill>
              </a:rPr>
              <a:t>Dentro del seguimiento realizado, se evidenció que el 5% de los casos verificados en la muestra y que fueron trasladados por competencia a otras entidades (4 de 77), se realizaron de manera extemporánea sin observarse los términos contenidos en el artículo 21 de la Ley 1755 de 2015 que señala lo siguiente: </a:t>
            </a:r>
            <a:r>
              <a:rPr lang="es-MX" i="1" dirty="0">
                <a:solidFill>
                  <a:srgbClr val="002060"/>
                </a:solidFill>
              </a:rPr>
              <a:t>“</a:t>
            </a:r>
            <a:r>
              <a:rPr lang="es-CO" i="1" dirty="0">
                <a:solidFill>
                  <a:srgbClr val="002060"/>
                </a:solidFill>
              </a:rPr>
              <a:t>Funcionario sin competencia. Si la autoridad a quien se dirige la petición no es la competente, se informará de inmediato al interesado si este actúa verbalmente, o dentro de los cinco (5) días siguientes al de la recepción, si obró por escrito. Dentro del término señalado remitirá la petición al competente y enviará copia del oficio remisorio al peticionario o en caso de no existir funcionario competente así se lo comunicará (…)” s</a:t>
            </a:r>
            <a:r>
              <a:rPr lang="es-CO" dirty="0">
                <a:solidFill>
                  <a:srgbClr val="002060"/>
                </a:solidFill>
              </a:rPr>
              <a:t>ubrayas fuera de texto, (ver anexo 4).</a:t>
            </a:r>
          </a:p>
          <a:p>
            <a:pPr lvl="0" algn="just"/>
            <a:endParaRPr lang="es-CO" dirty="0">
              <a:solidFill>
                <a:srgbClr val="002060"/>
              </a:solidFill>
            </a:endParaRPr>
          </a:p>
          <a:p>
            <a:pPr lvl="0" algn="just"/>
            <a:r>
              <a:rPr lang="es-CO" dirty="0">
                <a:solidFill>
                  <a:srgbClr val="002060"/>
                </a:solidFill>
              </a:rPr>
              <a:t>Por lo anterior, es necesario dar cumplimiento a los términos previstos en la ley para los respectivos traslados por competencia a las entidades respectivas, conforme a las recomendaciones formuladas por este despacho en los informes de auditoría de la vigencias 2016, 2017, 2018, 2019 y 2020 y primer semestre de 2021.</a:t>
            </a:r>
          </a:p>
          <a:p>
            <a:endParaRPr lang="es-ES" dirty="0"/>
          </a:p>
        </p:txBody>
      </p:sp>
    </p:spTree>
    <p:extLst>
      <p:ext uri="{BB962C8B-B14F-4D97-AF65-F5344CB8AC3E}">
        <p14:creationId xmlns:p14="http://schemas.microsoft.com/office/powerpoint/2010/main" val="42612998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63687" y="250616"/>
            <a:ext cx="5844209" cy="1446550"/>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x-none" sz="2200" b="1" dirty="0">
                <a:solidFill>
                  <a:srgbClr val="002060"/>
                </a:solidFill>
              </a:rPr>
              <a:t>COMPARATIVO POR SEMESTRES </a:t>
            </a:r>
            <a:endParaRPr lang="es-MX" sz="2200" b="1" dirty="0">
              <a:solidFill>
                <a:srgbClr val="002060"/>
              </a:solidFill>
            </a:endParaRPr>
          </a:p>
          <a:p>
            <a:pPr algn="ctr"/>
            <a:r>
              <a:rPr lang="x-none" sz="2200" b="1" dirty="0">
                <a:solidFill>
                  <a:srgbClr val="002060"/>
                </a:solidFill>
              </a:rPr>
              <a:t>DE LAS P</a:t>
            </a:r>
            <a:r>
              <a:rPr lang="es-MX" sz="2200" b="1" dirty="0">
                <a:solidFill>
                  <a:srgbClr val="002060"/>
                </a:solidFill>
              </a:rPr>
              <a:t>ETICIONES, QUEJAS, RECLAMOS, SUGERENCIAS Y DENUNCIAS</a:t>
            </a:r>
            <a:r>
              <a:rPr lang="x-none" sz="2200" b="1" dirty="0">
                <a:solidFill>
                  <a:srgbClr val="002060"/>
                </a:solidFill>
              </a:rPr>
              <a:t> TRASLADADAS EXTEMPORÁNEAMENTE </a:t>
            </a:r>
            <a:endParaRPr lang="es-ES" sz="2200" b="1" dirty="0">
              <a:solidFill>
                <a:srgbClr val="002060"/>
              </a:solidFill>
            </a:endParaRPr>
          </a:p>
        </p:txBody>
      </p:sp>
      <p:graphicFrame>
        <p:nvGraphicFramePr>
          <p:cNvPr id="5" name="Gráfico 4"/>
          <p:cNvGraphicFramePr/>
          <p:nvPr>
            <p:extLst>
              <p:ext uri="{D42A27DB-BD31-4B8C-83A1-F6EECF244321}">
                <p14:modId xmlns:p14="http://schemas.microsoft.com/office/powerpoint/2010/main" val="2901208577"/>
              </p:ext>
            </p:extLst>
          </p:nvPr>
        </p:nvGraphicFramePr>
        <p:xfrm>
          <a:off x="278296" y="1912507"/>
          <a:ext cx="8229600" cy="39884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0615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x-none" sz="2200" b="1" dirty="0">
                <a:solidFill>
                  <a:srgbClr val="002060"/>
                </a:solidFill>
              </a:rPr>
              <a:t>TRASLADOS EXTEMPORÁNEOS</a:t>
            </a:r>
            <a:endParaRPr lang="es-ES" sz="2200" b="1" dirty="0">
              <a:solidFill>
                <a:srgbClr val="002060"/>
              </a:solidFill>
            </a:endParaRPr>
          </a:p>
        </p:txBody>
      </p:sp>
      <p:sp>
        <p:nvSpPr>
          <p:cNvPr id="3" name="CuadroTexto 2"/>
          <p:cNvSpPr txBox="1"/>
          <p:nvPr/>
        </p:nvSpPr>
        <p:spPr>
          <a:xfrm>
            <a:off x="424070" y="1264650"/>
            <a:ext cx="8151894" cy="4431983"/>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s-ES" sz="1600" b="1" i="0" u="none" strike="noStrike" dirty="0">
                <a:solidFill>
                  <a:srgbClr val="002060"/>
                </a:solidFill>
                <a:effectLst/>
                <a:latin typeface="Calibri" panose="020F0502020204030204" pitchFamily="34" charset="0"/>
              </a:rPr>
              <a:t>COMENTARIOS DE LA OFICINA ASESORA JURÍDICA</a:t>
            </a:r>
            <a:r>
              <a:rPr lang="es-ES" sz="1600" b="0" i="0" u="none" strike="noStrike" dirty="0">
                <a:solidFill>
                  <a:srgbClr val="002060"/>
                </a:solidFill>
                <a:effectLst/>
                <a:latin typeface="Calibri" panose="020F0502020204030204" pitchFamily="34" charset="0"/>
              </a:rPr>
              <a:t>, remitidos vía correo electrónico de fecha 1 de diciembre de 2021</a:t>
            </a:r>
            <a:r>
              <a:rPr lang="es-ES" sz="1550" b="0" i="0" u="none" strike="noStrike" dirty="0">
                <a:solidFill>
                  <a:srgbClr val="002060"/>
                </a:solidFill>
                <a:effectLst/>
                <a:latin typeface="Calibri" panose="020F0502020204030204" pitchFamily="34" charset="0"/>
              </a:rPr>
              <a:t>: </a:t>
            </a:r>
          </a:p>
          <a:p>
            <a:pPr algn="just"/>
            <a:endParaRPr lang="es-ES" sz="1550" dirty="0">
              <a:solidFill>
                <a:srgbClr val="002060"/>
              </a:solidFill>
              <a:latin typeface="Calibri" panose="020F0502020204030204" pitchFamily="34" charset="0"/>
            </a:endParaRPr>
          </a:p>
          <a:p>
            <a:pPr algn="just"/>
            <a:r>
              <a:rPr lang="es-ES" sz="1550" b="0" i="1" u="none" strike="noStrike" dirty="0">
                <a:solidFill>
                  <a:srgbClr val="002060"/>
                </a:solidFill>
                <a:effectLst/>
                <a:latin typeface="Calibri" panose="020F0502020204030204" pitchFamily="34" charset="0"/>
              </a:rPr>
              <a:t>“1. Rad. 20213210055432:</a:t>
            </a:r>
            <a:r>
              <a:rPr lang="es-419" sz="1550" b="0" i="1" u="none" strike="noStrike" dirty="0">
                <a:solidFill>
                  <a:srgbClr val="002060"/>
                </a:solidFill>
                <a:effectLst/>
                <a:latin typeface="Calibri" panose="020F0502020204030204" pitchFamily="34" charset="0"/>
              </a:rPr>
              <a:t> Fecha de Entrada: Lunes 19 de julio de 2021; Fecha de Asignación: Miércoles 21 de julio de 2021; Fecha de Trámite Abogado: Viernes 6 de agosto de 2021; Fecha de Revisión: Viernes 6 de agosto de 2021; Fecha de Firma: Viernes 6 de agosto de 2021; Fecha de Radicación: Viernes 6 de agosto de 2021; Fecha de Envío: Viernes 6 de agosto de 2021. En el presente caso, una vez verificado el sistema, se evidencia que previa la asignación del trámite, el mismo había sido tomado como un Derecho de Petición cuyo término es diferente al de un traslado por competencia (Este término es de 15 días hábiles, es decir que, en el presente caso, el vencimiento del término correspondía al martes 10 de agosto de 2021 según la TRD que tenía asignada). En este orden de </a:t>
            </a:r>
            <a:r>
              <a:rPr lang="es-419" sz="1550" i="1" dirty="0">
                <a:solidFill>
                  <a:srgbClr val="002060"/>
                </a:solidFill>
                <a:latin typeface="Calibri" panose="020F0502020204030204" pitchFamily="34" charset="0"/>
              </a:rPr>
              <a:t>ideas, al presentarse un error en la asignación de la TRD, la comunicación se tramitó inicialmente como derecho de petición, y no, como traslado por competencia. De manera posterior se identificó que en efecto correspondía a un traslado y se le dio el trámite correspondiente.  Además de esta situación, tal y como quedó anotado en el sistema de ORFEO el computador personal de la contratista a cargo sufrió un daño irreparable (tuvo que comprar uno nuevo), situación que le impidió acceder oportunamente al sistema para identificar y atender el trámite corrigiendo la TRD correspondiente”.  </a:t>
            </a:r>
          </a:p>
        </p:txBody>
      </p:sp>
    </p:spTree>
    <p:extLst>
      <p:ext uri="{BB962C8B-B14F-4D97-AF65-F5344CB8AC3E}">
        <p14:creationId xmlns:p14="http://schemas.microsoft.com/office/powerpoint/2010/main" val="10101588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x-none" sz="2200" b="1" dirty="0">
                <a:solidFill>
                  <a:srgbClr val="002060"/>
                </a:solidFill>
              </a:rPr>
              <a:t>TRASLADOS EXTEMPORÁNEOS</a:t>
            </a:r>
            <a:endParaRPr lang="es-ES" sz="2200" b="1" dirty="0">
              <a:solidFill>
                <a:srgbClr val="002060"/>
              </a:solidFill>
            </a:endParaRPr>
          </a:p>
        </p:txBody>
      </p:sp>
      <p:sp>
        <p:nvSpPr>
          <p:cNvPr id="3" name="CuadroTexto 2"/>
          <p:cNvSpPr txBox="1"/>
          <p:nvPr/>
        </p:nvSpPr>
        <p:spPr>
          <a:xfrm>
            <a:off x="424070" y="1264650"/>
            <a:ext cx="8151894" cy="4124206"/>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s-419" sz="1600" b="1" i="0" u="none" strike="noStrike" dirty="0">
                <a:solidFill>
                  <a:srgbClr val="002060"/>
                </a:solidFill>
                <a:effectLst/>
                <a:latin typeface="Calibri" panose="020F0502020204030204" pitchFamily="34" charset="0"/>
              </a:rPr>
              <a:t>COMENTARIOS DE LA UNIDAD DE CONTROL INTERNO: </a:t>
            </a:r>
            <a:r>
              <a:rPr lang="es-419" sz="1600" b="0" i="0" u="none" strike="noStrike" dirty="0">
                <a:solidFill>
                  <a:srgbClr val="002060"/>
                </a:solidFill>
                <a:effectLst/>
                <a:latin typeface="Calibri" panose="020F0502020204030204" pitchFamily="34" charset="0"/>
              </a:rPr>
              <a:t>E</a:t>
            </a:r>
            <a:r>
              <a:rPr lang="x-none" sz="1600" b="0" i="0" u="none" strike="noStrike" dirty="0">
                <a:solidFill>
                  <a:srgbClr val="002060"/>
                </a:solidFill>
                <a:effectLst/>
                <a:latin typeface="Calibri" panose="020F0502020204030204" pitchFamily="34" charset="0"/>
              </a:rPr>
              <a:t>sta Unidad verifica los términos legales para </a:t>
            </a:r>
            <a:r>
              <a:rPr lang="es-MX" sz="1600" b="0" i="0" u="none" strike="noStrike" dirty="0">
                <a:solidFill>
                  <a:srgbClr val="002060"/>
                </a:solidFill>
                <a:effectLst/>
                <a:latin typeface="Calibri" panose="020F0502020204030204" pitchFamily="34" charset="0"/>
              </a:rPr>
              <a:t>atender las peticiones </a:t>
            </a:r>
            <a:r>
              <a:rPr lang="x-none" sz="1600" b="0" i="0" u="none" strike="noStrike" dirty="0">
                <a:solidFill>
                  <a:srgbClr val="002060"/>
                </a:solidFill>
                <a:effectLst/>
                <a:latin typeface="Calibri" panose="020F0502020204030204" pitchFamily="34" charset="0"/>
              </a:rPr>
              <a:t>de conformidad a lo establecido por la Ley 1755 de 2015 </a:t>
            </a:r>
            <a:r>
              <a:rPr lang="es-ES" sz="1600" b="0" i="0" u="none" strike="noStrike" dirty="0">
                <a:solidFill>
                  <a:srgbClr val="002060"/>
                </a:solidFill>
                <a:effectLst/>
                <a:latin typeface="Calibri" panose="020F0502020204030204" pitchFamily="34" charset="0"/>
              </a:rPr>
              <a:t>y el Decreto 491 de 2020</a:t>
            </a:r>
            <a:r>
              <a:rPr lang="x-none" sz="1600" b="0" i="0" u="none" strike="noStrike" dirty="0">
                <a:solidFill>
                  <a:srgbClr val="002060"/>
                </a:solidFill>
                <a:effectLst/>
                <a:latin typeface="Calibri" panose="020F0502020204030204" pitchFamily="34" charset="0"/>
              </a:rPr>
              <a:t>, </a:t>
            </a:r>
            <a:r>
              <a:rPr lang="es-ES" sz="1600" b="0" i="0" u="none" strike="noStrike" dirty="0">
                <a:solidFill>
                  <a:srgbClr val="002060"/>
                </a:solidFill>
                <a:effectLst/>
                <a:latin typeface="Calibri" panose="020F0502020204030204" pitchFamily="34" charset="0"/>
              </a:rPr>
              <a:t>por lo anterior, solo se tiene </a:t>
            </a:r>
            <a:r>
              <a:rPr lang="x-none" sz="1600" b="0" i="0" u="none" strike="noStrike" dirty="0">
                <a:solidFill>
                  <a:srgbClr val="002060"/>
                </a:solidFill>
                <a:effectLst/>
                <a:latin typeface="Calibri" panose="020F0502020204030204" pitchFamily="34" charset="0"/>
              </a:rPr>
              <a:t>en cuenta </a:t>
            </a:r>
            <a:r>
              <a:rPr lang="es-CO" sz="1600" b="0" i="0" u="none" strike="noStrike" dirty="0">
                <a:solidFill>
                  <a:srgbClr val="002060"/>
                </a:solidFill>
                <a:effectLst/>
                <a:latin typeface="Calibri" panose="020F0502020204030204" pitchFamily="34" charset="0"/>
              </a:rPr>
              <a:t>para el ejercicio auditor </a:t>
            </a:r>
            <a:r>
              <a:rPr lang="x-none" sz="1600" b="0" i="0" u="none" strike="noStrike" dirty="0">
                <a:solidFill>
                  <a:srgbClr val="002060"/>
                </a:solidFill>
                <a:effectLst/>
                <a:latin typeface="Calibri" panose="020F0502020204030204" pitchFamily="34" charset="0"/>
              </a:rPr>
              <a:t>la fecha de entrega </a:t>
            </a:r>
            <a:r>
              <a:rPr lang="es-CO" sz="1600" b="0" i="0" u="none" strike="noStrike" dirty="0">
                <a:solidFill>
                  <a:srgbClr val="002060"/>
                </a:solidFill>
                <a:effectLst/>
                <a:latin typeface="Calibri" panose="020F0502020204030204" pitchFamily="34" charset="0"/>
              </a:rPr>
              <a:t>del traslado a la autoridad competente</a:t>
            </a:r>
            <a:r>
              <a:rPr lang="x-none" sz="1600" b="0" i="0" u="none" strike="noStrike" dirty="0">
                <a:solidFill>
                  <a:srgbClr val="002060"/>
                </a:solidFill>
                <a:effectLst/>
                <a:latin typeface="Calibri" panose="020F0502020204030204" pitchFamily="34" charset="0"/>
              </a:rPr>
              <a:t>, y no </a:t>
            </a:r>
            <a:r>
              <a:rPr lang="es-CO" sz="1600" b="0" i="0" u="none" strike="noStrike" dirty="0">
                <a:solidFill>
                  <a:srgbClr val="002060"/>
                </a:solidFill>
                <a:effectLst/>
                <a:latin typeface="Calibri" panose="020F0502020204030204" pitchFamily="34" charset="0"/>
              </a:rPr>
              <a:t>plazos</a:t>
            </a:r>
            <a:r>
              <a:rPr lang="x-none" sz="1600" b="0" i="0" u="none" strike="noStrike" dirty="0">
                <a:solidFill>
                  <a:srgbClr val="002060"/>
                </a:solidFill>
                <a:effectLst/>
                <a:latin typeface="Calibri" panose="020F0502020204030204" pitchFamily="34" charset="0"/>
              </a:rPr>
              <a:t> intern</a:t>
            </a:r>
            <a:r>
              <a:rPr lang="es-CO" sz="1600" b="0" i="0" u="none" strike="noStrike" dirty="0">
                <a:solidFill>
                  <a:srgbClr val="002060"/>
                </a:solidFill>
                <a:effectLst/>
                <a:latin typeface="Calibri" panose="020F0502020204030204" pitchFamily="34" charset="0"/>
              </a:rPr>
              <a:t>o</a:t>
            </a:r>
            <a:r>
              <a:rPr lang="x-none" sz="1600" b="0" i="0" u="none" strike="noStrike" dirty="0">
                <a:solidFill>
                  <a:srgbClr val="002060"/>
                </a:solidFill>
                <a:effectLst/>
                <a:latin typeface="Calibri" panose="020F0502020204030204" pitchFamily="34" charset="0"/>
              </a:rPr>
              <a:t>s </a:t>
            </a:r>
            <a:r>
              <a:rPr lang="es-CO" sz="1600" b="0" i="0" u="none" strike="noStrike" dirty="0">
                <a:solidFill>
                  <a:srgbClr val="002060"/>
                </a:solidFill>
                <a:effectLst/>
                <a:latin typeface="Calibri" panose="020F0502020204030204" pitchFamily="34" charset="0"/>
              </a:rPr>
              <a:t>o cualquier circunstancia que afecte el cumplimiento de los términos legales para gestionar los traslados respectivos, eventualidades que deben ser previstas y resueltas de manera oportuna por la entidad. </a:t>
            </a:r>
            <a:r>
              <a:rPr lang="es-ES" sz="1600" b="0" i="0" u="none" strike="noStrike" dirty="0">
                <a:solidFill>
                  <a:srgbClr val="002060"/>
                </a:solidFill>
                <a:effectLst/>
                <a:latin typeface="Calibri" panose="020F0502020204030204" pitchFamily="34" charset="0"/>
              </a:rPr>
              <a:t> ​</a:t>
            </a:r>
            <a:r>
              <a:rPr lang="en-US" sz="1600" b="0" i="0" u="none" strike="noStrike" dirty="0">
                <a:solidFill>
                  <a:srgbClr val="002060"/>
                </a:solidFill>
                <a:effectLst/>
                <a:latin typeface="Calibri" panose="020F0502020204030204" pitchFamily="34" charset="0"/>
              </a:rPr>
              <a:t>​</a:t>
            </a:r>
            <a:r>
              <a:rPr lang="en-US" sz="1600" b="0" i="0" dirty="0">
                <a:solidFill>
                  <a:srgbClr val="002060"/>
                </a:solidFill>
                <a:effectLst/>
                <a:latin typeface="Calibri" panose="020F0502020204030204" pitchFamily="34" charset="0"/>
              </a:rPr>
              <a:t>​</a:t>
            </a:r>
          </a:p>
          <a:p>
            <a:pPr algn="just"/>
            <a:endParaRPr lang="en-US" sz="1000" dirty="0">
              <a:solidFill>
                <a:srgbClr val="002060"/>
              </a:solidFill>
              <a:latin typeface="Calibri" panose="020F0502020204030204" pitchFamily="34" charset="0"/>
            </a:endParaRPr>
          </a:p>
          <a:p>
            <a:pPr algn="just"/>
            <a:r>
              <a:rPr lang="es-ES" sz="1600" b="1" i="0" u="none" strike="noStrike" dirty="0">
                <a:solidFill>
                  <a:srgbClr val="002060"/>
                </a:solidFill>
                <a:effectLst/>
                <a:latin typeface="Calibri" panose="020F0502020204030204" pitchFamily="34" charset="0"/>
              </a:rPr>
              <a:t>COMENTARIOS DE LA OFICINA ASESORA JURÍDICA</a:t>
            </a:r>
            <a:r>
              <a:rPr lang="es-ES" sz="1600" b="0" i="0" u="none" strike="noStrike" dirty="0">
                <a:solidFill>
                  <a:srgbClr val="002060"/>
                </a:solidFill>
                <a:effectLst/>
                <a:latin typeface="Calibri" panose="020F0502020204030204" pitchFamily="34" charset="0"/>
              </a:rPr>
              <a:t>, remitidos vía correo electrónico de fecha 1 de diciembre de 2021, señalando lo siguiente:</a:t>
            </a:r>
            <a:r>
              <a:rPr lang="en-US" sz="1600" b="0" i="0" u="none" strike="noStrike" dirty="0">
                <a:solidFill>
                  <a:srgbClr val="002060"/>
                </a:solidFill>
                <a:effectLst/>
                <a:latin typeface="Calibri" panose="020F0502020204030204" pitchFamily="34" charset="0"/>
              </a:rPr>
              <a:t> </a:t>
            </a:r>
            <a:r>
              <a:rPr lang="en-US" sz="1550" b="0" i="1" u="none" strike="noStrike" dirty="0">
                <a:solidFill>
                  <a:srgbClr val="002060"/>
                </a:solidFill>
                <a:effectLst/>
                <a:latin typeface="Calibri" panose="020F0502020204030204" pitchFamily="34" charset="0"/>
              </a:rPr>
              <a:t>“</a:t>
            </a:r>
            <a:r>
              <a:rPr lang="es-ES" sz="1550" i="1" dirty="0">
                <a:solidFill>
                  <a:srgbClr val="002060"/>
                </a:solidFill>
                <a:latin typeface="Calibri" panose="020F0502020204030204" pitchFamily="34" charset="0"/>
              </a:rPr>
              <a:t>3. Rad. 20213210061522:</a:t>
            </a:r>
            <a:r>
              <a:rPr lang="es-419" sz="1550" i="1" dirty="0">
                <a:solidFill>
                  <a:srgbClr val="002060"/>
                </a:solidFill>
                <a:latin typeface="Calibri" panose="020F0502020204030204" pitchFamily="34" charset="0"/>
              </a:rPr>
              <a:t> Fecha de Entrada: Viernes 6 de agosto de 2021; Fecha de Asignación: Viernes 6 de agosto de 2021; “Fecha de Trámite Abogado: Viernes 13 de agosto de 2020; Fecha de Revisión: Viernes 13 de agosto de 2020; Fecha de Firma: Viernes 13 de agosto de 2020; Fecha de Radicación: Viernes 13 de agosto de 2020; Fecha de Envío: Martes 17 de agosto de 2020. En este caso, se realizó el trámite correspondiente, y teniendo en cuenta el término legal, se evidencia que la comunicación de salida con el correspondiente traslado se radicó dentro de los 5 días hábiles siguientes, conforme lo especifica el artículo 21 de la Ley 1755 de 2015. Cabe señalar que, una vez radicada la comunicación, su envío se realizó el 17 de agosto de 2021, en un día martes, como quiera que el 16 de agosto era un lunes festivo”.  </a:t>
            </a:r>
            <a:r>
              <a:rPr lang="en-US" sz="1550" i="1" dirty="0">
                <a:solidFill>
                  <a:srgbClr val="002060"/>
                </a:solidFill>
                <a:latin typeface="Calibri" panose="020F0502020204030204" pitchFamily="34" charset="0"/>
              </a:rPr>
              <a:t>​</a:t>
            </a:r>
          </a:p>
        </p:txBody>
      </p:sp>
    </p:spTree>
    <p:extLst>
      <p:ext uri="{BB962C8B-B14F-4D97-AF65-F5344CB8AC3E}">
        <p14:creationId xmlns:p14="http://schemas.microsoft.com/office/powerpoint/2010/main" val="4959228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x-none" sz="2200" b="1" dirty="0">
                <a:solidFill>
                  <a:srgbClr val="002060"/>
                </a:solidFill>
              </a:rPr>
              <a:t>TRASLADOS EXTEMPORÁNEOS</a:t>
            </a:r>
            <a:endParaRPr lang="es-ES" sz="2200" b="1" dirty="0">
              <a:solidFill>
                <a:srgbClr val="002060"/>
              </a:solidFill>
            </a:endParaRPr>
          </a:p>
        </p:txBody>
      </p:sp>
      <p:sp>
        <p:nvSpPr>
          <p:cNvPr id="3" name="CuadroTexto 2"/>
          <p:cNvSpPr txBox="1"/>
          <p:nvPr/>
        </p:nvSpPr>
        <p:spPr>
          <a:xfrm>
            <a:off x="424070" y="1196224"/>
            <a:ext cx="8151894" cy="4578176"/>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s-419" sz="1600" b="1" i="0" u="none" strike="noStrike" dirty="0">
                <a:solidFill>
                  <a:srgbClr val="002060"/>
                </a:solidFill>
                <a:effectLst/>
                <a:latin typeface="Calibri" panose="020F0502020204030204" pitchFamily="34" charset="0"/>
              </a:rPr>
              <a:t>COMENTARIOS DE LA UNIDAD DE CONTROL INTERNO: </a:t>
            </a:r>
            <a:r>
              <a:rPr lang="es-419" sz="1600" b="0" i="0" u="none" strike="noStrike" dirty="0">
                <a:solidFill>
                  <a:srgbClr val="002060"/>
                </a:solidFill>
                <a:effectLst/>
                <a:latin typeface="Calibri" panose="020F0502020204030204" pitchFamily="34" charset="0"/>
              </a:rPr>
              <a:t>E</a:t>
            </a:r>
            <a:r>
              <a:rPr lang="x-none" sz="1600" b="0" i="0" u="none" strike="noStrike" dirty="0">
                <a:solidFill>
                  <a:srgbClr val="002060"/>
                </a:solidFill>
                <a:effectLst/>
                <a:latin typeface="Calibri" panose="020F0502020204030204" pitchFamily="34" charset="0"/>
              </a:rPr>
              <a:t>sta Unidad verifica los términos legales para </a:t>
            </a:r>
            <a:r>
              <a:rPr lang="es-MX" sz="1600" b="0" i="0" u="none" strike="noStrike" dirty="0">
                <a:solidFill>
                  <a:srgbClr val="002060"/>
                </a:solidFill>
                <a:effectLst/>
                <a:latin typeface="Calibri" panose="020F0502020204030204" pitchFamily="34" charset="0"/>
              </a:rPr>
              <a:t>atender las peticiones </a:t>
            </a:r>
            <a:r>
              <a:rPr lang="x-none" sz="1600" b="0" i="0" u="none" strike="noStrike" dirty="0">
                <a:solidFill>
                  <a:srgbClr val="002060"/>
                </a:solidFill>
                <a:effectLst/>
                <a:latin typeface="Calibri" panose="020F0502020204030204" pitchFamily="34" charset="0"/>
              </a:rPr>
              <a:t>de conformidad a lo establecido por la Ley 1755 de 2015 </a:t>
            </a:r>
            <a:r>
              <a:rPr lang="es-ES" sz="1600" b="0" i="0" u="none" strike="noStrike" dirty="0">
                <a:solidFill>
                  <a:srgbClr val="002060"/>
                </a:solidFill>
                <a:effectLst/>
                <a:latin typeface="Calibri" panose="020F0502020204030204" pitchFamily="34" charset="0"/>
              </a:rPr>
              <a:t>y el Decreto 491 de 2020</a:t>
            </a:r>
            <a:r>
              <a:rPr lang="x-none" sz="1600" b="0" i="0" u="none" strike="noStrike" dirty="0">
                <a:solidFill>
                  <a:srgbClr val="002060"/>
                </a:solidFill>
                <a:effectLst/>
                <a:latin typeface="Calibri" panose="020F0502020204030204" pitchFamily="34" charset="0"/>
              </a:rPr>
              <a:t>, </a:t>
            </a:r>
            <a:r>
              <a:rPr lang="es-ES" sz="1600" b="0" i="0" u="none" strike="noStrike" dirty="0">
                <a:solidFill>
                  <a:srgbClr val="002060"/>
                </a:solidFill>
                <a:effectLst/>
                <a:latin typeface="Calibri" panose="020F0502020204030204" pitchFamily="34" charset="0"/>
              </a:rPr>
              <a:t>por lo anterior, solo se tiene </a:t>
            </a:r>
            <a:r>
              <a:rPr lang="x-none" sz="1600" b="0" i="0" u="none" strike="noStrike" dirty="0">
                <a:solidFill>
                  <a:srgbClr val="002060"/>
                </a:solidFill>
                <a:effectLst/>
                <a:latin typeface="Calibri" panose="020F0502020204030204" pitchFamily="34" charset="0"/>
              </a:rPr>
              <a:t>en cuenta </a:t>
            </a:r>
            <a:r>
              <a:rPr lang="es-CO" sz="1600" b="0" i="0" u="none" strike="noStrike" dirty="0">
                <a:solidFill>
                  <a:srgbClr val="002060"/>
                </a:solidFill>
                <a:effectLst/>
                <a:latin typeface="Calibri" panose="020F0502020204030204" pitchFamily="34" charset="0"/>
              </a:rPr>
              <a:t>para el ejercicio auditor </a:t>
            </a:r>
            <a:r>
              <a:rPr lang="x-none" sz="1600" b="0" i="0" u="none" strike="noStrike" dirty="0">
                <a:solidFill>
                  <a:srgbClr val="002060"/>
                </a:solidFill>
                <a:effectLst/>
                <a:latin typeface="Calibri" panose="020F0502020204030204" pitchFamily="34" charset="0"/>
              </a:rPr>
              <a:t>la fecha de entrega </a:t>
            </a:r>
            <a:r>
              <a:rPr lang="es-CO" sz="1600" b="0" i="0" u="none" strike="noStrike" dirty="0">
                <a:solidFill>
                  <a:srgbClr val="002060"/>
                </a:solidFill>
                <a:effectLst/>
                <a:latin typeface="Calibri" panose="020F0502020204030204" pitchFamily="34" charset="0"/>
              </a:rPr>
              <a:t>del traslado a la autoridad competente</a:t>
            </a:r>
            <a:r>
              <a:rPr lang="x-none" sz="1600" b="0" i="0" u="none" strike="noStrike" dirty="0">
                <a:solidFill>
                  <a:srgbClr val="002060"/>
                </a:solidFill>
                <a:effectLst/>
                <a:latin typeface="Calibri" panose="020F0502020204030204" pitchFamily="34" charset="0"/>
              </a:rPr>
              <a:t>, y no </a:t>
            </a:r>
            <a:r>
              <a:rPr lang="es-CO" sz="1600" b="0" i="0" u="none" strike="noStrike" dirty="0">
                <a:solidFill>
                  <a:srgbClr val="002060"/>
                </a:solidFill>
                <a:effectLst/>
                <a:latin typeface="Calibri" panose="020F0502020204030204" pitchFamily="34" charset="0"/>
              </a:rPr>
              <a:t>plazos</a:t>
            </a:r>
            <a:r>
              <a:rPr lang="x-none" sz="1600" b="0" i="0" u="none" strike="noStrike" dirty="0">
                <a:solidFill>
                  <a:srgbClr val="002060"/>
                </a:solidFill>
                <a:effectLst/>
                <a:latin typeface="Calibri" panose="020F0502020204030204" pitchFamily="34" charset="0"/>
              </a:rPr>
              <a:t> intern</a:t>
            </a:r>
            <a:r>
              <a:rPr lang="es-CO" sz="1600" b="0" i="0" u="none" strike="noStrike" dirty="0">
                <a:solidFill>
                  <a:srgbClr val="002060"/>
                </a:solidFill>
                <a:effectLst/>
                <a:latin typeface="Calibri" panose="020F0502020204030204" pitchFamily="34" charset="0"/>
              </a:rPr>
              <a:t>o</a:t>
            </a:r>
            <a:r>
              <a:rPr lang="x-none" sz="1600" b="0" i="0" u="none" strike="noStrike" dirty="0">
                <a:solidFill>
                  <a:srgbClr val="002060"/>
                </a:solidFill>
                <a:effectLst/>
                <a:latin typeface="Calibri" panose="020F0502020204030204" pitchFamily="34" charset="0"/>
              </a:rPr>
              <a:t>s </a:t>
            </a:r>
            <a:r>
              <a:rPr lang="es-CO" sz="1600" b="0" i="0" u="none" strike="noStrike" dirty="0">
                <a:solidFill>
                  <a:srgbClr val="002060"/>
                </a:solidFill>
                <a:effectLst/>
                <a:latin typeface="Calibri" panose="020F0502020204030204" pitchFamily="34" charset="0"/>
              </a:rPr>
              <a:t>o cualquier otra circunstancia que afecte el cumplimiento de los términos legales para gestionar los traslados respectivos, eventualidades que deben ser previstas y resueltas de manera oportuna por la entidad. </a:t>
            </a:r>
            <a:r>
              <a:rPr lang="es-ES" sz="1600" b="0" i="0" u="none" strike="noStrike" dirty="0">
                <a:solidFill>
                  <a:srgbClr val="002060"/>
                </a:solidFill>
                <a:effectLst/>
                <a:latin typeface="Calibri" panose="020F0502020204030204" pitchFamily="34" charset="0"/>
              </a:rPr>
              <a:t> ​</a:t>
            </a:r>
            <a:r>
              <a:rPr lang="en-US" sz="1600" b="0" i="0" u="none" strike="noStrike" dirty="0">
                <a:solidFill>
                  <a:srgbClr val="002060"/>
                </a:solidFill>
                <a:effectLst/>
                <a:latin typeface="Calibri" panose="020F0502020204030204" pitchFamily="34" charset="0"/>
              </a:rPr>
              <a:t>​</a:t>
            </a:r>
            <a:r>
              <a:rPr lang="en-US" sz="1600" b="0" i="0" dirty="0">
                <a:solidFill>
                  <a:srgbClr val="002060"/>
                </a:solidFill>
                <a:effectLst/>
                <a:latin typeface="Calibri" panose="020F0502020204030204" pitchFamily="34" charset="0"/>
              </a:rPr>
              <a:t>​</a:t>
            </a:r>
          </a:p>
          <a:p>
            <a:pPr algn="just"/>
            <a:endParaRPr lang="en-US" sz="1000" b="0" i="0" dirty="0">
              <a:solidFill>
                <a:srgbClr val="002060"/>
              </a:solidFill>
              <a:effectLst/>
              <a:latin typeface="Calibri" panose="020F0502020204030204" pitchFamily="34" charset="0"/>
            </a:endParaRPr>
          </a:p>
          <a:p>
            <a:pPr algn="just"/>
            <a:r>
              <a:rPr lang="es-419" sz="1600" b="1" u="none" strike="noStrike" dirty="0">
                <a:solidFill>
                  <a:srgbClr val="002060"/>
                </a:solidFill>
                <a:effectLst/>
                <a:latin typeface="Calibri" panose="020F0502020204030204" pitchFamily="34" charset="0"/>
              </a:rPr>
              <a:t>COMENTARIOS DE LA SUBDIRECCIÓN DE REGULACIÓN</a:t>
            </a:r>
            <a:r>
              <a:rPr lang="es-419" sz="1600" b="0" u="none" strike="noStrike" dirty="0">
                <a:solidFill>
                  <a:srgbClr val="002060"/>
                </a:solidFill>
                <a:effectLst/>
                <a:latin typeface="Calibri" panose="020F0502020204030204" pitchFamily="34" charset="0"/>
              </a:rPr>
              <a:t>, a los radicados </a:t>
            </a:r>
            <a:r>
              <a:rPr lang="es-419" sz="1600" dirty="0" err="1">
                <a:solidFill>
                  <a:srgbClr val="002060"/>
                </a:solidFill>
                <a:latin typeface="Calibri" panose="020F0502020204030204" pitchFamily="34" charset="0"/>
              </a:rPr>
              <a:t>N°</a:t>
            </a:r>
            <a:r>
              <a:rPr lang="es-419" sz="1600" dirty="0">
                <a:solidFill>
                  <a:srgbClr val="002060"/>
                </a:solidFill>
                <a:latin typeface="Calibri" panose="020F0502020204030204" pitchFamily="34" charset="0"/>
              </a:rPr>
              <a:t> 20213210090122  de fecha 2 de noviembre de 2021 y </a:t>
            </a:r>
            <a:r>
              <a:rPr lang="es-419" sz="1600" dirty="0" err="1">
                <a:solidFill>
                  <a:srgbClr val="002060"/>
                </a:solidFill>
                <a:latin typeface="Calibri" panose="020F0502020204030204" pitchFamily="34" charset="0"/>
              </a:rPr>
              <a:t>N°</a:t>
            </a:r>
            <a:r>
              <a:rPr lang="es-419" sz="1600" dirty="0">
                <a:solidFill>
                  <a:srgbClr val="002060"/>
                </a:solidFill>
                <a:latin typeface="Calibri" panose="020F0502020204030204" pitchFamily="34" charset="0"/>
              </a:rPr>
              <a:t> 20213210091792 de fecha 5 de noviembre de 2021, </a:t>
            </a:r>
            <a:r>
              <a:rPr lang="es-419" sz="1600" b="0" u="none" strike="noStrike" dirty="0">
                <a:solidFill>
                  <a:srgbClr val="002060"/>
                </a:solidFill>
                <a:effectLst/>
                <a:latin typeface="Calibri" panose="020F0502020204030204" pitchFamily="34" charset="0"/>
              </a:rPr>
              <a:t>remitidos vía correo electrónico de fecha 24 de febrero de 2022, señalando lo siguiente: </a:t>
            </a:r>
            <a:r>
              <a:rPr lang="es-419" sz="1600" b="0" i="1" u="none" strike="noStrike" dirty="0">
                <a:solidFill>
                  <a:srgbClr val="002060"/>
                </a:solidFill>
                <a:effectLst/>
                <a:latin typeface="Calibri" panose="020F0502020204030204" pitchFamily="34" charset="0"/>
              </a:rPr>
              <a:t>“</a:t>
            </a:r>
            <a:r>
              <a:rPr lang="es-419" sz="1550" b="0" i="1" u="none" strike="noStrike" dirty="0">
                <a:solidFill>
                  <a:srgbClr val="002060"/>
                </a:solidFill>
                <a:effectLst/>
                <a:latin typeface="Calibri" panose="020F0502020204030204" pitchFamily="34" charset="0"/>
              </a:rPr>
              <a:t>ES UNO DE LOS TRES RADICADOS CITADOS COMO EXTEMPORANEO”.</a:t>
            </a:r>
          </a:p>
          <a:p>
            <a:pPr algn="just"/>
            <a:endParaRPr lang="es-419" sz="1000" i="1" dirty="0">
              <a:solidFill>
                <a:srgbClr val="002060"/>
              </a:solidFill>
              <a:latin typeface="Calibri" panose="020F0502020204030204" pitchFamily="34" charset="0"/>
            </a:endParaRPr>
          </a:p>
          <a:p>
            <a:pPr algn="just"/>
            <a:r>
              <a:rPr lang="es-419" sz="1600" b="1" dirty="0">
                <a:solidFill>
                  <a:srgbClr val="002060"/>
                </a:solidFill>
                <a:latin typeface="Calibri" panose="020F0502020204030204" pitchFamily="34" charset="0"/>
              </a:rPr>
              <a:t>COMENTARIOS DE LA UNIDAD DE CONTROL INTERNO:</a:t>
            </a:r>
            <a:r>
              <a:rPr lang="es-419" sz="1600" b="0" i="1" dirty="0">
                <a:solidFill>
                  <a:srgbClr val="002060"/>
                </a:solidFill>
                <a:effectLst/>
                <a:latin typeface="Calibri" panose="020F0502020204030204" pitchFamily="34" charset="0"/>
              </a:rPr>
              <a:t> </a:t>
            </a:r>
            <a:r>
              <a:rPr lang="es-MX" sz="1600" dirty="0">
                <a:solidFill>
                  <a:srgbClr val="002060"/>
                </a:solidFill>
                <a:latin typeface="Calibri" panose="020F0502020204030204" pitchFamily="34" charset="0"/>
              </a:rPr>
              <a:t>E</a:t>
            </a:r>
            <a:r>
              <a:rPr lang="es-MX" sz="1600" b="0" i="0" u="none" strike="noStrike" dirty="0">
                <a:solidFill>
                  <a:srgbClr val="002060"/>
                </a:solidFill>
                <a:effectLst/>
                <a:latin typeface="Calibri" panose="020F0502020204030204" pitchFamily="34" charset="0"/>
              </a:rPr>
              <a:t>l art</a:t>
            </a:r>
            <a:r>
              <a:rPr lang="es-ES" sz="1600" b="0" i="0" u="none" strike="noStrike" dirty="0" err="1">
                <a:solidFill>
                  <a:srgbClr val="002060"/>
                </a:solidFill>
                <a:effectLst/>
                <a:latin typeface="Calibri" panose="020F0502020204030204" pitchFamily="34" charset="0"/>
              </a:rPr>
              <a:t>ículo</a:t>
            </a:r>
            <a:r>
              <a:rPr lang="es-ES" sz="1600" b="0" i="0" u="none" strike="noStrike" dirty="0">
                <a:solidFill>
                  <a:srgbClr val="002060"/>
                </a:solidFill>
                <a:effectLst/>
                <a:latin typeface="Calibri" panose="020F0502020204030204" pitchFamily="34" charset="0"/>
              </a:rPr>
              <a:t> 21 de </a:t>
            </a:r>
            <a:r>
              <a:rPr lang="es-MX" sz="1600" b="0" i="0" u="none" strike="noStrike" dirty="0">
                <a:solidFill>
                  <a:srgbClr val="002060"/>
                </a:solidFill>
                <a:effectLst/>
                <a:latin typeface="Calibri" panose="020F0502020204030204" pitchFamily="34" charset="0"/>
              </a:rPr>
              <a:t>la Ley 1755 de 2015,  hace alusión a dos términos que se deben tener en cuenta como son, la remisión por competencia, cuyo término es de 5 días hábiles y la respuesta al peticionario que de igual forma son 5 días hábiles, tal y como así lo ordena la citada ley, transcrita a continuación:</a:t>
            </a:r>
            <a:r>
              <a:rPr lang="es-MX" sz="1600" b="0" i="0" dirty="0">
                <a:effectLst/>
                <a:latin typeface="Calibri" panose="020F0502020204030204" pitchFamily="34" charset="0"/>
              </a:rPr>
              <a:t>​</a:t>
            </a:r>
            <a:r>
              <a:rPr lang="es-MX" sz="1600" b="0" i="0" u="none" strike="noStrike" dirty="0">
                <a:solidFill>
                  <a:srgbClr val="002060"/>
                </a:solidFill>
                <a:effectLst/>
                <a:latin typeface="Calibri" panose="020F0502020204030204" pitchFamily="34" charset="0"/>
              </a:rPr>
              <a:t> Ley 1755 de 2015 artículo 21,“</a:t>
            </a:r>
            <a:r>
              <a:rPr lang="es-MX" sz="1600" b="0" i="1" u="none" strike="noStrike" dirty="0">
                <a:solidFill>
                  <a:srgbClr val="002060"/>
                </a:solidFill>
                <a:effectLst/>
                <a:latin typeface="Calibri" panose="020F0502020204030204" pitchFamily="34" charset="0"/>
              </a:rPr>
              <a:t>Funcionario sin competencia. Si la autoridad a quien se dirige la petición no es la competente, se informará de inmediato al interesado si este actúa verbalmente, </a:t>
            </a:r>
            <a:r>
              <a:rPr lang="es-MX" sz="1600" i="1" u="sng" strike="noStrike" dirty="0">
                <a:solidFill>
                  <a:srgbClr val="002060"/>
                </a:solidFill>
                <a:effectLst/>
                <a:latin typeface="Calibri" panose="020F0502020204030204" pitchFamily="34" charset="0"/>
              </a:rPr>
              <a:t>o dentro de los cinco (5) días siguientes al de la recepción, si obró por escrito</a:t>
            </a:r>
            <a:r>
              <a:rPr lang="es-MX" sz="1600" b="0" i="1" u="none" strike="noStrike" dirty="0">
                <a:solidFill>
                  <a:srgbClr val="002060"/>
                </a:solidFill>
                <a:effectLst/>
                <a:latin typeface="Calibri" panose="020F0502020204030204" pitchFamily="34" charset="0"/>
              </a:rPr>
              <a:t>” </a:t>
            </a:r>
            <a:r>
              <a:rPr lang="es-MX" sz="1600" b="0" i="0" u="none" strike="noStrike" dirty="0">
                <a:solidFill>
                  <a:srgbClr val="002060"/>
                </a:solidFill>
                <a:effectLst/>
                <a:latin typeface="Calibri" panose="020F0502020204030204" pitchFamily="34" charset="0"/>
              </a:rPr>
              <a:t>(subrayas fuera de texto). </a:t>
            </a:r>
            <a:endParaRPr lang="es-MX" sz="1600" b="0" i="0" dirty="0">
              <a:effectLst/>
            </a:endParaRPr>
          </a:p>
        </p:txBody>
      </p:sp>
    </p:spTree>
    <p:extLst>
      <p:ext uri="{BB962C8B-B14F-4D97-AF65-F5344CB8AC3E}">
        <p14:creationId xmlns:p14="http://schemas.microsoft.com/office/powerpoint/2010/main" val="9388511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x-none" sz="2200" b="1" dirty="0">
                <a:solidFill>
                  <a:srgbClr val="002060"/>
                </a:solidFill>
              </a:rPr>
              <a:t>TRASLADOS EXTEMPORÁNEOS</a:t>
            </a:r>
            <a:endParaRPr lang="es-ES" sz="2200" b="1" dirty="0">
              <a:solidFill>
                <a:srgbClr val="002060"/>
              </a:solidFill>
            </a:endParaRPr>
          </a:p>
        </p:txBody>
      </p:sp>
      <p:sp>
        <p:nvSpPr>
          <p:cNvPr id="3" name="CuadroTexto 2"/>
          <p:cNvSpPr txBox="1"/>
          <p:nvPr/>
        </p:nvSpPr>
        <p:spPr>
          <a:xfrm>
            <a:off x="109182" y="1120676"/>
            <a:ext cx="8466782" cy="4678204"/>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s-MX" sz="1600" b="0" i="1" u="none" strike="noStrike" dirty="0">
                <a:solidFill>
                  <a:srgbClr val="002060"/>
                </a:solidFill>
                <a:effectLst/>
                <a:latin typeface="Calibri" panose="020F0502020204030204" pitchFamily="34" charset="0"/>
              </a:rPr>
              <a:t>“Dentro del término señalado remitirá la petición al competente </a:t>
            </a:r>
            <a:r>
              <a:rPr lang="es-MX" sz="1600" i="1" u="sng" dirty="0">
                <a:solidFill>
                  <a:srgbClr val="002060"/>
                </a:solidFill>
                <a:effectLst/>
                <a:latin typeface="Calibri" panose="020F0502020204030204" pitchFamily="34" charset="0"/>
              </a:rPr>
              <a:t>y enviará copia del oficio remisorio al peticionario</a:t>
            </a:r>
            <a:r>
              <a:rPr lang="es-MX" sz="1600" b="1" i="1" u="sng" dirty="0">
                <a:solidFill>
                  <a:srgbClr val="002060"/>
                </a:solidFill>
                <a:effectLst/>
                <a:latin typeface="Calibri" panose="020F0502020204030204" pitchFamily="34" charset="0"/>
              </a:rPr>
              <a:t> </a:t>
            </a:r>
            <a:r>
              <a:rPr lang="es-MX" sz="1600" b="0" i="1" u="none" strike="noStrike" dirty="0">
                <a:solidFill>
                  <a:srgbClr val="002060"/>
                </a:solidFill>
                <a:effectLst/>
                <a:latin typeface="Calibri" panose="020F0502020204030204" pitchFamily="34" charset="0"/>
              </a:rPr>
              <a:t>o en caso de no existir funcionario competente así se lo comunicará. Los términos para decidir o responder se contarán a partir del día siguiente a la recepción de la Petición por la autoridad competente” </a:t>
            </a:r>
            <a:r>
              <a:rPr lang="es-MX" sz="1600" b="0" i="0" u="none" strike="noStrike" dirty="0">
                <a:solidFill>
                  <a:srgbClr val="002060"/>
                </a:solidFill>
                <a:effectLst/>
                <a:latin typeface="Calibri" panose="020F0502020204030204" pitchFamily="34" charset="0"/>
              </a:rPr>
              <a:t>(subrayas fuera de texto).</a:t>
            </a:r>
            <a:r>
              <a:rPr lang="es-CO" sz="1600" b="0" i="0" u="none" strike="noStrike" dirty="0">
                <a:solidFill>
                  <a:srgbClr val="002060"/>
                </a:solidFill>
                <a:effectLst/>
                <a:latin typeface="Calibri" panose="020F0502020204030204" pitchFamily="34" charset="0"/>
              </a:rPr>
              <a:t> </a:t>
            </a:r>
            <a:r>
              <a:rPr lang="es-MX" sz="1600" b="0" i="0" u="none" strike="noStrike" dirty="0">
                <a:solidFill>
                  <a:srgbClr val="002060"/>
                </a:solidFill>
                <a:effectLst/>
                <a:latin typeface="Calibri" panose="020F0502020204030204" pitchFamily="34" charset="0"/>
              </a:rPr>
              <a:t>Así las cosas, claramente la citada norma trata de dos actuaciones distintas por parte de la autoridad, una la de remitir por </a:t>
            </a:r>
            <a:r>
              <a:rPr lang="es-MX" sz="1600" b="0" i="0" u="sng" dirty="0">
                <a:solidFill>
                  <a:srgbClr val="002060"/>
                </a:solidFill>
                <a:effectLst/>
                <a:latin typeface="Calibri" panose="020F0502020204030204" pitchFamily="34" charset="0"/>
              </a:rPr>
              <a:t>competencia</a:t>
            </a:r>
            <a:r>
              <a:rPr lang="es-MX" sz="1600" b="0" i="0" u="none" strike="noStrike" dirty="0">
                <a:solidFill>
                  <a:srgbClr val="002060"/>
                </a:solidFill>
                <a:effectLst/>
                <a:latin typeface="Calibri" panose="020F0502020204030204" pitchFamily="34" charset="0"/>
              </a:rPr>
              <a:t> la petición y la otra de dar </a:t>
            </a:r>
            <a:r>
              <a:rPr lang="es-MX" sz="1600" b="0" i="0" u="sng" dirty="0">
                <a:solidFill>
                  <a:srgbClr val="002060"/>
                </a:solidFill>
                <a:effectLst/>
                <a:latin typeface="Calibri" panose="020F0502020204030204" pitchFamily="34" charset="0"/>
              </a:rPr>
              <a:t>respuesta</a:t>
            </a:r>
            <a:r>
              <a:rPr lang="es-MX" sz="1600" b="0" i="0" u="none" strike="noStrike" dirty="0">
                <a:solidFill>
                  <a:srgbClr val="002060"/>
                </a:solidFill>
                <a:effectLst/>
                <a:latin typeface="Calibri" panose="020F0502020204030204" pitchFamily="34" charset="0"/>
              </a:rPr>
              <a:t> al peticionario, actuaciones que si bien se encuentran dentro del mismo artículo y tienen el mismo término, deben ser revisados individualmente y clasificados en diferentes excepciones en el presente informe (respuestas extemporáneas y traslados extemporáneos).</a:t>
            </a:r>
          </a:p>
          <a:p>
            <a:pPr algn="just"/>
            <a:endParaRPr lang="es-MX" sz="1000" dirty="0">
              <a:solidFill>
                <a:srgbClr val="002060"/>
              </a:solidFill>
              <a:latin typeface="Calibri" panose="020F0502020204030204" pitchFamily="34" charset="0"/>
            </a:endParaRPr>
          </a:p>
          <a:p>
            <a:pPr algn="just"/>
            <a:r>
              <a:rPr lang="es-MX" sz="1600" b="1" dirty="0">
                <a:solidFill>
                  <a:srgbClr val="002060"/>
                </a:solidFill>
                <a:latin typeface="Calibri" panose="020F0502020204030204" pitchFamily="34" charset="0"/>
              </a:rPr>
              <a:t>COMENTARIOS DE LA OFICINA ASESORA JURÍDICA, </a:t>
            </a:r>
            <a:r>
              <a:rPr lang="es-MX" sz="1600" dirty="0">
                <a:solidFill>
                  <a:srgbClr val="002060"/>
                </a:solidFill>
                <a:latin typeface="Calibri" panose="020F0502020204030204" pitchFamily="34" charset="0"/>
              </a:rPr>
              <a:t>al radicado </a:t>
            </a:r>
            <a:r>
              <a:rPr lang="es-MX" sz="1600" dirty="0" err="1">
                <a:solidFill>
                  <a:srgbClr val="002060"/>
                </a:solidFill>
                <a:latin typeface="Calibri" panose="020F0502020204030204" pitchFamily="34" charset="0"/>
              </a:rPr>
              <a:t>N°</a:t>
            </a:r>
            <a:r>
              <a:rPr lang="es-MX" sz="1600" dirty="0">
                <a:solidFill>
                  <a:srgbClr val="002060"/>
                </a:solidFill>
                <a:latin typeface="Calibri" panose="020F0502020204030204" pitchFamily="34" charset="0"/>
              </a:rPr>
              <a:t> </a:t>
            </a:r>
            <a:r>
              <a:rPr lang="es-ES" sz="1600" dirty="0">
                <a:solidFill>
                  <a:srgbClr val="002060"/>
                </a:solidFill>
                <a:latin typeface="Calibri" panose="020F0502020204030204" pitchFamily="34" charset="0"/>
              </a:rPr>
              <a:t>20213210091792 de fecha 5 de noviembre de 2021, remitidos vía correo electrónico de fecha 25 de febrero de 2022, señalando lo siguiente</a:t>
            </a:r>
            <a:r>
              <a:rPr lang="es-MX" sz="1600" dirty="0">
                <a:solidFill>
                  <a:srgbClr val="002060"/>
                </a:solidFill>
                <a:latin typeface="Calibri" panose="020F0502020204030204" pitchFamily="34" charset="0"/>
              </a:rPr>
              <a:t>: “</a:t>
            </a:r>
            <a:r>
              <a:rPr lang="es-419" sz="1600" i="1" dirty="0">
                <a:solidFill>
                  <a:srgbClr val="002060"/>
                </a:solidFill>
                <a:latin typeface="Calibri" panose="020F0502020204030204" pitchFamily="34" charset="0"/>
              </a:rPr>
              <a:t>Entendiendo que el trámite de traslado a la autoridad competente previsto por el artículo 21 de la Ley 1437 de 2011 presupone una transversalidad e integralidad en la entidad, a efecto de que tanto la remisión del oficio remisorio al competente como el de respuesta al peticionario tengan lugar dentro de los cinco días siguientes a la recepción en la entidad, es necesario tener en cuenta que para el presente caso la intervención de la Oficina Asesora Jurídica apenas se dio el  sexto día hábil desde la radicación de la solicitud (esto es, el 16 de noviembre) con la transferencia del oficio por parte de la Subdirección de Regulación, de modo que no habría manera de realizar gestión alguna cuando desconocía de la existencia del trámite”.  </a:t>
            </a:r>
            <a:endParaRPr lang="es-CO" sz="1600" i="1" dirty="0">
              <a:solidFill>
                <a:srgbClr val="002060"/>
              </a:solidFill>
              <a:latin typeface="Calibri" panose="020F0502020204030204" pitchFamily="34" charset="0"/>
            </a:endParaRPr>
          </a:p>
        </p:txBody>
      </p:sp>
    </p:spTree>
    <p:extLst>
      <p:ext uri="{BB962C8B-B14F-4D97-AF65-F5344CB8AC3E}">
        <p14:creationId xmlns:p14="http://schemas.microsoft.com/office/powerpoint/2010/main" val="28582271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2200" b="1" dirty="0">
                <a:solidFill>
                  <a:srgbClr val="002060"/>
                </a:solidFill>
              </a:rPr>
              <a:t>COMENTARIOS A LA </a:t>
            </a:r>
            <a:r>
              <a:rPr lang="x-none" sz="2200" b="1" dirty="0">
                <a:solidFill>
                  <a:srgbClr val="002060"/>
                </a:solidFill>
              </a:rPr>
              <a:t>OBSERVACIÓN</a:t>
            </a:r>
          </a:p>
          <a:p>
            <a:pPr algn="ctr"/>
            <a:r>
              <a:rPr lang="x-none" sz="2200" b="1" dirty="0">
                <a:solidFill>
                  <a:srgbClr val="002060"/>
                </a:solidFill>
              </a:rPr>
              <a:t>TRASLADOS EXTEMPORÁNEOS</a:t>
            </a:r>
            <a:endParaRPr lang="es-ES" sz="2200" b="1" dirty="0">
              <a:solidFill>
                <a:srgbClr val="002060"/>
              </a:solidFill>
            </a:endParaRPr>
          </a:p>
        </p:txBody>
      </p:sp>
      <p:sp>
        <p:nvSpPr>
          <p:cNvPr id="3" name="CuadroTexto 2"/>
          <p:cNvSpPr txBox="1"/>
          <p:nvPr/>
        </p:nvSpPr>
        <p:spPr>
          <a:xfrm>
            <a:off x="436728" y="1202562"/>
            <a:ext cx="8139236" cy="2062103"/>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s-MX" sz="1600" b="1" dirty="0">
                <a:solidFill>
                  <a:srgbClr val="002060"/>
                </a:solidFill>
                <a:latin typeface="Calibri" panose="020F0502020204030204" pitchFamily="34" charset="0"/>
              </a:rPr>
              <a:t>COMENTARIOS DE LA UNIDAD DE CONTROL INTERNO:</a:t>
            </a:r>
            <a:r>
              <a:rPr lang="x-none" sz="1600" b="0" i="0" u="none" strike="noStrike" dirty="0">
                <a:solidFill>
                  <a:srgbClr val="2E75B6"/>
                </a:solidFill>
                <a:effectLst/>
                <a:latin typeface="Calibri" panose="020F0502020204030204" pitchFamily="34" charset="0"/>
              </a:rPr>
              <a:t> </a:t>
            </a:r>
            <a:r>
              <a:rPr lang="es-419" sz="1600" b="0" i="0" u="none" strike="noStrike" dirty="0">
                <a:solidFill>
                  <a:srgbClr val="002060"/>
                </a:solidFill>
                <a:effectLst/>
                <a:latin typeface="Calibri" panose="020F0502020204030204" pitchFamily="34" charset="0"/>
              </a:rPr>
              <a:t>E</a:t>
            </a:r>
            <a:r>
              <a:rPr lang="x-none" sz="1600" b="0" i="0" u="none" strike="noStrike" dirty="0">
                <a:solidFill>
                  <a:srgbClr val="002060"/>
                </a:solidFill>
                <a:effectLst/>
                <a:latin typeface="Calibri" panose="020F0502020204030204" pitchFamily="34" charset="0"/>
              </a:rPr>
              <a:t>sta Unidad verifica los términos legales para </a:t>
            </a:r>
            <a:r>
              <a:rPr lang="es-MX" sz="1600" b="0" i="0" u="none" strike="noStrike" dirty="0">
                <a:solidFill>
                  <a:srgbClr val="002060"/>
                </a:solidFill>
                <a:effectLst/>
                <a:latin typeface="Calibri" panose="020F0502020204030204" pitchFamily="34" charset="0"/>
              </a:rPr>
              <a:t>atender las peticiones </a:t>
            </a:r>
            <a:r>
              <a:rPr lang="x-none" sz="1600" b="0" i="0" u="none" strike="noStrike" dirty="0">
                <a:solidFill>
                  <a:srgbClr val="002060"/>
                </a:solidFill>
                <a:effectLst/>
                <a:latin typeface="Calibri" panose="020F0502020204030204" pitchFamily="34" charset="0"/>
              </a:rPr>
              <a:t>de conformidad a lo establecido por la Ley 1755 de 2015 </a:t>
            </a:r>
            <a:r>
              <a:rPr lang="es-ES" sz="1600" b="0" i="0" u="none" strike="noStrike" dirty="0">
                <a:solidFill>
                  <a:srgbClr val="002060"/>
                </a:solidFill>
                <a:effectLst/>
                <a:latin typeface="Calibri" panose="020F0502020204030204" pitchFamily="34" charset="0"/>
              </a:rPr>
              <a:t>y el Decreto 491 de 2020</a:t>
            </a:r>
            <a:r>
              <a:rPr lang="x-none" sz="1600" b="0" i="0" u="none" strike="noStrike" dirty="0">
                <a:solidFill>
                  <a:srgbClr val="002060"/>
                </a:solidFill>
                <a:effectLst/>
                <a:latin typeface="Calibri" panose="020F0502020204030204" pitchFamily="34" charset="0"/>
              </a:rPr>
              <a:t>, </a:t>
            </a:r>
            <a:r>
              <a:rPr lang="es-ES" sz="1600" b="0" i="0" u="none" strike="noStrike" dirty="0">
                <a:solidFill>
                  <a:srgbClr val="002060"/>
                </a:solidFill>
                <a:effectLst/>
                <a:latin typeface="Calibri" panose="020F0502020204030204" pitchFamily="34" charset="0"/>
              </a:rPr>
              <a:t>por lo anterior, solo se tiene </a:t>
            </a:r>
            <a:r>
              <a:rPr lang="x-none" sz="1600" b="0" i="0" u="none" strike="noStrike" dirty="0">
                <a:solidFill>
                  <a:srgbClr val="002060"/>
                </a:solidFill>
                <a:effectLst/>
                <a:latin typeface="Calibri" panose="020F0502020204030204" pitchFamily="34" charset="0"/>
              </a:rPr>
              <a:t>en cuenta </a:t>
            </a:r>
            <a:r>
              <a:rPr lang="es-CO" sz="1600" b="0" i="0" u="none" strike="noStrike" dirty="0">
                <a:solidFill>
                  <a:srgbClr val="002060"/>
                </a:solidFill>
                <a:effectLst/>
                <a:latin typeface="Calibri" panose="020F0502020204030204" pitchFamily="34" charset="0"/>
              </a:rPr>
              <a:t>para el ejercicio auditor </a:t>
            </a:r>
            <a:r>
              <a:rPr lang="x-none" sz="1600" b="0" i="0" u="none" strike="noStrike" dirty="0">
                <a:solidFill>
                  <a:srgbClr val="002060"/>
                </a:solidFill>
                <a:effectLst/>
                <a:latin typeface="Calibri" panose="020F0502020204030204" pitchFamily="34" charset="0"/>
              </a:rPr>
              <a:t>la fecha de entrega </a:t>
            </a:r>
            <a:r>
              <a:rPr lang="es-CO" sz="1600" b="0" i="0" u="none" strike="noStrike" dirty="0">
                <a:solidFill>
                  <a:srgbClr val="002060"/>
                </a:solidFill>
                <a:effectLst/>
                <a:latin typeface="Calibri" panose="020F0502020204030204" pitchFamily="34" charset="0"/>
              </a:rPr>
              <a:t>del traslado a la autoridad competente</a:t>
            </a:r>
            <a:r>
              <a:rPr lang="x-none" sz="1600" b="0" i="0" u="none" strike="noStrike" dirty="0">
                <a:solidFill>
                  <a:srgbClr val="002060"/>
                </a:solidFill>
                <a:effectLst/>
                <a:latin typeface="Calibri" panose="020F0502020204030204" pitchFamily="34" charset="0"/>
              </a:rPr>
              <a:t>, y no </a:t>
            </a:r>
            <a:r>
              <a:rPr lang="es-CO" sz="1600" b="0" i="0" u="none" strike="noStrike" dirty="0">
                <a:solidFill>
                  <a:srgbClr val="002060"/>
                </a:solidFill>
                <a:effectLst/>
                <a:latin typeface="Calibri" panose="020F0502020204030204" pitchFamily="34" charset="0"/>
              </a:rPr>
              <a:t>plazos</a:t>
            </a:r>
            <a:r>
              <a:rPr lang="x-none" sz="1600" b="0" i="0" u="none" strike="noStrike" dirty="0">
                <a:solidFill>
                  <a:srgbClr val="002060"/>
                </a:solidFill>
                <a:effectLst/>
                <a:latin typeface="Calibri" panose="020F0502020204030204" pitchFamily="34" charset="0"/>
              </a:rPr>
              <a:t> intern</a:t>
            </a:r>
            <a:r>
              <a:rPr lang="es-CO" sz="1600" b="0" i="0" u="none" strike="noStrike" dirty="0">
                <a:solidFill>
                  <a:srgbClr val="002060"/>
                </a:solidFill>
                <a:effectLst/>
                <a:latin typeface="Calibri" panose="020F0502020204030204" pitchFamily="34" charset="0"/>
              </a:rPr>
              <a:t>o</a:t>
            </a:r>
            <a:r>
              <a:rPr lang="x-none" sz="1600" b="0" i="0" u="none" strike="noStrike" dirty="0">
                <a:solidFill>
                  <a:srgbClr val="002060"/>
                </a:solidFill>
                <a:effectLst/>
                <a:latin typeface="Calibri" panose="020F0502020204030204" pitchFamily="34" charset="0"/>
              </a:rPr>
              <a:t>s </a:t>
            </a:r>
            <a:r>
              <a:rPr lang="es-CO" sz="1600" b="0" i="0" u="none" strike="noStrike" dirty="0">
                <a:solidFill>
                  <a:srgbClr val="002060"/>
                </a:solidFill>
                <a:effectLst/>
                <a:latin typeface="Calibri" panose="020F0502020204030204" pitchFamily="34" charset="0"/>
              </a:rPr>
              <a:t>o cualquier circunstancia que afecte el cumplimiento de los términos legales para gestionar los traslados respectivos, eventualidades que deben ser previstas y resueltas de manera oportuna por la entidad. </a:t>
            </a:r>
            <a:r>
              <a:rPr lang="es-ES" sz="1600" b="0" i="0" u="none" strike="noStrike" dirty="0">
                <a:solidFill>
                  <a:srgbClr val="002060"/>
                </a:solidFill>
                <a:effectLst/>
                <a:latin typeface="Calibri" panose="020F0502020204030204" pitchFamily="34" charset="0"/>
              </a:rPr>
              <a:t> </a:t>
            </a:r>
            <a:endParaRPr lang="es-MX" sz="1600" b="1" dirty="0">
              <a:solidFill>
                <a:srgbClr val="002060"/>
              </a:solidFill>
              <a:latin typeface="Calibri" panose="020F0502020204030204" pitchFamily="34" charset="0"/>
            </a:endParaRPr>
          </a:p>
          <a:p>
            <a:pPr algn="just"/>
            <a:endParaRPr lang="es-MX" sz="1600" b="1" i="1" dirty="0">
              <a:solidFill>
                <a:srgbClr val="002060"/>
              </a:solidFill>
              <a:latin typeface="Calibri" panose="020F0502020204030204" pitchFamily="34" charset="0"/>
            </a:endParaRPr>
          </a:p>
          <a:p>
            <a:pPr algn="just"/>
            <a:endParaRPr lang="es-CO" sz="1600" i="1" dirty="0">
              <a:solidFill>
                <a:srgbClr val="002060"/>
              </a:solidFill>
              <a:latin typeface="Calibri" panose="020F0502020204030204" pitchFamily="34" charset="0"/>
            </a:endParaRPr>
          </a:p>
        </p:txBody>
      </p:sp>
    </p:spTree>
    <p:extLst>
      <p:ext uri="{BB962C8B-B14F-4D97-AF65-F5344CB8AC3E}">
        <p14:creationId xmlns:p14="http://schemas.microsoft.com/office/powerpoint/2010/main" val="2846975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p:cNvSpPr txBox="1"/>
          <p:nvPr/>
        </p:nvSpPr>
        <p:spPr>
          <a:xfrm>
            <a:off x="2862470" y="331110"/>
            <a:ext cx="5791213" cy="1015663"/>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CO" sz="3000" b="1" dirty="0">
                <a:solidFill>
                  <a:srgbClr val="002060"/>
                </a:solidFill>
              </a:rPr>
              <a:t>ALCANCE Y SELECCIÓN DE LA MUESTRA</a:t>
            </a:r>
          </a:p>
        </p:txBody>
      </p:sp>
      <p:graphicFrame>
        <p:nvGraphicFramePr>
          <p:cNvPr id="6" name="Gráfico 5">
            <a:extLst>
              <a:ext uri="{FF2B5EF4-FFF2-40B4-BE49-F238E27FC236}">
                <a16:creationId xmlns:a16="http://schemas.microsoft.com/office/drawing/2014/main" id="{BD2FCF3C-C691-49EC-8EB5-66FAAB96EE2E}"/>
              </a:ext>
            </a:extLst>
          </p:cNvPr>
          <p:cNvGraphicFramePr/>
          <p:nvPr>
            <p:extLst>
              <p:ext uri="{D42A27DB-BD31-4B8C-83A1-F6EECF244321}">
                <p14:modId xmlns:p14="http://schemas.microsoft.com/office/powerpoint/2010/main" val="4166173039"/>
              </p:ext>
            </p:extLst>
          </p:nvPr>
        </p:nvGraphicFramePr>
        <p:xfrm>
          <a:off x="268591" y="1346773"/>
          <a:ext cx="8279213" cy="44618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04890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1233054" y="2175164"/>
            <a:ext cx="6691746" cy="1754326"/>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x-none" sz="10800" dirty="0">
                <a:solidFill>
                  <a:srgbClr val="002060"/>
                </a:solidFill>
              </a:rPr>
              <a:t>ANEXOS</a:t>
            </a:r>
            <a:r>
              <a:rPr lang="x-none" sz="10800" dirty="0">
                <a:solidFill>
                  <a:srgbClr val="1E03C3"/>
                </a:solidFill>
              </a:rPr>
              <a:t> </a:t>
            </a:r>
            <a:endParaRPr lang="es-ES" sz="10800" dirty="0">
              <a:solidFill>
                <a:srgbClr val="1E03C3"/>
              </a:solidFill>
            </a:endParaRPr>
          </a:p>
        </p:txBody>
      </p:sp>
    </p:spTree>
    <p:extLst>
      <p:ext uri="{BB962C8B-B14F-4D97-AF65-F5344CB8AC3E}">
        <p14:creationId xmlns:p14="http://schemas.microsoft.com/office/powerpoint/2010/main" val="5122004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34020" y="188106"/>
            <a:ext cx="6018145" cy="1107996"/>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MX" sz="2200" b="1" dirty="0">
                <a:solidFill>
                  <a:srgbClr val="002060"/>
                </a:solidFill>
              </a:rPr>
              <a:t>RESPUESTA DE LA ENTIDAD CON </a:t>
            </a:r>
            <a:r>
              <a:rPr lang="x-none" sz="2200" b="1" dirty="0">
                <a:solidFill>
                  <a:srgbClr val="002060"/>
                </a:solidFill>
              </a:rPr>
              <a:t>FUNDAMENTO JURÍDICO I</a:t>
            </a:r>
            <a:r>
              <a:rPr lang="es-MX" sz="2200" b="1" dirty="0">
                <a:solidFill>
                  <a:srgbClr val="002060"/>
                </a:solidFill>
              </a:rPr>
              <a:t>NADECUADO</a:t>
            </a:r>
            <a:endParaRPr lang="x-none" sz="2200" b="1" dirty="0">
              <a:solidFill>
                <a:srgbClr val="002060"/>
              </a:solidFill>
            </a:endParaRPr>
          </a:p>
          <a:p>
            <a:pPr algn="ctr"/>
            <a:r>
              <a:rPr lang="x-none" sz="2200" b="1" dirty="0">
                <a:solidFill>
                  <a:srgbClr val="002060"/>
                </a:solidFill>
              </a:rPr>
              <a:t>ANEXO </a:t>
            </a:r>
            <a:r>
              <a:rPr lang="es-CO" sz="2200" b="1" dirty="0">
                <a:solidFill>
                  <a:srgbClr val="002060"/>
                </a:solidFill>
              </a:rPr>
              <a:t>1</a:t>
            </a:r>
            <a:endParaRPr lang="es-ES" sz="2200" b="1" dirty="0">
              <a:solidFill>
                <a:srgbClr val="002060"/>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3727086161"/>
              </p:ext>
            </p:extLst>
          </p:nvPr>
        </p:nvGraphicFramePr>
        <p:xfrm>
          <a:off x="446567" y="1514124"/>
          <a:ext cx="8205598" cy="4219729"/>
        </p:xfrm>
        <a:graphic>
          <a:graphicData uri="http://schemas.openxmlformats.org/drawingml/2006/table">
            <a:tbl>
              <a:tblPr firstRow="1" bandRow="1">
                <a:tableStyleId>{5C22544A-7EE6-4342-B048-85BDC9FD1C3A}</a:tableStyleId>
              </a:tblPr>
              <a:tblGrid>
                <a:gridCol w="1746847">
                  <a:extLst>
                    <a:ext uri="{9D8B030D-6E8A-4147-A177-3AD203B41FA5}">
                      <a16:colId xmlns:a16="http://schemas.microsoft.com/office/drawing/2014/main" val="1271292682"/>
                    </a:ext>
                  </a:extLst>
                </a:gridCol>
                <a:gridCol w="1503099">
                  <a:extLst>
                    <a:ext uri="{9D8B030D-6E8A-4147-A177-3AD203B41FA5}">
                      <a16:colId xmlns:a16="http://schemas.microsoft.com/office/drawing/2014/main" val="3843395633"/>
                    </a:ext>
                  </a:extLst>
                </a:gridCol>
                <a:gridCol w="4955652">
                  <a:extLst>
                    <a:ext uri="{9D8B030D-6E8A-4147-A177-3AD203B41FA5}">
                      <a16:colId xmlns:a16="http://schemas.microsoft.com/office/drawing/2014/main" val="427910356"/>
                    </a:ext>
                  </a:extLst>
                </a:gridCol>
              </a:tblGrid>
              <a:tr h="559225">
                <a:tc>
                  <a:txBody>
                    <a:bodyPr/>
                    <a:lstStyle/>
                    <a:p>
                      <a:pPr algn="ctr" rtl="0" fontAlgn="base"/>
                      <a:r>
                        <a:rPr lang="es-CO" sz="1500" b="1" kern="1200" dirty="0" err="1">
                          <a:solidFill>
                            <a:schemeClr val="bg1"/>
                          </a:solidFill>
                          <a:effectLst/>
                          <a:latin typeface="+mn-lt"/>
                          <a:ea typeface="+mn-ea"/>
                          <a:cs typeface="+mn-cs"/>
                        </a:rPr>
                        <a:t>N°</a:t>
                      </a:r>
                      <a:r>
                        <a:rPr lang="es-CO" sz="1500" b="1" kern="1200" dirty="0">
                          <a:solidFill>
                            <a:schemeClr val="bg1"/>
                          </a:solidFill>
                          <a:effectLst/>
                          <a:latin typeface="+mn-lt"/>
                          <a:ea typeface="+mn-ea"/>
                          <a:cs typeface="+mn-cs"/>
                        </a:rPr>
                        <a:t>  DEL ​</a:t>
                      </a:r>
                    </a:p>
                    <a:p>
                      <a:pPr algn="ctr" rtl="0" fontAlgn="base"/>
                      <a:r>
                        <a:rPr lang="es-CO" sz="1500" b="1" kern="1200" dirty="0">
                          <a:solidFill>
                            <a:schemeClr val="bg1"/>
                          </a:solidFill>
                          <a:effectLst/>
                          <a:latin typeface="+mn-lt"/>
                          <a:ea typeface="+mn-ea"/>
                          <a:cs typeface="+mn-cs"/>
                        </a:rPr>
                        <a:t>RADICADO​</a:t>
                      </a:r>
                    </a:p>
                  </a:txBody>
                  <a:tcPr>
                    <a:solidFill>
                      <a:schemeClr val="accent1">
                        <a:lumMod val="75000"/>
                      </a:schemeClr>
                    </a:solidFill>
                  </a:tcPr>
                </a:tc>
                <a:tc>
                  <a:txBody>
                    <a:bodyPr/>
                    <a:lstStyle/>
                    <a:p>
                      <a:pPr algn="ctr" rtl="0" fontAlgn="auto"/>
                      <a:r>
                        <a:rPr lang="es-419" sz="1500" b="1" kern="1200" dirty="0">
                          <a:solidFill>
                            <a:schemeClr val="bg1"/>
                          </a:solidFill>
                          <a:effectLst/>
                          <a:latin typeface="+mn-lt"/>
                          <a:ea typeface="+mn-ea"/>
                          <a:cs typeface="+mn-cs"/>
                        </a:rPr>
                        <a:t>​</a:t>
                      </a:r>
                    </a:p>
                    <a:p>
                      <a:pPr algn="ctr" rtl="0" fontAlgn="base"/>
                      <a:r>
                        <a:rPr lang="es-419" sz="1500" b="1" kern="1200" dirty="0">
                          <a:solidFill>
                            <a:schemeClr val="bg1"/>
                          </a:solidFill>
                          <a:effectLst/>
                          <a:latin typeface="+mn-lt"/>
                          <a:ea typeface="+mn-ea"/>
                          <a:cs typeface="+mn-cs"/>
                        </a:rPr>
                        <a:t>DEPENDENCIA​</a:t>
                      </a:r>
                    </a:p>
                  </a:txBody>
                  <a:tcPr>
                    <a:solidFill>
                      <a:schemeClr val="accent1">
                        <a:lumMod val="75000"/>
                      </a:schemeClr>
                    </a:solidFill>
                  </a:tcPr>
                </a:tc>
                <a:tc>
                  <a:txBody>
                    <a:bodyPr/>
                    <a:lstStyle/>
                    <a:p>
                      <a:pPr algn="ctr" rtl="0" fontAlgn="auto"/>
                      <a:r>
                        <a:rPr lang="es-419" sz="1500" b="1" kern="1200" dirty="0">
                          <a:solidFill>
                            <a:schemeClr val="bg1"/>
                          </a:solidFill>
                          <a:effectLst/>
                          <a:latin typeface="+mn-lt"/>
                          <a:ea typeface="+mn-ea"/>
                          <a:cs typeface="+mn-cs"/>
                        </a:rPr>
                        <a:t>​</a:t>
                      </a:r>
                    </a:p>
                    <a:p>
                      <a:pPr algn="ctr" rtl="0" fontAlgn="base"/>
                      <a:r>
                        <a:rPr lang="es-419" sz="1500" b="1" kern="1200" dirty="0">
                          <a:solidFill>
                            <a:schemeClr val="bg1"/>
                          </a:solidFill>
                          <a:effectLst/>
                          <a:latin typeface="+mn-lt"/>
                          <a:ea typeface="+mn-ea"/>
                          <a:cs typeface="+mn-cs"/>
                        </a:rPr>
                        <a:t>OBSERVACIONES DE CONTROL INTERNO​</a:t>
                      </a:r>
                    </a:p>
                  </a:txBody>
                  <a:tcPr>
                    <a:solidFill>
                      <a:schemeClr val="accent1">
                        <a:lumMod val="75000"/>
                      </a:schemeClr>
                    </a:solidFill>
                  </a:tcPr>
                </a:tc>
                <a:extLst>
                  <a:ext uri="{0D108BD9-81ED-4DB2-BD59-A6C34878D82A}">
                    <a16:rowId xmlns:a16="http://schemas.microsoft.com/office/drawing/2014/main" val="4206922126"/>
                  </a:ext>
                </a:extLst>
              </a:tr>
              <a:tr h="591857">
                <a:tc>
                  <a:txBody>
                    <a:bodyPr/>
                    <a:lstStyle/>
                    <a:p>
                      <a:pPr algn="ctr" rtl="0" fontAlgn="auto"/>
                      <a:r>
                        <a:rPr lang="es-CO" sz="1400" b="0" i="0" kern="1200" baseline="0" dirty="0">
                          <a:solidFill>
                            <a:srgbClr val="1E03C3"/>
                          </a:solidFill>
                          <a:effectLst/>
                          <a:latin typeface="+mn-lt"/>
                          <a:ea typeface="+mn-ea"/>
                          <a:cs typeface="+mn-cs"/>
                        </a:rPr>
                        <a:t>​​</a:t>
                      </a:r>
                      <a:r>
                        <a:rPr lang="es-CO" sz="1400" b="1" i="0" kern="1200" baseline="0" dirty="0">
                          <a:solidFill>
                            <a:srgbClr val="1E03C3"/>
                          </a:solidFill>
                          <a:effectLst/>
                          <a:latin typeface="+mn-lt"/>
                          <a:ea typeface="+mn-ea"/>
                          <a:cs typeface="+mn-cs"/>
                        </a:rPr>
                        <a:t>1.- 20213210074632​</a:t>
                      </a:r>
                    </a:p>
                    <a:p>
                      <a:pPr algn="ctr" rtl="0" fontAlgn="base"/>
                      <a:r>
                        <a:rPr lang="es-CO" sz="1400" b="1" i="0" kern="1200" baseline="0" dirty="0">
                          <a:solidFill>
                            <a:srgbClr val="1E03C3"/>
                          </a:solidFill>
                          <a:effectLst/>
                          <a:latin typeface="+mn-lt"/>
                          <a:ea typeface="+mn-ea"/>
                          <a:cs typeface="+mn-cs"/>
                        </a:rPr>
                        <a:t>del 14/9/2021​</a:t>
                      </a:r>
                    </a:p>
                  </a:txBody>
                  <a:tcPr>
                    <a:solidFill>
                      <a:schemeClr val="accent1">
                        <a:lumMod val="40000"/>
                        <a:lumOff val="60000"/>
                        <a:alpha val="72941"/>
                      </a:schemeClr>
                    </a:solidFill>
                  </a:tcPr>
                </a:tc>
                <a:tc rowSpan="6">
                  <a:txBody>
                    <a:bodyPr/>
                    <a:lstStyle/>
                    <a:p>
                      <a:pPr algn="ctr" rtl="0" fontAlgn="auto"/>
                      <a:r>
                        <a:rPr lang="es-419" sz="1400" b="0" i="0" kern="1200" baseline="0" dirty="0">
                          <a:solidFill>
                            <a:srgbClr val="1E03C3"/>
                          </a:solidFill>
                          <a:effectLst/>
                          <a:latin typeface="+mn-lt"/>
                          <a:ea typeface="+mn-ea"/>
                          <a:cs typeface="+mn-cs"/>
                        </a:rPr>
                        <a:t>​</a:t>
                      </a:r>
                    </a:p>
                    <a:p>
                      <a:pPr algn="ctr" rtl="0" fontAlgn="base"/>
                      <a:r>
                        <a:rPr lang="es-419" sz="1400" b="0" i="0" kern="1200" baseline="0" dirty="0">
                          <a:solidFill>
                            <a:srgbClr val="1E03C3"/>
                          </a:solidFill>
                          <a:effectLst/>
                          <a:latin typeface="+mn-lt"/>
                          <a:ea typeface="+mn-ea"/>
                          <a:cs typeface="+mn-cs"/>
                        </a:rPr>
                        <a:t>​</a:t>
                      </a:r>
                    </a:p>
                    <a:p>
                      <a:pPr algn="ctr" rtl="0" fontAlgn="base"/>
                      <a:endParaRPr lang="es-419" sz="1400" b="0" i="0" kern="1200" baseline="0" dirty="0">
                        <a:solidFill>
                          <a:srgbClr val="1E03C3"/>
                        </a:solidFill>
                        <a:effectLst/>
                        <a:latin typeface="+mn-lt"/>
                        <a:ea typeface="+mn-ea"/>
                        <a:cs typeface="+mn-cs"/>
                      </a:endParaRPr>
                    </a:p>
                    <a:p>
                      <a:pPr algn="ctr" rtl="0" fontAlgn="base"/>
                      <a:r>
                        <a:rPr lang="es-419" sz="1400" b="0" i="0" kern="1200" baseline="0" dirty="0">
                          <a:solidFill>
                            <a:srgbClr val="1E03C3"/>
                          </a:solidFill>
                          <a:effectLst/>
                          <a:latin typeface="+mn-lt"/>
                          <a:ea typeface="+mn-ea"/>
                          <a:cs typeface="+mn-cs"/>
                        </a:rPr>
                        <a:t>​</a:t>
                      </a:r>
                    </a:p>
                    <a:p>
                      <a:pPr algn="ctr" rtl="0" fontAlgn="base"/>
                      <a:endParaRPr lang="es-419" sz="1400" b="0" i="0" kern="1200" baseline="0" dirty="0">
                        <a:solidFill>
                          <a:srgbClr val="1E03C3"/>
                        </a:solidFill>
                        <a:effectLst/>
                        <a:latin typeface="+mn-lt"/>
                        <a:ea typeface="+mn-ea"/>
                        <a:cs typeface="+mn-cs"/>
                      </a:endParaRPr>
                    </a:p>
                    <a:p>
                      <a:pPr algn="ctr" rtl="0" fontAlgn="base"/>
                      <a:r>
                        <a:rPr lang="es-419" sz="1400" b="0" i="0" kern="1200" baseline="0" dirty="0">
                          <a:solidFill>
                            <a:srgbClr val="1E03C3"/>
                          </a:solidFill>
                          <a:effectLst/>
                          <a:latin typeface="+mn-lt"/>
                          <a:ea typeface="+mn-ea"/>
                          <a:cs typeface="+mn-cs"/>
                        </a:rPr>
                        <a:t>​</a:t>
                      </a:r>
                    </a:p>
                    <a:p>
                      <a:pPr algn="ctr" rtl="0" fontAlgn="base"/>
                      <a:r>
                        <a:rPr lang="es-419" sz="1400" b="0" i="0" kern="1200" baseline="0" dirty="0">
                          <a:solidFill>
                            <a:srgbClr val="1E03C3"/>
                          </a:solidFill>
                          <a:effectLst/>
                          <a:latin typeface="+mn-lt"/>
                          <a:ea typeface="+mn-ea"/>
                          <a:cs typeface="+mn-cs"/>
                        </a:rPr>
                        <a:t>Subdirección Administrativa ​</a:t>
                      </a:r>
                    </a:p>
                    <a:p>
                      <a:pPr algn="ctr" rtl="0" fontAlgn="base"/>
                      <a:r>
                        <a:rPr lang="es-419" sz="1400" b="0" i="0" kern="1200" baseline="0" dirty="0">
                          <a:solidFill>
                            <a:srgbClr val="1E03C3"/>
                          </a:solidFill>
                          <a:effectLst/>
                          <a:latin typeface="+mn-lt"/>
                          <a:ea typeface="+mn-ea"/>
                          <a:cs typeface="+mn-cs"/>
                        </a:rPr>
                        <a:t>y Financiera​</a:t>
                      </a:r>
                    </a:p>
                  </a:txBody>
                  <a:tcPr>
                    <a:solidFill>
                      <a:schemeClr val="accent1">
                        <a:lumMod val="40000"/>
                        <a:lumOff val="60000"/>
                        <a:alpha val="72941"/>
                      </a:schemeClr>
                    </a:solidFill>
                  </a:tcPr>
                </a:tc>
                <a:tc rowSpan="6">
                  <a:txBody>
                    <a:bodyPr/>
                    <a:lstStyle/>
                    <a:p>
                      <a:pPr algn="just" rtl="0" fontAlgn="auto"/>
                      <a:r>
                        <a:rPr lang="es-419" sz="1400" b="0" i="0" kern="1200" baseline="0" dirty="0">
                          <a:solidFill>
                            <a:srgbClr val="1E03C3"/>
                          </a:solidFill>
                          <a:effectLst/>
                          <a:latin typeface="+mn-lt"/>
                          <a:ea typeface="+mn-ea"/>
                          <a:cs typeface="+mn-cs"/>
                        </a:rPr>
                        <a:t>​​</a:t>
                      </a:r>
                    </a:p>
                    <a:p>
                      <a:pPr algn="just" rtl="0" fontAlgn="auto"/>
                      <a:endParaRPr lang="es-419" sz="1400" b="0" i="0" kern="1200" baseline="0" dirty="0">
                        <a:solidFill>
                          <a:srgbClr val="1E03C3"/>
                        </a:solidFill>
                        <a:effectLst/>
                        <a:latin typeface="+mn-lt"/>
                        <a:ea typeface="+mn-ea"/>
                        <a:cs typeface="+mn-cs"/>
                      </a:endParaRPr>
                    </a:p>
                    <a:p>
                      <a:pPr algn="just" rtl="0" fontAlgn="auto"/>
                      <a:endParaRPr lang="es-419" sz="1400" b="0" i="0" kern="1200" baseline="0" dirty="0">
                        <a:solidFill>
                          <a:srgbClr val="1E03C3"/>
                        </a:solidFill>
                        <a:effectLst/>
                        <a:latin typeface="+mn-lt"/>
                        <a:ea typeface="+mn-ea"/>
                        <a:cs typeface="+mn-cs"/>
                      </a:endParaRPr>
                    </a:p>
                    <a:p>
                      <a:pPr algn="just" rtl="0" fontAlgn="auto"/>
                      <a:endParaRPr lang="es-419" sz="1400" b="0" i="0" kern="1200" baseline="0" dirty="0">
                        <a:solidFill>
                          <a:srgbClr val="1E03C3"/>
                        </a:solidFill>
                        <a:effectLst/>
                        <a:latin typeface="+mn-lt"/>
                        <a:ea typeface="+mn-ea"/>
                        <a:cs typeface="+mn-cs"/>
                      </a:endParaRPr>
                    </a:p>
                    <a:p>
                      <a:pPr algn="just" rtl="0" fontAlgn="auto"/>
                      <a:r>
                        <a:rPr lang="es-419" sz="1400" b="0" i="0" kern="1200" baseline="0" dirty="0">
                          <a:solidFill>
                            <a:srgbClr val="1E03C3"/>
                          </a:solidFill>
                          <a:effectLst/>
                          <a:latin typeface="+mn-lt"/>
                          <a:ea typeface="+mn-ea"/>
                          <a:cs typeface="+mn-cs"/>
                        </a:rPr>
                        <a:t>En la petición se solicita la cancelación del RUPS y la entidad en su respuesta solicita que aclare o amplíe la información, de acuerdo a lo estipulado por el artículo 17 del CPACA, el cual hace alusión a las peticiones incompletas. Sin embargo, la entidad debió citar el artículo 19 </a:t>
                      </a:r>
                      <a:r>
                        <a:rPr lang="es-419" sz="1400" b="0" i="0" kern="1200" baseline="0" dirty="0" err="1">
                          <a:solidFill>
                            <a:srgbClr val="1E03C3"/>
                          </a:solidFill>
                          <a:effectLst/>
                          <a:latin typeface="+mn-lt"/>
                          <a:ea typeface="+mn-ea"/>
                          <a:cs typeface="+mn-cs"/>
                        </a:rPr>
                        <a:t>ibídem</a:t>
                      </a:r>
                      <a:r>
                        <a:rPr lang="es-419" sz="1400" b="0" i="0" kern="1200" baseline="0" dirty="0">
                          <a:solidFill>
                            <a:srgbClr val="1E03C3"/>
                          </a:solidFill>
                          <a:effectLst/>
                          <a:latin typeface="+mn-lt"/>
                          <a:ea typeface="+mn-ea"/>
                          <a:cs typeface="+mn-cs"/>
                        </a:rPr>
                        <a:t>, que señala lo siguiente: </a:t>
                      </a:r>
                      <a:r>
                        <a:rPr lang="es-419" sz="1400" b="0" i="1" kern="1200" baseline="0" dirty="0">
                          <a:solidFill>
                            <a:srgbClr val="1E03C3"/>
                          </a:solidFill>
                          <a:effectLst/>
                          <a:latin typeface="+mn-lt"/>
                          <a:ea typeface="+mn-ea"/>
                          <a:cs typeface="+mn-cs"/>
                        </a:rPr>
                        <a:t>“(…) </a:t>
                      </a:r>
                      <a:r>
                        <a:rPr lang="es-419" sz="1400" b="0" i="1" u="sng" kern="1200" baseline="0" dirty="0">
                          <a:solidFill>
                            <a:srgbClr val="1E03C3"/>
                          </a:solidFill>
                          <a:effectLst/>
                          <a:latin typeface="+mn-lt"/>
                          <a:ea typeface="+mn-ea"/>
                          <a:cs typeface="+mn-cs"/>
                        </a:rPr>
                        <a:t>Solo cuando no se comprenda la finalidad u objeto de la petición</a:t>
                      </a:r>
                      <a:r>
                        <a:rPr lang="es-419" sz="1400" b="0" i="1" kern="1200" baseline="0" dirty="0">
                          <a:solidFill>
                            <a:srgbClr val="1E03C3"/>
                          </a:solidFill>
                          <a:effectLst/>
                          <a:latin typeface="+mn-lt"/>
                          <a:ea typeface="+mn-ea"/>
                          <a:cs typeface="+mn-cs"/>
                        </a:rPr>
                        <a:t> esta se </a:t>
                      </a:r>
                      <a:r>
                        <a:rPr lang="es-419" sz="1400" b="0" i="1" u="sng" kern="1200" baseline="0" dirty="0">
                          <a:solidFill>
                            <a:srgbClr val="1E03C3"/>
                          </a:solidFill>
                          <a:effectLst/>
                          <a:latin typeface="+mn-lt"/>
                          <a:ea typeface="+mn-ea"/>
                          <a:cs typeface="+mn-cs"/>
                        </a:rPr>
                        <a:t>devolverá al interesado para que la corrija o aclare dentro de los diez (10) días siguientes</a:t>
                      </a:r>
                      <a:r>
                        <a:rPr lang="es-419" sz="1400" b="0" i="1" kern="1200" baseline="0" dirty="0">
                          <a:solidFill>
                            <a:srgbClr val="1E03C3"/>
                          </a:solidFill>
                          <a:effectLst/>
                          <a:latin typeface="+mn-lt"/>
                          <a:ea typeface="+mn-ea"/>
                          <a:cs typeface="+mn-cs"/>
                        </a:rPr>
                        <a:t> (…)</a:t>
                      </a:r>
                      <a:r>
                        <a:rPr lang="es-419" sz="1400" b="0" i="0" kern="1200" baseline="0" dirty="0">
                          <a:solidFill>
                            <a:srgbClr val="1E03C3"/>
                          </a:solidFill>
                          <a:effectLst/>
                          <a:latin typeface="+mn-lt"/>
                          <a:ea typeface="+mn-ea"/>
                          <a:cs typeface="+mn-cs"/>
                        </a:rPr>
                        <a:t>”, (subrayas fuera de texto).​</a:t>
                      </a:r>
                    </a:p>
                    <a:p>
                      <a:pPr algn="ctr" rtl="0" fontAlgn="base"/>
                      <a:r>
                        <a:rPr lang="es-419" sz="1400" b="0" i="0" kern="1200" baseline="0" dirty="0">
                          <a:solidFill>
                            <a:srgbClr val="1E03C3"/>
                          </a:solidFill>
                          <a:effectLst/>
                          <a:latin typeface="+mn-lt"/>
                          <a:ea typeface="+mn-ea"/>
                          <a:cs typeface="+mn-cs"/>
                        </a:rPr>
                        <a:t>​</a:t>
                      </a:r>
                    </a:p>
                  </a:txBody>
                  <a:tcPr>
                    <a:solidFill>
                      <a:schemeClr val="accent1">
                        <a:lumMod val="40000"/>
                        <a:lumOff val="60000"/>
                        <a:alpha val="72941"/>
                      </a:schemeClr>
                    </a:solidFill>
                  </a:tcPr>
                </a:tc>
                <a:extLst>
                  <a:ext uri="{0D108BD9-81ED-4DB2-BD59-A6C34878D82A}">
                    <a16:rowId xmlns:a16="http://schemas.microsoft.com/office/drawing/2014/main" val="1405575828"/>
                  </a:ext>
                </a:extLst>
              </a:tr>
              <a:tr h="589791">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CO" sz="1400" b="1" kern="1200" dirty="0">
                          <a:solidFill>
                            <a:srgbClr val="1E03C3"/>
                          </a:solidFill>
                          <a:effectLst/>
                          <a:latin typeface="+mn-lt"/>
                          <a:ea typeface="+mn-ea"/>
                          <a:cs typeface="+mn-cs"/>
                        </a:rPr>
                        <a:t>2.- 20213210079942</a:t>
                      </a:r>
                      <a:endParaRPr lang="es-ES" sz="1400" b="1" kern="1200" dirty="0">
                        <a:solidFill>
                          <a:srgbClr val="1E03C3"/>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1E03C3"/>
                          </a:solidFill>
                          <a:effectLst/>
                          <a:latin typeface="+mn-lt"/>
                          <a:ea typeface="+mn-ea"/>
                          <a:cs typeface="+mn-cs"/>
                        </a:rPr>
                        <a:t>del </a:t>
                      </a:r>
                      <a:r>
                        <a:rPr lang="es-CO" sz="1400" b="1" kern="1200" dirty="0">
                          <a:solidFill>
                            <a:srgbClr val="1E03C3"/>
                          </a:solidFill>
                          <a:effectLst/>
                          <a:latin typeface="+mn-lt"/>
                          <a:ea typeface="+mn-ea"/>
                          <a:cs typeface="+mn-cs"/>
                        </a:rPr>
                        <a:t>1</a:t>
                      </a:r>
                      <a:r>
                        <a:rPr lang="x-none" sz="1400" b="1" kern="1200" dirty="0">
                          <a:solidFill>
                            <a:srgbClr val="1E03C3"/>
                          </a:solidFill>
                          <a:effectLst/>
                          <a:latin typeface="+mn-lt"/>
                          <a:ea typeface="+mn-ea"/>
                          <a:cs typeface="+mn-cs"/>
                        </a:rPr>
                        <a:t>/</a:t>
                      </a:r>
                      <a:r>
                        <a:rPr lang="es-MX" sz="1400" b="1" kern="1200" dirty="0">
                          <a:solidFill>
                            <a:srgbClr val="1E03C3"/>
                          </a:solidFill>
                          <a:effectLst/>
                          <a:latin typeface="+mn-lt"/>
                          <a:ea typeface="+mn-ea"/>
                          <a:cs typeface="+mn-cs"/>
                        </a:rPr>
                        <a:t>10</a:t>
                      </a:r>
                      <a:r>
                        <a:rPr lang="x-none" sz="1400" b="1" kern="1200" dirty="0">
                          <a:solidFill>
                            <a:srgbClr val="1E03C3"/>
                          </a:solidFill>
                          <a:effectLst/>
                          <a:latin typeface="+mn-lt"/>
                          <a:ea typeface="+mn-ea"/>
                          <a:cs typeface="+mn-cs"/>
                        </a:rPr>
                        <a:t>/202</a:t>
                      </a:r>
                      <a:r>
                        <a:rPr lang="es-MX" sz="1400" b="1" kern="1200" dirty="0">
                          <a:solidFill>
                            <a:srgbClr val="1E03C3"/>
                          </a:solidFill>
                          <a:effectLst/>
                          <a:latin typeface="+mn-lt"/>
                          <a:ea typeface="+mn-ea"/>
                          <a:cs typeface="+mn-cs"/>
                        </a:rPr>
                        <a:t>1</a:t>
                      </a:r>
                      <a:endParaRPr lang="es-ES" sz="1400" b="1" kern="1200" dirty="0">
                        <a:solidFill>
                          <a:srgbClr val="1E03C3"/>
                        </a:solidFill>
                        <a:effectLst/>
                        <a:latin typeface="+mn-lt"/>
                        <a:ea typeface="+mn-ea"/>
                        <a:cs typeface="+mn-cs"/>
                      </a:endParaRPr>
                    </a:p>
                  </a:txBody>
                  <a:tcPr>
                    <a:solidFill>
                      <a:schemeClr val="accent1">
                        <a:lumMod val="40000"/>
                        <a:lumOff val="60000"/>
                        <a:alpha val="72941"/>
                      </a:schemeClr>
                    </a:solidFill>
                  </a:tcPr>
                </a:tc>
                <a:tc vMerge="1">
                  <a:txBody>
                    <a:bodyPr/>
                    <a:lstStyle/>
                    <a:p>
                      <a:endParaRPr lang="es-419"/>
                    </a:p>
                  </a:txBody>
                  <a:tcPr/>
                </a:tc>
                <a:tc vMerge="1">
                  <a:txBody>
                    <a:bodyPr/>
                    <a:lstStyle/>
                    <a:p>
                      <a:endParaRPr lang="es-419"/>
                    </a:p>
                  </a:txBody>
                  <a:tcPr/>
                </a:tc>
                <a:extLst>
                  <a:ext uri="{0D108BD9-81ED-4DB2-BD59-A6C34878D82A}">
                    <a16:rowId xmlns:a16="http://schemas.microsoft.com/office/drawing/2014/main" val="1562232401"/>
                  </a:ext>
                </a:extLst>
              </a:tr>
              <a:tr h="589791">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3.- 20213210083932</a:t>
                      </a:r>
                      <a:endParaRPr lang="es-CO" sz="1400" b="1" kern="1200" dirty="0">
                        <a:solidFill>
                          <a:srgbClr val="1E03C3"/>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1E03C3"/>
                          </a:solidFill>
                          <a:effectLst/>
                          <a:latin typeface="+mn-lt"/>
                          <a:ea typeface="+mn-ea"/>
                          <a:cs typeface="+mn-cs"/>
                        </a:rPr>
                        <a:t>del </a:t>
                      </a:r>
                      <a:r>
                        <a:rPr lang="es-CO" sz="1400" b="1" kern="1200" dirty="0">
                          <a:solidFill>
                            <a:srgbClr val="1E03C3"/>
                          </a:solidFill>
                          <a:effectLst/>
                          <a:latin typeface="+mn-lt"/>
                          <a:ea typeface="+mn-ea"/>
                          <a:cs typeface="+mn-cs"/>
                        </a:rPr>
                        <a:t>12</a:t>
                      </a:r>
                      <a:r>
                        <a:rPr lang="x-none" sz="1400" b="1" kern="1200" dirty="0">
                          <a:solidFill>
                            <a:srgbClr val="1E03C3"/>
                          </a:solidFill>
                          <a:effectLst/>
                          <a:latin typeface="+mn-lt"/>
                          <a:ea typeface="+mn-ea"/>
                          <a:cs typeface="+mn-cs"/>
                        </a:rPr>
                        <a:t>/</a:t>
                      </a:r>
                      <a:r>
                        <a:rPr lang="es-MX" sz="1400" b="1" kern="1200" dirty="0">
                          <a:solidFill>
                            <a:srgbClr val="1E03C3"/>
                          </a:solidFill>
                          <a:effectLst/>
                          <a:latin typeface="+mn-lt"/>
                          <a:ea typeface="+mn-ea"/>
                          <a:cs typeface="+mn-cs"/>
                        </a:rPr>
                        <a:t>10</a:t>
                      </a:r>
                      <a:r>
                        <a:rPr lang="x-none" sz="1400" b="1" kern="1200" dirty="0">
                          <a:solidFill>
                            <a:srgbClr val="1E03C3"/>
                          </a:solidFill>
                          <a:effectLst/>
                          <a:latin typeface="+mn-lt"/>
                          <a:ea typeface="+mn-ea"/>
                          <a:cs typeface="+mn-cs"/>
                        </a:rPr>
                        <a:t>/202</a:t>
                      </a:r>
                      <a:r>
                        <a:rPr lang="es-MX" sz="1400" b="1" kern="1200" dirty="0">
                          <a:solidFill>
                            <a:srgbClr val="1E03C3"/>
                          </a:solidFill>
                          <a:effectLst/>
                          <a:latin typeface="+mn-lt"/>
                          <a:ea typeface="+mn-ea"/>
                          <a:cs typeface="+mn-cs"/>
                        </a:rPr>
                        <a:t>1</a:t>
                      </a:r>
                      <a:endParaRPr lang="es-ES" sz="1400" b="1" kern="1200" dirty="0">
                        <a:solidFill>
                          <a:srgbClr val="1E03C3"/>
                        </a:solidFill>
                        <a:effectLst/>
                        <a:latin typeface="+mn-lt"/>
                        <a:ea typeface="+mn-ea"/>
                        <a:cs typeface="+mn-cs"/>
                      </a:endParaRPr>
                    </a:p>
                  </a:txBody>
                  <a:tcPr>
                    <a:solidFill>
                      <a:schemeClr val="accent1">
                        <a:lumMod val="40000"/>
                        <a:lumOff val="60000"/>
                        <a:alpha val="72941"/>
                      </a:schemeClr>
                    </a:solidFill>
                  </a:tcPr>
                </a:tc>
                <a:tc vMerge="1">
                  <a:txBody>
                    <a:bodyPr/>
                    <a:lstStyle/>
                    <a:p>
                      <a:endParaRPr lang="es-419"/>
                    </a:p>
                  </a:txBody>
                  <a:tcPr/>
                </a:tc>
                <a:tc vMerge="1">
                  <a:txBody>
                    <a:bodyPr/>
                    <a:lstStyle/>
                    <a:p>
                      <a:endParaRPr lang="es-419"/>
                    </a:p>
                  </a:txBody>
                  <a:tcPr/>
                </a:tc>
                <a:extLst>
                  <a:ext uri="{0D108BD9-81ED-4DB2-BD59-A6C34878D82A}">
                    <a16:rowId xmlns:a16="http://schemas.microsoft.com/office/drawing/2014/main" val="3021156079"/>
                  </a:ext>
                </a:extLst>
              </a:tr>
              <a:tr h="589791">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4.- 20213210090112</a:t>
                      </a:r>
                    </a:p>
                    <a:p>
                      <a:pPr marL="0" marR="0" lvl="0" indent="0" algn="ctr" defTabSz="914400" rtl="0" eaLnBrk="1" fontAlgn="auto" latinLnBrk="0" hangingPunct="1">
                        <a:lnSpc>
                          <a:spcPct val="115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del 2/11/2021</a:t>
                      </a:r>
                      <a:endParaRPr lang="es-ES" sz="1400" b="1" kern="1200" dirty="0">
                        <a:solidFill>
                          <a:srgbClr val="1E03C3"/>
                        </a:solidFill>
                        <a:effectLst/>
                        <a:latin typeface="+mn-lt"/>
                        <a:ea typeface="+mn-ea"/>
                        <a:cs typeface="+mn-cs"/>
                      </a:endParaRPr>
                    </a:p>
                  </a:txBody>
                  <a:tcPr>
                    <a:solidFill>
                      <a:schemeClr val="accent1">
                        <a:lumMod val="40000"/>
                        <a:lumOff val="60000"/>
                        <a:alpha val="72941"/>
                      </a:schemeClr>
                    </a:solidFill>
                  </a:tcPr>
                </a:tc>
                <a:tc vMerge="1">
                  <a:txBody>
                    <a:bodyPr/>
                    <a:lstStyle/>
                    <a:p>
                      <a:endParaRPr lang="es-419"/>
                    </a:p>
                  </a:txBody>
                  <a:tcPr/>
                </a:tc>
                <a:tc vMerge="1">
                  <a:txBody>
                    <a:bodyPr/>
                    <a:lstStyle/>
                    <a:p>
                      <a:endParaRPr lang="es-419"/>
                    </a:p>
                  </a:txBody>
                  <a:tcPr/>
                </a:tc>
                <a:extLst>
                  <a:ext uri="{0D108BD9-81ED-4DB2-BD59-A6C34878D82A}">
                    <a16:rowId xmlns:a16="http://schemas.microsoft.com/office/drawing/2014/main" val="463077566"/>
                  </a:ext>
                </a:extLst>
              </a:tr>
              <a:tr h="229995">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5.- 20213210100512</a:t>
                      </a:r>
                    </a:p>
                    <a:p>
                      <a:pPr marL="0" marR="0" lvl="0" indent="0" algn="ctr" defTabSz="914400" rtl="0" eaLnBrk="1" fontAlgn="auto" latinLnBrk="0" hangingPunct="1">
                        <a:lnSpc>
                          <a:spcPct val="115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del 1/12/2021</a:t>
                      </a:r>
                      <a:endParaRPr lang="es-CO" sz="1400" b="1" kern="1200" dirty="0">
                        <a:solidFill>
                          <a:srgbClr val="1E03C3"/>
                        </a:solidFill>
                        <a:effectLst/>
                        <a:latin typeface="+mn-lt"/>
                        <a:ea typeface="+mn-ea"/>
                        <a:cs typeface="+mn-cs"/>
                      </a:endParaRPr>
                    </a:p>
                  </a:txBody>
                  <a:tcPr>
                    <a:solidFill>
                      <a:schemeClr val="accent1">
                        <a:lumMod val="40000"/>
                        <a:lumOff val="60000"/>
                        <a:alpha val="72941"/>
                      </a:schemeClr>
                    </a:solidFill>
                  </a:tcPr>
                </a:tc>
                <a:tc vMerge="1">
                  <a:txBody>
                    <a:bodyPr/>
                    <a:lstStyle/>
                    <a:p>
                      <a:endParaRPr lang="es-419"/>
                    </a:p>
                  </a:txBody>
                  <a:tcPr/>
                </a:tc>
                <a:tc vMerge="1">
                  <a:txBody>
                    <a:bodyPr/>
                    <a:lstStyle/>
                    <a:p>
                      <a:endParaRPr lang="es-419"/>
                    </a:p>
                  </a:txBody>
                  <a:tcPr/>
                </a:tc>
                <a:extLst>
                  <a:ext uri="{0D108BD9-81ED-4DB2-BD59-A6C34878D82A}">
                    <a16:rowId xmlns:a16="http://schemas.microsoft.com/office/drawing/2014/main" val="2809061454"/>
                  </a:ext>
                </a:extLst>
              </a:tr>
              <a:tr h="413203">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6.- 20213210105292</a:t>
                      </a:r>
                    </a:p>
                    <a:p>
                      <a:pPr marL="0" marR="0" lvl="0" indent="0" algn="ctr" defTabSz="914400" rtl="0" eaLnBrk="1" fontAlgn="base"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del 16/12/2021</a:t>
                      </a:r>
                    </a:p>
                    <a:p>
                      <a:pPr algn="ctr" rtl="0" fontAlgn="base"/>
                      <a:endParaRPr lang="es-CO" sz="1400" b="1" i="0" kern="1200" baseline="0" dirty="0">
                        <a:solidFill>
                          <a:srgbClr val="1E03C3"/>
                        </a:solidFill>
                        <a:effectLst/>
                        <a:latin typeface="+mn-lt"/>
                        <a:ea typeface="+mn-ea"/>
                        <a:cs typeface="+mn-cs"/>
                      </a:endParaRPr>
                    </a:p>
                  </a:txBody>
                  <a:tcPr>
                    <a:solidFill>
                      <a:schemeClr val="accent1">
                        <a:lumMod val="40000"/>
                        <a:lumOff val="60000"/>
                        <a:alpha val="72941"/>
                      </a:schemeClr>
                    </a:solidFill>
                  </a:tcPr>
                </a:tc>
                <a:tc vMerge="1">
                  <a:txBody>
                    <a:bodyPr/>
                    <a:lstStyle/>
                    <a:p>
                      <a:endParaRPr lang="es-419"/>
                    </a:p>
                  </a:txBody>
                  <a:tcPr/>
                </a:tc>
                <a:tc vMerge="1">
                  <a:txBody>
                    <a:bodyPr/>
                    <a:lstStyle/>
                    <a:p>
                      <a:endParaRPr lang="es-419"/>
                    </a:p>
                  </a:txBody>
                  <a:tcPr/>
                </a:tc>
                <a:extLst>
                  <a:ext uri="{0D108BD9-81ED-4DB2-BD59-A6C34878D82A}">
                    <a16:rowId xmlns:a16="http://schemas.microsoft.com/office/drawing/2014/main" val="833408986"/>
                  </a:ext>
                </a:extLst>
              </a:tr>
            </a:tbl>
          </a:graphicData>
        </a:graphic>
      </p:graphicFrame>
    </p:spTree>
    <p:extLst>
      <p:ext uri="{BB962C8B-B14F-4D97-AF65-F5344CB8AC3E}">
        <p14:creationId xmlns:p14="http://schemas.microsoft.com/office/powerpoint/2010/main" val="14526410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34020" y="241268"/>
            <a:ext cx="6018145" cy="1107996"/>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MX" sz="2200" b="1" dirty="0">
                <a:solidFill>
                  <a:srgbClr val="002060"/>
                </a:solidFill>
              </a:rPr>
              <a:t>RESPUESTA DE LA ENTIDAD CON </a:t>
            </a:r>
            <a:r>
              <a:rPr lang="x-none" sz="2200" b="1" dirty="0">
                <a:solidFill>
                  <a:srgbClr val="002060"/>
                </a:solidFill>
              </a:rPr>
              <a:t>FUNDAMENTO JURÍDICO I</a:t>
            </a:r>
            <a:r>
              <a:rPr lang="es-MX" sz="2200" b="1" dirty="0">
                <a:solidFill>
                  <a:srgbClr val="002060"/>
                </a:solidFill>
              </a:rPr>
              <a:t>NADECUADO</a:t>
            </a:r>
            <a:endParaRPr lang="x-none" sz="2200" b="1" dirty="0">
              <a:solidFill>
                <a:srgbClr val="002060"/>
              </a:solidFill>
            </a:endParaRPr>
          </a:p>
          <a:p>
            <a:pPr algn="ctr"/>
            <a:r>
              <a:rPr lang="x-none" sz="2200" b="1" dirty="0">
                <a:solidFill>
                  <a:srgbClr val="002060"/>
                </a:solidFill>
              </a:rPr>
              <a:t>ANEXO </a:t>
            </a:r>
            <a:r>
              <a:rPr lang="es-CO" sz="2200" b="1" dirty="0">
                <a:solidFill>
                  <a:srgbClr val="002060"/>
                </a:solidFill>
              </a:rPr>
              <a:t>1</a:t>
            </a:r>
            <a:endParaRPr lang="es-ES" sz="2200" b="1" dirty="0">
              <a:solidFill>
                <a:srgbClr val="002060"/>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3505635236"/>
              </p:ext>
            </p:extLst>
          </p:nvPr>
        </p:nvGraphicFramePr>
        <p:xfrm>
          <a:off x="300252" y="1514124"/>
          <a:ext cx="8351913" cy="4271688"/>
        </p:xfrm>
        <a:graphic>
          <a:graphicData uri="http://schemas.openxmlformats.org/drawingml/2006/table">
            <a:tbl>
              <a:tblPr firstRow="1" bandRow="1">
                <a:tableStyleId>{5C22544A-7EE6-4342-B048-85BDC9FD1C3A}</a:tableStyleId>
              </a:tblPr>
              <a:tblGrid>
                <a:gridCol w="1762464">
                  <a:extLst>
                    <a:ext uri="{9D8B030D-6E8A-4147-A177-3AD203B41FA5}">
                      <a16:colId xmlns:a16="http://schemas.microsoft.com/office/drawing/2014/main" val="1271292682"/>
                    </a:ext>
                  </a:extLst>
                </a:gridCol>
                <a:gridCol w="1545432">
                  <a:extLst>
                    <a:ext uri="{9D8B030D-6E8A-4147-A177-3AD203B41FA5}">
                      <a16:colId xmlns:a16="http://schemas.microsoft.com/office/drawing/2014/main" val="3843395633"/>
                    </a:ext>
                  </a:extLst>
                </a:gridCol>
                <a:gridCol w="5044017">
                  <a:extLst>
                    <a:ext uri="{9D8B030D-6E8A-4147-A177-3AD203B41FA5}">
                      <a16:colId xmlns:a16="http://schemas.microsoft.com/office/drawing/2014/main" val="427910356"/>
                    </a:ext>
                  </a:extLst>
                </a:gridCol>
              </a:tblGrid>
              <a:tr h="70552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err="1">
                          <a:solidFill>
                            <a:schemeClr val="bg1"/>
                          </a:solidFill>
                          <a:effectLst/>
                          <a:latin typeface="+mn-lt"/>
                          <a:ea typeface="+mn-ea"/>
                          <a:cs typeface="+mn-cs"/>
                        </a:rPr>
                        <a:t>N°</a:t>
                      </a:r>
                      <a:r>
                        <a:rPr lang="es-CO" sz="1500" b="1" kern="1200" baseline="0" dirty="0">
                          <a:solidFill>
                            <a:schemeClr val="bg1"/>
                          </a:solidFill>
                          <a:effectLst/>
                          <a:latin typeface="+mn-lt"/>
                          <a:ea typeface="+mn-ea"/>
                          <a:cs typeface="+mn-cs"/>
                        </a:rPr>
                        <a:t>  </a:t>
                      </a:r>
                      <a:r>
                        <a:rPr lang="es-CO" sz="1500" b="1" kern="1200" dirty="0">
                          <a:solidFill>
                            <a:schemeClr val="bg1"/>
                          </a:solidFill>
                          <a:effectLst/>
                          <a:latin typeface="+mn-lt"/>
                          <a:ea typeface="+mn-ea"/>
                          <a:cs typeface="+mn-cs"/>
                        </a:rPr>
                        <a:t>RADICADO </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DEPENDENCIA</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OBSERVACIONES DE CONTROL INTERNO</a:t>
                      </a:r>
                    </a:p>
                  </a:txBody>
                  <a:tcPr marL="68580" marR="68580" marT="0" marB="0">
                    <a:solidFill>
                      <a:schemeClr val="accent1">
                        <a:lumMod val="75000"/>
                      </a:schemeClr>
                    </a:solidFill>
                  </a:tcPr>
                </a:tc>
                <a:extLst>
                  <a:ext uri="{0D108BD9-81ED-4DB2-BD59-A6C34878D82A}">
                    <a16:rowId xmlns:a16="http://schemas.microsoft.com/office/drawing/2014/main" val="4206922126"/>
                  </a:ext>
                </a:extLst>
              </a:tr>
              <a:tr h="3401781">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s-419" sz="1400" b="1" kern="1200" dirty="0">
                        <a:solidFill>
                          <a:srgbClr val="1E03C3"/>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419" sz="1400" b="1" kern="1200" dirty="0">
                        <a:solidFill>
                          <a:srgbClr val="1E03C3"/>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419" sz="1400" b="1" kern="1200" dirty="0">
                        <a:solidFill>
                          <a:srgbClr val="1E03C3"/>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419" sz="1400" b="1" kern="1200" dirty="0">
                        <a:solidFill>
                          <a:srgbClr val="1E03C3"/>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419" sz="1400" b="1" kern="1200" dirty="0">
                        <a:solidFill>
                          <a:srgbClr val="1E03C3"/>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419" sz="1400" b="1" kern="1200" dirty="0">
                        <a:solidFill>
                          <a:srgbClr val="1E03C3"/>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7.- 20213210102672</a:t>
                      </a:r>
                    </a:p>
                    <a:p>
                      <a:pPr marL="0" marR="0" lvl="0" indent="0" algn="ctr" defTabSz="914400" rtl="0" eaLnBrk="1" fontAlgn="auto" latinLnBrk="0" hangingPunct="1">
                        <a:lnSpc>
                          <a:spcPct val="115000"/>
                        </a:lnSpc>
                        <a:spcBef>
                          <a:spcPts val="0"/>
                        </a:spcBef>
                        <a:spcAft>
                          <a:spcPts val="0"/>
                        </a:spcAft>
                        <a:buClrTx/>
                        <a:buSzTx/>
                        <a:buFontTx/>
                        <a:buNone/>
                        <a:tabLst/>
                        <a:defRPr/>
                      </a:pPr>
                      <a:r>
                        <a:rPr lang="es-ES" sz="1400" b="1" kern="1200" dirty="0">
                          <a:solidFill>
                            <a:srgbClr val="1E03C3"/>
                          </a:solidFill>
                          <a:effectLst/>
                          <a:latin typeface="+mn-lt"/>
                          <a:ea typeface="+mn-ea"/>
                          <a:cs typeface="+mn-cs"/>
                        </a:rPr>
                        <a:t>del 7/12/2021</a:t>
                      </a:r>
                    </a:p>
                  </a:txBody>
                  <a:tcPr marL="68580" marR="68580" marT="0" marB="0">
                    <a:solidFill>
                      <a:schemeClr val="accent1">
                        <a:lumMod val="40000"/>
                        <a:lumOff val="60000"/>
                        <a:alpha val="72941"/>
                      </a:schemeClr>
                    </a:solidFill>
                  </a:tcPr>
                </a:tc>
                <a:tc>
                  <a:txBody>
                    <a:bodyPr/>
                    <a:lstStyle/>
                    <a:p>
                      <a:pPr lvl="0" algn="ctr" fontAlgn="base"/>
                      <a:endParaRPr lang="x-none" sz="1400" b="0" kern="1200" dirty="0">
                        <a:solidFill>
                          <a:srgbClr val="1E03C3"/>
                        </a:solidFill>
                        <a:effectLst/>
                        <a:latin typeface="+mn-lt"/>
                        <a:ea typeface="+mn-ea"/>
                        <a:cs typeface="+mn-cs"/>
                      </a:endParaRPr>
                    </a:p>
                    <a:p>
                      <a:pPr lvl="0" algn="ctr" fontAlgn="base"/>
                      <a:endParaRPr lang="x-none" sz="1400" b="0" kern="1200" dirty="0">
                        <a:solidFill>
                          <a:srgbClr val="1E03C3"/>
                        </a:solidFill>
                        <a:effectLst/>
                        <a:latin typeface="+mn-lt"/>
                        <a:ea typeface="+mn-ea"/>
                        <a:cs typeface="+mn-cs"/>
                      </a:endParaRPr>
                    </a:p>
                    <a:p>
                      <a:pPr lvl="0" algn="ctr" fontAlgn="base"/>
                      <a:endParaRPr lang="es-CO" sz="1400" b="0" kern="1200" dirty="0">
                        <a:solidFill>
                          <a:srgbClr val="1E03C3"/>
                        </a:solidFill>
                        <a:effectLst/>
                        <a:latin typeface="+mn-lt"/>
                        <a:ea typeface="+mn-ea"/>
                        <a:cs typeface="+mn-cs"/>
                      </a:endParaRPr>
                    </a:p>
                    <a:p>
                      <a:pPr lvl="0" algn="ctr" fontAlgn="base"/>
                      <a:endParaRPr lang="es-CO" sz="1400" b="0" kern="1200" dirty="0">
                        <a:solidFill>
                          <a:srgbClr val="1E03C3"/>
                        </a:solidFill>
                        <a:effectLst/>
                        <a:latin typeface="+mn-lt"/>
                        <a:ea typeface="+mn-ea"/>
                        <a:cs typeface="+mn-cs"/>
                      </a:endParaRPr>
                    </a:p>
                    <a:p>
                      <a:pPr lvl="0" algn="ctr" fontAlgn="base"/>
                      <a:endParaRPr lang="x-none" sz="1400" b="0" kern="1200" dirty="0">
                        <a:solidFill>
                          <a:srgbClr val="1E03C3"/>
                        </a:solidFill>
                        <a:effectLst/>
                        <a:latin typeface="+mn-lt"/>
                        <a:ea typeface="+mn-ea"/>
                        <a:cs typeface="+mn-cs"/>
                      </a:endParaRPr>
                    </a:p>
                    <a:p>
                      <a:pPr lvl="0" algn="ctr" fontAlgn="base"/>
                      <a:endParaRPr lang="x-none" sz="1400" b="0" kern="1200" dirty="0">
                        <a:solidFill>
                          <a:srgbClr val="1E03C3"/>
                        </a:solidFill>
                        <a:effectLst/>
                        <a:latin typeface="+mn-lt"/>
                        <a:ea typeface="+mn-ea"/>
                        <a:cs typeface="+mn-cs"/>
                      </a:endParaRPr>
                    </a:p>
                    <a:p>
                      <a:pPr lvl="0" algn="ctr" fontAlgn="base"/>
                      <a:r>
                        <a:rPr lang="es-ES" sz="1400" b="0" kern="1200" dirty="0">
                          <a:solidFill>
                            <a:srgbClr val="1E03C3"/>
                          </a:solidFill>
                          <a:effectLst/>
                          <a:latin typeface="+mn-lt"/>
                          <a:ea typeface="+mn-ea"/>
                          <a:cs typeface="+mn-cs"/>
                        </a:rPr>
                        <a:t>Subdirección de Regulación</a:t>
                      </a:r>
                      <a:endParaRPr lang="x-none" sz="1400" b="0" kern="1200" dirty="0">
                        <a:solidFill>
                          <a:srgbClr val="1E03C3"/>
                        </a:solidFill>
                        <a:effectLst/>
                        <a:latin typeface="+mn-lt"/>
                        <a:ea typeface="+mn-ea"/>
                        <a:cs typeface="+mn-cs"/>
                      </a:endParaRPr>
                    </a:p>
                  </a:txBody>
                  <a:tcPr marL="68580" marR="68580" marT="0" marB="0">
                    <a:solidFill>
                      <a:schemeClr val="accent1">
                        <a:lumMod val="40000"/>
                        <a:lumOff val="60000"/>
                        <a:alpha val="72941"/>
                      </a:schemeClr>
                    </a:solidFill>
                  </a:tcPr>
                </a:tc>
                <a:tc>
                  <a:txBody>
                    <a:bodyPr/>
                    <a:lstStyle/>
                    <a:p>
                      <a:pPr algn="just"/>
                      <a:r>
                        <a:rPr lang="es-CO" sz="1400" b="0" i="0" kern="1200" baseline="0" dirty="0">
                          <a:solidFill>
                            <a:srgbClr val="1E03C3"/>
                          </a:solidFill>
                          <a:effectLst/>
                          <a:latin typeface="+mn-lt"/>
                          <a:ea typeface="+mn-ea"/>
                          <a:cs typeface="+mn-cs"/>
                        </a:rPr>
                        <a:t>En la petición se remiten los </a:t>
                      </a:r>
                      <a:r>
                        <a:rPr lang="es-ES" sz="1400" b="0" i="0" kern="1200" baseline="0" dirty="0">
                          <a:solidFill>
                            <a:srgbClr val="1E03C3"/>
                          </a:solidFill>
                          <a:effectLst/>
                          <a:latin typeface="+mn-lt"/>
                          <a:ea typeface="+mn-ea"/>
                          <a:cs typeface="+mn-cs"/>
                        </a:rPr>
                        <a:t>estudios de costos y tarifas para la aplicación de la metodología tarifaria de la resolución CRA 853 de 2018; sin embargo en la respuesta, la entidad le manifiesta que debe </a:t>
                      </a:r>
                      <a:r>
                        <a:rPr lang="es-CO" sz="1400" b="0" i="0" kern="1200" baseline="0" dirty="0">
                          <a:solidFill>
                            <a:srgbClr val="1E03C3"/>
                          </a:solidFill>
                          <a:effectLst/>
                          <a:latin typeface="+mn-lt"/>
                          <a:ea typeface="+mn-ea"/>
                          <a:cs typeface="+mn-cs"/>
                        </a:rPr>
                        <a:t>remitir la totalidad de los documentos o soportes necesarios para que la entidad emita concepto sobre la aplicación de las metodologías tarifarias de acuerdo a la Ley 142 de 1994. </a:t>
                      </a:r>
                    </a:p>
                    <a:p>
                      <a:pPr algn="just"/>
                      <a:endParaRPr lang="es-CO" sz="1000" b="0" i="0" kern="1200" baseline="0" dirty="0">
                        <a:solidFill>
                          <a:srgbClr val="1E03C3"/>
                        </a:solidFill>
                        <a:effectLst/>
                        <a:latin typeface="+mn-lt"/>
                        <a:ea typeface="+mn-ea"/>
                        <a:cs typeface="+mn-cs"/>
                      </a:endParaRPr>
                    </a:p>
                    <a:p>
                      <a:pPr algn="just"/>
                      <a:r>
                        <a:rPr lang="es-CO" sz="1400" b="0" i="0" kern="1200" baseline="0" dirty="0">
                          <a:solidFill>
                            <a:srgbClr val="1E03C3"/>
                          </a:solidFill>
                          <a:effectLst/>
                          <a:latin typeface="+mn-lt"/>
                          <a:ea typeface="+mn-ea"/>
                          <a:cs typeface="+mn-cs"/>
                        </a:rPr>
                        <a:t>Para el caso en comento, la entidad debió con base en el artículo 17 de la Ley 1437 de 2011, requerir al peticionario a fin de poder emitir el concepto por él requerido, que señala lo siguiente:</a:t>
                      </a:r>
                      <a:r>
                        <a:rPr lang="es-MX" sz="1400" b="0" i="1" kern="1200" baseline="0" dirty="0">
                          <a:solidFill>
                            <a:srgbClr val="1E03C3"/>
                          </a:solidFill>
                          <a:effectLst/>
                          <a:latin typeface="+mn-lt"/>
                          <a:ea typeface="+mn-ea"/>
                          <a:cs typeface="+mn-cs"/>
                        </a:rPr>
                        <a:t>“(…) cuando la autoridad constate que </a:t>
                      </a:r>
                      <a:r>
                        <a:rPr lang="es-MX" sz="1400" b="0" i="1" u="sng" kern="1200" baseline="0" dirty="0">
                          <a:solidFill>
                            <a:srgbClr val="1E03C3"/>
                          </a:solidFill>
                          <a:effectLst/>
                          <a:latin typeface="+mn-lt"/>
                          <a:ea typeface="+mn-ea"/>
                          <a:cs typeface="+mn-cs"/>
                        </a:rPr>
                        <a:t>una petición ya radicada está incompleta pero la actuación puede continuar sin oponerse a la ley, requerirá al peticionario dentro de los diez (10) días siguientes a la fecha de radicación para que la complete</a:t>
                      </a:r>
                      <a:r>
                        <a:rPr lang="es-MX" sz="1400" b="0" i="1" kern="1200" baseline="0" dirty="0">
                          <a:solidFill>
                            <a:srgbClr val="1E03C3"/>
                          </a:solidFill>
                          <a:effectLst/>
                          <a:latin typeface="+mn-lt"/>
                          <a:ea typeface="+mn-ea"/>
                          <a:cs typeface="+mn-cs"/>
                        </a:rPr>
                        <a:t> en el término máximo de un (1) mes. A partir del día siguiente en que el interesado aporte los documentos o informes requeridos comenzará a correr el término para resolver la petición”. </a:t>
                      </a:r>
                      <a:r>
                        <a:rPr lang="es-MX" sz="1400" b="0" i="0" kern="1200" baseline="0" dirty="0">
                          <a:solidFill>
                            <a:srgbClr val="1E03C3"/>
                          </a:solidFill>
                          <a:effectLst/>
                          <a:latin typeface="+mn-lt"/>
                          <a:ea typeface="+mn-ea"/>
                          <a:cs typeface="+mn-cs"/>
                        </a:rPr>
                        <a:t>Subrayas fuera de texto.</a:t>
                      </a:r>
                      <a:endParaRPr lang="es-CO" sz="1400" b="0" i="0" kern="1200" baseline="0" dirty="0">
                        <a:solidFill>
                          <a:srgbClr val="1E03C3"/>
                        </a:solidFill>
                        <a:effectLst/>
                        <a:latin typeface="+mn-lt"/>
                        <a:ea typeface="+mn-ea"/>
                        <a:cs typeface="+mn-cs"/>
                      </a:endParaRPr>
                    </a:p>
                  </a:txBody>
                  <a:tcPr marL="68580" marR="68580" marT="0" marB="0">
                    <a:solidFill>
                      <a:schemeClr val="accent1">
                        <a:lumMod val="40000"/>
                        <a:lumOff val="60000"/>
                        <a:alpha val="72941"/>
                      </a:schemeClr>
                    </a:solidFill>
                  </a:tcPr>
                </a:tc>
                <a:extLst>
                  <a:ext uri="{0D108BD9-81ED-4DB2-BD59-A6C34878D82A}">
                    <a16:rowId xmlns:a16="http://schemas.microsoft.com/office/drawing/2014/main" val="1405575828"/>
                  </a:ext>
                </a:extLst>
              </a:tr>
            </a:tbl>
          </a:graphicData>
        </a:graphic>
      </p:graphicFrame>
    </p:spTree>
    <p:extLst>
      <p:ext uri="{BB962C8B-B14F-4D97-AF65-F5344CB8AC3E}">
        <p14:creationId xmlns:p14="http://schemas.microsoft.com/office/powerpoint/2010/main" val="23625506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16696" y="171440"/>
            <a:ext cx="5845411" cy="1446550"/>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x-none" sz="2200" b="1" dirty="0">
                <a:solidFill>
                  <a:srgbClr val="002060"/>
                </a:solidFill>
              </a:rPr>
              <a:t>NO SE </a:t>
            </a:r>
            <a:r>
              <a:rPr lang="es-MX" sz="2200" b="1" dirty="0">
                <a:solidFill>
                  <a:srgbClr val="002060"/>
                </a:solidFill>
              </a:rPr>
              <a:t>EVIDENCIÓ</a:t>
            </a:r>
            <a:r>
              <a:rPr lang="x-none" sz="2200" b="1" dirty="0">
                <a:solidFill>
                  <a:srgbClr val="002060"/>
                </a:solidFill>
              </a:rPr>
              <a:t> RESPUESTA</a:t>
            </a:r>
            <a:r>
              <a:rPr lang="es-MX" sz="2200" b="1" dirty="0">
                <a:solidFill>
                  <a:srgbClr val="002060"/>
                </a:solidFill>
              </a:rPr>
              <a:t> A LAS PETICIONES, QUEJAS, RECLAMOS, SUGERENCIAS Y DENUNCIAS </a:t>
            </a:r>
            <a:endParaRPr lang="x-none" sz="2200" b="1" dirty="0">
              <a:solidFill>
                <a:srgbClr val="002060"/>
              </a:solidFill>
            </a:endParaRPr>
          </a:p>
          <a:p>
            <a:pPr algn="ctr"/>
            <a:r>
              <a:rPr lang="x-none" sz="2200" b="1" dirty="0">
                <a:solidFill>
                  <a:srgbClr val="002060"/>
                </a:solidFill>
              </a:rPr>
              <a:t>ANEXO </a:t>
            </a:r>
            <a:r>
              <a:rPr lang="es-ES" sz="2200" b="1" dirty="0">
                <a:solidFill>
                  <a:srgbClr val="002060"/>
                </a:solidFill>
              </a:rPr>
              <a:t>2</a:t>
            </a:r>
          </a:p>
        </p:txBody>
      </p:sp>
      <p:graphicFrame>
        <p:nvGraphicFramePr>
          <p:cNvPr id="3" name="Tabla 2"/>
          <p:cNvGraphicFramePr>
            <a:graphicFrameLocks noGrp="1"/>
          </p:cNvGraphicFramePr>
          <p:nvPr>
            <p:extLst>
              <p:ext uri="{D42A27DB-BD31-4B8C-83A1-F6EECF244321}">
                <p14:modId xmlns:p14="http://schemas.microsoft.com/office/powerpoint/2010/main" val="2132813978"/>
              </p:ext>
            </p:extLst>
          </p:nvPr>
        </p:nvGraphicFramePr>
        <p:xfrm>
          <a:off x="401781" y="1732798"/>
          <a:ext cx="8160326" cy="4083211"/>
        </p:xfrm>
        <a:graphic>
          <a:graphicData uri="http://schemas.openxmlformats.org/drawingml/2006/table">
            <a:tbl>
              <a:tblPr firstRow="1" bandRow="1">
                <a:tableStyleId>{5C22544A-7EE6-4342-B048-85BDC9FD1C3A}</a:tableStyleId>
              </a:tblPr>
              <a:tblGrid>
                <a:gridCol w="2461735">
                  <a:extLst>
                    <a:ext uri="{9D8B030D-6E8A-4147-A177-3AD203B41FA5}">
                      <a16:colId xmlns:a16="http://schemas.microsoft.com/office/drawing/2014/main" val="1338410865"/>
                    </a:ext>
                  </a:extLst>
                </a:gridCol>
                <a:gridCol w="4174958">
                  <a:extLst>
                    <a:ext uri="{9D8B030D-6E8A-4147-A177-3AD203B41FA5}">
                      <a16:colId xmlns:a16="http://schemas.microsoft.com/office/drawing/2014/main" val="2866425714"/>
                    </a:ext>
                  </a:extLst>
                </a:gridCol>
                <a:gridCol w="1523633">
                  <a:extLst>
                    <a:ext uri="{9D8B030D-6E8A-4147-A177-3AD203B41FA5}">
                      <a16:colId xmlns:a16="http://schemas.microsoft.com/office/drawing/2014/main" val="4255793627"/>
                    </a:ext>
                  </a:extLst>
                </a:gridCol>
              </a:tblGrid>
              <a:tr h="607931">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err="1">
                          <a:solidFill>
                            <a:schemeClr val="bg1"/>
                          </a:solidFill>
                          <a:effectLst/>
                          <a:latin typeface="+mn-lt"/>
                          <a:ea typeface="+mn-ea"/>
                          <a:cs typeface="+mn-cs"/>
                        </a:rPr>
                        <a:t>N°</a:t>
                      </a:r>
                      <a:r>
                        <a:rPr lang="es-CO" sz="1500" b="1" kern="1200" dirty="0">
                          <a:solidFill>
                            <a:schemeClr val="bg1"/>
                          </a:solidFill>
                          <a:effectLst/>
                          <a:latin typeface="+mn-lt"/>
                          <a:ea typeface="+mn-ea"/>
                          <a:cs typeface="+mn-cs"/>
                        </a:rPr>
                        <a:t>  DEL RADICADO</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ASUNTO</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DEPENDENCIA</a:t>
                      </a:r>
                    </a:p>
                  </a:txBody>
                  <a:tcPr marL="68580" marR="68580" marT="0" marB="0">
                    <a:solidFill>
                      <a:schemeClr val="accent1">
                        <a:lumMod val="75000"/>
                      </a:schemeClr>
                    </a:solidFill>
                  </a:tcPr>
                </a:tc>
                <a:extLst>
                  <a:ext uri="{0D108BD9-81ED-4DB2-BD59-A6C34878D82A}">
                    <a16:rowId xmlns:a16="http://schemas.microsoft.com/office/drawing/2014/main" val="938619644"/>
                  </a:ext>
                </a:extLst>
              </a:tr>
              <a:tr h="732080">
                <a:tc>
                  <a:txBody>
                    <a:bodyPr/>
                    <a:lstStyle/>
                    <a:p>
                      <a:pPr algn="ctr" rtl="0" fontAlgn="auto"/>
                      <a:r>
                        <a:rPr lang="es-419" sz="1400" b="1" kern="1200" dirty="0">
                          <a:solidFill>
                            <a:srgbClr val="1E03C3"/>
                          </a:solidFill>
                          <a:effectLst/>
                          <a:latin typeface="+mn-lt"/>
                          <a:ea typeface="+mn-ea"/>
                          <a:cs typeface="+mn-cs"/>
                        </a:rPr>
                        <a:t>​</a:t>
                      </a:r>
                    </a:p>
                    <a:p>
                      <a:pPr algn="ctr" rtl="0" fontAlgn="base"/>
                      <a:r>
                        <a:rPr lang="es-419" sz="1400" b="1" kern="1200" dirty="0">
                          <a:solidFill>
                            <a:srgbClr val="1E03C3"/>
                          </a:solidFill>
                          <a:effectLst/>
                          <a:latin typeface="+mn-lt"/>
                          <a:ea typeface="+mn-ea"/>
                          <a:cs typeface="+mn-cs"/>
                        </a:rPr>
                        <a:t>1.- 20213210050952 </a:t>
                      </a:r>
                    </a:p>
                    <a:p>
                      <a:pPr algn="ctr" rtl="0" fontAlgn="base"/>
                      <a:r>
                        <a:rPr lang="es-419" sz="1400" b="1" kern="1200" dirty="0">
                          <a:solidFill>
                            <a:srgbClr val="1E03C3"/>
                          </a:solidFill>
                          <a:effectLst/>
                          <a:latin typeface="+mn-lt"/>
                          <a:ea typeface="+mn-ea"/>
                          <a:cs typeface="+mn-cs"/>
                        </a:rPr>
                        <a:t>del 2/7/2021​</a:t>
                      </a:r>
                    </a:p>
                  </a:txBody>
                  <a:tcPr>
                    <a:solidFill>
                      <a:schemeClr val="accent1">
                        <a:lumMod val="40000"/>
                        <a:lumOff val="60000"/>
                      </a:schemeClr>
                    </a:solidFill>
                  </a:tcPr>
                </a:tc>
                <a:tc>
                  <a:txBody>
                    <a:bodyPr/>
                    <a:lstStyle/>
                    <a:p>
                      <a:pPr algn="ctr" rtl="0" fontAlgn="auto"/>
                      <a:r>
                        <a:rPr lang="es-419" sz="1400" b="0" i="0" kern="1200" baseline="0" dirty="0">
                          <a:solidFill>
                            <a:srgbClr val="1E03C3"/>
                          </a:solidFill>
                          <a:effectLst/>
                          <a:latin typeface="+mn-lt"/>
                          <a:ea typeface="+mn-ea"/>
                          <a:cs typeface="+mn-cs"/>
                        </a:rPr>
                        <a:t>​</a:t>
                      </a:r>
                      <a:r>
                        <a:rPr lang="es-419" sz="1400" b="0" i="1" kern="1200" baseline="0" dirty="0">
                          <a:solidFill>
                            <a:srgbClr val="1E03C3"/>
                          </a:solidFill>
                          <a:effectLst/>
                          <a:latin typeface="+mn-lt"/>
                          <a:ea typeface="+mn-ea"/>
                          <a:cs typeface="+mn-cs"/>
                        </a:rPr>
                        <a:t>“Respetuosamente agradezco enviar los conceptos del mes junio de 2021. Para continuar la actualización de las bases de datos. Gracias”</a:t>
                      </a:r>
                      <a:r>
                        <a:rPr lang="es-419" sz="1400" b="0" i="0" kern="1200" baseline="0" dirty="0">
                          <a:solidFill>
                            <a:srgbClr val="1E03C3"/>
                          </a:solidFill>
                          <a:effectLst/>
                          <a:latin typeface="+mn-lt"/>
                          <a:ea typeface="+mn-ea"/>
                          <a:cs typeface="+mn-cs"/>
                        </a:rPr>
                        <a:t>​</a:t>
                      </a:r>
                    </a:p>
                  </a:txBody>
                  <a:tcPr>
                    <a:solidFill>
                      <a:schemeClr val="accent1">
                        <a:lumMod val="40000"/>
                        <a:lumOff val="60000"/>
                      </a:schemeClr>
                    </a:solidFill>
                  </a:tcPr>
                </a:tc>
                <a:tc rowSpan="2">
                  <a:txBody>
                    <a:bodyPr/>
                    <a:lstStyle/>
                    <a:p>
                      <a:pPr algn="ctr" rtl="0" fontAlgn="auto"/>
                      <a:r>
                        <a:rPr lang="es-CO" sz="1400" b="0" i="0" kern="1200" baseline="0" dirty="0">
                          <a:solidFill>
                            <a:srgbClr val="1E03C3"/>
                          </a:solidFill>
                          <a:effectLst/>
                          <a:latin typeface="+mn-lt"/>
                          <a:ea typeface="+mn-ea"/>
                          <a:cs typeface="+mn-cs"/>
                        </a:rPr>
                        <a:t>​</a:t>
                      </a:r>
                    </a:p>
                    <a:p>
                      <a:pPr algn="ctr" rtl="0" fontAlgn="base"/>
                      <a:endParaRPr lang="es-CO" sz="1400" b="0" i="0" kern="1200" baseline="0" dirty="0">
                        <a:solidFill>
                          <a:srgbClr val="1E03C3"/>
                        </a:solidFill>
                        <a:effectLst/>
                        <a:latin typeface="+mn-lt"/>
                        <a:ea typeface="+mn-ea"/>
                        <a:cs typeface="+mn-cs"/>
                      </a:endParaRPr>
                    </a:p>
                    <a:p>
                      <a:pPr algn="ctr" rtl="0" fontAlgn="base"/>
                      <a:r>
                        <a:rPr lang="es-CO" sz="1400" b="0" i="0" kern="1200" baseline="0" dirty="0">
                          <a:solidFill>
                            <a:srgbClr val="1E03C3"/>
                          </a:solidFill>
                          <a:effectLst/>
                          <a:latin typeface="+mn-lt"/>
                          <a:ea typeface="+mn-ea"/>
                          <a:cs typeface="+mn-cs"/>
                        </a:rPr>
                        <a:t>Oficina ​</a:t>
                      </a:r>
                    </a:p>
                    <a:p>
                      <a:pPr algn="ctr" rtl="0" fontAlgn="base"/>
                      <a:r>
                        <a:rPr lang="es-CO" sz="1400" b="0" i="0" kern="1200" baseline="0" dirty="0">
                          <a:solidFill>
                            <a:srgbClr val="1E03C3"/>
                          </a:solidFill>
                          <a:effectLst/>
                          <a:latin typeface="+mn-lt"/>
                          <a:ea typeface="+mn-ea"/>
                          <a:cs typeface="+mn-cs"/>
                        </a:rPr>
                        <a:t>Asesora Jurídica ​</a:t>
                      </a:r>
                    </a:p>
                  </a:txBody>
                  <a:tcPr>
                    <a:solidFill>
                      <a:schemeClr val="accent1">
                        <a:lumMod val="40000"/>
                        <a:lumOff val="60000"/>
                      </a:schemeClr>
                    </a:solidFill>
                  </a:tcPr>
                </a:tc>
                <a:extLst>
                  <a:ext uri="{0D108BD9-81ED-4DB2-BD59-A6C34878D82A}">
                    <a16:rowId xmlns:a16="http://schemas.microsoft.com/office/drawing/2014/main" val="604270044"/>
                  </a:ext>
                </a:extLst>
              </a:tr>
              <a:tr h="237873">
                <a:tc>
                  <a:txBody>
                    <a:bodyPr/>
                    <a:lstStyle/>
                    <a:p>
                      <a:pPr algn="ctr" rtl="0" fontAlgn="auto"/>
                      <a:r>
                        <a:rPr lang="es-CO" sz="1400" b="1" kern="1200" dirty="0">
                          <a:solidFill>
                            <a:srgbClr val="1E03C3"/>
                          </a:solidFill>
                          <a:effectLst/>
                          <a:latin typeface="+mn-lt"/>
                          <a:ea typeface="+mn-ea"/>
                          <a:cs typeface="+mn-cs"/>
                        </a:rPr>
                        <a:t>​2.- 20213210060422 </a:t>
                      </a:r>
                    </a:p>
                    <a:p>
                      <a:pPr algn="ctr" rtl="0" fontAlgn="auto"/>
                      <a:r>
                        <a:rPr lang="es-CO" sz="1400" b="1" kern="1200" dirty="0">
                          <a:solidFill>
                            <a:srgbClr val="1E03C3"/>
                          </a:solidFill>
                          <a:effectLst/>
                          <a:latin typeface="+mn-lt"/>
                          <a:ea typeface="+mn-ea"/>
                          <a:cs typeface="+mn-cs"/>
                        </a:rPr>
                        <a:t>del 5/8/2021​</a:t>
                      </a:r>
                    </a:p>
                  </a:txBody>
                  <a:tcPr>
                    <a:solidFill>
                      <a:schemeClr val="accent1">
                        <a:lumMod val="40000"/>
                        <a:lumOff val="60000"/>
                      </a:schemeClr>
                    </a:solidFill>
                  </a:tcPr>
                </a:tc>
                <a:tc>
                  <a:txBody>
                    <a:bodyPr/>
                    <a:lstStyle/>
                    <a:p>
                      <a:pPr algn="ctr" rtl="0" fontAlgn="auto"/>
                      <a:r>
                        <a:rPr lang="es-ES" sz="1400" b="0" i="0" kern="1200" baseline="0" dirty="0">
                          <a:solidFill>
                            <a:srgbClr val="1E03C3"/>
                          </a:solidFill>
                          <a:effectLst/>
                          <a:latin typeface="+mn-lt"/>
                          <a:ea typeface="+mn-ea"/>
                          <a:cs typeface="+mn-cs"/>
                        </a:rPr>
                        <a:t>​</a:t>
                      </a:r>
                    </a:p>
                    <a:p>
                      <a:pPr algn="ctr" rtl="0" fontAlgn="auto"/>
                      <a:r>
                        <a:rPr lang="es-ES" sz="1400" b="0" i="1" kern="1200" baseline="0" dirty="0">
                          <a:solidFill>
                            <a:srgbClr val="1E03C3"/>
                          </a:solidFill>
                          <a:effectLst/>
                          <a:latin typeface="+mn-lt"/>
                          <a:ea typeface="+mn-ea"/>
                          <a:cs typeface="+mn-cs"/>
                        </a:rPr>
                        <a:t>“Solicitud de </a:t>
                      </a:r>
                      <a:r>
                        <a:rPr lang="es-ES" sz="1400" b="0" i="1" kern="1200" baseline="0" dirty="0" err="1">
                          <a:solidFill>
                            <a:srgbClr val="1E03C3"/>
                          </a:solidFill>
                          <a:effectLst/>
                          <a:latin typeface="+mn-lt"/>
                          <a:ea typeface="+mn-ea"/>
                          <a:cs typeface="+mn-cs"/>
                        </a:rPr>
                        <a:t>Reunión</a:t>
                      </a:r>
                      <a:r>
                        <a:rPr lang="es-ES" sz="1400" b="0" i="1" kern="1200" baseline="0" dirty="0">
                          <a:solidFill>
                            <a:srgbClr val="1E03C3"/>
                          </a:solidFill>
                          <a:effectLst/>
                          <a:latin typeface="+mn-lt"/>
                          <a:ea typeface="+mn-ea"/>
                          <a:cs typeface="+mn-cs"/>
                        </a:rPr>
                        <a:t> –CGR”​</a:t>
                      </a:r>
                      <a:r>
                        <a:rPr lang="es-ES" sz="1400" b="0" i="0" kern="1200" baseline="0" dirty="0">
                          <a:solidFill>
                            <a:srgbClr val="1E03C3"/>
                          </a:solidFill>
                          <a:effectLst/>
                          <a:latin typeface="+mn-lt"/>
                          <a:ea typeface="+mn-ea"/>
                          <a:cs typeface="+mn-cs"/>
                        </a:rPr>
                        <a:t>​</a:t>
                      </a:r>
                    </a:p>
                  </a:txBody>
                  <a:tcPr>
                    <a:solidFill>
                      <a:schemeClr val="accent1">
                        <a:lumMod val="40000"/>
                        <a:lumOff val="60000"/>
                      </a:schemeClr>
                    </a:solidFill>
                  </a:tcPr>
                </a:tc>
                <a:tc vMerge="1">
                  <a:txBody>
                    <a:bodyPr/>
                    <a:lstStyle/>
                    <a:p>
                      <a:endParaRPr lang="es-419"/>
                    </a:p>
                  </a:txBody>
                  <a:tcPr>
                    <a:solidFill>
                      <a:schemeClr val="accent1">
                        <a:lumMod val="40000"/>
                        <a:lumOff val="60000"/>
                      </a:schemeClr>
                    </a:solidFill>
                  </a:tcPr>
                </a:tc>
                <a:extLst>
                  <a:ext uri="{0D108BD9-81ED-4DB2-BD59-A6C34878D82A}">
                    <a16:rowId xmlns:a16="http://schemas.microsoft.com/office/drawing/2014/main" val="4152070269"/>
                  </a:ext>
                </a:extLst>
              </a:tr>
              <a:tr h="816590">
                <a:tc>
                  <a:txBody>
                    <a:bodyPr/>
                    <a:lstStyle/>
                    <a:p>
                      <a:pPr algn="ctr" rtl="0" fontAlgn="base"/>
                      <a:r>
                        <a:rPr lang="es-419" sz="1400" b="1" kern="1200" dirty="0">
                          <a:solidFill>
                            <a:srgbClr val="1E03C3"/>
                          </a:solidFill>
                          <a:effectLst/>
                          <a:latin typeface="+mn-lt"/>
                          <a:ea typeface="+mn-ea"/>
                          <a:cs typeface="+mn-cs"/>
                        </a:rPr>
                        <a:t> 3.- 20213210084442</a:t>
                      </a:r>
                    </a:p>
                    <a:p>
                      <a:pPr algn="ctr" rtl="0" fontAlgn="base"/>
                      <a:r>
                        <a:rPr lang="es-419" sz="1400" b="1" kern="1200" dirty="0">
                          <a:solidFill>
                            <a:srgbClr val="1E03C3"/>
                          </a:solidFill>
                          <a:effectLst/>
                          <a:latin typeface="+mn-lt"/>
                          <a:ea typeface="+mn-ea"/>
                          <a:cs typeface="+mn-cs"/>
                        </a:rPr>
                        <a:t>del 13/10/2021</a:t>
                      </a:r>
                      <a:endParaRPr lang="es-CO" sz="1400" b="1" kern="1200" dirty="0">
                        <a:solidFill>
                          <a:srgbClr val="1E03C3"/>
                        </a:solidFill>
                        <a:effectLst/>
                        <a:latin typeface="+mn-lt"/>
                        <a:ea typeface="+mn-ea"/>
                        <a:cs typeface="+mn-cs"/>
                      </a:endParaRPr>
                    </a:p>
                  </a:txBody>
                  <a:tcP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419" sz="1400" b="0" i="1" kern="1200" baseline="0" dirty="0">
                          <a:solidFill>
                            <a:srgbClr val="1E03C3"/>
                          </a:solidFill>
                          <a:effectLst/>
                          <a:latin typeface="+mn-lt"/>
                          <a:ea typeface="+mn-ea"/>
                          <a:cs typeface="+mn-cs"/>
                        </a:rPr>
                        <a:t>“hemos tratado de hacer el pago de la contribución especial en lineal por pago PSE y ha sido imposible por los dos canales habilitados por ustedes en el primero (…)”</a:t>
                      </a:r>
                      <a:endParaRPr lang="es-ES" sz="1400" b="0" i="1" kern="1200" baseline="0" dirty="0">
                        <a:solidFill>
                          <a:srgbClr val="1E03C3"/>
                        </a:solidFill>
                        <a:effectLst/>
                        <a:latin typeface="+mn-lt"/>
                        <a:ea typeface="+mn-ea"/>
                        <a:cs typeface="+mn-cs"/>
                      </a:endParaRPr>
                    </a:p>
                  </a:txBody>
                  <a:tcPr>
                    <a:solidFill>
                      <a:schemeClr val="accent1">
                        <a:lumMod val="40000"/>
                        <a:lumOff val="60000"/>
                      </a:schemeClr>
                    </a:solidFill>
                  </a:tcPr>
                </a:tc>
                <a:tc>
                  <a:txBody>
                    <a:bodyPr/>
                    <a:lstStyle/>
                    <a:p>
                      <a:pPr algn="ctr" rtl="0" fontAlgn="base"/>
                      <a:r>
                        <a:rPr lang="es-CO" sz="1400" b="0" i="0" kern="1200" baseline="0" dirty="0">
                          <a:solidFill>
                            <a:srgbClr val="1E03C3"/>
                          </a:solidFill>
                          <a:effectLst/>
                          <a:latin typeface="+mn-lt"/>
                          <a:ea typeface="+mn-ea"/>
                          <a:cs typeface="+mn-cs"/>
                        </a:rPr>
                        <a:t>Subdirección Administrativa y Financiera</a:t>
                      </a:r>
                    </a:p>
                  </a:txBody>
                  <a:tcPr>
                    <a:solidFill>
                      <a:schemeClr val="accent1">
                        <a:lumMod val="40000"/>
                        <a:lumOff val="60000"/>
                      </a:schemeClr>
                    </a:solidFill>
                  </a:tcPr>
                </a:tc>
                <a:extLst>
                  <a:ext uri="{0D108BD9-81ED-4DB2-BD59-A6C34878D82A}">
                    <a16:rowId xmlns:a16="http://schemas.microsoft.com/office/drawing/2014/main" val="2866921194"/>
                  </a:ext>
                </a:extLst>
              </a:tr>
              <a:tr h="816590">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4.- 20213210096962</a:t>
                      </a:r>
                    </a:p>
                    <a:p>
                      <a:pPr marL="0" marR="0" lvl="0" indent="0" algn="ctr" defTabSz="914400" rtl="0" eaLnBrk="1" fontAlgn="base"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del 19/11/2021</a:t>
                      </a:r>
                    </a:p>
                    <a:p>
                      <a:pPr algn="ctr" rtl="0" fontAlgn="base"/>
                      <a:endParaRPr lang="es-CO" sz="1400" b="1" kern="1200" dirty="0">
                        <a:solidFill>
                          <a:srgbClr val="1E03C3"/>
                        </a:solidFill>
                        <a:effectLst/>
                        <a:latin typeface="+mn-lt"/>
                        <a:ea typeface="+mn-ea"/>
                        <a:cs typeface="+mn-cs"/>
                      </a:endParaRPr>
                    </a:p>
                  </a:txBody>
                  <a:tcP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419" sz="1300" b="0" i="1" kern="1200" baseline="0" dirty="0">
                          <a:solidFill>
                            <a:srgbClr val="1E03C3"/>
                          </a:solidFill>
                          <a:effectLst/>
                          <a:latin typeface="+mn-lt"/>
                          <a:ea typeface="+mn-ea"/>
                          <a:cs typeface="+mn-cs"/>
                        </a:rPr>
                        <a:t>elevo solicitud de información y aclaración en los procesos a surgir para legalización de acueductos rurales y tramites de operación del servicio de acueducto. En el oficio anexo se encuentra registrada toda la información y los antecedentes del presente proceso, quedamos atentos a una pronta respuesta</a:t>
                      </a:r>
                      <a:endParaRPr lang="es-ES" sz="1300" b="0" i="1" kern="1200" baseline="0" dirty="0">
                        <a:solidFill>
                          <a:srgbClr val="1E03C3"/>
                        </a:solidFill>
                        <a:effectLst/>
                        <a:latin typeface="+mn-lt"/>
                        <a:ea typeface="+mn-ea"/>
                        <a:cs typeface="+mn-cs"/>
                      </a:endParaRPr>
                    </a:p>
                  </a:txBody>
                  <a:tcPr>
                    <a:solidFill>
                      <a:schemeClr val="accent1">
                        <a:lumMod val="40000"/>
                        <a:lumOff val="60000"/>
                      </a:schemeClr>
                    </a:solidFill>
                  </a:tcPr>
                </a:tc>
                <a:tc>
                  <a:txBody>
                    <a:bodyPr/>
                    <a:lstStyle/>
                    <a:p>
                      <a:pPr algn="ctr" rtl="0" fontAlgn="base"/>
                      <a:endParaRPr lang="es-CO" sz="1400" b="0" i="0" kern="1200" baseline="0" dirty="0">
                        <a:solidFill>
                          <a:srgbClr val="1E03C3"/>
                        </a:solidFill>
                        <a:effectLst/>
                        <a:latin typeface="+mn-lt"/>
                        <a:ea typeface="+mn-ea"/>
                        <a:cs typeface="+mn-cs"/>
                      </a:endParaRPr>
                    </a:p>
                    <a:p>
                      <a:pPr algn="ctr" rtl="0" fontAlgn="base"/>
                      <a:r>
                        <a:rPr lang="es-CO" sz="1400" b="0" i="0" kern="1200" baseline="0" dirty="0">
                          <a:solidFill>
                            <a:srgbClr val="1E03C3"/>
                          </a:solidFill>
                          <a:effectLst/>
                          <a:latin typeface="+mn-lt"/>
                          <a:ea typeface="+mn-ea"/>
                          <a:cs typeface="+mn-cs"/>
                        </a:rPr>
                        <a:t>Oficina Asesora Jurídica</a:t>
                      </a:r>
                    </a:p>
                  </a:txBody>
                  <a:tcPr>
                    <a:solidFill>
                      <a:schemeClr val="accent1">
                        <a:lumMod val="40000"/>
                        <a:lumOff val="60000"/>
                      </a:schemeClr>
                    </a:solidFill>
                  </a:tcPr>
                </a:tc>
                <a:extLst>
                  <a:ext uri="{0D108BD9-81ED-4DB2-BD59-A6C34878D82A}">
                    <a16:rowId xmlns:a16="http://schemas.microsoft.com/office/drawing/2014/main" val="592393068"/>
                  </a:ext>
                </a:extLst>
              </a:tr>
            </a:tbl>
          </a:graphicData>
        </a:graphic>
      </p:graphicFrame>
    </p:spTree>
    <p:extLst>
      <p:ext uri="{BB962C8B-B14F-4D97-AF65-F5344CB8AC3E}">
        <p14:creationId xmlns:p14="http://schemas.microsoft.com/office/powerpoint/2010/main" val="36873540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23930" y="353955"/>
            <a:ext cx="5938178"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x-none" sz="2200" b="1" dirty="0">
                <a:solidFill>
                  <a:srgbClr val="002060"/>
                </a:solidFill>
              </a:rPr>
              <a:t>RESPUESTAS EXTEMPORÁNEAS </a:t>
            </a:r>
          </a:p>
          <a:p>
            <a:pPr algn="ctr"/>
            <a:r>
              <a:rPr lang="x-none" sz="2200" b="1" dirty="0">
                <a:solidFill>
                  <a:srgbClr val="002060"/>
                </a:solidFill>
              </a:rPr>
              <a:t>ANEXO </a:t>
            </a:r>
            <a:r>
              <a:rPr lang="es-ES" sz="2200" b="1" dirty="0">
                <a:solidFill>
                  <a:srgbClr val="002060"/>
                </a:solidFill>
              </a:rPr>
              <a:t>3</a:t>
            </a:r>
          </a:p>
        </p:txBody>
      </p:sp>
      <p:graphicFrame>
        <p:nvGraphicFramePr>
          <p:cNvPr id="3" name="Tabla 2"/>
          <p:cNvGraphicFramePr>
            <a:graphicFrameLocks noGrp="1"/>
          </p:cNvGraphicFramePr>
          <p:nvPr>
            <p:extLst>
              <p:ext uri="{D42A27DB-BD31-4B8C-83A1-F6EECF244321}">
                <p14:modId xmlns:p14="http://schemas.microsoft.com/office/powerpoint/2010/main" val="3792007981"/>
              </p:ext>
            </p:extLst>
          </p:nvPr>
        </p:nvGraphicFramePr>
        <p:xfrm>
          <a:off x="401782" y="1382233"/>
          <a:ext cx="8160326" cy="4384837"/>
        </p:xfrm>
        <a:graphic>
          <a:graphicData uri="http://schemas.openxmlformats.org/drawingml/2006/table">
            <a:tbl>
              <a:tblPr firstRow="1" bandRow="1">
                <a:tableStyleId>{5C22544A-7EE6-4342-B048-85BDC9FD1C3A}</a:tableStyleId>
              </a:tblPr>
              <a:tblGrid>
                <a:gridCol w="1758322">
                  <a:extLst>
                    <a:ext uri="{9D8B030D-6E8A-4147-A177-3AD203B41FA5}">
                      <a16:colId xmlns:a16="http://schemas.microsoft.com/office/drawing/2014/main" val="1338410865"/>
                    </a:ext>
                  </a:extLst>
                </a:gridCol>
                <a:gridCol w="1219200">
                  <a:extLst>
                    <a:ext uri="{9D8B030D-6E8A-4147-A177-3AD203B41FA5}">
                      <a16:colId xmlns:a16="http://schemas.microsoft.com/office/drawing/2014/main" val="2866425714"/>
                    </a:ext>
                  </a:extLst>
                </a:gridCol>
                <a:gridCol w="1756222">
                  <a:extLst>
                    <a:ext uri="{9D8B030D-6E8A-4147-A177-3AD203B41FA5}">
                      <a16:colId xmlns:a16="http://schemas.microsoft.com/office/drawing/2014/main" val="4255793627"/>
                    </a:ext>
                  </a:extLst>
                </a:gridCol>
                <a:gridCol w="1980891">
                  <a:extLst>
                    <a:ext uri="{9D8B030D-6E8A-4147-A177-3AD203B41FA5}">
                      <a16:colId xmlns:a16="http://schemas.microsoft.com/office/drawing/2014/main" val="4064008300"/>
                    </a:ext>
                  </a:extLst>
                </a:gridCol>
                <a:gridCol w="1445691">
                  <a:extLst>
                    <a:ext uri="{9D8B030D-6E8A-4147-A177-3AD203B41FA5}">
                      <a16:colId xmlns:a16="http://schemas.microsoft.com/office/drawing/2014/main" val="3976038741"/>
                    </a:ext>
                  </a:extLst>
                </a:gridCol>
              </a:tblGrid>
              <a:tr h="795795">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RADICADO</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FECHA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ENTREGA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RESPUESTA</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DÍAS </a:t>
                      </a:r>
                      <a:endParaRPr lang="es-MX"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EXTEMPORÁNEOS</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TÉRMINO</a:t>
                      </a:r>
                      <a:r>
                        <a:rPr lang="x-none" sz="1500" b="1" kern="1200" baseline="0" dirty="0">
                          <a:solidFill>
                            <a:schemeClr val="bg1"/>
                          </a:solidFill>
                          <a:effectLst/>
                          <a:latin typeface="+mn-lt"/>
                          <a:ea typeface="+mn-ea"/>
                          <a:cs typeface="+mn-cs"/>
                        </a:rPr>
                        <a:t>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baseline="0" dirty="0">
                          <a:solidFill>
                            <a:schemeClr val="bg1"/>
                          </a:solidFill>
                          <a:effectLst/>
                          <a:latin typeface="+mn-lt"/>
                          <a:ea typeface="+mn-ea"/>
                          <a:cs typeface="+mn-cs"/>
                        </a:rPr>
                        <a:t>LEGAL</a:t>
                      </a:r>
                      <a:endParaRPr lang="es-ES" sz="1500" b="1" kern="1200" dirty="0">
                        <a:solidFill>
                          <a:schemeClr val="bg1"/>
                        </a:solidFill>
                        <a:effectLst/>
                        <a:latin typeface="+mn-lt"/>
                        <a:ea typeface="+mn-ea"/>
                        <a:cs typeface="+mn-cs"/>
                      </a:endParaRP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DEPENDENCIA</a:t>
                      </a:r>
                    </a:p>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chemeClr val="bg1"/>
                        </a:solidFill>
                        <a:effectLst/>
                        <a:latin typeface="+mn-lt"/>
                        <a:ea typeface="+mn-ea"/>
                        <a:cs typeface="+mn-cs"/>
                      </a:endParaRPr>
                    </a:p>
                  </a:txBody>
                  <a:tcPr marL="68580" marR="68580" marT="0" marB="0">
                    <a:solidFill>
                      <a:schemeClr val="accent1">
                        <a:lumMod val="75000"/>
                      </a:schemeClr>
                    </a:solidFill>
                  </a:tcPr>
                </a:tc>
                <a:extLst>
                  <a:ext uri="{0D108BD9-81ED-4DB2-BD59-A6C34878D82A}">
                    <a16:rowId xmlns:a16="http://schemas.microsoft.com/office/drawing/2014/main" val="938619644"/>
                  </a:ext>
                </a:extLst>
              </a:tr>
              <a:tr h="717706">
                <a:tc>
                  <a:txBody>
                    <a:bodyPr/>
                    <a:lstStyle/>
                    <a:p>
                      <a:pPr algn="ctr" rtl="0" fontAlgn="base"/>
                      <a:r>
                        <a:rPr lang="es-419" sz="1400" b="1" kern="1200" dirty="0">
                          <a:solidFill>
                            <a:srgbClr val="1E03C3"/>
                          </a:solidFill>
                          <a:effectLst/>
                          <a:latin typeface="+mn-lt"/>
                          <a:ea typeface="+mn-ea"/>
                          <a:cs typeface="+mn-cs"/>
                        </a:rPr>
                        <a:t>1.- 20213210055432 del 19/7/2021​</a:t>
                      </a:r>
                    </a:p>
                  </a:txBody>
                  <a:tcPr>
                    <a:solidFill>
                      <a:schemeClr val="accent1">
                        <a:lumMod val="40000"/>
                        <a:lumOff val="60000"/>
                      </a:schemeClr>
                    </a:solidFill>
                  </a:tcPr>
                </a:tc>
                <a:tc>
                  <a:txBody>
                    <a:bodyPr/>
                    <a:lstStyle/>
                    <a:p>
                      <a:pPr algn="ctr" rtl="0" fontAlgn="auto"/>
                      <a:r>
                        <a:rPr lang="es-CO" sz="1400" b="0" i="0" kern="1200" baseline="0" dirty="0">
                          <a:solidFill>
                            <a:srgbClr val="1E03C3"/>
                          </a:solidFill>
                          <a:effectLst/>
                          <a:latin typeface="+mn-lt"/>
                          <a:ea typeface="+mn-ea"/>
                          <a:cs typeface="+mn-cs"/>
                        </a:rPr>
                        <a:t>​</a:t>
                      </a:r>
                    </a:p>
                    <a:p>
                      <a:pPr algn="ctr" rtl="0" fontAlgn="base"/>
                      <a:r>
                        <a:rPr lang="es-CO" sz="1400" b="0" i="0" kern="1200" baseline="0" dirty="0">
                          <a:solidFill>
                            <a:srgbClr val="1E03C3"/>
                          </a:solidFill>
                          <a:effectLst/>
                          <a:latin typeface="+mn-lt"/>
                          <a:ea typeface="+mn-ea"/>
                          <a:cs typeface="+mn-cs"/>
                        </a:rPr>
                        <a:t>6/8/2021​</a:t>
                      </a:r>
                    </a:p>
                  </a:txBody>
                  <a:tcPr>
                    <a:solidFill>
                      <a:schemeClr val="accent1">
                        <a:lumMod val="40000"/>
                        <a:lumOff val="60000"/>
                      </a:schemeClr>
                    </a:solidFill>
                  </a:tcPr>
                </a:tc>
                <a:tc>
                  <a:txBody>
                    <a:bodyPr/>
                    <a:lstStyle/>
                    <a:p>
                      <a:pPr algn="ctr" rtl="0" fontAlgn="auto"/>
                      <a:r>
                        <a:rPr lang="es-CO" sz="1400" b="0" i="0" kern="1200" baseline="0" dirty="0">
                          <a:solidFill>
                            <a:srgbClr val="1E03C3"/>
                          </a:solidFill>
                          <a:effectLst/>
                          <a:latin typeface="+mn-lt"/>
                          <a:ea typeface="+mn-ea"/>
                          <a:cs typeface="+mn-cs"/>
                        </a:rPr>
                        <a:t>​</a:t>
                      </a:r>
                    </a:p>
                    <a:p>
                      <a:pPr algn="ctr" rtl="0" fontAlgn="base"/>
                      <a:r>
                        <a:rPr lang="es-CO" sz="1400" b="0" i="0" kern="1200" baseline="0" dirty="0">
                          <a:solidFill>
                            <a:srgbClr val="1E03C3"/>
                          </a:solidFill>
                          <a:effectLst/>
                          <a:latin typeface="+mn-lt"/>
                          <a:ea typeface="+mn-ea"/>
                          <a:cs typeface="+mn-cs"/>
                        </a:rPr>
                        <a:t>8 días ​</a:t>
                      </a:r>
                    </a:p>
                  </a:txBody>
                  <a:tcPr>
                    <a:solidFill>
                      <a:schemeClr val="accent1">
                        <a:lumMod val="40000"/>
                        <a:lumOff val="60000"/>
                      </a:schemeClr>
                    </a:solidFill>
                  </a:tcPr>
                </a:tc>
                <a:tc rowSpan="3">
                  <a:txBody>
                    <a:bodyPr/>
                    <a:lstStyle/>
                    <a:p>
                      <a:pPr algn="ctr" rtl="0" fontAlgn="auto"/>
                      <a:r>
                        <a:rPr lang="es-ES" sz="1400" b="0" i="0" kern="1200" baseline="0" dirty="0">
                          <a:solidFill>
                            <a:srgbClr val="1E03C3"/>
                          </a:solidFill>
                          <a:effectLst/>
                          <a:latin typeface="+mn-lt"/>
                          <a:ea typeface="+mn-ea"/>
                          <a:cs typeface="+mn-cs"/>
                        </a:rPr>
                        <a:t>​</a:t>
                      </a:r>
                    </a:p>
                    <a:p>
                      <a:pPr algn="ctr" rtl="0" fontAlgn="base"/>
                      <a:r>
                        <a:rPr lang="es-ES" sz="1400" b="0" i="0" kern="1200" baseline="0" dirty="0">
                          <a:solidFill>
                            <a:srgbClr val="1E03C3"/>
                          </a:solidFill>
                          <a:effectLst/>
                          <a:latin typeface="+mn-lt"/>
                          <a:ea typeface="+mn-ea"/>
                          <a:cs typeface="+mn-cs"/>
                        </a:rPr>
                        <a:t>​</a:t>
                      </a:r>
                    </a:p>
                    <a:p>
                      <a:pPr algn="ctr" rtl="0" fontAlgn="base"/>
                      <a:r>
                        <a:rPr lang="es-ES" sz="1400" b="0" i="0" kern="1200" baseline="0" dirty="0">
                          <a:solidFill>
                            <a:srgbClr val="1E03C3"/>
                          </a:solidFill>
                          <a:effectLst/>
                          <a:latin typeface="+mn-lt"/>
                          <a:ea typeface="+mn-ea"/>
                          <a:cs typeface="+mn-cs"/>
                        </a:rPr>
                        <a:t>​</a:t>
                      </a:r>
                    </a:p>
                    <a:p>
                      <a:pPr algn="ctr" rtl="0" fontAlgn="base"/>
                      <a:endParaRPr lang="es-ES" sz="1400" b="0" i="0" kern="1200" baseline="0" dirty="0">
                        <a:solidFill>
                          <a:srgbClr val="1E03C3"/>
                        </a:solidFill>
                        <a:effectLst/>
                        <a:latin typeface="+mn-lt"/>
                        <a:ea typeface="+mn-ea"/>
                        <a:cs typeface="+mn-cs"/>
                      </a:endParaRPr>
                    </a:p>
                    <a:p>
                      <a:pPr algn="ctr" rtl="0" fontAlgn="base"/>
                      <a:endParaRPr lang="es-ES" sz="1400" b="0" i="0" kern="1200" baseline="0" dirty="0">
                        <a:solidFill>
                          <a:srgbClr val="1E03C3"/>
                        </a:solidFill>
                        <a:effectLst/>
                        <a:latin typeface="+mn-lt"/>
                        <a:ea typeface="+mn-ea"/>
                        <a:cs typeface="+mn-cs"/>
                      </a:endParaRPr>
                    </a:p>
                    <a:p>
                      <a:pPr algn="ctr" rtl="0" fontAlgn="base"/>
                      <a:r>
                        <a:rPr lang="es-ES" sz="1400" b="0" i="0" kern="1200" baseline="0" dirty="0">
                          <a:solidFill>
                            <a:srgbClr val="1E03C3"/>
                          </a:solidFill>
                          <a:effectLst/>
                          <a:latin typeface="+mn-lt"/>
                          <a:ea typeface="+mn-ea"/>
                          <a:cs typeface="+mn-cs"/>
                        </a:rPr>
                        <a:t>5 días ​</a:t>
                      </a:r>
                    </a:p>
                  </a:txBody>
                  <a:tcPr>
                    <a:solidFill>
                      <a:schemeClr val="accent1">
                        <a:lumMod val="40000"/>
                        <a:lumOff val="60000"/>
                      </a:schemeClr>
                    </a:solidFill>
                  </a:tcPr>
                </a:tc>
                <a:tc>
                  <a:txBody>
                    <a:bodyPr/>
                    <a:lstStyle/>
                    <a:p>
                      <a:pPr algn="ctr" rtl="0" fontAlgn="base"/>
                      <a:r>
                        <a:rPr lang="es-CO" sz="1400" b="0" i="0" kern="1200" baseline="0">
                          <a:solidFill>
                            <a:srgbClr val="1E03C3"/>
                          </a:solidFill>
                          <a:effectLst/>
                          <a:latin typeface="+mn-lt"/>
                          <a:ea typeface="+mn-ea"/>
                          <a:cs typeface="+mn-cs"/>
                        </a:rPr>
                        <a:t>Oficina Asesora Jurídica​</a:t>
                      </a:r>
                    </a:p>
                  </a:txBody>
                  <a:tcPr>
                    <a:solidFill>
                      <a:schemeClr val="accent1">
                        <a:lumMod val="40000"/>
                        <a:lumOff val="60000"/>
                      </a:schemeClr>
                    </a:solidFill>
                  </a:tcPr>
                </a:tc>
                <a:extLst>
                  <a:ext uri="{0D108BD9-81ED-4DB2-BD59-A6C34878D82A}">
                    <a16:rowId xmlns:a16="http://schemas.microsoft.com/office/drawing/2014/main" val="4186437362"/>
                  </a:ext>
                </a:extLst>
              </a:tr>
              <a:tr h="752858">
                <a:tc>
                  <a:txBody>
                    <a:bodyPr/>
                    <a:lstStyle/>
                    <a:p>
                      <a:pPr algn="ctr" rtl="0" fontAlgn="base"/>
                      <a:r>
                        <a:rPr lang="es-CO" sz="1400" b="1" kern="1200" dirty="0">
                          <a:solidFill>
                            <a:srgbClr val="1E03C3"/>
                          </a:solidFill>
                          <a:effectLst/>
                          <a:latin typeface="+mn-lt"/>
                          <a:ea typeface="+mn-ea"/>
                          <a:cs typeface="+mn-cs"/>
                        </a:rPr>
                        <a:t>2.- 20213210078262​</a:t>
                      </a:r>
                    </a:p>
                    <a:p>
                      <a:pPr algn="ctr" rtl="0" fontAlgn="base"/>
                      <a:r>
                        <a:rPr lang="es-CO" sz="1400" b="1" kern="1200" dirty="0">
                          <a:solidFill>
                            <a:srgbClr val="1E03C3"/>
                          </a:solidFill>
                          <a:effectLst/>
                          <a:latin typeface="+mn-lt"/>
                          <a:ea typeface="+mn-ea"/>
                          <a:cs typeface="+mn-cs"/>
                        </a:rPr>
                        <a:t>del 27/9/2021​</a:t>
                      </a:r>
                    </a:p>
                  </a:txBody>
                  <a:tcPr>
                    <a:solidFill>
                      <a:schemeClr val="accent1">
                        <a:lumMod val="40000"/>
                        <a:lumOff val="60000"/>
                      </a:schemeClr>
                    </a:solidFill>
                  </a:tcPr>
                </a:tc>
                <a:tc>
                  <a:txBody>
                    <a:bodyPr/>
                    <a:lstStyle/>
                    <a:p>
                      <a:pPr algn="ctr" rtl="0" fontAlgn="auto"/>
                      <a:r>
                        <a:rPr lang="es-CO" sz="1400" b="0" i="0" kern="1200" baseline="0" dirty="0">
                          <a:solidFill>
                            <a:srgbClr val="1E03C3"/>
                          </a:solidFill>
                          <a:effectLst/>
                          <a:latin typeface="+mn-lt"/>
                          <a:ea typeface="+mn-ea"/>
                          <a:cs typeface="+mn-cs"/>
                        </a:rPr>
                        <a:t>​</a:t>
                      </a:r>
                    </a:p>
                    <a:p>
                      <a:pPr algn="ctr" rtl="0" fontAlgn="base"/>
                      <a:r>
                        <a:rPr lang="es-CO" sz="1400" b="0" i="0" kern="1200" baseline="0" dirty="0">
                          <a:solidFill>
                            <a:srgbClr val="1E03C3"/>
                          </a:solidFill>
                          <a:effectLst/>
                          <a:latin typeface="+mn-lt"/>
                          <a:ea typeface="+mn-ea"/>
                          <a:cs typeface="+mn-cs"/>
                        </a:rPr>
                        <a:t>5/10/2021​</a:t>
                      </a:r>
                    </a:p>
                  </a:txBody>
                  <a:tcPr>
                    <a:solidFill>
                      <a:schemeClr val="accent1">
                        <a:lumMod val="40000"/>
                        <a:lumOff val="60000"/>
                      </a:schemeClr>
                    </a:solidFill>
                  </a:tcPr>
                </a:tc>
                <a:tc>
                  <a:txBody>
                    <a:bodyPr/>
                    <a:lstStyle/>
                    <a:p>
                      <a:pPr algn="ctr" rtl="0" fontAlgn="base"/>
                      <a:endParaRPr lang="es-CO" sz="1400" b="0" i="0" kern="1200" baseline="0" dirty="0">
                        <a:solidFill>
                          <a:srgbClr val="1E03C3"/>
                        </a:solidFill>
                        <a:effectLst/>
                        <a:latin typeface="+mn-lt"/>
                        <a:ea typeface="+mn-ea"/>
                        <a:cs typeface="+mn-cs"/>
                      </a:endParaRPr>
                    </a:p>
                    <a:p>
                      <a:pPr algn="ctr" rtl="0" fontAlgn="base"/>
                      <a:r>
                        <a:rPr lang="es-CO" sz="1400" b="0" i="0" kern="1200" baseline="0" dirty="0">
                          <a:solidFill>
                            <a:srgbClr val="1E03C3"/>
                          </a:solidFill>
                          <a:effectLst/>
                          <a:latin typeface="+mn-lt"/>
                          <a:ea typeface="+mn-ea"/>
                          <a:cs typeface="+mn-cs"/>
                        </a:rPr>
                        <a:t>1 día ​</a:t>
                      </a:r>
                    </a:p>
                  </a:txBody>
                  <a:tcPr>
                    <a:solidFill>
                      <a:schemeClr val="accent1">
                        <a:lumMod val="40000"/>
                        <a:lumOff val="60000"/>
                      </a:schemeClr>
                    </a:solidFill>
                  </a:tcPr>
                </a:tc>
                <a:tc vMerge="1">
                  <a:txBody>
                    <a:bodyPr/>
                    <a:lstStyle/>
                    <a:p>
                      <a:endParaRPr lang="es-419"/>
                    </a:p>
                  </a:txBody>
                  <a:tcPr/>
                </a:tc>
                <a:tc>
                  <a:txBody>
                    <a:bodyPr/>
                    <a:lstStyle/>
                    <a:p>
                      <a:pPr algn="ctr" rtl="0" fontAlgn="base"/>
                      <a:endParaRPr lang="es-CO" sz="1400" b="0" i="0" kern="1200" baseline="0" dirty="0">
                        <a:solidFill>
                          <a:srgbClr val="1E03C3"/>
                        </a:solidFill>
                        <a:effectLst/>
                        <a:latin typeface="+mn-lt"/>
                        <a:ea typeface="+mn-ea"/>
                        <a:cs typeface="+mn-cs"/>
                      </a:endParaRPr>
                    </a:p>
                    <a:p>
                      <a:pPr algn="ctr" rtl="0" fontAlgn="base"/>
                      <a:r>
                        <a:rPr lang="es-CO" sz="1400" b="0" i="0" kern="1200" baseline="0" dirty="0">
                          <a:solidFill>
                            <a:srgbClr val="1E03C3"/>
                          </a:solidFill>
                          <a:effectLst/>
                          <a:latin typeface="+mn-lt"/>
                          <a:ea typeface="+mn-ea"/>
                          <a:cs typeface="+mn-cs"/>
                        </a:rPr>
                        <a:t>Subdirección de Regulación ​</a:t>
                      </a:r>
                    </a:p>
                  </a:txBody>
                  <a:tcPr>
                    <a:solidFill>
                      <a:schemeClr val="accent1">
                        <a:lumMod val="40000"/>
                        <a:lumOff val="60000"/>
                      </a:schemeClr>
                    </a:solidFill>
                  </a:tcPr>
                </a:tc>
                <a:extLst>
                  <a:ext uri="{0D108BD9-81ED-4DB2-BD59-A6C34878D82A}">
                    <a16:rowId xmlns:a16="http://schemas.microsoft.com/office/drawing/2014/main" val="363611016"/>
                  </a:ext>
                </a:extLst>
              </a:tr>
              <a:tr h="911163">
                <a:tc>
                  <a:txBody>
                    <a:bodyPr/>
                    <a:lstStyle/>
                    <a:p>
                      <a:pPr algn="ctr" rtl="0" fontAlgn="base"/>
                      <a:endParaRPr lang="es-419" sz="1400" b="1" kern="1200" dirty="0">
                        <a:solidFill>
                          <a:srgbClr val="1E03C3"/>
                        </a:solidFill>
                        <a:effectLst/>
                        <a:latin typeface="+mn-lt"/>
                        <a:ea typeface="+mn-ea"/>
                        <a:cs typeface="+mn-cs"/>
                      </a:endParaRPr>
                    </a:p>
                    <a:p>
                      <a:pPr algn="ctr" rtl="0" fontAlgn="base"/>
                      <a:r>
                        <a:rPr lang="es-419" sz="1400" b="1" kern="1200" dirty="0">
                          <a:solidFill>
                            <a:srgbClr val="1E03C3"/>
                          </a:solidFill>
                          <a:effectLst/>
                          <a:latin typeface="+mn-lt"/>
                          <a:ea typeface="+mn-ea"/>
                          <a:cs typeface="+mn-cs"/>
                        </a:rPr>
                        <a:t>3.- 20213210055822 del 21/7/2021​</a:t>
                      </a:r>
                    </a:p>
                  </a:txBody>
                  <a:tcPr>
                    <a:solidFill>
                      <a:schemeClr val="accent1">
                        <a:lumMod val="40000"/>
                        <a:lumOff val="60000"/>
                      </a:schemeClr>
                    </a:solidFill>
                  </a:tcPr>
                </a:tc>
                <a:tc>
                  <a:txBody>
                    <a:bodyPr/>
                    <a:lstStyle/>
                    <a:p>
                      <a:pPr algn="ctr" rtl="0" fontAlgn="base"/>
                      <a:endParaRPr lang="es-CO" sz="1400" b="0" i="0" kern="1200" baseline="0" dirty="0">
                        <a:solidFill>
                          <a:srgbClr val="1E03C3"/>
                        </a:solidFill>
                        <a:effectLst/>
                        <a:latin typeface="+mn-lt"/>
                        <a:ea typeface="+mn-ea"/>
                        <a:cs typeface="+mn-cs"/>
                      </a:endParaRPr>
                    </a:p>
                    <a:p>
                      <a:pPr algn="ctr" rtl="0" fontAlgn="base"/>
                      <a:r>
                        <a:rPr lang="es-CO" sz="1400" b="0" i="0" kern="1200" baseline="0" dirty="0">
                          <a:solidFill>
                            <a:srgbClr val="1E03C3"/>
                          </a:solidFill>
                          <a:effectLst/>
                          <a:latin typeface="+mn-lt"/>
                          <a:ea typeface="+mn-ea"/>
                          <a:cs typeface="+mn-cs"/>
                        </a:rPr>
                        <a:t>29/7/2021​</a:t>
                      </a:r>
                    </a:p>
                  </a:txBody>
                  <a:tcPr>
                    <a:solidFill>
                      <a:schemeClr val="accent1">
                        <a:lumMod val="40000"/>
                        <a:lumOff val="60000"/>
                      </a:schemeClr>
                    </a:solidFill>
                  </a:tcPr>
                </a:tc>
                <a:tc>
                  <a:txBody>
                    <a:bodyPr/>
                    <a:lstStyle/>
                    <a:p>
                      <a:pPr algn="ctr" rtl="0" fontAlgn="base"/>
                      <a:endParaRPr lang="es-CO" sz="1400" b="0" i="0" kern="1200" baseline="0" dirty="0">
                        <a:solidFill>
                          <a:srgbClr val="1E03C3"/>
                        </a:solidFill>
                        <a:effectLst/>
                        <a:latin typeface="+mn-lt"/>
                        <a:ea typeface="+mn-ea"/>
                        <a:cs typeface="+mn-cs"/>
                      </a:endParaRPr>
                    </a:p>
                    <a:p>
                      <a:pPr algn="ctr" rtl="0" fontAlgn="base"/>
                      <a:r>
                        <a:rPr lang="es-CO" sz="1400" b="0" i="0" kern="1200" baseline="0" dirty="0">
                          <a:solidFill>
                            <a:srgbClr val="1E03C3"/>
                          </a:solidFill>
                          <a:effectLst/>
                          <a:latin typeface="+mn-lt"/>
                          <a:ea typeface="+mn-ea"/>
                          <a:cs typeface="+mn-cs"/>
                        </a:rPr>
                        <a:t>1 día ​</a:t>
                      </a:r>
                    </a:p>
                  </a:txBody>
                  <a:tcPr>
                    <a:solidFill>
                      <a:schemeClr val="accent1">
                        <a:lumMod val="40000"/>
                        <a:lumOff val="60000"/>
                      </a:schemeClr>
                    </a:solidFill>
                  </a:tcPr>
                </a:tc>
                <a:tc vMerge="1">
                  <a:txBody>
                    <a:bodyPr/>
                    <a:lstStyle/>
                    <a:p>
                      <a:endParaRPr lang="es-419"/>
                    </a:p>
                  </a:txBody>
                  <a:tcPr>
                    <a:solidFill>
                      <a:schemeClr val="accent1">
                        <a:lumMod val="40000"/>
                        <a:lumOff val="60000"/>
                      </a:schemeClr>
                    </a:solidFill>
                  </a:tcPr>
                </a:tc>
                <a:tc rowSpan="2">
                  <a:txBody>
                    <a:bodyPr/>
                    <a:lstStyle/>
                    <a:p>
                      <a:pPr algn="ctr" rtl="0" fontAlgn="auto"/>
                      <a:r>
                        <a:rPr lang="es-CO" sz="1400" b="0" i="0" kern="1200" baseline="0" dirty="0">
                          <a:solidFill>
                            <a:srgbClr val="1E03C3"/>
                          </a:solidFill>
                          <a:effectLst/>
                          <a:latin typeface="+mn-lt"/>
                          <a:ea typeface="+mn-ea"/>
                          <a:cs typeface="+mn-cs"/>
                        </a:rPr>
                        <a:t>​</a:t>
                      </a:r>
                    </a:p>
                    <a:p>
                      <a:pPr algn="ctr" rtl="0" fontAlgn="base"/>
                      <a:r>
                        <a:rPr lang="es-CO" sz="1400" b="0" i="0" kern="1200" baseline="0" dirty="0">
                          <a:solidFill>
                            <a:srgbClr val="1E03C3"/>
                          </a:solidFill>
                          <a:effectLst/>
                          <a:latin typeface="+mn-lt"/>
                          <a:ea typeface="+mn-ea"/>
                          <a:cs typeface="+mn-cs"/>
                        </a:rPr>
                        <a:t>​</a:t>
                      </a:r>
                    </a:p>
                    <a:p>
                      <a:pPr algn="ctr" rtl="0" fontAlgn="base"/>
                      <a:r>
                        <a:rPr lang="es-CO" sz="1400" b="0" i="0" kern="1200" baseline="0" dirty="0">
                          <a:solidFill>
                            <a:srgbClr val="1E03C3"/>
                          </a:solidFill>
                          <a:effectLst/>
                          <a:latin typeface="+mn-lt"/>
                          <a:ea typeface="+mn-ea"/>
                          <a:cs typeface="+mn-cs"/>
                        </a:rPr>
                        <a:t>​</a:t>
                      </a:r>
                    </a:p>
                    <a:p>
                      <a:pPr algn="ctr" rtl="0" fontAlgn="base"/>
                      <a:r>
                        <a:rPr lang="es-CO" sz="1400" b="0" i="0" kern="1200" baseline="0" dirty="0">
                          <a:solidFill>
                            <a:srgbClr val="1E03C3"/>
                          </a:solidFill>
                          <a:effectLst/>
                          <a:latin typeface="+mn-lt"/>
                          <a:ea typeface="+mn-ea"/>
                          <a:cs typeface="+mn-cs"/>
                        </a:rPr>
                        <a:t>Oficina Asesora Jurídica​</a:t>
                      </a:r>
                    </a:p>
                  </a:txBody>
                  <a:tcPr>
                    <a:solidFill>
                      <a:schemeClr val="accent1">
                        <a:lumMod val="40000"/>
                        <a:lumOff val="60000"/>
                      </a:schemeClr>
                    </a:solidFill>
                  </a:tcPr>
                </a:tc>
                <a:extLst>
                  <a:ext uri="{0D108BD9-81ED-4DB2-BD59-A6C34878D82A}">
                    <a16:rowId xmlns:a16="http://schemas.microsoft.com/office/drawing/2014/main" val="2890417456"/>
                  </a:ext>
                </a:extLst>
              </a:tr>
              <a:tr h="1207315">
                <a:tc>
                  <a:txBody>
                    <a:bodyPr/>
                    <a:lstStyle/>
                    <a:p>
                      <a:pPr algn="ctr" rtl="0" fontAlgn="auto"/>
                      <a:r>
                        <a:rPr lang="es-419" sz="1400" b="1" kern="1200" dirty="0">
                          <a:solidFill>
                            <a:srgbClr val="1E03C3"/>
                          </a:solidFill>
                          <a:effectLst/>
                          <a:latin typeface="+mn-lt"/>
                          <a:ea typeface="+mn-ea"/>
                          <a:cs typeface="+mn-cs"/>
                        </a:rPr>
                        <a:t>​</a:t>
                      </a:r>
                    </a:p>
                    <a:p>
                      <a:pPr algn="ctr" rtl="0" fontAlgn="base"/>
                      <a:r>
                        <a:rPr lang="es-419" sz="1400" b="1" kern="1200" dirty="0">
                          <a:solidFill>
                            <a:srgbClr val="1E03C3"/>
                          </a:solidFill>
                          <a:effectLst/>
                          <a:latin typeface="+mn-lt"/>
                          <a:ea typeface="+mn-ea"/>
                          <a:cs typeface="+mn-cs"/>
                        </a:rPr>
                        <a:t>4.- 20213210022452​</a:t>
                      </a:r>
                    </a:p>
                    <a:p>
                      <a:pPr algn="ctr" rtl="0" fontAlgn="base"/>
                      <a:r>
                        <a:rPr lang="es-419" sz="1400" b="1" kern="1200" dirty="0">
                          <a:solidFill>
                            <a:srgbClr val="1E03C3"/>
                          </a:solidFill>
                          <a:effectLst/>
                          <a:latin typeface="+mn-lt"/>
                          <a:ea typeface="+mn-ea"/>
                          <a:cs typeface="+mn-cs"/>
                        </a:rPr>
                        <a:t>del 18/3/2021​</a:t>
                      </a:r>
                    </a:p>
                  </a:txBody>
                  <a:tcPr>
                    <a:solidFill>
                      <a:schemeClr val="accent1">
                        <a:lumMod val="40000"/>
                        <a:lumOff val="60000"/>
                      </a:schemeClr>
                    </a:solidFill>
                  </a:tcPr>
                </a:tc>
                <a:tc>
                  <a:txBody>
                    <a:bodyPr/>
                    <a:lstStyle/>
                    <a:p>
                      <a:pPr algn="ctr" rtl="0" fontAlgn="auto"/>
                      <a:r>
                        <a:rPr lang="es-CO" sz="1400" b="0" i="0" kern="1200" baseline="0">
                          <a:solidFill>
                            <a:srgbClr val="1E03C3"/>
                          </a:solidFill>
                          <a:effectLst/>
                          <a:latin typeface="+mn-lt"/>
                          <a:ea typeface="+mn-ea"/>
                          <a:cs typeface="+mn-cs"/>
                        </a:rPr>
                        <a:t>​</a:t>
                      </a:r>
                    </a:p>
                    <a:p>
                      <a:pPr algn="ctr" rtl="0" fontAlgn="base"/>
                      <a:r>
                        <a:rPr lang="es-CO" sz="1400" b="0" i="0" kern="1200" baseline="0">
                          <a:solidFill>
                            <a:srgbClr val="1E03C3"/>
                          </a:solidFill>
                          <a:effectLst/>
                          <a:latin typeface="+mn-lt"/>
                          <a:ea typeface="+mn-ea"/>
                          <a:cs typeface="+mn-cs"/>
                        </a:rPr>
                        <a:t>22/7/2021​</a:t>
                      </a:r>
                    </a:p>
                  </a:txBody>
                  <a:tcPr>
                    <a:solidFill>
                      <a:schemeClr val="accent1">
                        <a:lumMod val="40000"/>
                        <a:lumOff val="60000"/>
                      </a:schemeClr>
                    </a:solidFill>
                  </a:tcPr>
                </a:tc>
                <a:tc>
                  <a:txBody>
                    <a:bodyPr/>
                    <a:lstStyle/>
                    <a:p>
                      <a:pPr algn="ctr" rtl="0" fontAlgn="auto"/>
                      <a:r>
                        <a:rPr lang="es-CO" sz="1400" b="0" i="0" kern="1200" baseline="0">
                          <a:solidFill>
                            <a:srgbClr val="1E03C3"/>
                          </a:solidFill>
                          <a:effectLst/>
                          <a:latin typeface="+mn-lt"/>
                          <a:ea typeface="+mn-ea"/>
                          <a:cs typeface="+mn-cs"/>
                        </a:rPr>
                        <a:t>​</a:t>
                      </a:r>
                    </a:p>
                    <a:p>
                      <a:pPr algn="ctr" rtl="0" fontAlgn="base"/>
                      <a:r>
                        <a:rPr lang="es-CO" sz="1400" b="0" i="0" kern="1200" baseline="0">
                          <a:solidFill>
                            <a:srgbClr val="1E03C3"/>
                          </a:solidFill>
                          <a:effectLst/>
                          <a:latin typeface="+mn-lt"/>
                          <a:ea typeface="+mn-ea"/>
                          <a:cs typeface="+mn-cs"/>
                        </a:rPr>
                        <a:t>47 días ​</a:t>
                      </a:r>
                    </a:p>
                  </a:txBody>
                  <a:tcPr>
                    <a:solidFill>
                      <a:schemeClr val="accent1">
                        <a:lumMod val="40000"/>
                        <a:lumOff val="60000"/>
                      </a:schemeClr>
                    </a:solidFill>
                  </a:tcPr>
                </a:tc>
                <a:tc>
                  <a:txBody>
                    <a:bodyPr/>
                    <a:lstStyle/>
                    <a:p>
                      <a:pPr algn="ctr" rtl="0" fontAlgn="base"/>
                      <a:r>
                        <a:rPr lang="es-419" sz="1400" b="0" i="0" kern="1200" baseline="0" dirty="0">
                          <a:solidFill>
                            <a:srgbClr val="1E03C3"/>
                          </a:solidFill>
                          <a:effectLst/>
                          <a:latin typeface="+mn-lt"/>
                          <a:ea typeface="+mn-ea"/>
                          <a:cs typeface="+mn-cs"/>
                        </a:rPr>
                        <a:t>35 días (Decreto 491 de 2020)​</a:t>
                      </a:r>
                    </a:p>
                  </a:txBody>
                  <a:tcPr>
                    <a:solidFill>
                      <a:schemeClr val="accent1">
                        <a:lumMod val="40000"/>
                        <a:lumOff val="60000"/>
                      </a:schemeClr>
                    </a:solidFill>
                  </a:tcPr>
                </a:tc>
                <a:tc vMerge="1">
                  <a:txBody>
                    <a:bodyPr/>
                    <a:lstStyle/>
                    <a:p>
                      <a:endParaRPr lang="es-419" dirty="0"/>
                    </a:p>
                  </a:txBody>
                  <a:tcPr>
                    <a:solidFill>
                      <a:schemeClr val="accent1">
                        <a:lumMod val="40000"/>
                        <a:lumOff val="60000"/>
                      </a:schemeClr>
                    </a:solidFill>
                  </a:tcPr>
                </a:tc>
                <a:extLst>
                  <a:ext uri="{0D108BD9-81ED-4DB2-BD59-A6C34878D82A}">
                    <a16:rowId xmlns:a16="http://schemas.microsoft.com/office/drawing/2014/main" val="2056541348"/>
                  </a:ext>
                </a:extLst>
              </a:tr>
            </a:tbl>
          </a:graphicData>
        </a:graphic>
      </p:graphicFrame>
    </p:spTree>
    <p:extLst>
      <p:ext uri="{BB962C8B-B14F-4D97-AF65-F5344CB8AC3E}">
        <p14:creationId xmlns:p14="http://schemas.microsoft.com/office/powerpoint/2010/main" val="26176112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23930" y="353955"/>
            <a:ext cx="5938178"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x-none" sz="2200" b="1" dirty="0">
                <a:solidFill>
                  <a:srgbClr val="002060"/>
                </a:solidFill>
              </a:rPr>
              <a:t>RESPUESTAS EXTEMPORÁNEAS </a:t>
            </a:r>
          </a:p>
          <a:p>
            <a:pPr algn="ctr"/>
            <a:r>
              <a:rPr lang="x-none" sz="2200" b="1" dirty="0">
                <a:solidFill>
                  <a:srgbClr val="002060"/>
                </a:solidFill>
              </a:rPr>
              <a:t>ANEXO </a:t>
            </a:r>
            <a:r>
              <a:rPr lang="es-ES" sz="2200" b="1" dirty="0">
                <a:solidFill>
                  <a:srgbClr val="002060"/>
                </a:solidFill>
              </a:rPr>
              <a:t>3</a:t>
            </a:r>
          </a:p>
        </p:txBody>
      </p:sp>
      <p:graphicFrame>
        <p:nvGraphicFramePr>
          <p:cNvPr id="3" name="Tabla 2"/>
          <p:cNvGraphicFramePr>
            <a:graphicFrameLocks noGrp="1"/>
          </p:cNvGraphicFramePr>
          <p:nvPr>
            <p:extLst>
              <p:ext uri="{D42A27DB-BD31-4B8C-83A1-F6EECF244321}">
                <p14:modId xmlns:p14="http://schemas.microsoft.com/office/powerpoint/2010/main" val="1400399638"/>
              </p:ext>
            </p:extLst>
          </p:nvPr>
        </p:nvGraphicFramePr>
        <p:xfrm>
          <a:off x="401782" y="1506512"/>
          <a:ext cx="8160326" cy="4171275"/>
        </p:xfrm>
        <a:graphic>
          <a:graphicData uri="http://schemas.openxmlformats.org/drawingml/2006/table">
            <a:tbl>
              <a:tblPr firstRow="1" bandRow="1">
                <a:tableStyleId>{5C22544A-7EE6-4342-B048-85BDC9FD1C3A}</a:tableStyleId>
              </a:tblPr>
              <a:tblGrid>
                <a:gridCol w="1758322">
                  <a:extLst>
                    <a:ext uri="{9D8B030D-6E8A-4147-A177-3AD203B41FA5}">
                      <a16:colId xmlns:a16="http://schemas.microsoft.com/office/drawing/2014/main" val="1338410865"/>
                    </a:ext>
                  </a:extLst>
                </a:gridCol>
                <a:gridCol w="1219200">
                  <a:extLst>
                    <a:ext uri="{9D8B030D-6E8A-4147-A177-3AD203B41FA5}">
                      <a16:colId xmlns:a16="http://schemas.microsoft.com/office/drawing/2014/main" val="2866425714"/>
                    </a:ext>
                  </a:extLst>
                </a:gridCol>
                <a:gridCol w="1756222">
                  <a:extLst>
                    <a:ext uri="{9D8B030D-6E8A-4147-A177-3AD203B41FA5}">
                      <a16:colId xmlns:a16="http://schemas.microsoft.com/office/drawing/2014/main" val="4255793627"/>
                    </a:ext>
                  </a:extLst>
                </a:gridCol>
                <a:gridCol w="1980891">
                  <a:extLst>
                    <a:ext uri="{9D8B030D-6E8A-4147-A177-3AD203B41FA5}">
                      <a16:colId xmlns:a16="http://schemas.microsoft.com/office/drawing/2014/main" val="4064008300"/>
                    </a:ext>
                  </a:extLst>
                </a:gridCol>
                <a:gridCol w="1445691">
                  <a:extLst>
                    <a:ext uri="{9D8B030D-6E8A-4147-A177-3AD203B41FA5}">
                      <a16:colId xmlns:a16="http://schemas.microsoft.com/office/drawing/2014/main" val="3976038741"/>
                    </a:ext>
                  </a:extLst>
                </a:gridCol>
              </a:tblGrid>
              <a:tr h="955673">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RADICADO</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FECHA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ENTREGA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RESPUESTA</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DÍAS </a:t>
                      </a:r>
                      <a:endParaRPr lang="es-MX"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EXTEMPORÁNEOS</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ES"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TÉRMINO</a:t>
                      </a:r>
                      <a:r>
                        <a:rPr lang="x-none" sz="1500" b="1" kern="1200" baseline="0" dirty="0">
                          <a:solidFill>
                            <a:schemeClr val="bg1"/>
                          </a:solidFill>
                          <a:effectLst/>
                          <a:latin typeface="+mn-lt"/>
                          <a:ea typeface="+mn-ea"/>
                          <a:cs typeface="+mn-cs"/>
                        </a:rPr>
                        <a:t>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baseline="0" dirty="0">
                          <a:solidFill>
                            <a:schemeClr val="bg1"/>
                          </a:solidFill>
                          <a:effectLst/>
                          <a:latin typeface="+mn-lt"/>
                          <a:ea typeface="+mn-ea"/>
                          <a:cs typeface="+mn-cs"/>
                        </a:rPr>
                        <a:t>LEGAL</a:t>
                      </a:r>
                      <a:endParaRPr lang="es-ES" sz="1500" b="1" kern="1200" dirty="0">
                        <a:solidFill>
                          <a:schemeClr val="bg1"/>
                        </a:solidFill>
                        <a:effectLst/>
                        <a:latin typeface="+mn-lt"/>
                        <a:ea typeface="+mn-ea"/>
                        <a:cs typeface="+mn-cs"/>
                      </a:endParaRP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DEPENDENCIA</a:t>
                      </a:r>
                    </a:p>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chemeClr val="bg1"/>
                        </a:solidFill>
                        <a:effectLst/>
                        <a:latin typeface="+mn-lt"/>
                        <a:ea typeface="+mn-ea"/>
                        <a:cs typeface="+mn-cs"/>
                      </a:endParaRPr>
                    </a:p>
                  </a:txBody>
                  <a:tcPr marL="68580" marR="68580" marT="0" marB="0">
                    <a:solidFill>
                      <a:schemeClr val="accent1">
                        <a:lumMod val="75000"/>
                      </a:schemeClr>
                    </a:solidFill>
                  </a:tcPr>
                </a:tc>
                <a:extLst>
                  <a:ext uri="{0D108BD9-81ED-4DB2-BD59-A6C34878D82A}">
                    <a16:rowId xmlns:a16="http://schemas.microsoft.com/office/drawing/2014/main" val="938619644"/>
                  </a:ext>
                </a:extLst>
              </a:tr>
              <a:tr h="904110">
                <a:tc>
                  <a:txBody>
                    <a:bodyPr/>
                    <a:lstStyle/>
                    <a:p>
                      <a:pPr algn="ctr" rtl="0" fontAlgn="auto"/>
                      <a:r>
                        <a:rPr lang="es-ES" sz="1400" b="1" kern="1200" dirty="0">
                          <a:solidFill>
                            <a:srgbClr val="1E03C3"/>
                          </a:solidFill>
                          <a:effectLst/>
                          <a:latin typeface="+mn-lt"/>
                          <a:ea typeface="+mn-ea"/>
                          <a:cs typeface="+mn-cs"/>
                        </a:rPr>
                        <a:t>​</a:t>
                      </a:r>
                    </a:p>
                    <a:p>
                      <a:pPr algn="ctr" rtl="0" fontAlgn="base"/>
                      <a:r>
                        <a:rPr lang="es-ES" sz="1400" b="1" kern="1200" dirty="0">
                          <a:solidFill>
                            <a:srgbClr val="1E03C3"/>
                          </a:solidFill>
                          <a:effectLst/>
                          <a:latin typeface="+mn-lt"/>
                          <a:ea typeface="+mn-ea"/>
                          <a:cs typeface="+mn-cs"/>
                        </a:rPr>
                        <a:t>5.- 20213210033892 del 5/5/2021 ​</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a:t>
                      </a:r>
                    </a:p>
                    <a:p>
                      <a:pPr marL="0" algn="ctr" defTabSz="914400" rtl="0" eaLnBrk="1" fontAlgn="base" latinLnBrk="0" hangingPunct="1"/>
                      <a:r>
                        <a:rPr lang="es-CO" sz="1400" b="0" i="0" kern="1200" baseline="0" dirty="0">
                          <a:solidFill>
                            <a:srgbClr val="1E03C3"/>
                          </a:solidFill>
                          <a:effectLst/>
                          <a:latin typeface="+mn-lt"/>
                          <a:ea typeface="+mn-ea"/>
                          <a:cs typeface="+mn-cs"/>
                        </a:rPr>
                        <a:t>6/8/2021​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a:t>
                      </a:r>
                    </a:p>
                    <a:p>
                      <a:pPr marL="0" algn="ctr" defTabSz="914400" rtl="0" eaLnBrk="1" fontAlgn="base" latinLnBrk="0" hangingPunct="1"/>
                      <a:r>
                        <a:rPr lang="es-CO" sz="1400" b="0" i="0" kern="1200" baseline="0" dirty="0">
                          <a:solidFill>
                            <a:srgbClr val="1E03C3"/>
                          </a:solidFill>
                          <a:effectLst/>
                          <a:latin typeface="+mn-lt"/>
                          <a:ea typeface="+mn-ea"/>
                          <a:cs typeface="+mn-cs"/>
                        </a:rPr>
                        <a:t>27 días ​</a:t>
                      </a:r>
                    </a:p>
                  </a:txBody>
                  <a:tcPr>
                    <a:solidFill>
                      <a:schemeClr val="accent1">
                        <a:lumMod val="40000"/>
                        <a:lumOff val="60000"/>
                      </a:schemeClr>
                    </a:solidFill>
                  </a:tcPr>
                </a:tc>
                <a:tc>
                  <a:txBody>
                    <a:bodyPr/>
                    <a:lstStyle/>
                    <a:p>
                      <a:pPr marL="0" algn="ctr" defTabSz="914400" rtl="0" eaLnBrk="1" fontAlgn="base" latinLnBrk="0" hangingPunct="1"/>
                      <a:r>
                        <a:rPr lang="es-419" sz="1400" b="0" i="0" kern="1200" baseline="0" dirty="0">
                          <a:solidFill>
                            <a:srgbClr val="1E03C3"/>
                          </a:solidFill>
                          <a:effectLst/>
                          <a:latin typeface="+mn-lt"/>
                          <a:ea typeface="+mn-ea"/>
                          <a:cs typeface="+mn-cs"/>
                        </a:rPr>
                        <a:t> 35 días (Decreto 491 de 2020)​</a:t>
                      </a:r>
                    </a:p>
                  </a:txBody>
                  <a:tcPr>
                    <a:solidFill>
                      <a:schemeClr val="accent1">
                        <a:lumMod val="40000"/>
                        <a:lumOff val="60000"/>
                      </a:schemeClr>
                    </a:solidFill>
                  </a:tcPr>
                </a:tc>
                <a:tc rowSpan="4">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a:t>
                      </a:r>
                    </a:p>
                    <a:p>
                      <a:pPr marL="0" algn="ctr" defTabSz="914400" rtl="0" eaLnBrk="1" fontAlgn="base" latinLnBrk="0" hangingPunct="1"/>
                      <a:r>
                        <a:rPr lang="es-CO" sz="1400" b="0" i="0" kern="1200" baseline="0" dirty="0">
                          <a:solidFill>
                            <a:srgbClr val="1E03C3"/>
                          </a:solidFill>
                          <a:effectLst/>
                          <a:latin typeface="+mn-lt"/>
                          <a:ea typeface="+mn-ea"/>
                          <a:cs typeface="+mn-cs"/>
                        </a:rPr>
                        <a:t>​</a:t>
                      </a:r>
                    </a:p>
                    <a:p>
                      <a:pPr marL="0" algn="ctr" defTabSz="914400" rtl="0" eaLnBrk="1" fontAlgn="base" latinLnBrk="0" hangingPunct="1"/>
                      <a:r>
                        <a:rPr lang="es-CO" sz="1400" b="0" i="0" kern="1200" baseline="0" dirty="0">
                          <a:solidFill>
                            <a:srgbClr val="1E03C3"/>
                          </a:solidFill>
                          <a:effectLst/>
                          <a:latin typeface="+mn-lt"/>
                          <a:ea typeface="+mn-ea"/>
                          <a:cs typeface="+mn-cs"/>
                        </a:rPr>
                        <a:t>​</a:t>
                      </a:r>
                    </a:p>
                    <a:p>
                      <a:pPr marL="0" algn="ctr" defTabSz="914400" rtl="0" eaLnBrk="1" fontAlgn="base" latinLnBrk="0" hangingPunct="1"/>
                      <a:endParaRPr lang="es-CO" sz="1400" b="0" i="0" kern="1200" baseline="0" dirty="0">
                        <a:solidFill>
                          <a:srgbClr val="1E03C3"/>
                        </a:solidFill>
                        <a:effectLst/>
                        <a:latin typeface="+mn-lt"/>
                        <a:ea typeface="+mn-ea"/>
                        <a:cs typeface="+mn-cs"/>
                      </a:endParaRPr>
                    </a:p>
                    <a:p>
                      <a:pPr marL="0" algn="ctr" defTabSz="914400" rtl="0" eaLnBrk="1" fontAlgn="base" latinLnBrk="0" hangingPunct="1"/>
                      <a:endParaRPr lang="es-CO" sz="1400" b="0" i="0" kern="1200" baseline="0" dirty="0">
                        <a:solidFill>
                          <a:srgbClr val="1E03C3"/>
                        </a:solidFill>
                        <a:effectLst/>
                        <a:latin typeface="+mn-lt"/>
                        <a:ea typeface="+mn-ea"/>
                        <a:cs typeface="+mn-cs"/>
                      </a:endParaRPr>
                    </a:p>
                    <a:p>
                      <a:pPr marL="0" algn="ctr" defTabSz="914400" rtl="0" eaLnBrk="1" fontAlgn="base" latinLnBrk="0" hangingPunct="1"/>
                      <a:r>
                        <a:rPr lang="es-CO" sz="1400" b="0" i="0" kern="1200" baseline="0" dirty="0">
                          <a:solidFill>
                            <a:srgbClr val="1E03C3"/>
                          </a:solidFill>
                          <a:effectLst/>
                          <a:latin typeface="+mn-lt"/>
                          <a:ea typeface="+mn-ea"/>
                          <a:cs typeface="+mn-cs"/>
                        </a:rPr>
                        <a:t>​</a:t>
                      </a:r>
                    </a:p>
                    <a:p>
                      <a:pPr marL="0" algn="ctr" defTabSz="914400" rtl="0" eaLnBrk="1" fontAlgn="base" latinLnBrk="0" hangingPunct="1"/>
                      <a:r>
                        <a:rPr lang="es-CO" sz="1400" b="0" i="0" kern="1200" baseline="0" dirty="0">
                          <a:solidFill>
                            <a:srgbClr val="1E03C3"/>
                          </a:solidFill>
                          <a:effectLst/>
                          <a:latin typeface="+mn-lt"/>
                          <a:ea typeface="+mn-ea"/>
                          <a:cs typeface="+mn-cs"/>
                        </a:rPr>
                        <a:t>Oficina Asesora jurídica​</a:t>
                      </a:r>
                    </a:p>
                  </a:txBody>
                  <a:tcPr>
                    <a:solidFill>
                      <a:schemeClr val="accent1">
                        <a:lumMod val="40000"/>
                        <a:lumOff val="60000"/>
                      </a:schemeClr>
                    </a:solidFill>
                  </a:tcPr>
                </a:tc>
                <a:extLst>
                  <a:ext uri="{0D108BD9-81ED-4DB2-BD59-A6C34878D82A}">
                    <a16:rowId xmlns:a16="http://schemas.microsoft.com/office/drawing/2014/main" val="4186437362"/>
                  </a:ext>
                </a:extLst>
              </a:tr>
              <a:tr h="703691">
                <a:tc>
                  <a:txBody>
                    <a:bodyPr/>
                    <a:lstStyle/>
                    <a:p>
                      <a:pPr algn="ctr" rtl="0" fontAlgn="base"/>
                      <a:r>
                        <a:rPr lang="es-419" sz="1400" b="1" kern="1200" dirty="0">
                          <a:solidFill>
                            <a:srgbClr val="1E03C3"/>
                          </a:solidFill>
                          <a:effectLst/>
                          <a:latin typeface="+mn-lt"/>
                          <a:ea typeface="+mn-ea"/>
                          <a:cs typeface="+mn-cs"/>
                        </a:rPr>
                        <a:t>6.- 20213210061522​</a:t>
                      </a:r>
                    </a:p>
                    <a:p>
                      <a:pPr algn="ctr" rtl="0" fontAlgn="base"/>
                      <a:r>
                        <a:rPr lang="es-419" sz="1400" b="1" kern="1200" dirty="0">
                          <a:solidFill>
                            <a:srgbClr val="1E03C3"/>
                          </a:solidFill>
                          <a:effectLst/>
                          <a:latin typeface="+mn-lt"/>
                          <a:ea typeface="+mn-ea"/>
                          <a:cs typeface="+mn-cs"/>
                        </a:rPr>
                        <a:t>del 6/8/2021​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a:solidFill>
                            <a:srgbClr val="1E03C3"/>
                          </a:solidFill>
                          <a:effectLst/>
                          <a:latin typeface="+mn-lt"/>
                          <a:ea typeface="+mn-ea"/>
                          <a:cs typeface="+mn-cs"/>
                        </a:rPr>
                        <a:t>17/8/2021​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1 día ​</a:t>
                      </a:r>
                    </a:p>
                  </a:txBody>
                  <a:tcPr>
                    <a:solidFill>
                      <a:schemeClr val="accent1">
                        <a:lumMod val="40000"/>
                        <a:lumOff val="60000"/>
                      </a:schemeClr>
                    </a:solidFill>
                  </a:tcPr>
                </a:tc>
                <a:tc>
                  <a:txBody>
                    <a:bodyPr/>
                    <a:lstStyle/>
                    <a:p>
                      <a:pPr marL="0" algn="ctr" defTabSz="914400" rtl="0" eaLnBrk="1" fontAlgn="base" latinLnBrk="0" hangingPunct="1"/>
                      <a:r>
                        <a:rPr lang="es-ES" sz="1400" b="0" i="0" kern="1200" baseline="0" dirty="0">
                          <a:solidFill>
                            <a:srgbClr val="1E03C3"/>
                          </a:solidFill>
                          <a:effectLst/>
                          <a:latin typeface="+mn-lt"/>
                          <a:ea typeface="+mn-ea"/>
                          <a:cs typeface="+mn-cs"/>
                        </a:rPr>
                        <a:t>5 días ​</a:t>
                      </a:r>
                    </a:p>
                  </a:txBody>
                  <a:tcPr>
                    <a:solidFill>
                      <a:schemeClr val="accent1">
                        <a:lumMod val="40000"/>
                        <a:lumOff val="60000"/>
                      </a:schemeClr>
                    </a:solidFill>
                  </a:tcPr>
                </a:tc>
                <a:tc vMerge="1">
                  <a:txBody>
                    <a:bodyPr/>
                    <a:lstStyle/>
                    <a:p>
                      <a:endParaRPr lang="es-419"/>
                    </a:p>
                  </a:txBody>
                  <a:tcPr>
                    <a:solidFill>
                      <a:schemeClr val="accent1">
                        <a:lumMod val="40000"/>
                        <a:lumOff val="60000"/>
                      </a:schemeClr>
                    </a:solidFill>
                  </a:tcPr>
                </a:tc>
                <a:extLst>
                  <a:ext uri="{0D108BD9-81ED-4DB2-BD59-A6C34878D82A}">
                    <a16:rowId xmlns:a16="http://schemas.microsoft.com/office/drawing/2014/main" val="820079712"/>
                  </a:ext>
                </a:extLst>
              </a:tr>
              <a:tr h="703691">
                <a:tc>
                  <a:txBody>
                    <a:bodyPr/>
                    <a:lstStyle/>
                    <a:p>
                      <a:pPr algn="ctr" rtl="0" fontAlgn="base"/>
                      <a:r>
                        <a:rPr lang="es-419" sz="1400" b="1" kern="1200" dirty="0">
                          <a:solidFill>
                            <a:srgbClr val="1E03C3"/>
                          </a:solidFill>
                          <a:effectLst/>
                          <a:latin typeface="+mn-lt"/>
                          <a:ea typeface="+mn-ea"/>
                          <a:cs typeface="+mn-cs"/>
                        </a:rPr>
                        <a:t>7.- 20213210074242​</a:t>
                      </a:r>
                    </a:p>
                    <a:p>
                      <a:pPr algn="ctr" rtl="0" fontAlgn="base"/>
                      <a:r>
                        <a:rPr lang="es-419" sz="1400" b="1" kern="1200" dirty="0">
                          <a:solidFill>
                            <a:srgbClr val="1E03C3"/>
                          </a:solidFill>
                          <a:effectLst/>
                          <a:latin typeface="+mn-lt"/>
                          <a:ea typeface="+mn-ea"/>
                          <a:cs typeface="+mn-cs"/>
                        </a:rPr>
                        <a:t>del 13/9/2021​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a:solidFill>
                            <a:srgbClr val="1E03C3"/>
                          </a:solidFill>
                          <a:effectLst/>
                          <a:latin typeface="+mn-lt"/>
                          <a:ea typeface="+mn-ea"/>
                          <a:cs typeface="+mn-cs"/>
                        </a:rPr>
                        <a:t>21/9/2021​</a:t>
                      </a:r>
                    </a:p>
                  </a:txBody>
                  <a:tcPr>
                    <a:solidFill>
                      <a:schemeClr val="accent1">
                        <a:lumMod val="40000"/>
                        <a:lumOff val="60000"/>
                      </a:schemeClr>
                    </a:solidFill>
                  </a:tcPr>
                </a:tc>
                <a:tc>
                  <a:txBody>
                    <a:bodyPr/>
                    <a:lstStyle/>
                    <a:p>
                      <a:pPr marL="0" algn="ctr" defTabSz="914400" rtl="0" eaLnBrk="1" fontAlgn="base" latinLnBrk="0" hangingPunct="1"/>
                      <a:endParaRPr lang="es-CO" sz="1400" b="0" i="0" kern="1200" baseline="0" dirty="0">
                        <a:solidFill>
                          <a:srgbClr val="1E03C3"/>
                        </a:solidFill>
                        <a:effectLst/>
                        <a:latin typeface="+mn-lt"/>
                        <a:ea typeface="+mn-ea"/>
                        <a:cs typeface="+mn-cs"/>
                      </a:endParaRPr>
                    </a:p>
                    <a:p>
                      <a:pPr marL="0" algn="ctr" defTabSz="914400" rtl="0" eaLnBrk="1" fontAlgn="base" latinLnBrk="0" hangingPunct="1"/>
                      <a:r>
                        <a:rPr lang="es-CO" sz="1400" b="0" i="0" kern="1200" baseline="0" dirty="0">
                          <a:solidFill>
                            <a:srgbClr val="1E03C3"/>
                          </a:solidFill>
                          <a:effectLst/>
                          <a:latin typeface="+mn-lt"/>
                          <a:ea typeface="+mn-ea"/>
                          <a:cs typeface="+mn-cs"/>
                        </a:rPr>
                        <a:t>1 día​</a:t>
                      </a:r>
                    </a:p>
                  </a:txBody>
                  <a:tcPr>
                    <a:solidFill>
                      <a:schemeClr val="accent1">
                        <a:lumMod val="40000"/>
                        <a:lumOff val="60000"/>
                      </a:schemeClr>
                    </a:solidFill>
                  </a:tcPr>
                </a:tc>
                <a:tc>
                  <a:txBody>
                    <a:bodyPr/>
                    <a:lstStyle/>
                    <a:p>
                      <a:pPr marL="0" algn="ctr" defTabSz="914400" rtl="0" eaLnBrk="1" fontAlgn="base" latinLnBrk="0" hangingPunct="1"/>
                      <a:r>
                        <a:rPr lang="es-ES" sz="1400" b="0" i="0" kern="1200" baseline="0" dirty="0">
                          <a:solidFill>
                            <a:srgbClr val="1E03C3"/>
                          </a:solidFill>
                          <a:effectLst/>
                          <a:latin typeface="+mn-lt"/>
                          <a:ea typeface="+mn-ea"/>
                          <a:cs typeface="+mn-cs"/>
                        </a:rPr>
                        <a:t>5 días ​</a:t>
                      </a:r>
                    </a:p>
                  </a:txBody>
                  <a:tcPr>
                    <a:solidFill>
                      <a:schemeClr val="accent1">
                        <a:lumMod val="40000"/>
                        <a:lumOff val="60000"/>
                      </a:schemeClr>
                    </a:solidFill>
                  </a:tcPr>
                </a:tc>
                <a:tc vMerge="1">
                  <a:txBody>
                    <a:bodyPr/>
                    <a:lstStyle/>
                    <a:p>
                      <a:endParaRPr lang="es-419"/>
                    </a:p>
                  </a:txBody>
                  <a:tcPr>
                    <a:solidFill>
                      <a:schemeClr val="accent1">
                        <a:lumMod val="40000"/>
                        <a:lumOff val="60000"/>
                      </a:schemeClr>
                    </a:solidFill>
                  </a:tcPr>
                </a:tc>
                <a:extLst>
                  <a:ext uri="{0D108BD9-81ED-4DB2-BD59-A6C34878D82A}">
                    <a16:rowId xmlns:a16="http://schemas.microsoft.com/office/drawing/2014/main" val="2985035170"/>
                  </a:ext>
                </a:extLst>
              </a:tr>
              <a:tr h="904110">
                <a:tc>
                  <a:txBody>
                    <a:bodyPr/>
                    <a:lstStyle/>
                    <a:p>
                      <a:pPr algn="ctr" rtl="0" fontAlgn="auto"/>
                      <a:r>
                        <a:rPr lang="es-419" sz="1400" b="1" kern="1200" dirty="0">
                          <a:solidFill>
                            <a:srgbClr val="1E03C3"/>
                          </a:solidFill>
                          <a:effectLst/>
                          <a:latin typeface="+mn-lt"/>
                          <a:ea typeface="+mn-ea"/>
                          <a:cs typeface="+mn-cs"/>
                        </a:rPr>
                        <a:t>​</a:t>
                      </a:r>
                    </a:p>
                    <a:p>
                      <a:pPr algn="ctr" rtl="0" fontAlgn="base"/>
                      <a:r>
                        <a:rPr lang="es-419" sz="1400" b="1" kern="1200" dirty="0">
                          <a:solidFill>
                            <a:srgbClr val="1E03C3"/>
                          </a:solidFill>
                          <a:effectLst/>
                          <a:latin typeface="+mn-lt"/>
                          <a:ea typeface="+mn-ea"/>
                          <a:cs typeface="+mn-cs"/>
                        </a:rPr>
                        <a:t>8.- 20213210074252 ​</a:t>
                      </a:r>
                    </a:p>
                    <a:p>
                      <a:pPr algn="ctr" rtl="0" fontAlgn="base"/>
                      <a:r>
                        <a:rPr lang="es-419" sz="1400" b="1" kern="1200" dirty="0">
                          <a:solidFill>
                            <a:srgbClr val="1E03C3"/>
                          </a:solidFill>
                          <a:effectLst/>
                          <a:latin typeface="+mn-lt"/>
                          <a:ea typeface="+mn-ea"/>
                          <a:cs typeface="+mn-cs"/>
                        </a:rPr>
                        <a:t>del 13/9/2021​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a:t>
                      </a:r>
                    </a:p>
                    <a:p>
                      <a:pPr marL="0" algn="ctr" defTabSz="914400" rtl="0" eaLnBrk="1" fontAlgn="base" latinLnBrk="0" hangingPunct="1"/>
                      <a:r>
                        <a:rPr lang="es-CO" sz="1400" b="0" i="0" kern="1200" baseline="0" dirty="0">
                          <a:solidFill>
                            <a:srgbClr val="1E03C3"/>
                          </a:solidFill>
                          <a:effectLst/>
                          <a:latin typeface="+mn-lt"/>
                          <a:ea typeface="+mn-ea"/>
                          <a:cs typeface="+mn-cs"/>
                        </a:rPr>
                        <a:t>21/9/2021​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a:t>
                      </a:r>
                    </a:p>
                    <a:p>
                      <a:pPr marL="0" algn="ctr" defTabSz="914400" rtl="0" eaLnBrk="1" fontAlgn="base" latinLnBrk="0" hangingPunct="1"/>
                      <a:r>
                        <a:rPr lang="es-CO" sz="1400" b="0" i="0" kern="1200" baseline="0" dirty="0">
                          <a:solidFill>
                            <a:srgbClr val="1E03C3"/>
                          </a:solidFill>
                          <a:effectLst/>
                          <a:latin typeface="+mn-lt"/>
                          <a:ea typeface="+mn-ea"/>
                          <a:cs typeface="+mn-cs"/>
                        </a:rPr>
                        <a:t>1 día ​</a:t>
                      </a:r>
                    </a:p>
                  </a:txBody>
                  <a:tcPr>
                    <a:solidFill>
                      <a:schemeClr val="accent1">
                        <a:lumMod val="40000"/>
                        <a:lumOff val="60000"/>
                      </a:schemeClr>
                    </a:solidFill>
                  </a:tcPr>
                </a:tc>
                <a:tc>
                  <a:txBody>
                    <a:bodyPr/>
                    <a:lstStyle/>
                    <a:p>
                      <a:pPr marL="0" algn="ctr" defTabSz="914400" rtl="0" eaLnBrk="1" fontAlgn="base" latinLnBrk="0" hangingPunct="1"/>
                      <a:r>
                        <a:rPr lang="es-ES" sz="1400" b="0" i="0" kern="1200" baseline="0" dirty="0">
                          <a:solidFill>
                            <a:srgbClr val="1E03C3"/>
                          </a:solidFill>
                          <a:effectLst/>
                          <a:latin typeface="+mn-lt"/>
                          <a:ea typeface="+mn-ea"/>
                          <a:cs typeface="+mn-cs"/>
                        </a:rPr>
                        <a:t>​</a:t>
                      </a:r>
                    </a:p>
                    <a:p>
                      <a:pPr marL="0" algn="ctr" defTabSz="914400" rtl="0" eaLnBrk="1" fontAlgn="base" latinLnBrk="0" hangingPunct="1"/>
                      <a:r>
                        <a:rPr lang="es-ES" sz="1400" b="0" i="0" kern="1200" baseline="0" dirty="0">
                          <a:solidFill>
                            <a:srgbClr val="1E03C3"/>
                          </a:solidFill>
                          <a:effectLst/>
                          <a:latin typeface="+mn-lt"/>
                          <a:ea typeface="+mn-ea"/>
                          <a:cs typeface="+mn-cs"/>
                        </a:rPr>
                        <a:t>5 días ​</a:t>
                      </a:r>
                    </a:p>
                  </a:txBody>
                  <a:tcPr>
                    <a:solidFill>
                      <a:schemeClr val="accent1">
                        <a:lumMod val="40000"/>
                        <a:lumOff val="60000"/>
                      </a:schemeClr>
                    </a:solidFill>
                  </a:tcPr>
                </a:tc>
                <a:tc vMerge="1">
                  <a:txBody>
                    <a:bodyPr/>
                    <a:lstStyle/>
                    <a:p>
                      <a:endParaRPr lang="es-419" dirty="0"/>
                    </a:p>
                  </a:txBody>
                  <a:tcPr>
                    <a:solidFill>
                      <a:schemeClr val="accent1">
                        <a:lumMod val="40000"/>
                        <a:lumOff val="60000"/>
                      </a:schemeClr>
                    </a:solidFill>
                  </a:tcPr>
                </a:tc>
                <a:extLst>
                  <a:ext uri="{0D108BD9-81ED-4DB2-BD59-A6C34878D82A}">
                    <a16:rowId xmlns:a16="http://schemas.microsoft.com/office/drawing/2014/main" val="3485342729"/>
                  </a:ext>
                </a:extLst>
              </a:tr>
            </a:tbl>
          </a:graphicData>
        </a:graphic>
      </p:graphicFrame>
    </p:spTree>
    <p:extLst>
      <p:ext uri="{BB962C8B-B14F-4D97-AF65-F5344CB8AC3E}">
        <p14:creationId xmlns:p14="http://schemas.microsoft.com/office/powerpoint/2010/main" val="19875164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23930" y="353955"/>
            <a:ext cx="5938178"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x-none" sz="2200" b="1" dirty="0">
                <a:solidFill>
                  <a:srgbClr val="002060"/>
                </a:solidFill>
              </a:rPr>
              <a:t>RESPUESTAS EXTEMPORÁNEAS </a:t>
            </a:r>
          </a:p>
          <a:p>
            <a:pPr algn="ctr"/>
            <a:r>
              <a:rPr lang="x-none" sz="2200" b="1" dirty="0">
                <a:solidFill>
                  <a:srgbClr val="002060"/>
                </a:solidFill>
              </a:rPr>
              <a:t>ANEXO </a:t>
            </a:r>
            <a:r>
              <a:rPr lang="es-ES" sz="2200" b="1" dirty="0">
                <a:solidFill>
                  <a:srgbClr val="002060"/>
                </a:solidFill>
              </a:rPr>
              <a:t>3</a:t>
            </a:r>
          </a:p>
        </p:txBody>
      </p:sp>
      <p:graphicFrame>
        <p:nvGraphicFramePr>
          <p:cNvPr id="3" name="Tabla 2"/>
          <p:cNvGraphicFramePr>
            <a:graphicFrameLocks noGrp="1"/>
          </p:cNvGraphicFramePr>
          <p:nvPr>
            <p:extLst>
              <p:ext uri="{D42A27DB-BD31-4B8C-83A1-F6EECF244321}">
                <p14:modId xmlns:p14="http://schemas.microsoft.com/office/powerpoint/2010/main" val="1433305725"/>
              </p:ext>
            </p:extLst>
          </p:nvPr>
        </p:nvGraphicFramePr>
        <p:xfrm>
          <a:off x="401782" y="1506512"/>
          <a:ext cx="8160326" cy="4292502"/>
        </p:xfrm>
        <a:graphic>
          <a:graphicData uri="http://schemas.openxmlformats.org/drawingml/2006/table">
            <a:tbl>
              <a:tblPr firstRow="1" bandRow="1">
                <a:tableStyleId>{5C22544A-7EE6-4342-B048-85BDC9FD1C3A}</a:tableStyleId>
              </a:tblPr>
              <a:tblGrid>
                <a:gridCol w="1841688">
                  <a:extLst>
                    <a:ext uri="{9D8B030D-6E8A-4147-A177-3AD203B41FA5}">
                      <a16:colId xmlns:a16="http://schemas.microsoft.com/office/drawing/2014/main" val="1338410865"/>
                    </a:ext>
                  </a:extLst>
                </a:gridCol>
                <a:gridCol w="1135834">
                  <a:extLst>
                    <a:ext uri="{9D8B030D-6E8A-4147-A177-3AD203B41FA5}">
                      <a16:colId xmlns:a16="http://schemas.microsoft.com/office/drawing/2014/main" val="2866425714"/>
                    </a:ext>
                  </a:extLst>
                </a:gridCol>
                <a:gridCol w="1756222">
                  <a:extLst>
                    <a:ext uri="{9D8B030D-6E8A-4147-A177-3AD203B41FA5}">
                      <a16:colId xmlns:a16="http://schemas.microsoft.com/office/drawing/2014/main" val="4255793627"/>
                    </a:ext>
                  </a:extLst>
                </a:gridCol>
                <a:gridCol w="1980891">
                  <a:extLst>
                    <a:ext uri="{9D8B030D-6E8A-4147-A177-3AD203B41FA5}">
                      <a16:colId xmlns:a16="http://schemas.microsoft.com/office/drawing/2014/main" val="4064008300"/>
                    </a:ext>
                  </a:extLst>
                </a:gridCol>
                <a:gridCol w="1445691">
                  <a:extLst>
                    <a:ext uri="{9D8B030D-6E8A-4147-A177-3AD203B41FA5}">
                      <a16:colId xmlns:a16="http://schemas.microsoft.com/office/drawing/2014/main" val="3976038741"/>
                    </a:ext>
                  </a:extLst>
                </a:gridCol>
              </a:tblGrid>
              <a:tr h="955673">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RADICADO</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FECHA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ENTREGA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RESPUESTA</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DÍAS </a:t>
                      </a:r>
                      <a:endParaRPr lang="es-MX"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EXTEMPORÁNEOS</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ES"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TÉRMINO</a:t>
                      </a:r>
                      <a:r>
                        <a:rPr lang="x-none" sz="1500" b="1" kern="1200" baseline="0" dirty="0">
                          <a:solidFill>
                            <a:schemeClr val="bg1"/>
                          </a:solidFill>
                          <a:effectLst/>
                          <a:latin typeface="+mn-lt"/>
                          <a:ea typeface="+mn-ea"/>
                          <a:cs typeface="+mn-cs"/>
                        </a:rPr>
                        <a:t>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baseline="0" dirty="0">
                          <a:solidFill>
                            <a:schemeClr val="bg1"/>
                          </a:solidFill>
                          <a:effectLst/>
                          <a:latin typeface="+mn-lt"/>
                          <a:ea typeface="+mn-ea"/>
                          <a:cs typeface="+mn-cs"/>
                        </a:rPr>
                        <a:t>LEGAL</a:t>
                      </a:r>
                      <a:endParaRPr lang="es-ES" sz="1500" b="1" kern="1200" dirty="0">
                        <a:solidFill>
                          <a:schemeClr val="bg1"/>
                        </a:solidFill>
                        <a:effectLst/>
                        <a:latin typeface="+mn-lt"/>
                        <a:ea typeface="+mn-ea"/>
                        <a:cs typeface="+mn-cs"/>
                      </a:endParaRP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DEPENDENCIA</a:t>
                      </a:r>
                    </a:p>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chemeClr val="bg1"/>
                        </a:solidFill>
                        <a:effectLst/>
                        <a:latin typeface="+mn-lt"/>
                        <a:ea typeface="+mn-ea"/>
                        <a:cs typeface="+mn-cs"/>
                      </a:endParaRPr>
                    </a:p>
                  </a:txBody>
                  <a:tcPr marL="68580" marR="68580" marT="0" marB="0">
                    <a:solidFill>
                      <a:schemeClr val="accent1">
                        <a:lumMod val="75000"/>
                      </a:schemeClr>
                    </a:solidFill>
                  </a:tcPr>
                </a:tc>
                <a:extLst>
                  <a:ext uri="{0D108BD9-81ED-4DB2-BD59-A6C34878D82A}">
                    <a16:rowId xmlns:a16="http://schemas.microsoft.com/office/drawing/2014/main" val="938619644"/>
                  </a:ext>
                </a:extLst>
              </a:tr>
              <a:tr h="5737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419" sz="1400" b="1" kern="1200" dirty="0">
                        <a:solidFill>
                          <a:srgbClr val="1E03C3"/>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9.- 20213210097762</a:t>
                      </a:r>
                    </a:p>
                    <a:p>
                      <a:pPr marL="0" marR="0" lvl="0" indent="0" algn="ctr" defTabSz="914400" rtl="0" eaLnBrk="1" fontAlgn="auto"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del 22/11/2021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s-419" sz="1400" b="1" kern="1200" dirty="0">
                        <a:solidFill>
                          <a:srgbClr val="1E03C3"/>
                        </a:solidFill>
                        <a:effectLst/>
                        <a:latin typeface="+mn-lt"/>
                        <a:ea typeface="+mn-ea"/>
                        <a:cs typeface="+mn-cs"/>
                      </a:endParaRPr>
                    </a:p>
                  </a:txBody>
                  <a:tcPr>
                    <a:solidFill>
                      <a:schemeClr val="accent1">
                        <a:lumMod val="40000"/>
                        <a:lumOff val="60000"/>
                      </a:schemeClr>
                    </a:solidFill>
                  </a:tcPr>
                </a:tc>
                <a:tc>
                  <a:txBody>
                    <a:bodyPr/>
                    <a:lstStyle/>
                    <a:p>
                      <a:pPr marL="0" algn="ctr" defTabSz="914400" rtl="0" eaLnBrk="1" fontAlgn="base" latinLnBrk="0" hangingPunct="1"/>
                      <a:endParaRPr lang="es-CO" sz="1400" b="0" i="0" kern="1200" baseline="0" dirty="0">
                        <a:solidFill>
                          <a:srgbClr val="1E03C3"/>
                        </a:solidFill>
                        <a:effectLst/>
                        <a:latin typeface="+mn-lt"/>
                        <a:ea typeface="+mn-ea"/>
                        <a:cs typeface="+mn-cs"/>
                      </a:endParaRPr>
                    </a:p>
                    <a:p>
                      <a:pPr marL="0" algn="ctr" defTabSz="914400" rtl="0" eaLnBrk="1" fontAlgn="base" latinLnBrk="0" hangingPunct="1"/>
                      <a:r>
                        <a:rPr lang="es-CO" sz="1400" b="0" i="0" kern="1200" baseline="0" dirty="0">
                          <a:solidFill>
                            <a:srgbClr val="1E03C3"/>
                          </a:solidFill>
                          <a:effectLst/>
                          <a:latin typeface="+mn-lt"/>
                          <a:ea typeface="+mn-ea"/>
                          <a:cs typeface="+mn-cs"/>
                        </a:rPr>
                        <a:t>24/1/2022</a:t>
                      </a:r>
                    </a:p>
                  </a:txBody>
                  <a:tcPr>
                    <a:solidFill>
                      <a:schemeClr val="accent1">
                        <a:lumMod val="40000"/>
                        <a:lumOff val="60000"/>
                      </a:schemeClr>
                    </a:solidFill>
                  </a:tcPr>
                </a:tc>
                <a:tc>
                  <a:txBody>
                    <a:bodyPr/>
                    <a:lstStyle/>
                    <a:p>
                      <a:pPr marL="0" algn="ctr" defTabSz="914400" rtl="0" eaLnBrk="1" fontAlgn="base" latinLnBrk="0" hangingPunct="1"/>
                      <a:endParaRPr lang="es-CO" sz="1400" b="0" i="0" kern="1200" baseline="0" dirty="0">
                        <a:solidFill>
                          <a:srgbClr val="1E03C3"/>
                        </a:solidFill>
                        <a:effectLst/>
                        <a:latin typeface="+mn-lt"/>
                        <a:ea typeface="+mn-ea"/>
                        <a:cs typeface="+mn-cs"/>
                      </a:endParaRPr>
                    </a:p>
                    <a:p>
                      <a:pPr marL="0" algn="ctr" defTabSz="914400" rtl="0" eaLnBrk="1" fontAlgn="base" latinLnBrk="0" hangingPunct="1"/>
                      <a:r>
                        <a:rPr lang="es-CO" sz="1400" b="0" i="0" kern="1200" baseline="0" dirty="0">
                          <a:solidFill>
                            <a:srgbClr val="1E03C3"/>
                          </a:solidFill>
                          <a:effectLst/>
                          <a:latin typeface="+mn-lt"/>
                          <a:ea typeface="+mn-ea"/>
                          <a:cs typeface="+mn-cs"/>
                        </a:rPr>
                        <a:t>8 días</a:t>
                      </a:r>
                    </a:p>
                  </a:txBody>
                  <a:tcPr>
                    <a:solidFill>
                      <a:schemeClr val="accent1">
                        <a:lumMod val="40000"/>
                        <a:lumOff val="60000"/>
                      </a:schemeClr>
                    </a:solidFill>
                  </a:tcPr>
                </a:tc>
                <a:tc rowSpan="3">
                  <a:txBody>
                    <a:bodyPr/>
                    <a:lstStyle/>
                    <a:p>
                      <a:pPr marL="0" algn="ctr" defTabSz="914400" rtl="0" eaLnBrk="1" fontAlgn="base" latinLnBrk="0" hangingPunct="1"/>
                      <a:endParaRPr lang="es-ES" sz="1400" b="0" i="0" kern="1200" baseline="0" dirty="0">
                        <a:solidFill>
                          <a:srgbClr val="1E03C3"/>
                        </a:solidFill>
                        <a:effectLst/>
                        <a:latin typeface="+mn-lt"/>
                        <a:ea typeface="+mn-ea"/>
                        <a:cs typeface="+mn-cs"/>
                      </a:endParaRPr>
                    </a:p>
                    <a:p>
                      <a:pPr marL="0" algn="ctr" defTabSz="914400" rtl="0" eaLnBrk="1" fontAlgn="base" latinLnBrk="0" hangingPunct="1"/>
                      <a:endParaRPr lang="es-ES" sz="1400" b="0" i="0" kern="1200" baseline="0" dirty="0">
                        <a:solidFill>
                          <a:srgbClr val="1E03C3"/>
                        </a:solidFill>
                        <a:effectLst/>
                        <a:latin typeface="+mn-lt"/>
                        <a:ea typeface="+mn-ea"/>
                        <a:cs typeface="+mn-cs"/>
                      </a:endParaRPr>
                    </a:p>
                    <a:p>
                      <a:pPr marL="0" algn="ctr" defTabSz="914400" rtl="0" eaLnBrk="1" fontAlgn="base" latinLnBrk="0" hangingPunct="1"/>
                      <a:endParaRPr lang="es-ES" sz="1400" b="0" i="0" kern="1200" baseline="0" dirty="0">
                        <a:solidFill>
                          <a:srgbClr val="1E03C3"/>
                        </a:solidFill>
                        <a:effectLst/>
                        <a:latin typeface="+mn-lt"/>
                        <a:ea typeface="+mn-ea"/>
                        <a:cs typeface="+mn-cs"/>
                      </a:endParaRPr>
                    </a:p>
                    <a:p>
                      <a:pPr marL="0" algn="ctr" defTabSz="914400" rtl="0" eaLnBrk="1" fontAlgn="base" latinLnBrk="0" hangingPunct="1"/>
                      <a:endParaRPr lang="es-ES" sz="1400" b="0" i="0" kern="1200" baseline="0" dirty="0">
                        <a:solidFill>
                          <a:srgbClr val="1E03C3"/>
                        </a:solidFill>
                        <a:effectLst/>
                        <a:latin typeface="+mn-lt"/>
                        <a:ea typeface="+mn-ea"/>
                        <a:cs typeface="+mn-cs"/>
                      </a:endParaRPr>
                    </a:p>
                    <a:p>
                      <a:pPr marL="0" algn="ctr" defTabSz="914400" rtl="0" eaLnBrk="1" fontAlgn="base" latinLnBrk="0" hangingPunct="1"/>
                      <a:r>
                        <a:rPr lang="es-ES" sz="1400" b="0" i="0" kern="1200" baseline="0" dirty="0">
                          <a:solidFill>
                            <a:srgbClr val="1E03C3"/>
                          </a:solidFill>
                          <a:effectLst/>
                          <a:latin typeface="+mn-lt"/>
                          <a:ea typeface="+mn-ea"/>
                          <a:cs typeface="+mn-cs"/>
                        </a:rPr>
                        <a:t>35 días</a:t>
                      </a:r>
                    </a:p>
                    <a:p>
                      <a:pPr marL="0" algn="ctr" defTabSz="914400" rtl="0" eaLnBrk="1" fontAlgn="base" latinLnBrk="0" hangingPunct="1"/>
                      <a:r>
                        <a:rPr lang="es-ES" sz="1400" b="0" i="0" kern="1200" baseline="0" dirty="0">
                          <a:solidFill>
                            <a:srgbClr val="1E03C3"/>
                          </a:solidFill>
                          <a:effectLst/>
                          <a:latin typeface="+mn-lt"/>
                          <a:ea typeface="+mn-ea"/>
                          <a:cs typeface="+mn-cs"/>
                        </a:rPr>
                        <a:t>Decreto 491 de 2020</a:t>
                      </a:r>
                      <a:endParaRPr lang="es-419" sz="1400" b="0" i="0" kern="1200" baseline="0" dirty="0">
                        <a:solidFill>
                          <a:srgbClr val="1E03C3"/>
                        </a:solidFill>
                        <a:effectLst/>
                        <a:latin typeface="+mn-lt"/>
                        <a:ea typeface="+mn-ea"/>
                        <a:cs typeface="+mn-cs"/>
                      </a:endParaRPr>
                    </a:p>
                  </a:txBody>
                  <a:tcPr>
                    <a:solidFill>
                      <a:schemeClr val="accent1">
                        <a:lumMod val="40000"/>
                        <a:lumOff val="60000"/>
                      </a:schemeClr>
                    </a:solidFill>
                  </a:tcPr>
                </a:tc>
                <a:tc rowSpan="4">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a:t>
                      </a:r>
                    </a:p>
                    <a:p>
                      <a:pPr marL="0" algn="ctr" defTabSz="914400" rtl="0" eaLnBrk="1" fontAlgn="base" latinLnBrk="0" hangingPunct="1"/>
                      <a:endParaRPr lang="es-CO" sz="1400" b="0" i="0" kern="1200" baseline="0" dirty="0">
                        <a:solidFill>
                          <a:srgbClr val="1E03C3"/>
                        </a:solidFill>
                        <a:effectLst/>
                        <a:latin typeface="+mn-lt"/>
                        <a:ea typeface="+mn-ea"/>
                        <a:cs typeface="+mn-cs"/>
                      </a:endParaRPr>
                    </a:p>
                    <a:p>
                      <a:pPr marL="0" algn="ctr" defTabSz="914400" rtl="0" eaLnBrk="1" fontAlgn="base" latinLnBrk="0" hangingPunct="1"/>
                      <a:endParaRPr lang="es-CO" sz="1400" b="0" i="0" kern="1200" baseline="0" dirty="0">
                        <a:solidFill>
                          <a:srgbClr val="1E03C3"/>
                        </a:solidFill>
                        <a:effectLst/>
                        <a:latin typeface="+mn-lt"/>
                        <a:ea typeface="+mn-ea"/>
                        <a:cs typeface="+mn-cs"/>
                      </a:endParaRPr>
                    </a:p>
                    <a:p>
                      <a:pPr marL="0" algn="ctr" defTabSz="914400" rtl="0" eaLnBrk="1" fontAlgn="base" latinLnBrk="0" hangingPunct="1"/>
                      <a:endParaRPr lang="es-CO" sz="1400" b="0" i="0" kern="1200" baseline="0" dirty="0">
                        <a:solidFill>
                          <a:srgbClr val="1E03C3"/>
                        </a:solidFill>
                        <a:effectLst/>
                        <a:latin typeface="+mn-lt"/>
                        <a:ea typeface="+mn-ea"/>
                        <a:cs typeface="+mn-cs"/>
                      </a:endParaRPr>
                    </a:p>
                    <a:p>
                      <a:pPr marL="0" algn="ctr" defTabSz="914400" rtl="0" eaLnBrk="1" fontAlgn="base" latinLnBrk="0" hangingPunct="1"/>
                      <a:endParaRPr lang="es-CO" sz="1400" b="0" i="0" kern="1200" baseline="0" dirty="0">
                        <a:solidFill>
                          <a:srgbClr val="1E03C3"/>
                        </a:solidFill>
                        <a:effectLst/>
                        <a:latin typeface="+mn-lt"/>
                        <a:ea typeface="+mn-ea"/>
                        <a:cs typeface="+mn-cs"/>
                      </a:endParaRPr>
                    </a:p>
                    <a:p>
                      <a:pPr marL="0" algn="ctr" defTabSz="914400" rtl="0" eaLnBrk="1" fontAlgn="base" latinLnBrk="0" hangingPunct="1"/>
                      <a:endParaRPr lang="es-CO" sz="1400" b="0" i="0" kern="1200" baseline="0" dirty="0">
                        <a:solidFill>
                          <a:srgbClr val="1E03C3"/>
                        </a:solidFill>
                        <a:effectLst/>
                        <a:latin typeface="+mn-lt"/>
                        <a:ea typeface="+mn-ea"/>
                        <a:cs typeface="+mn-cs"/>
                      </a:endParaRPr>
                    </a:p>
                    <a:p>
                      <a:pPr marL="0" algn="ctr" defTabSz="914400" rtl="0" eaLnBrk="1" fontAlgn="base" latinLnBrk="0" hangingPunct="1"/>
                      <a:r>
                        <a:rPr lang="es-CO" sz="1400" b="0" i="0" kern="1200" baseline="0" dirty="0">
                          <a:solidFill>
                            <a:srgbClr val="1E03C3"/>
                          </a:solidFill>
                          <a:effectLst/>
                          <a:latin typeface="+mn-lt"/>
                          <a:ea typeface="+mn-ea"/>
                          <a:cs typeface="+mn-cs"/>
                        </a:rPr>
                        <a:t>Oficina Asesora Jurídica​</a:t>
                      </a:r>
                    </a:p>
                    <a:p>
                      <a:pPr marL="0" algn="ctr" defTabSz="914400" rtl="0" eaLnBrk="1" fontAlgn="base" latinLnBrk="0" hangingPunct="1"/>
                      <a:r>
                        <a:rPr lang="es-CO" sz="1400" b="0" i="0" kern="1200" baseline="0" dirty="0">
                          <a:solidFill>
                            <a:srgbClr val="1E03C3"/>
                          </a:solidFill>
                          <a:effectLst/>
                          <a:latin typeface="+mn-lt"/>
                          <a:ea typeface="+mn-ea"/>
                          <a:cs typeface="+mn-cs"/>
                        </a:rPr>
                        <a:t>​</a:t>
                      </a:r>
                    </a:p>
                  </a:txBody>
                  <a:tcPr>
                    <a:solidFill>
                      <a:schemeClr val="accent1">
                        <a:lumMod val="40000"/>
                        <a:lumOff val="60000"/>
                      </a:schemeClr>
                    </a:solidFill>
                  </a:tcPr>
                </a:tc>
                <a:extLst>
                  <a:ext uri="{0D108BD9-81ED-4DB2-BD59-A6C34878D82A}">
                    <a16:rowId xmlns:a16="http://schemas.microsoft.com/office/drawing/2014/main" val="4186437362"/>
                  </a:ext>
                </a:extLst>
              </a:tr>
              <a:tr h="703691">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ES" sz="1400" b="1" kern="1200" dirty="0">
                          <a:solidFill>
                            <a:srgbClr val="1E03C3"/>
                          </a:solidFill>
                          <a:effectLst/>
                          <a:latin typeface="+mn-lt"/>
                          <a:ea typeface="+mn-ea"/>
                          <a:cs typeface="+mn-cs"/>
                        </a:rPr>
                        <a:t>10.- </a:t>
                      </a:r>
                      <a:r>
                        <a:rPr lang="es-419" sz="1400" b="1" kern="1200" dirty="0">
                          <a:solidFill>
                            <a:srgbClr val="1E03C3"/>
                          </a:solidFill>
                          <a:effectLst/>
                          <a:latin typeface="+mn-lt"/>
                          <a:ea typeface="+mn-ea"/>
                          <a:cs typeface="+mn-cs"/>
                        </a:rPr>
                        <a:t>20213210098072</a:t>
                      </a:r>
                    </a:p>
                    <a:p>
                      <a:pPr algn="ctr" rtl="0" fontAlgn="base"/>
                      <a:r>
                        <a:rPr lang="es-419" sz="1400" b="1" kern="1200" dirty="0">
                          <a:solidFill>
                            <a:srgbClr val="1E03C3"/>
                          </a:solidFill>
                          <a:effectLst/>
                          <a:latin typeface="+mn-lt"/>
                          <a:ea typeface="+mn-ea"/>
                          <a:cs typeface="+mn-cs"/>
                        </a:rPr>
                        <a:t>del 24/11/2021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27/1/2022</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9 días </a:t>
                      </a:r>
                    </a:p>
                  </a:txBody>
                  <a:tcPr>
                    <a:solidFill>
                      <a:schemeClr val="accent1">
                        <a:lumMod val="40000"/>
                        <a:lumOff val="60000"/>
                      </a:schemeClr>
                    </a:solidFill>
                  </a:tcPr>
                </a:tc>
                <a:tc vMerge="1">
                  <a:txBody>
                    <a:bodyPr/>
                    <a:lstStyle/>
                    <a:p>
                      <a:pPr marL="0" algn="ctr" defTabSz="914400" rtl="0" eaLnBrk="1" fontAlgn="base" latinLnBrk="0" hangingPunct="1"/>
                      <a:endParaRPr lang="es-ES" sz="1400" b="0" i="0" kern="1200" baseline="0" dirty="0">
                        <a:solidFill>
                          <a:srgbClr val="1E03C3"/>
                        </a:solidFill>
                        <a:effectLst/>
                        <a:latin typeface="+mn-lt"/>
                        <a:ea typeface="+mn-ea"/>
                        <a:cs typeface="+mn-cs"/>
                      </a:endParaRPr>
                    </a:p>
                  </a:txBody>
                  <a:tcPr>
                    <a:solidFill>
                      <a:schemeClr val="accent1">
                        <a:lumMod val="40000"/>
                        <a:lumOff val="60000"/>
                      </a:schemeClr>
                    </a:solidFill>
                  </a:tcPr>
                </a:tc>
                <a:tc vMerge="1">
                  <a:txBody>
                    <a:bodyPr/>
                    <a:lstStyle/>
                    <a:p>
                      <a:endParaRPr lang="es-419"/>
                    </a:p>
                  </a:txBody>
                  <a:tcPr>
                    <a:solidFill>
                      <a:schemeClr val="accent1">
                        <a:lumMod val="40000"/>
                        <a:lumOff val="60000"/>
                      </a:schemeClr>
                    </a:solidFill>
                  </a:tcPr>
                </a:tc>
                <a:extLst>
                  <a:ext uri="{0D108BD9-81ED-4DB2-BD59-A6C34878D82A}">
                    <a16:rowId xmlns:a16="http://schemas.microsoft.com/office/drawing/2014/main" val="820079712"/>
                  </a:ext>
                </a:extLst>
              </a:tr>
              <a:tr h="703691">
                <a:tc>
                  <a:txBody>
                    <a:bodyPr/>
                    <a:lstStyle/>
                    <a:p>
                      <a:pPr marL="0" algn="ctr" defTabSz="914400" rtl="0" eaLnBrk="1" fontAlgn="base" latinLnBrk="0" hangingPunct="1"/>
                      <a:r>
                        <a:rPr lang="es-419" sz="1400" b="1" kern="1200" dirty="0">
                          <a:solidFill>
                            <a:srgbClr val="1E03C3"/>
                          </a:solidFill>
                          <a:effectLst/>
                          <a:latin typeface="+mn-lt"/>
                          <a:ea typeface="+mn-ea"/>
                          <a:cs typeface="+mn-cs"/>
                        </a:rPr>
                        <a:t>11.- 20213210105122</a:t>
                      </a:r>
                    </a:p>
                    <a:p>
                      <a:pPr marL="0" algn="ctr" defTabSz="914400" rtl="0" eaLnBrk="1" fontAlgn="base" latinLnBrk="0" hangingPunct="1"/>
                      <a:r>
                        <a:rPr lang="es-419" sz="1400" b="1" kern="1200" dirty="0">
                          <a:solidFill>
                            <a:srgbClr val="1E03C3"/>
                          </a:solidFill>
                          <a:effectLst/>
                          <a:latin typeface="+mn-lt"/>
                          <a:ea typeface="+mn-ea"/>
                          <a:cs typeface="+mn-cs"/>
                        </a:rPr>
                        <a:t>del 22/11/2021 </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24/1/2022</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8 días</a:t>
                      </a:r>
                    </a:p>
                  </a:txBody>
                  <a:tcPr>
                    <a:solidFill>
                      <a:schemeClr val="accent1">
                        <a:lumMod val="40000"/>
                        <a:lumOff val="60000"/>
                      </a:schemeClr>
                    </a:solidFill>
                  </a:tcPr>
                </a:tc>
                <a:tc vMerge="1">
                  <a:txBody>
                    <a:bodyPr/>
                    <a:lstStyle/>
                    <a:p>
                      <a:pPr marL="0" algn="ctr" defTabSz="914400" rtl="0" eaLnBrk="1" fontAlgn="base" latinLnBrk="0" hangingPunct="1"/>
                      <a:endParaRPr lang="es-ES" sz="1400" b="0" i="0" kern="1200" baseline="0" dirty="0">
                        <a:solidFill>
                          <a:srgbClr val="1E03C3"/>
                        </a:solidFill>
                        <a:effectLst/>
                        <a:latin typeface="+mn-lt"/>
                        <a:ea typeface="+mn-ea"/>
                        <a:cs typeface="+mn-cs"/>
                      </a:endParaRPr>
                    </a:p>
                  </a:txBody>
                  <a:tcPr>
                    <a:solidFill>
                      <a:schemeClr val="accent1">
                        <a:lumMod val="40000"/>
                        <a:lumOff val="60000"/>
                      </a:schemeClr>
                    </a:solidFill>
                  </a:tcPr>
                </a:tc>
                <a:tc vMerge="1">
                  <a:txBody>
                    <a:bodyPr/>
                    <a:lstStyle/>
                    <a:p>
                      <a:endParaRPr lang="es-419"/>
                    </a:p>
                  </a:txBody>
                  <a:tcPr>
                    <a:solidFill>
                      <a:schemeClr val="accent1">
                        <a:lumMod val="40000"/>
                        <a:lumOff val="60000"/>
                      </a:schemeClr>
                    </a:solidFill>
                  </a:tcPr>
                </a:tc>
                <a:extLst>
                  <a:ext uri="{0D108BD9-81ED-4DB2-BD59-A6C34878D82A}">
                    <a16:rowId xmlns:a16="http://schemas.microsoft.com/office/drawing/2014/main" val="2985035170"/>
                  </a:ext>
                </a:extLst>
              </a:tr>
              <a:tr h="9041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12.- 20213210110112</a:t>
                      </a:r>
                    </a:p>
                    <a:p>
                      <a:pPr marL="0" marR="0" lvl="0" indent="0" algn="ctr" defTabSz="914400" rtl="0" eaLnBrk="1" fontAlgn="auto"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del 28/12/2021</a:t>
                      </a:r>
                    </a:p>
                    <a:p>
                      <a:pPr algn="ctr" rtl="0" fontAlgn="auto"/>
                      <a:endParaRPr lang="es-419" sz="1400" b="1" kern="1200" dirty="0">
                        <a:solidFill>
                          <a:srgbClr val="1E03C3"/>
                        </a:solidFill>
                        <a:effectLst/>
                        <a:latin typeface="+mn-lt"/>
                        <a:ea typeface="+mn-ea"/>
                        <a:cs typeface="+mn-cs"/>
                      </a:endParaRP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5/1/2022</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1 día </a:t>
                      </a:r>
                    </a:p>
                  </a:txBody>
                  <a:tcPr>
                    <a:solidFill>
                      <a:schemeClr val="accent1">
                        <a:lumMod val="40000"/>
                        <a:lumOff val="60000"/>
                      </a:schemeClr>
                    </a:solidFill>
                  </a:tcPr>
                </a:tc>
                <a:tc>
                  <a:txBody>
                    <a:bodyPr/>
                    <a:lstStyle/>
                    <a:p>
                      <a:pPr marL="0" algn="ctr" defTabSz="914400" rtl="0" eaLnBrk="1" fontAlgn="base" latinLnBrk="0" hangingPunct="1"/>
                      <a:r>
                        <a:rPr lang="es-ES" sz="1400" b="0" i="0" kern="1200" baseline="0" dirty="0">
                          <a:solidFill>
                            <a:srgbClr val="1E03C3"/>
                          </a:solidFill>
                          <a:effectLst/>
                          <a:latin typeface="+mn-lt"/>
                          <a:ea typeface="+mn-ea"/>
                          <a:cs typeface="+mn-cs"/>
                        </a:rPr>
                        <a:t>5 días </a:t>
                      </a:r>
                    </a:p>
                  </a:txBody>
                  <a:tcPr>
                    <a:solidFill>
                      <a:schemeClr val="accent1">
                        <a:lumMod val="40000"/>
                        <a:lumOff val="60000"/>
                      </a:schemeClr>
                    </a:solidFill>
                  </a:tcPr>
                </a:tc>
                <a:tc vMerge="1">
                  <a:txBody>
                    <a:bodyPr/>
                    <a:lstStyle/>
                    <a:p>
                      <a:endParaRPr lang="es-419" dirty="0"/>
                    </a:p>
                  </a:txBody>
                  <a:tcPr>
                    <a:solidFill>
                      <a:schemeClr val="accent1">
                        <a:lumMod val="40000"/>
                        <a:lumOff val="60000"/>
                      </a:schemeClr>
                    </a:solidFill>
                  </a:tcPr>
                </a:tc>
                <a:extLst>
                  <a:ext uri="{0D108BD9-81ED-4DB2-BD59-A6C34878D82A}">
                    <a16:rowId xmlns:a16="http://schemas.microsoft.com/office/drawing/2014/main" val="3485342729"/>
                  </a:ext>
                </a:extLst>
              </a:tr>
            </a:tbl>
          </a:graphicData>
        </a:graphic>
      </p:graphicFrame>
    </p:spTree>
    <p:extLst>
      <p:ext uri="{BB962C8B-B14F-4D97-AF65-F5344CB8AC3E}">
        <p14:creationId xmlns:p14="http://schemas.microsoft.com/office/powerpoint/2010/main" val="19673818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23930" y="353955"/>
            <a:ext cx="5938178"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x-none" sz="2200" b="1" dirty="0">
                <a:solidFill>
                  <a:srgbClr val="002060"/>
                </a:solidFill>
              </a:rPr>
              <a:t>RESPUESTAS EXTEMPORÁNEAS </a:t>
            </a:r>
          </a:p>
          <a:p>
            <a:pPr algn="ctr"/>
            <a:r>
              <a:rPr lang="x-none" sz="2200" b="1" dirty="0">
                <a:solidFill>
                  <a:srgbClr val="002060"/>
                </a:solidFill>
              </a:rPr>
              <a:t>ANEXO </a:t>
            </a:r>
            <a:r>
              <a:rPr lang="es-ES" sz="2200" b="1" dirty="0">
                <a:solidFill>
                  <a:srgbClr val="002060"/>
                </a:solidFill>
              </a:rPr>
              <a:t>3</a:t>
            </a:r>
          </a:p>
        </p:txBody>
      </p:sp>
      <p:graphicFrame>
        <p:nvGraphicFramePr>
          <p:cNvPr id="3" name="Tabla 2"/>
          <p:cNvGraphicFramePr>
            <a:graphicFrameLocks noGrp="1"/>
          </p:cNvGraphicFramePr>
          <p:nvPr>
            <p:extLst>
              <p:ext uri="{D42A27DB-BD31-4B8C-83A1-F6EECF244321}">
                <p14:modId xmlns:p14="http://schemas.microsoft.com/office/powerpoint/2010/main" val="641264598"/>
              </p:ext>
            </p:extLst>
          </p:nvPr>
        </p:nvGraphicFramePr>
        <p:xfrm>
          <a:off x="401782" y="1240354"/>
          <a:ext cx="8160326" cy="4437432"/>
        </p:xfrm>
        <a:graphic>
          <a:graphicData uri="http://schemas.openxmlformats.org/drawingml/2006/table">
            <a:tbl>
              <a:tblPr firstRow="1" bandRow="1">
                <a:tableStyleId>{5C22544A-7EE6-4342-B048-85BDC9FD1C3A}</a:tableStyleId>
              </a:tblPr>
              <a:tblGrid>
                <a:gridCol w="1841688">
                  <a:extLst>
                    <a:ext uri="{9D8B030D-6E8A-4147-A177-3AD203B41FA5}">
                      <a16:colId xmlns:a16="http://schemas.microsoft.com/office/drawing/2014/main" val="1338410865"/>
                    </a:ext>
                  </a:extLst>
                </a:gridCol>
                <a:gridCol w="1135834">
                  <a:extLst>
                    <a:ext uri="{9D8B030D-6E8A-4147-A177-3AD203B41FA5}">
                      <a16:colId xmlns:a16="http://schemas.microsoft.com/office/drawing/2014/main" val="2866425714"/>
                    </a:ext>
                  </a:extLst>
                </a:gridCol>
                <a:gridCol w="1756222">
                  <a:extLst>
                    <a:ext uri="{9D8B030D-6E8A-4147-A177-3AD203B41FA5}">
                      <a16:colId xmlns:a16="http://schemas.microsoft.com/office/drawing/2014/main" val="4255793627"/>
                    </a:ext>
                  </a:extLst>
                </a:gridCol>
                <a:gridCol w="1980891">
                  <a:extLst>
                    <a:ext uri="{9D8B030D-6E8A-4147-A177-3AD203B41FA5}">
                      <a16:colId xmlns:a16="http://schemas.microsoft.com/office/drawing/2014/main" val="4064008300"/>
                    </a:ext>
                  </a:extLst>
                </a:gridCol>
                <a:gridCol w="1445691">
                  <a:extLst>
                    <a:ext uri="{9D8B030D-6E8A-4147-A177-3AD203B41FA5}">
                      <a16:colId xmlns:a16="http://schemas.microsoft.com/office/drawing/2014/main" val="3976038741"/>
                    </a:ext>
                  </a:extLst>
                </a:gridCol>
              </a:tblGrid>
              <a:tr h="1252151">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RADICADO</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FECHA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ENTREGA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RESPUESTA</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DÍAS </a:t>
                      </a:r>
                      <a:endParaRPr lang="es-MX"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EXTEMPORÁNEOS</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ES"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TÉRMINO</a:t>
                      </a:r>
                      <a:r>
                        <a:rPr lang="x-none" sz="1500" b="1" kern="1200" baseline="0" dirty="0">
                          <a:solidFill>
                            <a:schemeClr val="bg1"/>
                          </a:solidFill>
                          <a:effectLst/>
                          <a:latin typeface="+mn-lt"/>
                          <a:ea typeface="+mn-ea"/>
                          <a:cs typeface="+mn-cs"/>
                        </a:rPr>
                        <a:t>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baseline="0" dirty="0">
                          <a:solidFill>
                            <a:schemeClr val="bg1"/>
                          </a:solidFill>
                          <a:effectLst/>
                          <a:latin typeface="+mn-lt"/>
                          <a:ea typeface="+mn-ea"/>
                          <a:cs typeface="+mn-cs"/>
                        </a:rPr>
                        <a:t>LEGAL</a:t>
                      </a:r>
                      <a:endParaRPr lang="es-ES" sz="1500" b="1" kern="1200" dirty="0">
                        <a:solidFill>
                          <a:schemeClr val="bg1"/>
                        </a:solidFill>
                        <a:effectLst/>
                        <a:latin typeface="+mn-lt"/>
                        <a:ea typeface="+mn-ea"/>
                        <a:cs typeface="+mn-cs"/>
                      </a:endParaRP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DEPENDENCIA</a:t>
                      </a:r>
                    </a:p>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chemeClr val="bg1"/>
                        </a:solidFill>
                        <a:effectLst/>
                        <a:latin typeface="+mn-lt"/>
                        <a:ea typeface="+mn-ea"/>
                        <a:cs typeface="+mn-cs"/>
                      </a:endParaRPr>
                    </a:p>
                  </a:txBody>
                  <a:tcPr marL="68580" marR="68580" marT="0" marB="0">
                    <a:solidFill>
                      <a:schemeClr val="accent1">
                        <a:lumMod val="75000"/>
                      </a:schemeClr>
                    </a:solidFill>
                  </a:tcPr>
                </a:tc>
                <a:extLst>
                  <a:ext uri="{0D108BD9-81ED-4DB2-BD59-A6C34878D82A}">
                    <a16:rowId xmlns:a16="http://schemas.microsoft.com/office/drawing/2014/main" val="938619644"/>
                  </a:ext>
                </a:extLst>
              </a:tr>
              <a:tr h="693369">
                <a:tc>
                  <a:txBody>
                    <a:bodyPr/>
                    <a:lstStyle/>
                    <a:p>
                      <a:pPr algn="ctr"/>
                      <a:r>
                        <a:rPr lang="es-419" sz="1400" b="1" kern="1200" dirty="0">
                          <a:solidFill>
                            <a:srgbClr val="1E03C3"/>
                          </a:solidFill>
                          <a:effectLst/>
                          <a:latin typeface="+mn-lt"/>
                          <a:ea typeface="+mn-ea"/>
                          <a:cs typeface="+mn-cs"/>
                        </a:rPr>
                        <a:t>13.- 20213210085262</a:t>
                      </a:r>
                    </a:p>
                    <a:p>
                      <a:pPr algn="ctr"/>
                      <a:r>
                        <a:rPr lang="es-419" sz="1400" b="1" kern="1200" dirty="0">
                          <a:solidFill>
                            <a:srgbClr val="1E03C3"/>
                          </a:solidFill>
                          <a:effectLst/>
                          <a:latin typeface="+mn-lt"/>
                          <a:ea typeface="+mn-ea"/>
                          <a:cs typeface="+mn-cs"/>
                        </a:rPr>
                        <a:t>del 19/10/2021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27/10/2021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1 día </a:t>
                      </a:r>
                    </a:p>
                  </a:txBody>
                  <a:tcPr>
                    <a:solidFill>
                      <a:schemeClr val="accent1">
                        <a:lumMod val="40000"/>
                        <a:lumOff val="60000"/>
                      </a:schemeClr>
                    </a:solidFill>
                  </a:tcPr>
                </a:tc>
                <a:tc>
                  <a:txBody>
                    <a:bodyPr/>
                    <a:lstStyle/>
                    <a:p>
                      <a:pPr marL="0" algn="ctr" defTabSz="914400" rtl="0" eaLnBrk="1" fontAlgn="base" latinLnBrk="0" hangingPunct="1"/>
                      <a:r>
                        <a:rPr lang="es-ES" sz="1400" b="0" i="0" kern="1200" baseline="0" dirty="0">
                          <a:solidFill>
                            <a:srgbClr val="1E03C3"/>
                          </a:solidFill>
                          <a:effectLst/>
                          <a:latin typeface="+mn-lt"/>
                          <a:ea typeface="+mn-ea"/>
                          <a:cs typeface="+mn-cs"/>
                        </a:rPr>
                        <a:t>5 días </a:t>
                      </a:r>
                      <a:endParaRPr lang="es-419" sz="1400" b="0" i="0" kern="1200" baseline="0" dirty="0">
                        <a:solidFill>
                          <a:srgbClr val="1E03C3"/>
                        </a:solidFill>
                        <a:effectLst/>
                        <a:latin typeface="+mn-lt"/>
                        <a:ea typeface="+mn-ea"/>
                        <a:cs typeface="+mn-cs"/>
                      </a:endParaRPr>
                    </a:p>
                  </a:txBody>
                  <a:tcPr>
                    <a:solidFill>
                      <a:schemeClr val="accent1">
                        <a:lumMod val="40000"/>
                        <a:lumOff val="60000"/>
                      </a:schemeClr>
                    </a:solidFill>
                  </a:tcPr>
                </a:tc>
                <a:tc rowSpan="2">
                  <a:txBody>
                    <a:bodyPr/>
                    <a:lstStyle/>
                    <a:p>
                      <a:pPr marL="0" algn="ctr" defTabSz="914400" rtl="0" eaLnBrk="1" fontAlgn="base" latinLnBrk="0" hangingPunct="1"/>
                      <a:endParaRPr lang="es-CO" sz="1400" b="0" i="0" kern="1200" baseline="0" dirty="0">
                        <a:solidFill>
                          <a:srgbClr val="1E03C3"/>
                        </a:solidFill>
                        <a:effectLst/>
                        <a:latin typeface="+mn-lt"/>
                        <a:ea typeface="+mn-ea"/>
                        <a:cs typeface="+mn-cs"/>
                      </a:endParaRPr>
                    </a:p>
                    <a:p>
                      <a:pPr marL="0" algn="ctr" defTabSz="914400" rtl="0" eaLnBrk="1" fontAlgn="base" latinLnBrk="0" hangingPunct="1"/>
                      <a:endParaRPr lang="es-CO" sz="1400" b="0" i="0" kern="1200" baseline="0" dirty="0">
                        <a:solidFill>
                          <a:srgbClr val="1E03C3"/>
                        </a:solidFill>
                        <a:effectLst/>
                        <a:latin typeface="+mn-lt"/>
                        <a:ea typeface="+mn-ea"/>
                        <a:cs typeface="+mn-cs"/>
                      </a:endParaRPr>
                    </a:p>
                    <a:p>
                      <a:pPr marL="0" algn="ctr" defTabSz="914400" rtl="0" eaLnBrk="1" fontAlgn="base" latinLnBrk="0" hangingPunct="1"/>
                      <a:r>
                        <a:rPr lang="es-CO" sz="1400" b="0" i="0" kern="1200" baseline="0" dirty="0">
                          <a:solidFill>
                            <a:srgbClr val="1E03C3"/>
                          </a:solidFill>
                          <a:effectLst/>
                          <a:latin typeface="+mn-lt"/>
                          <a:ea typeface="+mn-ea"/>
                          <a:cs typeface="+mn-cs"/>
                        </a:rPr>
                        <a:t>Oficina Asesora Jurídica </a:t>
                      </a:r>
                    </a:p>
                  </a:txBody>
                  <a:tcPr>
                    <a:solidFill>
                      <a:schemeClr val="accent1">
                        <a:lumMod val="40000"/>
                        <a:lumOff val="60000"/>
                      </a:schemeClr>
                    </a:solidFill>
                  </a:tcPr>
                </a:tc>
                <a:extLst>
                  <a:ext uri="{0D108BD9-81ED-4DB2-BD59-A6C34878D82A}">
                    <a16:rowId xmlns:a16="http://schemas.microsoft.com/office/drawing/2014/main" val="4186437362"/>
                  </a:ext>
                </a:extLst>
              </a:tr>
              <a:tr h="850403">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14.- 20213210084672</a:t>
                      </a:r>
                    </a:p>
                    <a:p>
                      <a:pPr marL="0" marR="0" lvl="0" indent="0" algn="ctr" defTabSz="914400" rtl="0" eaLnBrk="1" fontAlgn="base"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del 14/10/2021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2/11/2021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1 día </a:t>
                      </a:r>
                    </a:p>
                  </a:txBody>
                  <a:tcPr>
                    <a:solidFill>
                      <a:schemeClr val="accent1">
                        <a:lumMod val="40000"/>
                        <a:lumOff val="60000"/>
                      </a:schemeClr>
                    </a:solidFill>
                  </a:tcPr>
                </a:tc>
                <a:tc>
                  <a:txBody>
                    <a:bodyPr/>
                    <a:lstStyle/>
                    <a:p>
                      <a:pPr marL="0" algn="ctr" defTabSz="914400" rtl="0" eaLnBrk="1" fontAlgn="base" latinLnBrk="0" hangingPunct="1"/>
                      <a:r>
                        <a:rPr lang="es-ES" sz="1400" b="0" i="0" kern="1200" baseline="0" dirty="0">
                          <a:solidFill>
                            <a:srgbClr val="1E03C3"/>
                          </a:solidFill>
                          <a:effectLst/>
                          <a:latin typeface="+mn-lt"/>
                          <a:ea typeface="+mn-ea"/>
                          <a:cs typeface="+mn-cs"/>
                        </a:rPr>
                        <a:t>10 días </a:t>
                      </a:r>
                    </a:p>
                    <a:p>
                      <a:pPr marL="0" algn="ctr" defTabSz="914400" rtl="0" eaLnBrk="1" fontAlgn="base" latinLnBrk="0" hangingPunct="1"/>
                      <a:r>
                        <a:rPr lang="es-ES" sz="1400" b="0" i="0" kern="1200" baseline="0" dirty="0">
                          <a:solidFill>
                            <a:srgbClr val="1E03C3"/>
                          </a:solidFill>
                          <a:effectLst/>
                          <a:latin typeface="+mn-lt"/>
                          <a:ea typeface="+mn-ea"/>
                          <a:cs typeface="+mn-cs"/>
                        </a:rPr>
                        <a:t>Artículo 17 CPACA</a:t>
                      </a:r>
                    </a:p>
                  </a:txBody>
                  <a:tcPr>
                    <a:solidFill>
                      <a:schemeClr val="accent1">
                        <a:lumMod val="40000"/>
                        <a:lumOff val="60000"/>
                      </a:schemeClr>
                    </a:solidFill>
                  </a:tcPr>
                </a:tc>
                <a:tc vMerge="1">
                  <a:txBody>
                    <a:bodyPr/>
                    <a:lstStyle/>
                    <a:p>
                      <a:endParaRPr lang="es-419"/>
                    </a:p>
                  </a:txBody>
                  <a:tcPr>
                    <a:solidFill>
                      <a:schemeClr val="accent1">
                        <a:lumMod val="40000"/>
                        <a:lumOff val="60000"/>
                      </a:schemeClr>
                    </a:solidFill>
                  </a:tcPr>
                </a:tc>
                <a:extLst>
                  <a:ext uri="{0D108BD9-81ED-4DB2-BD59-A6C34878D82A}">
                    <a16:rowId xmlns:a16="http://schemas.microsoft.com/office/drawing/2014/main" val="820079712"/>
                  </a:ext>
                </a:extLst>
              </a:tr>
              <a:tr h="884034">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15.- 20213210090122</a:t>
                      </a:r>
                    </a:p>
                    <a:p>
                      <a:pPr marL="0" marR="0" lvl="0" indent="0" algn="ctr" defTabSz="914400" rtl="0" eaLnBrk="1" fontAlgn="base"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del 2/11/2021</a:t>
                      </a:r>
                    </a:p>
                    <a:p>
                      <a:pPr marL="0" algn="ctr" defTabSz="914400" rtl="0" eaLnBrk="1" fontAlgn="base" latinLnBrk="0" hangingPunct="1"/>
                      <a:endParaRPr lang="es-419" sz="1400" b="1" kern="1200" dirty="0">
                        <a:solidFill>
                          <a:srgbClr val="1E03C3"/>
                        </a:solidFill>
                        <a:effectLst/>
                        <a:latin typeface="+mn-lt"/>
                        <a:ea typeface="+mn-ea"/>
                        <a:cs typeface="+mn-cs"/>
                      </a:endParaRP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10/11/2021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1 día</a:t>
                      </a:r>
                    </a:p>
                  </a:txBody>
                  <a:tcPr>
                    <a:solidFill>
                      <a:schemeClr val="accent1">
                        <a:lumMod val="40000"/>
                        <a:lumOff val="60000"/>
                      </a:schemeClr>
                    </a:solidFill>
                  </a:tcPr>
                </a:tc>
                <a:tc>
                  <a:txBody>
                    <a:bodyPr/>
                    <a:lstStyle/>
                    <a:p>
                      <a:pPr marL="0" algn="ctr" defTabSz="914400" rtl="0" eaLnBrk="1" fontAlgn="base" latinLnBrk="0" hangingPunct="1"/>
                      <a:r>
                        <a:rPr lang="es-ES" sz="1400" b="0" i="0" kern="1200" baseline="0" dirty="0">
                          <a:solidFill>
                            <a:srgbClr val="1E03C3"/>
                          </a:solidFill>
                          <a:effectLst/>
                          <a:latin typeface="+mn-lt"/>
                          <a:ea typeface="+mn-ea"/>
                          <a:cs typeface="+mn-cs"/>
                        </a:rPr>
                        <a:t>5 días </a:t>
                      </a:r>
                    </a:p>
                  </a:txBody>
                  <a:tcPr>
                    <a:solidFill>
                      <a:schemeClr val="accent1">
                        <a:lumMod val="40000"/>
                        <a:lumOff val="60000"/>
                      </a:schemeClr>
                    </a:solidFill>
                  </a:tcPr>
                </a:tc>
                <a:tc rowSpan="2">
                  <a:txBody>
                    <a:bodyPr/>
                    <a:lstStyle/>
                    <a:p>
                      <a:pPr algn="ctr"/>
                      <a:endParaRPr lang="es-ES" sz="1400" b="0" i="0" kern="1200" baseline="0" dirty="0">
                        <a:solidFill>
                          <a:srgbClr val="1E03C3"/>
                        </a:solidFill>
                        <a:effectLst/>
                        <a:latin typeface="+mn-lt"/>
                        <a:ea typeface="+mn-ea"/>
                        <a:cs typeface="+mn-cs"/>
                      </a:endParaRPr>
                    </a:p>
                    <a:p>
                      <a:pPr algn="ctr"/>
                      <a:endParaRPr lang="es-ES" sz="1400" b="0" i="0" kern="1200" baseline="0" dirty="0">
                        <a:solidFill>
                          <a:srgbClr val="1E03C3"/>
                        </a:solidFill>
                        <a:effectLst/>
                        <a:latin typeface="+mn-lt"/>
                        <a:ea typeface="+mn-ea"/>
                        <a:cs typeface="+mn-cs"/>
                      </a:endParaRPr>
                    </a:p>
                    <a:p>
                      <a:pPr algn="ctr"/>
                      <a:r>
                        <a:rPr lang="es-ES" sz="1400" b="0" i="0" kern="1200" baseline="0" dirty="0">
                          <a:solidFill>
                            <a:srgbClr val="1E03C3"/>
                          </a:solidFill>
                          <a:effectLst/>
                          <a:latin typeface="+mn-lt"/>
                          <a:ea typeface="+mn-ea"/>
                          <a:cs typeface="+mn-cs"/>
                        </a:rPr>
                        <a:t>Subdirección de Regulación </a:t>
                      </a:r>
                      <a:endParaRPr lang="es-419" sz="1400" b="0" i="0" kern="1200" baseline="0" dirty="0">
                        <a:solidFill>
                          <a:srgbClr val="1E03C3"/>
                        </a:solidFill>
                        <a:effectLst/>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2985035170"/>
                  </a:ext>
                </a:extLst>
              </a:tr>
              <a:tr h="7574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16.- 20213210091792</a:t>
                      </a:r>
                    </a:p>
                    <a:p>
                      <a:pPr marL="0" marR="0" lvl="0" indent="0" algn="ctr" defTabSz="914400" rtl="0" eaLnBrk="1" fontAlgn="auto"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del 5/11/2021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17/11/2021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2 días</a:t>
                      </a:r>
                    </a:p>
                  </a:txBody>
                  <a:tcPr>
                    <a:solidFill>
                      <a:schemeClr val="accent1">
                        <a:lumMod val="40000"/>
                        <a:lumOff val="60000"/>
                      </a:schemeClr>
                    </a:solidFill>
                  </a:tcPr>
                </a:tc>
                <a:tc>
                  <a:txBody>
                    <a:bodyPr/>
                    <a:lstStyle/>
                    <a:p>
                      <a:pPr marL="0" algn="ctr" defTabSz="914400" rtl="0" eaLnBrk="1" fontAlgn="base" latinLnBrk="0" hangingPunct="1"/>
                      <a:r>
                        <a:rPr lang="es-ES" sz="1400" b="0" i="0" kern="1200" baseline="0" dirty="0">
                          <a:solidFill>
                            <a:srgbClr val="1E03C3"/>
                          </a:solidFill>
                          <a:effectLst/>
                          <a:latin typeface="+mn-lt"/>
                          <a:ea typeface="+mn-ea"/>
                          <a:cs typeface="+mn-cs"/>
                        </a:rPr>
                        <a:t>5 días </a:t>
                      </a:r>
                    </a:p>
                  </a:txBody>
                  <a:tcPr>
                    <a:solidFill>
                      <a:schemeClr val="accent1">
                        <a:lumMod val="40000"/>
                        <a:lumOff val="60000"/>
                      </a:schemeClr>
                    </a:solidFill>
                  </a:tcPr>
                </a:tc>
                <a:tc vMerge="1">
                  <a:txBody>
                    <a:bodyPr/>
                    <a:lstStyle/>
                    <a:p>
                      <a:endParaRPr lang="es-419" dirty="0"/>
                    </a:p>
                  </a:txBody>
                  <a:tcPr>
                    <a:solidFill>
                      <a:schemeClr val="accent1">
                        <a:lumMod val="40000"/>
                        <a:lumOff val="60000"/>
                      </a:schemeClr>
                    </a:solidFill>
                  </a:tcPr>
                </a:tc>
                <a:extLst>
                  <a:ext uri="{0D108BD9-81ED-4DB2-BD59-A6C34878D82A}">
                    <a16:rowId xmlns:a16="http://schemas.microsoft.com/office/drawing/2014/main" val="3485342729"/>
                  </a:ext>
                </a:extLst>
              </a:tr>
            </a:tbl>
          </a:graphicData>
        </a:graphic>
      </p:graphicFrame>
    </p:spTree>
    <p:extLst>
      <p:ext uri="{BB962C8B-B14F-4D97-AF65-F5344CB8AC3E}">
        <p14:creationId xmlns:p14="http://schemas.microsoft.com/office/powerpoint/2010/main" val="42558050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809461" y="316377"/>
            <a:ext cx="5795063"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x-none" sz="2200" b="1" dirty="0">
                <a:solidFill>
                  <a:srgbClr val="002060"/>
                </a:solidFill>
              </a:rPr>
              <a:t>TRASLADOS EXTEMPORÁNEOS </a:t>
            </a:r>
          </a:p>
          <a:p>
            <a:pPr algn="ctr"/>
            <a:r>
              <a:rPr lang="x-none" sz="2200" b="1" dirty="0">
                <a:solidFill>
                  <a:srgbClr val="002060"/>
                </a:solidFill>
              </a:rPr>
              <a:t>ANEXO </a:t>
            </a:r>
            <a:r>
              <a:rPr lang="es-ES" sz="2200" b="1" dirty="0">
                <a:solidFill>
                  <a:srgbClr val="002060"/>
                </a:solidFill>
              </a:rPr>
              <a:t>4</a:t>
            </a:r>
          </a:p>
        </p:txBody>
      </p:sp>
      <p:graphicFrame>
        <p:nvGraphicFramePr>
          <p:cNvPr id="3" name="Tabla 2"/>
          <p:cNvGraphicFramePr>
            <a:graphicFrameLocks noGrp="1"/>
          </p:cNvGraphicFramePr>
          <p:nvPr>
            <p:extLst>
              <p:ext uri="{D42A27DB-BD31-4B8C-83A1-F6EECF244321}">
                <p14:modId xmlns:p14="http://schemas.microsoft.com/office/powerpoint/2010/main" val="2158269640"/>
              </p:ext>
            </p:extLst>
          </p:nvPr>
        </p:nvGraphicFramePr>
        <p:xfrm>
          <a:off x="364110" y="1268695"/>
          <a:ext cx="8240414" cy="4504784"/>
        </p:xfrm>
        <a:graphic>
          <a:graphicData uri="http://schemas.openxmlformats.org/drawingml/2006/table">
            <a:tbl>
              <a:tblPr firstRow="1" bandRow="1">
                <a:tableStyleId>{5C22544A-7EE6-4342-B048-85BDC9FD1C3A}</a:tableStyleId>
              </a:tblPr>
              <a:tblGrid>
                <a:gridCol w="2150283">
                  <a:extLst>
                    <a:ext uri="{9D8B030D-6E8A-4147-A177-3AD203B41FA5}">
                      <a16:colId xmlns:a16="http://schemas.microsoft.com/office/drawing/2014/main" val="1338410865"/>
                    </a:ext>
                  </a:extLst>
                </a:gridCol>
                <a:gridCol w="1591210">
                  <a:extLst>
                    <a:ext uri="{9D8B030D-6E8A-4147-A177-3AD203B41FA5}">
                      <a16:colId xmlns:a16="http://schemas.microsoft.com/office/drawing/2014/main" val="2866425714"/>
                    </a:ext>
                  </a:extLst>
                </a:gridCol>
                <a:gridCol w="1730979">
                  <a:extLst>
                    <a:ext uri="{9D8B030D-6E8A-4147-A177-3AD203B41FA5}">
                      <a16:colId xmlns:a16="http://schemas.microsoft.com/office/drawing/2014/main" val="4255793627"/>
                    </a:ext>
                  </a:extLst>
                </a:gridCol>
                <a:gridCol w="1437907">
                  <a:extLst>
                    <a:ext uri="{9D8B030D-6E8A-4147-A177-3AD203B41FA5}">
                      <a16:colId xmlns:a16="http://schemas.microsoft.com/office/drawing/2014/main" val="4064008300"/>
                    </a:ext>
                  </a:extLst>
                </a:gridCol>
                <a:gridCol w="1330035">
                  <a:extLst>
                    <a:ext uri="{9D8B030D-6E8A-4147-A177-3AD203B41FA5}">
                      <a16:colId xmlns:a16="http://schemas.microsoft.com/office/drawing/2014/main" val="3976038741"/>
                    </a:ext>
                  </a:extLst>
                </a:gridCol>
              </a:tblGrid>
              <a:tr h="1208066">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err="1">
                          <a:solidFill>
                            <a:schemeClr val="bg1"/>
                          </a:solidFill>
                          <a:effectLst/>
                          <a:latin typeface="+mn-lt"/>
                          <a:ea typeface="+mn-ea"/>
                          <a:cs typeface="+mn-cs"/>
                        </a:rPr>
                        <a:t>N°</a:t>
                      </a:r>
                      <a:r>
                        <a:rPr lang="es-CO" sz="1500" b="1" kern="1200" dirty="0">
                          <a:solidFill>
                            <a:schemeClr val="bg1"/>
                          </a:solidFill>
                          <a:effectLst/>
                          <a:latin typeface="+mn-lt"/>
                          <a:ea typeface="+mn-ea"/>
                          <a:cs typeface="+mn-cs"/>
                        </a:rPr>
                        <a:t>  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RADICADO</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FECHA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ENTREGA</a:t>
                      </a:r>
                      <a:r>
                        <a:rPr lang="es-MX" sz="1500" b="1" kern="1200" dirty="0">
                          <a:solidFill>
                            <a:schemeClr val="bg1"/>
                          </a:solidFill>
                          <a:effectLst/>
                          <a:latin typeface="+mn-lt"/>
                          <a:ea typeface="+mn-ea"/>
                          <a:cs typeface="+mn-cs"/>
                        </a:rPr>
                        <a:t> </a:t>
                      </a:r>
                      <a:r>
                        <a:rPr lang="x-none" sz="1500" b="1" kern="1200" dirty="0">
                          <a:solidFill>
                            <a:schemeClr val="bg1"/>
                          </a:solidFill>
                          <a:effectLst/>
                          <a:latin typeface="+mn-lt"/>
                          <a:ea typeface="+mn-ea"/>
                          <a:cs typeface="+mn-cs"/>
                        </a:rPr>
                        <a:t>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RESPUESTA</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chemeClr val="bg1"/>
                          </a:solidFill>
                          <a:effectLst/>
                          <a:latin typeface="+mn-lt"/>
                          <a:ea typeface="+mn-ea"/>
                          <a:cs typeface="+mn-cs"/>
                        </a:rPr>
                        <a:t>DÍAS EXTEMPORÁNEOS</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DEPENDENCIA</a:t>
                      </a:r>
                    </a:p>
                  </a:txBody>
                  <a:tcPr marL="68580" marR="68580" marT="0" marB="0">
                    <a:solidFill>
                      <a:schemeClr val="accent1">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chemeClr val="bg1"/>
                          </a:solidFill>
                          <a:effectLst/>
                          <a:latin typeface="+mn-lt"/>
                          <a:ea typeface="+mn-ea"/>
                          <a:cs typeface="+mn-cs"/>
                        </a:rPr>
                        <a:t>ÁREA</a:t>
                      </a:r>
                      <a:r>
                        <a:rPr lang="es-CO" sz="1500" b="1" kern="1200" baseline="0" dirty="0">
                          <a:solidFill>
                            <a:schemeClr val="bg1"/>
                          </a:solidFill>
                          <a:effectLst/>
                          <a:latin typeface="+mn-lt"/>
                          <a:ea typeface="+mn-ea"/>
                          <a:cs typeface="+mn-cs"/>
                        </a:rPr>
                        <a:t> QUE GESTIONÓ EL TRASLADO</a:t>
                      </a:r>
                      <a:endParaRPr lang="es-CO" sz="1500" b="1" kern="1200" dirty="0">
                        <a:solidFill>
                          <a:schemeClr val="bg1"/>
                        </a:solidFill>
                        <a:effectLst/>
                        <a:latin typeface="+mn-lt"/>
                        <a:ea typeface="+mn-ea"/>
                        <a:cs typeface="+mn-cs"/>
                      </a:endParaRPr>
                    </a:p>
                  </a:txBody>
                  <a:tcPr marL="68580" marR="68580" marT="0" marB="0">
                    <a:solidFill>
                      <a:schemeClr val="accent1">
                        <a:lumMod val="75000"/>
                      </a:schemeClr>
                    </a:solidFill>
                  </a:tcPr>
                </a:tc>
                <a:extLst>
                  <a:ext uri="{0D108BD9-81ED-4DB2-BD59-A6C34878D82A}">
                    <a16:rowId xmlns:a16="http://schemas.microsoft.com/office/drawing/2014/main" val="938619644"/>
                  </a:ext>
                </a:extLst>
              </a:tr>
              <a:tr h="7915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1.- 20213210110112</a:t>
                      </a:r>
                    </a:p>
                    <a:p>
                      <a:pPr marL="0" marR="0" lvl="0" indent="0" algn="ctr" defTabSz="914400" rtl="0" eaLnBrk="1" fontAlgn="auto"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del 28/12/2021</a:t>
                      </a:r>
                    </a:p>
                  </a:txBody>
                  <a:tcPr>
                    <a:solidFill>
                      <a:schemeClr val="accent1">
                        <a:lumMod val="40000"/>
                        <a:lumOff val="60000"/>
                      </a:schemeClr>
                    </a:solidFill>
                  </a:tcPr>
                </a:tc>
                <a:tc>
                  <a:txBody>
                    <a:bodyPr/>
                    <a:lstStyle/>
                    <a:p>
                      <a:pPr marL="0" algn="ctr" defTabSz="914400" rtl="0" eaLnBrk="1" fontAlgn="base" latinLnBrk="0" hangingPunct="1"/>
                      <a:endParaRPr lang="es-CO" sz="1400" b="0" i="0" kern="1200" baseline="0" dirty="0">
                        <a:solidFill>
                          <a:srgbClr val="1E03C3"/>
                        </a:solidFill>
                        <a:effectLst/>
                        <a:latin typeface="+mn-lt"/>
                        <a:ea typeface="+mn-ea"/>
                        <a:cs typeface="+mn-cs"/>
                      </a:endParaRPr>
                    </a:p>
                    <a:p>
                      <a:pPr marL="0" algn="ctr" defTabSz="914400" rtl="0" eaLnBrk="1" fontAlgn="base" latinLnBrk="0" hangingPunct="1"/>
                      <a:r>
                        <a:rPr lang="es-CO" sz="1400" b="0" i="0" kern="1200" baseline="0" dirty="0">
                          <a:solidFill>
                            <a:srgbClr val="1E03C3"/>
                          </a:solidFill>
                          <a:effectLst/>
                          <a:latin typeface="+mn-lt"/>
                          <a:ea typeface="+mn-ea"/>
                          <a:cs typeface="+mn-cs"/>
                        </a:rPr>
                        <a:t>5/1/2022</a:t>
                      </a:r>
                    </a:p>
                  </a:txBody>
                  <a:tcPr>
                    <a:solidFill>
                      <a:schemeClr val="accent1">
                        <a:lumMod val="40000"/>
                        <a:lumOff val="60000"/>
                      </a:schemeClr>
                    </a:solidFill>
                  </a:tcPr>
                </a:tc>
                <a:tc>
                  <a:txBody>
                    <a:bodyPr/>
                    <a:lstStyle/>
                    <a:p>
                      <a:pPr marL="0" algn="ctr" defTabSz="914400" rtl="0" eaLnBrk="1" fontAlgn="base" latinLnBrk="0" hangingPunct="1"/>
                      <a:endParaRPr lang="es-CO" sz="1400" b="0" i="0" kern="1200" baseline="0" dirty="0">
                        <a:solidFill>
                          <a:srgbClr val="1E03C3"/>
                        </a:solidFill>
                        <a:effectLst/>
                        <a:latin typeface="+mn-lt"/>
                        <a:ea typeface="+mn-ea"/>
                        <a:cs typeface="+mn-cs"/>
                      </a:endParaRPr>
                    </a:p>
                    <a:p>
                      <a:pPr marL="0" algn="ctr" defTabSz="914400" rtl="0" eaLnBrk="1" fontAlgn="base" latinLnBrk="0" hangingPunct="1"/>
                      <a:r>
                        <a:rPr lang="es-CO" sz="1400" b="0" i="0" kern="1200" baseline="0" dirty="0">
                          <a:solidFill>
                            <a:srgbClr val="1E03C3"/>
                          </a:solidFill>
                          <a:effectLst/>
                          <a:latin typeface="+mn-lt"/>
                          <a:ea typeface="+mn-ea"/>
                          <a:cs typeface="+mn-cs"/>
                        </a:rPr>
                        <a:t>1 día </a:t>
                      </a:r>
                    </a:p>
                  </a:txBody>
                  <a:tcPr>
                    <a:solidFill>
                      <a:schemeClr val="accent1">
                        <a:lumMod val="40000"/>
                        <a:lumOff val="60000"/>
                      </a:schemeClr>
                    </a:solidFill>
                  </a:tcPr>
                </a:tc>
                <a:tc rowSpan="2" gridSpan="2">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s-ES" sz="1400" b="0" kern="1200" dirty="0">
                        <a:solidFill>
                          <a:srgbClr val="002060"/>
                        </a:solidFill>
                        <a:latin typeface="+mn-lt"/>
                        <a:ea typeface="+mn-ea"/>
                        <a:cs typeface="+mn-cs"/>
                      </a:endParaRPr>
                    </a:p>
                    <a:p>
                      <a:pPr marL="0" marR="0" lvl="0" indent="0" algn="ctr" defTabSz="914400" rtl="0" eaLnBrk="1" fontAlgn="base" latinLnBrk="0" hangingPunct="1">
                        <a:lnSpc>
                          <a:spcPct val="115000"/>
                        </a:lnSpc>
                        <a:spcBef>
                          <a:spcPts val="0"/>
                        </a:spcBef>
                        <a:spcAft>
                          <a:spcPts val="0"/>
                        </a:spcAft>
                        <a:buClrTx/>
                        <a:buSzTx/>
                        <a:buFontTx/>
                        <a:buNone/>
                        <a:tabLst/>
                        <a:defRPr/>
                      </a:pPr>
                      <a:endParaRPr lang="es-ES" sz="1400" b="0" i="0" kern="1200" baseline="0" dirty="0">
                        <a:solidFill>
                          <a:srgbClr val="1E03C3"/>
                        </a:solidFill>
                        <a:effectLst/>
                        <a:latin typeface="+mn-lt"/>
                        <a:ea typeface="+mn-ea"/>
                        <a:cs typeface="+mn-cs"/>
                      </a:endParaRPr>
                    </a:p>
                    <a:p>
                      <a:pPr marL="0" marR="0" lvl="0" indent="0" algn="ctr" defTabSz="914400" rtl="0" eaLnBrk="1" fontAlgn="base" latinLnBrk="0" hangingPunct="1">
                        <a:lnSpc>
                          <a:spcPct val="115000"/>
                        </a:lnSpc>
                        <a:spcBef>
                          <a:spcPts val="0"/>
                        </a:spcBef>
                        <a:spcAft>
                          <a:spcPts val="0"/>
                        </a:spcAft>
                        <a:buClrTx/>
                        <a:buSzTx/>
                        <a:buFontTx/>
                        <a:buNone/>
                        <a:tabLst/>
                        <a:defRPr/>
                      </a:pPr>
                      <a:r>
                        <a:rPr lang="es-ES" sz="1400" b="0" i="0" kern="1200" baseline="0" dirty="0">
                          <a:solidFill>
                            <a:srgbClr val="1E03C3"/>
                          </a:solidFill>
                          <a:effectLst/>
                          <a:latin typeface="+mn-lt"/>
                          <a:ea typeface="+mn-ea"/>
                          <a:cs typeface="+mn-cs"/>
                        </a:rPr>
                        <a:t>Oficina Asesora Jurídica </a:t>
                      </a:r>
                    </a:p>
                  </a:txBody>
                  <a:tcPr marL="68580" marR="68580" marT="0" marB="0">
                    <a:solidFill>
                      <a:schemeClr val="accent1">
                        <a:lumMod val="40000"/>
                        <a:lumOff val="60000"/>
                      </a:schemeClr>
                    </a:solidFill>
                  </a:tcPr>
                </a:tc>
                <a:tc rowSpan="2" hMerge="1">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4186437362"/>
                  </a:ext>
                </a:extLst>
              </a:tr>
              <a:tr h="655426">
                <a:tc>
                  <a:txBody>
                    <a:bodyPr/>
                    <a:lstStyle/>
                    <a:p>
                      <a:pPr algn="ctr"/>
                      <a:r>
                        <a:rPr lang="es-419" sz="1400" b="1" kern="1200" dirty="0">
                          <a:solidFill>
                            <a:srgbClr val="1E03C3"/>
                          </a:solidFill>
                          <a:effectLst/>
                          <a:latin typeface="+mn-lt"/>
                          <a:ea typeface="+mn-ea"/>
                          <a:cs typeface="+mn-cs"/>
                        </a:rPr>
                        <a:t>2.- 20213210085262</a:t>
                      </a:r>
                    </a:p>
                    <a:p>
                      <a:pPr algn="ctr"/>
                      <a:r>
                        <a:rPr lang="es-419" sz="1400" b="1" kern="1200" dirty="0">
                          <a:solidFill>
                            <a:srgbClr val="1E03C3"/>
                          </a:solidFill>
                          <a:effectLst/>
                          <a:latin typeface="+mn-lt"/>
                          <a:ea typeface="+mn-ea"/>
                          <a:cs typeface="+mn-cs"/>
                        </a:rPr>
                        <a:t>del 19/10/2021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27/10/2021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1 día </a:t>
                      </a:r>
                    </a:p>
                  </a:txBody>
                  <a:tcPr>
                    <a:solidFill>
                      <a:schemeClr val="accent1">
                        <a:lumMod val="40000"/>
                        <a:lumOff val="60000"/>
                      </a:schemeClr>
                    </a:solidFill>
                  </a:tcPr>
                </a:tc>
                <a:tc gridSpan="2"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ES"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hMerge="1"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2564174754"/>
                  </a:ext>
                </a:extLst>
              </a:tr>
              <a:tr h="810539">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3.- 20213210090122</a:t>
                      </a:r>
                    </a:p>
                    <a:p>
                      <a:pPr marL="0" marR="0" lvl="0" indent="0" algn="ctr" defTabSz="914400" rtl="0" eaLnBrk="1" fontAlgn="base"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del 2/11/2021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10/11/2021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1 día</a:t>
                      </a:r>
                    </a:p>
                  </a:txBody>
                  <a:tcPr>
                    <a:solidFill>
                      <a:schemeClr val="accent1">
                        <a:lumMod val="40000"/>
                        <a:lumOff val="60000"/>
                      </a:schemeClr>
                    </a:solidFill>
                  </a:tcPr>
                </a:tc>
                <a:tc rowSpan="2">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s-ES" sz="1400" b="0" i="0" kern="1200" baseline="0" dirty="0">
                        <a:solidFill>
                          <a:srgbClr val="1E03C3"/>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ES" sz="1400" b="0" i="0" kern="1200" baseline="0" dirty="0">
                        <a:solidFill>
                          <a:srgbClr val="1E03C3"/>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s-ES" sz="1400" b="0" i="0" kern="1200" baseline="0" dirty="0">
                          <a:solidFill>
                            <a:srgbClr val="1E03C3"/>
                          </a:solidFill>
                          <a:effectLst/>
                          <a:latin typeface="+mn-lt"/>
                          <a:ea typeface="+mn-ea"/>
                          <a:cs typeface="+mn-cs"/>
                        </a:rPr>
                        <a:t>Oficina Asesora Jurídica </a:t>
                      </a:r>
                    </a:p>
                    <a:p>
                      <a:pPr marL="0" marR="0" indent="0" algn="ctr" defTabSz="914400" rtl="0" eaLnBrk="1" fontAlgn="auto" latinLnBrk="0" hangingPunct="1">
                        <a:lnSpc>
                          <a:spcPct val="115000"/>
                        </a:lnSpc>
                        <a:spcBef>
                          <a:spcPts val="0"/>
                        </a:spcBef>
                        <a:spcAft>
                          <a:spcPts val="0"/>
                        </a:spcAft>
                        <a:buClrTx/>
                        <a:buSzTx/>
                        <a:buFontTx/>
                        <a:buNone/>
                        <a:tabLst/>
                        <a:defRPr/>
                      </a:pPr>
                      <a:endParaRPr lang="es-ES"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row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0" i="0" kern="1200" baseline="0" dirty="0">
                        <a:solidFill>
                          <a:srgbClr val="1E03C3"/>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0" i="0" kern="1200" baseline="0" dirty="0">
                        <a:solidFill>
                          <a:srgbClr val="1E03C3"/>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0" i="0" kern="1200" baseline="0" dirty="0">
                          <a:solidFill>
                            <a:srgbClr val="1E03C3"/>
                          </a:solidFill>
                          <a:effectLst/>
                          <a:latin typeface="+mn-lt"/>
                          <a:ea typeface="+mn-ea"/>
                          <a:cs typeface="+mn-cs"/>
                        </a:rPr>
                        <a:t>Subdirección de Regulación </a:t>
                      </a:r>
                    </a:p>
                  </a:txBody>
                  <a:tcPr marL="68580" marR="68580" marT="0" marB="0">
                    <a:solidFill>
                      <a:schemeClr val="accent1">
                        <a:lumMod val="40000"/>
                        <a:lumOff val="60000"/>
                      </a:schemeClr>
                    </a:solidFill>
                  </a:tcPr>
                </a:tc>
                <a:extLst>
                  <a:ext uri="{0D108BD9-81ED-4DB2-BD59-A6C34878D82A}">
                    <a16:rowId xmlns:a16="http://schemas.microsoft.com/office/drawing/2014/main" val="1763824448"/>
                  </a:ext>
                </a:extLst>
              </a:tr>
              <a:tr h="10392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4.- 20213210091792</a:t>
                      </a:r>
                    </a:p>
                    <a:p>
                      <a:pPr marL="0" marR="0" lvl="0" indent="0" algn="ctr" defTabSz="914400" rtl="0" eaLnBrk="1" fontAlgn="auto" latinLnBrk="0" hangingPunct="1">
                        <a:lnSpc>
                          <a:spcPct val="100000"/>
                        </a:lnSpc>
                        <a:spcBef>
                          <a:spcPts val="0"/>
                        </a:spcBef>
                        <a:spcAft>
                          <a:spcPts val="0"/>
                        </a:spcAft>
                        <a:buClrTx/>
                        <a:buSzTx/>
                        <a:buFontTx/>
                        <a:buNone/>
                        <a:tabLst/>
                        <a:defRPr/>
                      </a:pPr>
                      <a:r>
                        <a:rPr lang="es-419" sz="1400" b="1" kern="1200" dirty="0">
                          <a:solidFill>
                            <a:srgbClr val="1E03C3"/>
                          </a:solidFill>
                          <a:effectLst/>
                          <a:latin typeface="+mn-lt"/>
                          <a:ea typeface="+mn-ea"/>
                          <a:cs typeface="+mn-cs"/>
                        </a:rPr>
                        <a:t>del 5/11/2021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17/11/2021</a:t>
                      </a:r>
                    </a:p>
                  </a:txBody>
                  <a:tcPr>
                    <a:solidFill>
                      <a:schemeClr val="accent1">
                        <a:lumMod val="40000"/>
                        <a:lumOff val="60000"/>
                      </a:schemeClr>
                    </a:solidFill>
                  </a:tcPr>
                </a:tc>
                <a:tc>
                  <a:txBody>
                    <a:bodyPr/>
                    <a:lstStyle/>
                    <a:p>
                      <a:pPr marL="0" algn="ctr" defTabSz="914400" rtl="0" eaLnBrk="1" fontAlgn="base" latinLnBrk="0" hangingPunct="1"/>
                      <a:r>
                        <a:rPr lang="es-CO" sz="1400" b="0" i="0" kern="1200" baseline="0" dirty="0">
                          <a:solidFill>
                            <a:srgbClr val="1E03C3"/>
                          </a:solidFill>
                          <a:effectLst/>
                          <a:latin typeface="+mn-lt"/>
                          <a:ea typeface="+mn-ea"/>
                          <a:cs typeface="+mn-cs"/>
                        </a:rPr>
                        <a:t>2 días</a:t>
                      </a:r>
                    </a:p>
                  </a:txBody>
                  <a:tcPr>
                    <a:solidFill>
                      <a:schemeClr val="accent1">
                        <a:lumMod val="40000"/>
                        <a:lumOff val="60000"/>
                      </a:schemeClr>
                    </a:solidFill>
                  </a:tcPr>
                </a:tc>
                <a:tc vMerge="1">
                  <a:txBody>
                    <a:bodyPr/>
                    <a:lstStyle/>
                    <a:p>
                      <a:pPr marL="0" algn="ctr" defTabSz="914400" rtl="0" eaLnBrk="1" fontAlgn="base" latinLnBrk="0" hangingPunct="1"/>
                      <a:endParaRPr lang="es-ES" sz="1400" b="0" i="0" kern="1200" baseline="0" dirty="0">
                        <a:solidFill>
                          <a:srgbClr val="1E03C3"/>
                        </a:solidFill>
                        <a:effectLst/>
                        <a:latin typeface="+mn-lt"/>
                        <a:ea typeface="+mn-ea"/>
                        <a:cs typeface="+mn-cs"/>
                      </a:endParaRPr>
                    </a:p>
                  </a:txBody>
                  <a:tcPr>
                    <a:solidFill>
                      <a:schemeClr val="accent1">
                        <a:lumMod val="40000"/>
                        <a:lumOff val="60000"/>
                      </a:schemeClr>
                    </a:solidFill>
                  </a:tcPr>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0" i="0" kern="1200" baseline="0" dirty="0">
                        <a:solidFill>
                          <a:srgbClr val="1E03C3"/>
                        </a:solidFill>
                        <a:effectLst/>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1793606770"/>
                  </a:ext>
                </a:extLst>
              </a:tr>
            </a:tbl>
          </a:graphicData>
        </a:graphic>
      </p:graphicFrame>
    </p:spTree>
    <p:extLst>
      <p:ext uri="{BB962C8B-B14F-4D97-AF65-F5344CB8AC3E}">
        <p14:creationId xmlns:p14="http://schemas.microsoft.com/office/powerpoint/2010/main" val="26790928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uadroTexto 5"/>
          <p:cNvSpPr txBox="1"/>
          <p:nvPr/>
        </p:nvSpPr>
        <p:spPr>
          <a:xfrm>
            <a:off x="209005" y="2699663"/>
            <a:ext cx="4112408" cy="707886"/>
          </a:xfrm>
          <a:prstGeom prst="rect">
            <a:avLst/>
          </a:prstGeom>
          <a:noFill/>
        </p:spPr>
        <p:txBody>
          <a:bodyPr wrap="none" rtlCol="0">
            <a:spAutoFit/>
          </a:bodyPr>
          <a:lstStyle/>
          <a:p>
            <a:r>
              <a:rPr lang="es-CO" sz="4000" b="1" dirty="0">
                <a:solidFill>
                  <a:srgbClr val="0070C0"/>
                </a:solidFill>
              </a:rPr>
              <a:t>MUCHAS GRACIAS</a:t>
            </a:r>
            <a:endParaRPr lang="en-US" sz="4000" b="1" dirty="0">
              <a:solidFill>
                <a:srgbClr val="0070C0"/>
              </a:solidFill>
            </a:endParaRPr>
          </a:p>
        </p:txBody>
      </p:sp>
      <p:sp>
        <p:nvSpPr>
          <p:cNvPr id="7" name="CuadroTexto 6"/>
          <p:cNvSpPr txBox="1"/>
          <p:nvPr/>
        </p:nvSpPr>
        <p:spPr>
          <a:xfrm>
            <a:off x="261259" y="3191697"/>
            <a:ext cx="4104009" cy="707886"/>
          </a:xfrm>
          <a:prstGeom prst="rect">
            <a:avLst/>
          </a:prstGeom>
          <a:noFill/>
        </p:spPr>
        <p:txBody>
          <a:bodyPr wrap="none" rtlCol="0">
            <a:spAutoFit/>
          </a:bodyPr>
          <a:lstStyle/>
          <a:p>
            <a:r>
              <a:rPr lang="es-CO" sz="4000" dirty="0">
                <a:solidFill>
                  <a:srgbClr val="0070C0"/>
                </a:solidFill>
                <a:latin typeface="Calibri Light" panose="020F0302020204030204" pitchFamily="34" charset="0"/>
                <a:cs typeface="Calibri Light" panose="020F0302020204030204" pitchFamily="34" charset="0"/>
              </a:rPr>
              <a:t>POR SU ATENCIÓN</a:t>
            </a:r>
            <a:endParaRPr lang="en-US" sz="4000" dirty="0">
              <a:solidFill>
                <a:srgbClr val="0070C0"/>
              </a:solidFill>
              <a:latin typeface="Calibri Light" panose="020F0302020204030204" pitchFamily="34" charset="0"/>
              <a:cs typeface="Calibri Light" panose="020F0302020204030204" pitchFamily="34" charset="0"/>
            </a:endParaRPr>
          </a:p>
        </p:txBody>
      </p:sp>
      <p:sp>
        <p:nvSpPr>
          <p:cNvPr id="8" name="Subtítulo 2">
            <a:extLst>
              <a:ext uri="{FF2B5EF4-FFF2-40B4-BE49-F238E27FC236}">
                <a16:creationId xmlns:a16="http://schemas.microsoft.com/office/drawing/2014/main" id="{42D36844-4196-284B-BF56-19E31E798BBF}"/>
              </a:ext>
            </a:extLst>
          </p:cNvPr>
          <p:cNvSpPr txBox="1">
            <a:spLocks/>
          </p:cNvSpPr>
          <p:nvPr/>
        </p:nvSpPr>
        <p:spPr>
          <a:xfrm>
            <a:off x="5669604" y="1776589"/>
            <a:ext cx="1880727" cy="461513"/>
          </a:xfrm>
          <a:prstGeom prst="rect">
            <a:avLst/>
          </a:prstGeom>
        </p:spPr>
        <p:txBody>
          <a:bodyPr vert="horz" lIns="91440" tIns="45720" rIns="91440" bIns="45720" rtlCol="0">
            <a:noAutofit/>
          </a:bodyPr>
          <a:lstStyle>
            <a:lvl1pPr marL="0" indent="0" algn="just" defTabSz="914400" rtl="0" eaLnBrk="1" latinLnBrk="0" hangingPunct="1">
              <a:lnSpc>
                <a:spcPct val="100000"/>
              </a:lnSpc>
              <a:spcBef>
                <a:spcPts val="1000"/>
              </a:spcBef>
              <a:buFont typeface="Arial" panose="020B0604020202020204" pitchFamily="34" charset="0"/>
              <a:buNone/>
              <a:defRPr sz="2400" i="1" kern="1200" baseline="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s-CO" sz="1500" b="1" i="0" dirty="0">
                <a:solidFill>
                  <a:schemeClr val="tx1"/>
                </a:solidFill>
                <a:latin typeface="+mn-lt"/>
              </a:rPr>
              <a:t>correo@cra.gov.co</a:t>
            </a:r>
          </a:p>
        </p:txBody>
      </p:sp>
    </p:spTree>
    <p:extLst>
      <p:ext uri="{BB962C8B-B14F-4D97-AF65-F5344CB8AC3E}">
        <p14:creationId xmlns:p14="http://schemas.microsoft.com/office/powerpoint/2010/main" val="315990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3233530" y="325063"/>
            <a:ext cx="5342432" cy="553998"/>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3000" b="1" dirty="0">
                <a:solidFill>
                  <a:srgbClr val="002060"/>
                </a:solidFill>
              </a:rPr>
              <a:t>FORTALEZAS</a:t>
            </a:r>
            <a:r>
              <a:rPr lang="es-ES" sz="3000" dirty="0"/>
              <a:t> </a:t>
            </a:r>
          </a:p>
        </p:txBody>
      </p:sp>
      <p:sp>
        <p:nvSpPr>
          <p:cNvPr id="3" name="CuadroTexto 2"/>
          <p:cNvSpPr txBox="1"/>
          <p:nvPr/>
        </p:nvSpPr>
        <p:spPr>
          <a:xfrm>
            <a:off x="408709" y="1305341"/>
            <a:ext cx="8167253" cy="4401205"/>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lgn="just" defTabSz="914400">
              <a:buFont typeface="Wingdings" panose="05000000000000000000" pitchFamily="2" charset="2"/>
              <a:buChar char="Ø"/>
              <a:defRPr/>
            </a:pPr>
            <a:r>
              <a:rPr lang="es-CO" sz="2000" dirty="0">
                <a:solidFill>
                  <a:srgbClr val="002060"/>
                </a:solidFill>
                <a:cs typeface="Arial" panose="020B0604020202020204" pitchFamily="34" charset="0"/>
              </a:rPr>
              <a:t>La entidad cuenta en su página web con un menú denominado </a:t>
            </a:r>
            <a:r>
              <a:rPr lang="es-CO" sz="2000" i="1" dirty="0">
                <a:solidFill>
                  <a:srgbClr val="002060"/>
                </a:solidFill>
                <a:cs typeface="Arial" panose="020B0604020202020204" pitchFamily="34" charset="0"/>
              </a:rPr>
              <a:t>“Atención y servicios a la ciudadanía”</a:t>
            </a:r>
            <a:r>
              <a:rPr lang="es-CO" sz="2000" dirty="0">
                <a:solidFill>
                  <a:srgbClr val="002060"/>
                </a:solidFill>
                <a:cs typeface="Arial" panose="020B0604020202020204" pitchFamily="34" charset="0"/>
              </a:rPr>
              <a:t>, el cual contiene una pestaña denominada </a:t>
            </a:r>
            <a:r>
              <a:rPr lang="es-CO" sz="2000" i="1" dirty="0">
                <a:solidFill>
                  <a:srgbClr val="002060"/>
                </a:solidFill>
                <a:cs typeface="Arial" panose="020B0604020202020204" pitchFamily="34" charset="0"/>
              </a:rPr>
              <a:t>“Registre aquí sus Peticiones, Quejas, Reclamos, Sugerencias y Denuncias”</a:t>
            </a:r>
            <a:r>
              <a:rPr lang="es-CO" sz="2000" dirty="0">
                <a:solidFill>
                  <a:srgbClr val="002060"/>
                </a:solidFill>
                <a:cs typeface="Arial" panose="020B0604020202020204" pitchFamily="34" charset="0"/>
              </a:rPr>
              <a:t>, permitiendo el fácil acceso de la ciudadanía, de conformidad a lo establecido en la Ley </a:t>
            </a:r>
            <a:r>
              <a:rPr lang="es-CO" sz="2000" dirty="0">
                <a:solidFill>
                  <a:srgbClr val="002060"/>
                </a:solidFill>
              </a:rPr>
              <a:t>1474 de 2011 en su </a:t>
            </a:r>
            <a:r>
              <a:rPr lang="es-MX" sz="2000" dirty="0">
                <a:solidFill>
                  <a:srgbClr val="002060"/>
                </a:solidFill>
              </a:rPr>
              <a:t>artículo 76 Inciso 2°.</a:t>
            </a:r>
          </a:p>
          <a:p>
            <a:pPr algn="just" defTabSz="914400">
              <a:defRPr/>
            </a:pPr>
            <a:endParaRPr lang="es-MX" sz="2000" dirty="0">
              <a:solidFill>
                <a:srgbClr val="002060"/>
              </a:solidFill>
            </a:endParaRPr>
          </a:p>
          <a:p>
            <a:pPr marL="285750" indent="-285750" algn="just">
              <a:buFont typeface="Wingdings" panose="05000000000000000000" pitchFamily="2" charset="2"/>
              <a:buChar char="Ø"/>
            </a:pPr>
            <a:r>
              <a:rPr lang="es-CO" sz="2000" dirty="0">
                <a:solidFill>
                  <a:srgbClr val="002060"/>
                </a:solidFill>
                <a:cs typeface="Arial" panose="020B0604020202020204" pitchFamily="34" charset="0"/>
              </a:rPr>
              <a:t>En atención a la emergencia sanitaria declarada por el Ministerio de Salud y Protección Social con ocasión del coronavirus COVID-19, fue suspendida temporalmente la atención al público de manera presencial, por lo que la UAE CRA cuenta con canales alternativos de atención al ciudadano, tales como: correo electrónico; link de peticiones, quejas, reclamos, sugerencias y denuncias; atención vía WhatsApp; línea telefónica y chat virtual, de acuerdo a lo estipulado en la Resolución N° 178 del 1º  de abril de 2020 en su artículo 1°. </a:t>
            </a:r>
          </a:p>
        </p:txBody>
      </p:sp>
    </p:spTree>
    <p:extLst>
      <p:ext uri="{BB962C8B-B14F-4D97-AF65-F5344CB8AC3E}">
        <p14:creationId xmlns:p14="http://schemas.microsoft.com/office/powerpoint/2010/main" val="1466163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3154016" y="379376"/>
            <a:ext cx="5546637" cy="553998"/>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ES" sz="3000" b="1" dirty="0">
                <a:solidFill>
                  <a:srgbClr val="002060"/>
                </a:solidFill>
              </a:rPr>
              <a:t>FORTALEZAS</a:t>
            </a:r>
            <a:r>
              <a:rPr lang="es-ES" sz="3000" dirty="0">
                <a:solidFill>
                  <a:srgbClr val="002060"/>
                </a:solidFill>
              </a:rPr>
              <a:t> </a:t>
            </a:r>
          </a:p>
        </p:txBody>
      </p:sp>
      <p:sp>
        <p:nvSpPr>
          <p:cNvPr id="3" name="CuadroTexto 2"/>
          <p:cNvSpPr txBox="1"/>
          <p:nvPr/>
        </p:nvSpPr>
        <p:spPr>
          <a:xfrm>
            <a:off x="443344" y="1346967"/>
            <a:ext cx="8257309" cy="4401205"/>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defTabSz="914400">
              <a:defRPr/>
            </a:pPr>
            <a:endParaRPr lang="es-CO" sz="2000" dirty="0">
              <a:solidFill>
                <a:srgbClr val="1E03C3"/>
              </a:solidFill>
            </a:endParaRPr>
          </a:p>
          <a:p>
            <a:pPr marL="285750" indent="-285750" algn="just" defTabSz="914400">
              <a:buFont typeface="Wingdings" panose="05000000000000000000" pitchFamily="2" charset="2"/>
              <a:buChar char="Ø"/>
              <a:defRPr/>
            </a:pPr>
            <a:r>
              <a:rPr lang="es-CO" sz="2000" dirty="0">
                <a:solidFill>
                  <a:srgbClr val="002060"/>
                </a:solidFill>
              </a:rPr>
              <a:t>La UAE CRA en su página web cuenta con una pestaña denominada </a:t>
            </a:r>
            <a:r>
              <a:rPr lang="es-CO" sz="2000" i="1" dirty="0">
                <a:solidFill>
                  <a:srgbClr val="002060"/>
                </a:solidFill>
                <a:cs typeface="Arial" panose="020B0604020202020204" pitchFamily="34" charset="0"/>
              </a:rPr>
              <a:t>“Atención y servicios a la ciudadanía”</a:t>
            </a:r>
            <a:r>
              <a:rPr lang="es-CO" sz="2000" dirty="0">
                <a:solidFill>
                  <a:srgbClr val="002060"/>
                </a:solidFill>
                <a:cs typeface="Arial" panose="020B0604020202020204" pitchFamily="34" charset="0"/>
              </a:rPr>
              <a:t>, </a:t>
            </a:r>
            <a:r>
              <a:rPr lang="es-CO" sz="2000" dirty="0">
                <a:solidFill>
                  <a:srgbClr val="002060"/>
                </a:solidFill>
              </a:rPr>
              <a:t>a trav</a:t>
            </a:r>
            <a:r>
              <a:rPr lang="es-ES" sz="2000" dirty="0" err="1">
                <a:solidFill>
                  <a:srgbClr val="002060"/>
                </a:solidFill>
              </a:rPr>
              <a:t>és</a:t>
            </a:r>
            <a:r>
              <a:rPr lang="es-ES" sz="2000" dirty="0">
                <a:solidFill>
                  <a:srgbClr val="002060"/>
                </a:solidFill>
              </a:rPr>
              <a:t> de</a:t>
            </a:r>
            <a:r>
              <a:rPr lang="es-CO" sz="2000" dirty="0">
                <a:solidFill>
                  <a:srgbClr val="002060"/>
                </a:solidFill>
              </a:rPr>
              <a:t> la cual se puede acceder a la </a:t>
            </a:r>
            <a:r>
              <a:rPr lang="es-CO" sz="2000" i="1" dirty="0">
                <a:solidFill>
                  <a:srgbClr val="002060"/>
                </a:solidFill>
              </a:rPr>
              <a:t>“carta de trato digno”, </a:t>
            </a:r>
            <a:r>
              <a:rPr lang="es-CO" sz="2000" dirty="0">
                <a:solidFill>
                  <a:srgbClr val="002060"/>
                </a:solidFill>
              </a:rPr>
              <a:t>que contiene los compromisos, deberes, derechos y los canales disponibles para la atención al ciudadano, dando cumplimiento a lo señalado en la Ley 1437 de 2011 en su </a:t>
            </a:r>
            <a:r>
              <a:rPr lang="es-MX" sz="2000" dirty="0">
                <a:solidFill>
                  <a:srgbClr val="002060"/>
                </a:solidFill>
              </a:rPr>
              <a:t>artículo 7º Numeral 5</a:t>
            </a:r>
            <a:r>
              <a:rPr lang="es-CO" sz="2000" dirty="0">
                <a:solidFill>
                  <a:srgbClr val="002060"/>
                </a:solidFill>
              </a:rPr>
              <a:t>. </a:t>
            </a:r>
          </a:p>
          <a:p>
            <a:pPr marL="285750" indent="-285750" algn="just" defTabSz="914400">
              <a:buFont typeface="Wingdings" panose="05000000000000000000" pitchFamily="2" charset="2"/>
              <a:buChar char="Ø"/>
              <a:defRPr/>
            </a:pPr>
            <a:endParaRPr lang="es-CO" sz="2000" dirty="0">
              <a:solidFill>
                <a:srgbClr val="002060"/>
              </a:solidFill>
            </a:endParaRPr>
          </a:p>
          <a:p>
            <a:pPr algn="just" defTabSz="914400">
              <a:defRPr/>
            </a:pPr>
            <a:endParaRPr lang="es-CO" sz="2000" dirty="0">
              <a:solidFill>
                <a:srgbClr val="002060"/>
              </a:solidFill>
            </a:endParaRPr>
          </a:p>
          <a:p>
            <a:pPr marL="285750" indent="-285750" algn="just" defTabSz="914400">
              <a:buFont typeface="Wingdings" panose="05000000000000000000" pitchFamily="2" charset="2"/>
              <a:buChar char="Ø"/>
              <a:defRPr/>
            </a:pPr>
            <a:r>
              <a:rPr lang="es-CO" sz="2000" dirty="0">
                <a:solidFill>
                  <a:srgbClr val="002060"/>
                </a:solidFill>
              </a:rPr>
              <a:t>La entidad en su página web cuenta con una pestaña denominada </a:t>
            </a:r>
            <a:r>
              <a:rPr lang="es-CO" sz="2000" i="1" dirty="0">
                <a:solidFill>
                  <a:srgbClr val="002060"/>
                </a:solidFill>
                <a:cs typeface="Arial" panose="020B0604020202020204" pitchFamily="34" charset="0"/>
              </a:rPr>
              <a:t>“Atención y servicios a la ciudadanía”</a:t>
            </a:r>
            <a:r>
              <a:rPr lang="es-CO" sz="2000" dirty="0">
                <a:solidFill>
                  <a:srgbClr val="002060"/>
                </a:solidFill>
                <a:cs typeface="Arial" panose="020B0604020202020204" pitchFamily="34" charset="0"/>
              </a:rPr>
              <a:t>,</a:t>
            </a:r>
            <a:r>
              <a:rPr lang="es-CO" sz="2000" i="1" dirty="0">
                <a:solidFill>
                  <a:srgbClr val="002060"/>
                </a:solidFill>
              </a:rPr>
              <a:t> </a:t>
            </a:r>
            <a:r>
              <a:rPr lang="es-CO" sz="2000" dirty="0">
                <a:solidFill>
                  <a:srgbClr val="002060"/>
                </a:solidFill>
              </a:rPr>
              <a:t>en la que se puede acceder al botón </a:t>
            </a:r>
            <a:r>
              <a:rPr lang="es-CO" sz="2000" i="1" dirty="0">
                <a:solidFill>
                  <a:srgbClr val="002060"/>
                </a:solidFill>
              </a:rPr>
              <a:t>“Registre aquí su Denuncia de corrupción”, </a:t>
            </a:r>
            <a:r>
              <a:rPr lang="es-CO" sz="2000" dirty="0">
                <a:solidFill>
                  <a:srgbClr val="002060"/>
                </a:solidFill>
              </a:rPr>
              <a:t>el cual permite presentar denuncias </a:t>
            </a:r>
            <a:r>
              <a:rPr lang="es-MX" sz="2000" dirty="0">
                <a:solidFill>
                  <a:srgbClr val="002060"/>
                </a:solidFill>
              </a:rPr>
              <a:t>ante la entidad sobre presuntos actos de corrupción, de acuerdo a lo estipulado en </a:t>
            </a:r>
            <a:r>
              <a:rPr lang="es-CO" sz="2000" dirty="0">
                <a:solidFill>
                  <a:srgbClr val="002060"/>
                </a:solidFill>
              </a:rPr>
              <a:t>de la Ley 1474 de 2011 en su </a:t>
            </a:r>
            <a:r>
              <a:rPr lang="es-MX" sz="2000" dirty="0">
                <a:solidFill>
                  <a:srgbClr val="002060"/>
                </a:solidFill>
              </a:rPr>
              <a:t>artículo 76º inciso 3°. </a:t>
            </a:r>
          </a:p>
        </p:txBody>
      </p:sp>
    </p:spTree>
    <p:extLst>
      <p:ext uri="{BB962C8B-B14F-4D97-AF65-F5344CB8AC3E}">
        <p14:creationId xmlns:p14="http://schemas.microsoft.com/office/powerpoint/2010/main" val="3203595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63839" y="204800"/>
            <a:ext cx="593682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x-none" sz="2200" b="1" dirty="0">
                <a:solidFill>
                  <a:srgbClr val="002060"/>
                </a:solidFill>
              </a:rPr>
              <a:t>OBSERVACIONES </a:t>
            </a:r>
            <a:endParaRPr lang="es-MX" sz="2200" b="1" dirty="0">
              <a:solidFill>
                <a:srgbClr val="002060"/>
              </a:solidFill>
            </a:endParaRPr>
          </a:p>
          <a:p>
            <a:pPr algn="ctr"/>
            <a:r>
              <a:rPr lang="es-MX" sz="2200" b="1" dirty="0">
                <a:solidFill>
                  <a:srgbClr val="002060"/>
                </a:solidFill>
              </a:rPr>
              <a:t>SEGUNDO </a:t>
            </a:r>
            <a:r>
              <a:rPr lang="x-none" sz="2200" b="1" dirty="0">
                <a:solidFill>
                  <a:srgbClr val="002060"/>
                </a:solidFill>
              </a:rPr>
              <a:t>SEMESTRE </a:t>
            </a:r>
            <a:r>
              <a:rPr lang="es-ES" sz="2200" b="1" dirty="0">
                <a:solidFill>
                  <a:srgbClr val="002060"/>
                </a:solidFill>
              </a:rPr>
              <a:t>DE </a:t>
            </a:r>
            <a:r>
              <a:rPr lang="x-none" sz="2200" b="1" dirty="0">
                <a:solidFill>
                  <a:srgbClr val="002060"/>
                </a:solidFill>
              </a:rPr>
              <a:t>202</a:t>
            </a:r>
            <a:r>
              <a:rPr lang="es-MX" sz="2200" b="1" dirty="0">
                <a:solidFill>
                  <a:srgbClr val="002060"/>
                </a:solidFill>
              </a:rPr>
              <a:t>1</a:t>
            </a:r>
            <a:endParaRPr lang="es-ES" sz="2200" b="1" dirty="0">
              <a:solidFill>
                <a:srgbClr val="002060"/>
              </a:solidFill>
            </a:endParaRPr>
          </a:p>
        </p:txBody>
      </p:sp>
      <p:graphicFrame>
        <p:nvGraphicFramePr>
          <p:cNvPr id="5" name="Gráfico 4"/>
          <p:cNvGraphicFramePr/>
          <p:nvPr>
            <p:extLst>
              <p:ext uri="{D42A27DB-BD31-4B8C-83A1-F6EECF244321}">
                <p14:modId xmlns:p14="http://schemas.microsoft.com/office/powerpoint/2010/main" val="3080431324"/>
              </p:ext>
            </p:extLst>
          </p:nvPr>
        </p:nvGraphicFramePr>
        <p:xfrm>
          <a:off x="329609" y="1424763"/>
          <a:ext cx="8271052" cy="4274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9032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63839" y="204800"/>
            <a:ext cx="5936822" cy="7694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x-none" sz="2200" b="1" dirty="0">
                <a:solidFill>
                  <a:srgbClr val="002060"/>
                </a:solidFill>
              </a:rPr>
              <a:t>OBSERVACIONES </a:t>
            </a:r>
            <a:endParaRPr lang="es-MX" sz="2200" b="1" dirty="0">
              <a:solidFill>
                <a:srgbClr val="002060"/>
              </a:solidFill>
            </a:endParaRPr>
          </a:p>
          <a:p>
            <a:pPr algn="ctr"/>
            <a:r>
              <a:rPr lang="es-MX" sz="2200" b="1" dirty="0">
                <a:solidFill>
                  <a:srgbClr val="002060"/>
                </a:solidFill>
              </a:rPr>
              <a:t>SEGUNDO </a:t>
            </a:r>
            <a:r>
              <a:rPr lang="x-none" sz="2200" b="1" dirty="0">
                <a:solidFill>
                  <a:srgbClr val="002060"/>
                </a:solidFill>
              </a:rPr>
              <a:t>SEMESTRE </a:t>
            </a:r>
            <a:r>
              <a:rPr lang="es-ES" sz="2200" b="1" dirty="0">
                <a:solidFill>
                  <a:srgbClr val="002060"/>
                </a:solidFill>
              </a:rPr>
              <a:t>DE </a:t>
            </a:r>
            <a:r>
              <a:rPr lang="x-none" sz="2200" b="1" dirty="0">
                <a:solidFill>
                  <a:srgbClr val="002060"/>
                </a:solidFill>
              </a:rPr>
              <a:t>202</a:t>
            </a:r>
            <a:r>
              <a:rPr lang="es-MX" sz="2200" b="1" dirty="0">
                <a:solidFill>
                  <a:srgbClr val="002060"/>
                </a:solidFill>
              </a:rPr>
              <a:t>1</a:t>
            </a:r>
            <a:endParaRPr lang="es-ES" sz="2200" b="1" dirty="0">
              <a:solidFill>
                <a:srgbClr val="002060"/>
              </a:solidFill>
            </a:endParaRPr>
          </a:p>
        </p:txBody>
      </p:sp>
      <p:graphicFrame>
        <p:nvGraphicFramePr>
          <p:cNvPr id="5" name="Gráfico 4"/>
          <p:cNvGraphicFramePr/>
          <p:nvPr>
            <p:extLst>
              <p:ext uri="{D42A27DB-BD31-4B8C-83A1-F6EECF244321}">
                <p14:modId xmlns:p14="http://schemas.microsoft.com/office/powerpoint/2010/main" val="4122488707"/>
              </p:ext>
            </p:extLst>
          </p:nvPr>
        </p:nvGraphicFramePr>
        <p:xfrm>
          <a:off x="329609" y="1424763"/>
          <a:ext cx="8271052" cy="4274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12626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7478</TotalTime>
  <Words>10143</Words>
  <Application>Microsoft Office PowerPoint</Application>
  <PresentationFormat>Presentación en pantalla (4:3)</PresentationFormat>
  <Paragraphs>527</Paragraphs>
  <Slides>59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59</vt:i4>
      </vt:variant>
    </vt:vector>
  </HeadingPairs>
  <TitlesOfParts>
    <vt:vector size="64" baseType="lpstr">
      <vt:lpstr>Arial</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 Alejandra Arrieta Palacio</dc:creator>
  <cp:lastModifiedBy>Camilo Osorio</cp:lastModifiedBy>
  <cp:revision>406</cp:revision>
  <dcterms:created xsi:type="dcterms:W3CDTF">2019-10-25T15:51:30Z</dcterms:created>
  <dcterms:modified xsi:type="dcterms:W3CDTF">2022-03-02T20:33:01Z</dcterms:modified>
</cp:coreProperties>
</file>