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6" r:id="rId2"/>
    <p:sldId id="333" r:id="rId3"/>
    <p:sldId id="338" r:id="rId4"/>
    <p:sldId id="339" r:id="rId5"/>
    <p:sldId id="448" r:id="rId6"/>
    <p:sldId id="449" r:id="rId7"/>
    <p:sldId id="450" r:id="rId8"/>
    <p:sldId id="451" r:id="rId9"/>
    <p:sldId id="452" r:id="rId10"/>
    <p:sldId id="383" r:id="rId11"/>
    <p:sldId id="454" r:id="rId12"/>
    <p:sldId id="457" r:id="rId13"/>
    <p:sldId id="502" r:id="rId14"/>
    <p:sldId id="388" r:id="rId15"/>
    <p:sldId id="396" r:id="rId16"/>
    <p:sldId id="490" r:id="rId17"/>
    <p:sldId id="491" r:id="rId18"/>
    <p:sldId id="492" r:id="rId19"/>
    <p:sldId id="494" r:id="rId20"/>
    <p:sldId id="498" r:id="rId21"/>
    <p:sldId id="499" r:id="rId22"/>
    <p:sldId id="500" r:id="rId23"/>
    <p:sldId id="461" r:id="rId24"/>
    <p:sldId id="462" r:id="rId25"/>
    <p:sldId id="463" r:id="rId26"/>
    <p:sldId id="464" r:id="rId27"/>
    <p:sldId id="486" r:id="rId28"/>
    <p:sldId id="487" r:id="rId29"/>
    <p:sldId id="404" r:id="rId30"/>
    <p:sldId id="407" r:id="rId31"/>
    <p:sldId id="489" r:id="rId32"/>
    <p:sldId id="496" r:id="rId33"/>
    <p:sldId id="497" r:id="rId34"/>
    <p:sldId id="465" r:id="rId35"/>
    <p:sldId id="466" r:id="rId36"/>
    <p:sldId id="485" r:id="rId37"/>
    <p:sldId id="501" r:id="rId38"/>
    <p:sldId id="480" r:id="rId39"/>
    <p:sldId id="428" r:id="rId40"/>
    <p:sldId id="391" r:id="rId41"/>
    <p:sldId id="470" r:id="rId42"/>
    <p:sldId id="472" r:id="rId43"/>
    <p:sldId id="473" r:id="rId44"/>
    <p:sldId id="474" r:id="rId45"/>
    <p:sldId id="477"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o Javier Romero Hernandez" initials="SJRH" lastIdx="27" clrIdx="0">
    <p:extLst>
      <p:ext uri="{19B8F6BF-5375-455C-9EA6-DF929625EA0E}">
        <p15:presenceInfo xmlns:p15="http://schemas.microsoft.com/office/powerpoint/2012/main" userId="S-1-5-21-3662661018-2918592593-3372715482-5128" providerId="AD"/>
      </p:ext>
    </p:extLst>
  </p:cmAuthor>
  <p:cmAuthor id="2" name="Talma Elvira Furnieles Galvan" initials="TEFG" lastIdx="8" clrIdx="1">
    <p:extLst>
      <p:ext uri="{19B8F6BF-5375-455C-9EA6-DF929625EA0E}">
        <p15:presenceInfo xmlns:p15="http://schemas.microsoft.com/office/powerpoint/2012/main" userId="S-1-5-21-3662661018-2918592593-3372715482-5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62" autoAdjust="0"/>
    <p:restoredTop sz="94660"/>
  </p:normalViewPr>
  <p:slideViewPr>
    <p:cSldViewPr snapToGrid="0">
      <p:cViewPr varScale="1">
        <p:scale>
          <a:sx n="91" d="100"/>
          <a:sy n="91" d="100"/>
        </p:scale>
        <p:origin x="8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Columna1</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PETICIÓN, DENUNCIAS, QUEJAS Y RECLAMOS</c:v>
                </c:pt>
                <c:pt idx="1">
                  <c:v>PQRSD EXTEMPORÁNEAS SEGÚN ORFEO</c:v>
                </c:pt>
              </c:strCache>
            </c:strRef>
          </c:cat>
          <c:val>
            <c:numRef>
              <c:f>Hoja1!$B$2:$B$3</c:f>
              <c:numCache>
                <c:formatCode>General</c:formatCode>
                <c:ptCount val="2"/>
                <c:pt idx="0">
                  <c:v>184</c:v>
                </c:pt>
                <c:pt idx="1">
                  <c:v>15</c:v>
                </c:pt>
              </c:numCache>
            </c:numRef>
          </c:val>
          <c:extLst>
            <c:ext xmlns:c16="http://schemas.microsoft.com/office/drawing/2014/chart" uri="{C3380CC4-5D6E-409C-BE32-E72D297353CC}">
              <c16:uniqueId val="{00000000-0D3F-483E-8750-4E9741CF77AA}"/>
            </c:ext>
          </c:extLst>
        </c:ser>
        <c:dLbls>
          <c:showLegendKey val="0"/>
          <c:showVal val="1"/>
          <c:showCatName val="0"/>
          <c:showSerName val="0"/>
          <c:showPercent val="0"/>
          <c:showBubbleSize val="0"/>
        </c:dLbls>
        <c:gapWidth val="65"/>
        <c:shape val="box"/>
        <c:axId val="833883679"/>
        <c:axId val="833874527"/>
        <c:axId val="0"/>
      </c:bar3DChart>
      <c:catAx>
        <c:axId val="83388367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2"/>
                </a:solidFill>
                <a:latin typeface="+mn-lt"/>
                <a:ea typeface="+mn-ea"/>
                <a:cs typeface="+mn-cs"/>
              </a:defRPr>
            </a:pPr>
            <a:endParaRPr lang="es-ES"/>
          </a:p>
        </c:txPr>
        <c:crossAx val="833874527"/>
        <c:crosses val="autoZero"/>
        <c:auto val="1"/>
        <c:lblAlgn val="ctr"/>
        <c:lblOffset val="100"/>
        <c:noMultiLvlLbl val="0"/>
      </c:catAx>
      <c:valAx>
        <c:axId val="83387452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crossAx val="833883679"/>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668237770119264E-2"/>
          <c:y val="1.3453248031496064E-2"/>
          <c:w val="0.98531726674001452"/>
          <c:h val="0.86055659448818911"/>
        </c:manualLayout>
      </c:layout>
      <c:bar3DChart>
        <c:barDir val="col"/>
        <c:grouping val="clustered"/>
        <c:varyColors val="0"/>
        <c:ser>
          <c:idx val="0"/>
          <c:order val="0"/>
          <c:tx>
            <c:strRef>
              <c:f>Hoja1!$B$1</c:f>
              <c:strCache>
                <c:ptCount val="1"/>
                <c:pt idx="0">
                  <c:v>UNIVERSO</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invertIfNegative val="0"/>
          <c:dLbls>
            <c:dLbl>
              <c:idx val="0"/>
              <c:layout>
                <c:manualLayout>
                  <c:x val="1.5214274487554485E-3"/>
                  <c:y val="1.906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5F-4A79-BAAF-DF064C3B9958}"/>
                </c:ext>
              </c:extLst>
            </c:dLbl>
            <c:dLbl>
              <c:idx val="1"/>
              <c:layout>
                <c:manualLayout>
                  <c:x val="-6.085709795021794E-3"/>
                  <c:y val="-1.21875000000001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5F-4A79-BAAF-DF064C3B995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2° SEMESTRE 2018                                                                                    (0.4%)</c:v>
                </c:pt>
                <c:pt idx="1">
                  <c:v>1° SEMESTRE 2019                                                                                          (0.5%)</c:v>
                </c:pt>
              </c:strCache>
            </c:strRef>
          </c:cat>
          <c:val>
            <c:numRef>
              <c:f>Hoja1!$B$2:$B$3</c:f>
              <c:numCache>
                <c:formatCode>General</c:formatCode>
                <c:ptCount val="2"/>
                <c:pt idx="0">
                  <c:v>927</c:v>
                </c:pt>
                <c:pt idx="1">
                  <c:v>919</c:v>
                </c:pt>
              </c:numCache>
            </c:numRef>
          </c:val>
          <c:extLst>
            <c:ext xmlns:c16="http://schemas.microsoft.com/office/drawing/2014/chart" uri="{C3380CC4-5D6E-409C-BE32-E72D297353CC}">
              <c16:uniqueId val="{00000000-52FD-4ACF-9CE7-2857524B35C8}"/>
            </c:ext>
          </c:extLst>
        </c:ser>
        <c:ser>
          <c:idx val="1"/>
          <c:order val="1"/>
          <c:tx>
            <c:strRef>
              <c:f>Hoja1!$C$1</c:f>
              <c:strCache>
                <c:ptCount val="1"/>
                <c:pt idx="0">
                  <c:v>EXCEPCIONES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p3d contourW="6350">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2° SEMESTRE 2018                                                                                    (0.4%)</c:v>
                </c:pt>
                <c:pt idx="1">
                  <c:v>1° SEMESTRE 2019                                                                                          (0.5%)</c:v>
                </c:pt>
              </c:strCache>
            </c:strRef>
          </c:cat>
          <c:val>
            <c:numRef>
              <c:f>Hoja1!$C$2:$C$3</c:f>
              <c:numCache>
                <c:formatCode>General</c:formatCode>
                <c:ptCount val="2"/>
                <c:pt idx="0">
                  <c:v>4</c:v>
                </c:pt>
                <c:pt idx="1">
                  <c:v>5</c:v>
                </c:pt>
              </c:numCache>
            </c:numRef>
          </c:val>
          <c:extLst>
            <c:ext xmlns:c16="http://schemas.microsoft.com/office/drawing/2014/chart" uri="{C3380CC4-5D6E-409C-BE32-E72D297353CC}">
              <c16:uniqueId val="{00000001-52FD-4ACF-9CE7-2857524B35C8}"/>
            </c:ext>
          </c:extLst>
        </c:ser>
        <c:dLbls>
          <c:showLegendKey val="0"/>
          <c:showVal val="1"/>
          <c:showCatName val="0"/>
          <c:showSerName val="0"/>
          <c:showPercent val="0"/>
          <c:showBubbleSize val="0"/>
        </c:dLbls>
        <c:gapWidth val="65"/>
        <c:shape val="box"/>
        <c:axId val="414970896"/>
        <c:axId val="414974640"/>
        <c:axId val="0"/>
      </c:bar3DChart>
      <c:catAx>
        <c:axId val="4149708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2"/>
                </a:solidFill>
                <a:latin typeface="+mn-lt"/>
                <a:ea typeface="+mn-ea"/>
                <a:cs typeface="+mn-cs"/>
              </a:defRPr>
            </a:pPr>
            <a:endParaRPr lang="es-ES"/>
          </a:p>
        </c:txPr>
        <c:crossAx val="414974640"/>
        <c:crosses val="autoZero"/>
        <c:auto val="1"/>
        <c:lblAlgn val="ctr"/>
        <c:lblOffset val="100"/>
        <c:noMultiLvlLbl val="0"/>
      </c:catAx>
      <c:valAx>
        <c:axId val="41497464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crossAx val="414970896"/>
        <c:crosses val="autoZero"/>
        <c:crossBetween val="between"/>
      </c:valAx>
      <c:spPr>
        <a:noFill/>
        <a:ln>
          <a:noFill/>
        </a:ln>
        <a:effectLst/>
      </c:spPr>
    </c:plotArea>
    <c:legend>
      <c:legendPos val="b"/>
      <c:layout>
        <c:manualLayout>
          <c:xMode val="edge"/>
          <c:yMode val="edge"/>
          <c:x val="0.74269331472799271"/>
          <c:y val="4.542519685039368E-2"/>
          <c:w val="0.2417640460098828"/>
          <c:h val="0.107699803149606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961957675545945E-4"/>
          <c:y val="8.3636842525685782E-4"/>
          <c:w val="0.99952038042324454"/>
          <c:h val="0.83592282266787277"/>
        </c:manualLayout>
      </c:layout>
      <c:bar3DChart>
        <c:barDir val="col"/>
        <c:grouping val="clustered"/>
        <c:varyColors val="0"/>
        <c:ser>
          <c:idx val="0"/>
          <c:order val="0"/>
          <c:tx>
            <c:strRef>
              <c:f>Hoja1!$B$1</c:f>
              <c:strCache>
                <c:ptCount val="1"/>
                <c:pt idx="0">
                  <c:v>UNIVERSO</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Hoja1!$A$2:$A$5</c:f>
              <c:strCache>
                <c:ptCount val="2"/>
                <c:pt idx="0">
                  <c:v>Traslados extemporáneos                                                                       (17%)</c:v>
                </c:pt>
                <c:pt idx="1">
                  <c:v>        Respuestas extemporáneas                                (0.3%)                        </c:v>
                </c:pt>
              </c:strCache>
            </c:strRef>
          </c:cat>
          <c:val>
            <c:numRef>
              <c:f>Hoja1!$B$2:$B$3</c:f>
              <c:numCache>
                <c:formatCode>General</c:formatCode>
                <c:ptCount val="2"/>
                <c:pt idx="0">
                  <c:v>47</c:v>
                </c:pt>
                <c:pt idx="1">
                  <c:v>919</c:v>
                </c:pt>
              </c:numCache>
            </c:numRef>
          </c:val>
          <c:extLst>
            <c:ext xmlns:c16="http://schemas.microsoft.com/office/drawing/2014/chart" uri="{C3380CC4-5D6E-409C-BE32-E72D297353CC}">
              <c16:uniqueId val="{00000000-3FFE-4003-AA78-B559598888A1}"/>
            </c:ext>
          </c:extLst>
        </c:ser>
        <c:ser>
          <c:idx val="1"/>
          <c:order val="1"/>
          <c:tx>
            <c:strRef>
              <c:f>Hoja1!$C$1</c:f>
              <c:strCache>
                <c:ptCount val="1"/>
                <c:pt idx="0">
                  <c:v>EXCEPCIONES </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p3d contourW="6350">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Hoja1!$A$2:$A$5</c:f>
              <c:strCache>
                <c:ptCount val="2"/>
                <c:pt idx="0">
                  <c:v>Traslados extemporáneos                                                                       (17%)</c:v>
                </c:pt>
                <c:pt idx="1">
                  <c:v>        Respuestas extemporáneas                                (0.3%)                        </c:v>
                </c:pt>
              </c:strCache>
            </c:strRef>
          </c:cat>
          <c:val>
            <c:numRef>
              <c:f>Hoja1!$C$2:$C$3</c:f>
              <c:numCache>
                <c:formatCode>General</c:formatCode>
                <c:ptCount val="2"/>
                <c:pt idx="0">
                  <c:v>8</c:v>
                </c:pt>
                <c:pt idx="1">
                  <c:v>3</c:v>
                </c:pt>
              </c:numCache>
            </c:numRef>
          </c:val>
          <c:extLst>
            <c:ext xmlns:c16="http://schemas.microsoft.com/office/drawing/2014/chart" uri="{C3380CC4-5D6E-409C-BE32-E72D297353CC}">
              <c16:uniqueId val="{00000001-3FFE-4003-AA78-B559598888A1}"/>
            </c:ext>
          </c:extLst>
        </c:ser>
        <c:dLbls>
          <c:showLegendKey val="0"/>
          <c:showVal val="1"/>
          <c:showCatName val="0"/>
          <c:showSerName val="0"/>
          <c:showPercent val="0"/>
          <c:showBubbleSize val="0"/>
        </c:dLbls>
        <c:gapWidth val="65"/>
        <c:shape val="box"/>
        <c:axId val="1134355951"/>
        <c:axId val="1134356783"/>
        <c:axId val="0"/>
      </c:bar3DChart>
      <c:catAx>
        <c:axId val="113435595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2"/>
                </a:solidFill>
                <a:latin typeface="+mn-lt"/>
                <a:ea typeface="+mn-ea"/>
                <a:cs typeface="+mn-cs"/>
              </a:defRPr>
            </a:pPr>
            <a:endParaRPr lang="es-ES"/>
          </a:p>
        </c:txPr>
        <c:crossAx val="1134356783"/>
        <c:crosses val="autoZero"/>
        <c:auto val="1"/>
        <c:lblAlgn val="ctr"/>
        <c:lblOffset val="100"/>
        <c:noMultiLvlLbl val="0"/>
      </c:catAx>
      <c:valAx>
        <c:axId val="1134356783"/>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crossAx val="1134355951"/>
        <c:crosses val="autoZero"/>
        <c:crossBetween val="between"/>
      </c:valAx>
      <c:spPr>
        <a:noFill/>
        <a:ln>
          <a:noFill/>
        </a:ln>
        <a:effectLst/>
      </c:spPr>
    </c:plotArea>
    <c:legend>
      <c:legendPos val="b"/>
      <c:layout>
        <c:manualLayout>
          <c:xMode val="edge"/>
          <c:yMode val="edge"/>
          <c:x val="0.11705205475126582"/>
          <c:y val="0.24727567467534081"/>
          <c:w val="0.27213112440410858"/>
          <c:h val="5.7807834526152457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63383259596306E-2"/>
          <c:y val="7.2450505001665305E-2"/>
          <c:w val="0.99001239083784964"/>
          <c:h val="0.81276433341681376"/>
        </c:manualLayout>
      </c:layout>
      <c:bar3DChart>
        <c:barDir val="col"/>
        <c:grouping val="clustered"/>
        <c:varyColors val="0"/>
        <c:ser>
          <c:idx val="0"/>
          <c:order val="0"/>
          <c:tx>
            <c:strRef>
              <c:f>Hoja1!$B$1</c:f>
              <c:strCache>
                <c:ptCount val="1"/>
                <c:pt idx="0">
                  <c:v>UNIVERSO</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No se evidenció respuesta                                       (0.5%)</c:v>
                </c:pt>
                <c:pt idx="1">
                  <c:v>No se trasladó por competencia                                                                                                                                               (2%)</c:v>
                </c:pt>
              </c:strCache>
            </c:strRef>
          </c:cat>
          <c:val>
            <c:numRef>
              <c:f>Hoja1!$B$2:$B$3</c:f>
              <c:numCache>
                <c:formatCode>General</c:formatCode>
                <c:ptCount val="2"/>
                <c:pt idx="0">
                  <c:v>919</c:v>
                </c:pt>
                <c:pt idx="1">
                  <c:v>47</c:v>
                </c:pt>
              </c:numCache>
            </c:numRef>
          </c:val>
          <c:extLst>
            <c:ext xmlns:c16="http://schemas.microsoft.com/office/drawing/2014/chart" uri="{C3380CC4-5D6E-409C-BE32-E72D297353CC}">
              <c16:uniqueId val="{00000000-B303-40C4-B97C-C28293BACC05}"/>
            </c:ext>
          </c:extLst>
        </c:ser>
        <c:ser>
          <c:idx val="1"/>
          <c:order val="1"/>
          <c:tx>
            <c:strRef>
              <c:f>Hoja1!$C$1</c:f>
              <c:strCache>
                <c:ptCount val="1"/>
                <c:pt idx="0">
                  <c:v>EXCEPCIONES </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p3d contourW="6350">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No se evidenció respuesta                                       (0.5%)</c:v>
                </c:pt>
                <c:pt idx="1">
                  <c:v>No se trasladó por competencia                                                                                                                                               (2%)</c:v>
                </c:pt>
              </c:strCache>
            </c:strRef>
          </c:cat>
          <c:val>
            <c:numRef>
              <c:f>Hoja1!$C$2:$C$3</c:f>
              <c:numCache>
                <c:formatCode>General</c:formatCode>
                <c:ptCount val="2"/>
                <c:pt idx="0">
                  <c:v>5</c:v>
                </c:pt>
                <c:pt idx="1">
                  <c:v>1</c:v>
                </c:pt>
              </c:numCache>
            </c:numRef>
          </c:val>
          <c:extLst>
            <c:ext xmlns:c16="http://schemas.microsoft.com/office/drawing/2014/chart" uri="{C3380CC4-5D6E-409C-BE32-E72D297353CC}">
              <c16:uniqueId val="{00000001-6AC3-4017-93A9-CF45104F8278}"/>
            </c:ext>
          </c:extLst>
        </c:ser>
        <c:dLbls>
          <c:showLegendKey val="0"/>
          <c:showVal val="1"/>
          <c:showCatName val="0"/>
          <c:showSerName val="0"/>
          <c:showPercent val="0"/>
          <c:showBubbleSize val="0"/>
        </c:dLbls>
        <c:gapWidth val="65"/>
        <c:shape val="box"/>
        <c:axId val="1817623487"/>
        <c:axId val="1817629727"/>
        <c:axId val="0"/>
      </c:bar3DChart>
      <c:catAx>
        <c:axId val="181762348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2"/>
                </a:solidFill>
                <a:latin typeface="+mn-lt"/>
                <a:ea typeface="+mn-ea"/>
                <a:cs typeface="+mn-cs"/>
              </a:defRPr>
            </a:pPr>
            <a:endParaRPr lang="es-ES"/>
          </a:p>
        </c:txPr>
        <c:crossAx val="1817629727"/>
        <c:crosses val="autoZero"/>
        <c:auto val="1"/>
        <c:lblAlgn val="ctr"/>
        <c:lblOffset val="100"/>
        <c:noMultiLvlLbl val="0"/>
      </c:catAx>
      <c:valAx>
        <c:axId val="181762972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crossAx val="1817623487"/>
        <c:crosses val="autoZero"/>
        <c:crossBetween val="between"/>
      </c:valAx>
      <c:spPr>
        <a:noFill/>
        <a:ln>
          <a:noFill/>
        </a:ln>
        <a:effectLst/>
      </c:spPr>
    </c:plotArea>
    <c:legend>
      <c:legendPos val="b"/>
      <c:layout>
        <c:manualLayout>
          <c:xMode val="edge"/>
          <c:yMode val="edge"/>
          <c:x val="0.52228748346277964"/>
          <c:y val="0.33922115871732211"/>
          <c:w val="0.26808701771055587"/>
          <c:h val="5.739393058720281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7555811144933181E-2"/>
          <c:w val="0.99475591798668528"/>
          <c:h val="0.76535022278673426"/>
        </c:manualLayout>
      </c:layout>
      <c:bar3DChart>
        <c:barDir val="col"/>
        <c:grouping val="clustered"/>
        <c:varyColors val="0"/>
        <c:ser>
          <c:idx val="0"/>
          <c:order val="0"/>
          <c:tx>
            <c:strRef>
              <c:f>Hoja1!$B$1</c:f>
              <c:strCache>
                <c:ptCount val="1"/>
                <c:pt idx="0">
                  <c:v>UNIVERSO 1° TRIMESTRE</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invertIfNegative val="0"/>
          <c:dPt>
            <c:idx val="1"/>
            <c:invertIfNegative val="0"/>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extLst>
              <c:ext xmlns:c16="http://schemas.microsoft.com/office/drawing/2014/chart" uri="{C3380CC4-5D6E-409C-BE32-E72D297353CC}">
                <c16:uniqueId val="{00000007-8E15-4928-9C2E-CC5BE693F9F4}"/>
              </c:ext>
            </c:extLst>
          </c:dPt>
          <c:dLbls>
            <c:dLbl>
              <c:idx val="0"/>
              <c:layout>
                <c:manualLayout>
                  <c:x val="2.7304964200158047E-2"/>
                  <c:y val="-1.4927901434829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15-4928-9C2E-CC5BE693F9F4}"/>
                </c:ext>
              </c:extLst>
            </c:dLbl>
            <c:dLbl>
              <c:idx val="1"/>
              <c:layout>
                <c:manualLayout>
                  <c:x val="-1.5169424555643361E-3"/>
                  <c:y val="5.86397115408089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15-4928-9C2E-CC5BE693F9F4}"/>
                </c:ext>
              </c:extLst>
            </c:dLbl>
            <c:dLbl>
              <c:idx val="2"/>
              <c:layout>
                <c:manualLayout>
                  <c:x val="-1.5169424555643361E-3"/>
                  <c:y val="1.37050666819515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15-4928-9C2E-CC5BE693F9F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Hoja1!$A$2:$A$4</c:f>
              <c:strCache>
                <c:ptCount val="3"/>
                <c:pt idx="0">
                  <c:v>TRASLADOS EXTEMPORÁNEOS                                   16%  -18%</c:v>
                </c:pt>
                <c:pt idx="1">
                  <c:v>RESPUESTAS EXTEMPORÁNEAS                 0.4%    -    0.2%</c:v>
                </c:pt>
                <c:pt idx="2">
                  <c:v>NO SE EVIDENCIÓ RESPUESTA                    0.2%     -     0.9%</c:v>
                </c:pt>
              </c:strCache>
            </c:strRef>
          </c:cat>
          <c:val>
            <c:numRef>
              <c:f>Hoja1!$B$2:$B$4</c:f>
              <c:numCache>
                <c:formatCode>General</c:formatCode>
                <c:ptCount val="3"/>
                <c:pt idx="0">
                  <c:v>19</c:v>
                </c:pt>
                <c:pt idx="1">
                  <c:v>462</c:v>
                </c:pt>
                <c:pt idx="2">
                  <c:v>462</c:v>
                </c:pt>
              </c:numCache>
            </c:numRef>
          </c:val>
          <c:extLst>
            <c:ext xmlns:c16="http://schemas.microsoft.com/office/drawing/2014/chart" uri="{C3380CC4-5D6E-409C-BE32-E72D297353CC}">
              <c16:uniqueId val="{00000000-8E15-4928-9C2E-CC5BE693F9F4}"/>
            </c:ext>
          </c:extLst>
        </c:ser>
        <c:ser>
          <c:idx val="1"/>
          <c:order val="1"/>
          <c:tx>
            <c:strRef>
              <c:f>Hoja1!$C$1</c:f>
              <c:strCache>
                <c:ptCount val="1"/>
                <c:pt idx="0">
                  <c:v>EXCEPCIONES 1° TRIMESTRE </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p3d contourW="6350">
              <a:contourClr>
                <a:schemeClr val="accent6"/>
              </a:contourClr>
            </a:sp3d>
          </c:spPr>
          <c:invertIfNegative val="0"/>
          <c:dLbls>
            <c:dLbl>
              <c:idx val="0"/>
              <c:layout>
                <c:manualLayout>
                  <c:x val="1.3652482100079051E-2"/>
                  <c:y val="-2.42935734890162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E9-4BB0-A84D-DA7C3E276BB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Hoja1!$A$2:$A$4</c:f>
              <c:strCache>
                <c:ptCount val="3"/>
                <c:pt idx="0">
                  <c:v>TRASLADOS EXTEMPORÁNEOS                                   16%  -18%</c:v>
                </c:pt>
                <c:pt idx="1">
                  <c:v>RESPUESTAS EXTEMPORÁNEAS                 0.4%    -    0.2%</c:v>
                </c:pt>
                <c:pt idx="2">
                  <c:v>NO SE EVIDENCIÓ RESPUESTA                    0.2%     -     0.9%</c:v>
                </c:pt>
              </c:strCache>
            </c:strRef>
          </c:cat>
          <c:val>
            <c:numRef>
              <c:f>Hoja1!$C$2:$C$4</c:f>
              <c:numCache>
                <c:formatCode>General</c:formatCode>
                <c:ptCount val="3"/>
                <c:pt idx="0">
                  <c:v>3</c:v>
                </c:pt>
                <c:pt idx="1">
                  <c:v>2</c:v>
                </c:pt>
                <c:pt idx="2">
                  <c:v>1</c:v>
                </c:pt>
              </c:numCache>
            </c:numRef>
          </c:val>
          <c:extLst>
            <c:ext xmlns:c16="http://schemas.microsoft.com/office/drawing/2014/chart" uri="{C3380CC4-5D6E-409C-BE32-E72D297353CC}">
              <c16:uniqueId val="{00000001-8E15-4928-9C2E-CC5BE693F9F4}"/>
            </c:ext>
          </c:extLst>
        </c:ser>
        <c:ser>
          <c:idx val="2"/>
          <c:order val="2"/>
          <c:tx>
            <c:strRef>
              <c:f>Hoja1!$D$1</c:f>
              <c:strCache>
                <c:ptCount val="1"/>
                <c:pt idx="0">
                  <c:v>UNIVERSO 2° TRIMESTRE </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layout>
                <c:manualLayout>
                  <c:x val="2.7810290418498099E-17"/>
                  <c:y val="4.34220810260092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15-4928-9C2E-CC5BE693F9F4}"/>
                </c:ext>
              </c:extLst>
            </c:dLbl>
            <c:dLbl>
              <c:idx val="1"/>
              <c:layout>
                <c:manualLayout>
                  <c:x val="0"/>
                  <c:y val="-3.12295781769060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15-4928-9C2E-CC5BE693F9F4}"/>
                </c:ext>
              </c:extLst>
            </c:dLbl>
            <c:dLbl>
              <c:idx val="2"/>
              <c:layout>
                <c:manualLayout>
                  <c:x val="-1.5169424555644474E-3"/>
                  <c:y val="-8.762255747477254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15-4928-9C2E-CC5BE693F9F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Hoja1!$A$2:$A$4</c:f>
              <c:strCache>
                <c:ptCount val="3"/>
                <c:pt idx="0">
                  <c:v>TRASLADOS EXTEMPORÁNEOS                                   16%  -18%</c:v>
                </c:pt>
                <c:pt idx="1">
                  <c:v>RESPUESTAS EXTEMPORÁNEAS                 0.4%    -    0.2%</c:v>
                </c:pt>
                <c:pt idx="2">
                  <c:v>NO SE EVIDENCIÓ RESPUESTA                    0.2%     -     0.9%</c:v>
                </c:pt>
              </c:strCache>
            </c:strRef>
          </c:cat>
          <c:val>
            <c:numRef>
              <c:f>Hoja1!$D$2:$D$4</c:f>
              <c:numCache>
                <c:formatCode>General</c:formatCode>
                <c:ptCount val="3"/>
                <c:pt idx="0">
                  <c:v>28</c:v>
                </c:pt>
                <c:pt idx="1">
                  <c:v>457</c:v>
                </c:pt>
                <c:pt idx="2">
                  <c:v>457</c:v>
                </c:pt>
              </c:numCache>
            </c:numRef>
          </c:val>
          <c:extLst>
            <c:ext xmlns:c16="http://schemas.microsoft.com/office/drawing/2014/chart" uri="{C3380CC4-5D6E-409C-BE32-E72D297353CC}">
              <c16:uniqueId val="{00000002-8E15-4928-9C2E-CC5BE693F9F4}"/>
            </c:ext>
          </c:extLst>
        </c:ser>
        <c:ser>
          <c:idx val="3"/>
          <c:order val="3"/>
          <c:tx>
            <c:strRef>
              <c:f>Hoja1!$E$1</c:f>
              <c:strCache>
                <c:ptCount val="1"/>
                <c:pt idx="0">
                  <c:v>EXCEPCIONES 2° TRIMESTRE </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dLbl>
              <c:idx val="0"/>
              <c:layout>
                <c:manualLayout>
                  <c:x val="9.1016547333860158E-3"/>
                  <c:y val="-2.9692145375464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E9-4BB0-A84D-DA7C3E276BB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Hoja1!$A$2:$A$4</c:f>
              <c:strCache>
                <c:ptCount val="3"/>
                <c:pt idx="0">
                  <c:v>TRASLADOS EXTEMPORÁNEOS                                   16%  -18%</c:v>
                </c:pt>
                <c:pt idx="1">
                  <c:v>RESPUESTAS EXTEMPORÁNEAS                 0.4%    -    0.2%</c:v>
                </c:pt>
                <c:pt idx="2">
                  <c:v>NO SE EVIDENCIÓ RESPUESTA                    0.2%     -     0.9%</c:v>
                </c:pt>
              </c:strCache>
            </c:strRef>
          </c:cat>
          <c:val>
            <c:numRef>
              <c:f>Hoja1!$E$2:$E$4</c:f>
              <c:numCache>
                <c:formatCode>General</c:formatCode>
                <c:ptCount val="3"/>
                <c:pt idx="0">
                  <c:v>5</c:v>
                </c:pt>
                <c:pt idx="1">
                  <c:v>1</c:v>
                </c:pt>
                <c:pt idx="2">
                  <c:v>4</c:v>
                </c:pt>
              </c:numCache>
            </c:numRef>
          </c:val>
          <c:extLst>
            <c:ext xmlns:c16="http://schemas.microsoft.com/office/drawing/2014/chart" uri="{C3380CC4-5D6E-409C-BE32-E72D297353CC}">
              <c16:uniqueId val="{00000003-8E15-4928-9C2E-CC5BE693F9F4}"/>
            </c:ext>
          </c:extLst>
        </c:ser>
        <c:dLbls>
          <c:showLegendKey val="0"/>
          <c:showVal val="1"/>
          <c:showCatName val="0"/>
          <c:showSerName val="0"/>
          <c:showPercent val="0"/>
          <c:showBubbleSize val="0"/>
        </c:dLbls>
        <c:gapWidth val="65"/>
        <c:shape val="box"/>
        <c:axId val="2001830367"/>
        <c:axId val="2001836607"/>
        <c:axId val="0"/>
      </c:bar3DChart>
      <c:catAx>
        <c:axId val="20018303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2"/>
                </a:solidFill>
                <a:latin typeface="+mn-lt"/>
                <a:ea typeface="+mn-ea"/>
                <a:cs typeface="+mn-cs"/>
              </a:defRPr>
            </a:pPr>
            <a:endParaRPr lang="es-ES"/>
          </a:p>
        </c:txPr>
        <c:crossAx val="2001836607"/>
        <c:crosses val="autoZero"/>
        <c:auto val="1"/>
        <c:lblAlgn val="ctr"/>
        <c:lblOffset val="100"/>
        <c:noMultiLvlLbl val="0"/>
      </c:catAx>
      <c:valAx>
        <c:axId val="200183660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crossAx val="2001830367"/>
        <c:crosses val="autoZero"/>
        <c:crossBetween val="between"/>
      </c:valAx>
      <c:spPr>
        <a:noFill/>
        <a:ln>
          <a:noFill/>
        </a:ln>
        <a:effectLst/>
      </c:spPr>
    </c:plotArea>
    <c:legend>
      <c:legendPos val="r"/>
      <c:layout>
        <c:manualLayout>
          <c:xMode val="edge"/>
          <c:yMode val="edge"/>
          <c:x val="4.0754152122333888E-2"/>
          <c:y val="0.87809472070679639"/>
          <c:w val="0.93497476858863671"/>
          <c:h val="0.1048827744748719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1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298332092673418E-2"/>
          <c:y val="1.8763362277054371E-2"/>
          <c:w val="0.98504636044532079"/>
          <c:h val="0.77113310442928595"/>
        </c:manualLayout>
      </c:layout>
      <c:bar3DChart>
        <c:barDir val="col"/>
        <c:grouping val="clustered"/>
        <c:varyColors val="0"/>
        <c:ser>
          <c:idx val="0"/>
          <c:order val="0"/>
          <c:tx>
            <c:strRef>
              <c:f>Hoja1!$B$1</c:f>
              <c:strCache>
                <c:ptCount val="1"/>
                <c:pt idx="0">
                  <c:v>UNIVERSO</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invertIfNegative val="0"/>
          <c:dLbls>
            <c:dLbl>
              <c:idx val="0"/>
              <c:layout>
                <c:manualLayout>
                  <c:x val="3.0295877410952484E-3"/>
                  <c:y val="-3.7734028823990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E2-4E86-B27B-E0639E90249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NO SE TRASLADÓ POR COMPETENCIA                                                                                                                                                (3.6%)</c:v>
                </c:pt>
              </c:strCache>
            </c:strRef>
          </c:cat>
          <c:val>
            <c:numRef>
              <c:f>Hoja1!$B$2</c:f>
              <c:numCache>
                <c:formatCode>General</c:formatCode>
                <c:ptCount val="1"/>
                <c:pt idx="0">
                  <c:v>28</c:v>
                </c:pt>
              </c:numCache>
            </c:numRef>
          </c:val>
          <c:extLst>
            <c:ext xmlns:c16="http://schemas.microsoft.com/office/drawing/2014/chart" uri="{C3380CC4-5D6E-409C-BE32-E72D297353CC}">
              <c16:uniqueId val="{00000000-F9E2-4E86-B27B-E0639E902498}"/>
            </c:ext>
          </c:extLst>
        </c:ser>
        <c:ser>
          <c:idx val="1"/>
          <c:order val="1"/>
          <c:tx>
            <c:strRef>
              <c:f>Hoja1!$C$1</c:f>
              <c:strCache>
                <c:ptCount val="1"/>
                <c:pt idx="0">
                  <c:v>EXCEPCIONES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p3d contourW="6350">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c:f>
              <c:strCache>
                <c:ptCount val="1"/>
                <c:pt idx="0">
                  <c:v>NO SE TRASLADÓ POR COMPETENCIA                                                                                                                                                (3.6%)</c:v>
                </c:pt>
              </c:strCache>
            </c:strRef>
          </c:cat>
          <c:val>
            <c:numRef>
              <c:f>Hoja1!$C$2</c:f>
              <c:numCache>
                <c:formatCode>General</c:formatCode>
                <c:ptCount val="1"/>
                <c:pt idx="0">
                  <c:v>1</c:v>
                </c:pt>
              </c:numCache>
            </c:numRef>
          </c:val>
          <c:extLst>
            <c:ext xmlns:c16="http://schemas.microsoft.com/office/drawing/2014/chart" uri="{C3380CC4-5D6E-409C-BE32-E72D297353CC}">
              <c16:uniqueId val="{00000001-F9E2-4E86-B27B-E0639E902498}"/>
            </c:ext>
          </c:extLst>
        </c:ser>
        <c:dLbls>
          <c:showLegendKey val="0"/>
          <c:showVal val="1"/>
          <c:showCatName val="0"/>
          <c:showSerName val="0"/>
          <c:showPercent val="0"/>
          <c:showBubbleSize val="0"/>
        </c:dLbls>
        <c:gapWidth val="65"/>
        <c:shape val="box"/>
        <c:axId val="2001839519"/>
        <c:axId val="2001855327"/>
        <c:axId val="0"/>
      </c:bar3DChart>
      <c:catAx>
        <c:axId val="200183951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2"/>
                </a:solidFill>
                <a:latin typeface="+mn-lt"/>
                <a:ea typeface="+mn-ea"/>
                <a:cs typeface="+mn-cs"/>
              </a:defRPr>
            </a:pPr>
            <a:endParaRPr lang="es-ES"/>
          </a:p>
        </c:txPr>
        <c:crossAx val="2001855327"/>
        <c:crosses val="autoZero"/>
        <c:auto val="1"/>
        <c:lblAlgn val="ctr"/>
        <c:lblOffset val="100"/>
        <c:noMultiLvlLbl val="0"/>
      </c:catAx>
      <c:valAx>
        <c:axId val="200185532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crossAx val="2001839519"/>
        <c:crosses val="autoZero"/>
        <c:crossBetween val="between"/>
      </c:valAx>
      <c:spPr>
        <a:noFill/>
        <a:ln>
          <a:noFill/>
        </a:ln>
        <a:effectLst/>
      </c:spPr>
    </c:plotArea>
    <c:legend>
      <c:legendPos val="r"/>
      <c:layout>
        <c:manualLayout>
          <c:xMode val="edge"/>
          <c:yMode val="edge"/>
          <c:x val="0.6424944528129185"/>
          <c:y val="0.19057229522890118"/>
          <c:w val="0.26964750269531923"/>
          <c:h val="7.7549431687770107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342542005372214E-2"/>
          <c:y val="0"/>
          <c:w val="0.91331491598925563"/>
          <c:h val="0.88055805918581953"/>
        </c:manualLayout>
      </c:layout>
      <c:bar3DChart>
        <c:barDir val="col"/>
        <c:grouping val="clustered"/>
        <c:varyColors val="0"/>
        <c:ser>
          <c:idx val="0"/>
          <c:order val="0"/>
          <c:tx>
            <c:strRef>
              <c:f>Hoja1!$B$1</c:f>
              <c:strCache>
                <c:ptCount val="1"/>
                <c:pt idx="0">
                  <c:v>UNIVERSO</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invertIfNegative val="0"/>
          <c:dLbls>
            <c:dLbl>
              <c:idx val="0"/>
              <c:layout>
                <c:manualLayout>
                  <c:x val="0"/>
                  <c:y val="1.6722763632266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82-4A2A-9AA4-951281D23C11}"/>
                </c:ext>
              </c:extLst>
            </c:dLbl>
            <c:dLbl>
              <c:idx val="1"/>
              <c:layout>
                <c:manualLayout>
                  <c:x val="-1.4945704139783522E-3"/>
                  <c:y val="4.7992245005257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82-4A2A-9AA4-951281D23C1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2° SEMESTRE 2018                                                                                     (16%)</c:v>
                </c:pt>
                <c:pt idx="1">
                  <c:v>1° SEMESTRE 2019                                                                                           (17%)</c:v>
                </c:pt>
              </c:strCache>
            </c:strRef>
          </c:cat>
          <c:val>
            <c:numRef>
              <c:f>Hoja1!$B$2:$B$3</c:f>
              <c:numCache>
                <c:formatCode>General</c:formatCode>
                <c:ptCount val="2"/>
                <c:pt idx="0">
                  <c:v>51</c:v>
                </c:pt>
                <c:pt idx="1">
                  <c:v>47</c:v>
                </c:pt>
              </c:numCache>
            </c:numRef>
          </c:val>
          <c:extLst>
            <c:ext xmlns:c16="http://schemas.microsoft.com/office/drawing/2014/chart" uri="{C3380CC4-5D6E-409C-BE32-E72D297353CC}">
              <c16:uniqueId val="{00000000-FE82-4B92-9063-16546FB5512E}"/>
            </c:ext>
          </c:extLst>
        </c:ser>
        <c:ser>
          <c:idx val="1"/>
          <c:order val="1"/>
          <c:tx>
            <c:strRef>
              <c:f>Hoja1!$C$1</c:f>
              <c:strCache>
                <c:ptCount val="1"/>
                <c:pt idx="0">
                  <c:v>EXCEPCIONES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p3d contourW="6350">
              <a:contourClr>
                <a:schemeClr val="accent1"/>
              </a:contourClr>
            </a:sp3d>
          </c:spPr>
          <c:invertIfNegative val="0"/>
          <c:dLbls>
            <c:dLbl>
              <c:idx val="0"/>
              <c:layout>
                <c:manualLayout>
                  <c:x val="0"/>
                  <c:y val="4.7992245005257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82-4A2A-9AA4-951281D23C11}"/>
                </c:ext>
              </c:extLst>
            </c:dLbl>
            <c:dLbl>
              <c:idx val="1"/>
              <c:layout>
                <c:manualLayout>
                  <c:x val="1.4945704139783522E-3"/>
                  <c:y val="1.6722763632266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82-4A2A-9AA4-951281D23C1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2° SEMESTRE 2018                                                                                     (16%)</c:v>
                </c:pt>
                <c:pt idx="1">
                  <c:v>1° SEMESTRE 2019                                                                                           (17%)</c:v>
                </c:pt>
              </c:strCache>
            </c:strRef>
          </c:cat>
          <c:val>
            <c:numRef>
              <c:f>Hoja1!$C$2:$C$3</c:f>
              <c:numCache>
                <c:formatCode>General</c:formatCode>
                <c:ptCount val="2"/>
                <c:pt idx="0">
                  <c:v>8</c:v>
                </c:pt>
                <c:pt idx="1">
                  <c:v>8</c:v>
                </c:pt>
              </c:numCache>
            </c:numRef>
          </c:val>
          <c:extLst>
            <c:ext xmlns:c16="http://schemas.microsoft.com/office/drawing/2014/chart" uri="{C3380CC4-5D6E-409C-BE32-E72D297353CC}">
              <c16:uniqueId val="{00000001-FE82-4B92-9063-16546FB5512E}"/>
            </c:ext>
          </c:extLst>
        </c:ser>
        <c:ser>
          <c:idx val="2"/>
          <c:order val="2"/>
          <c:tx>
            <c:strRef>
              <c:f>Hoja1!$D$1</c:f>
              <c:strCache>
                <c:ptCount val="1"/>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2° SEMESTRE 2018                                                                                     (16%)</c:v>
                </c:pt>
                <c:pt idx="1">
                  <c:v>1° SEMESTRE 2019                                                                                           (17%)</c:v>
                </c:pt>
              </c:strCache>
            </c:strRef>
          </c:cat>
          <c:val>
            <c:numRef>
              <c:f>Hoja1!$D$2:$D$3</c:f>
              <c:numCache>
                <c:formatCode>General</c:formatCode>
                <c:ptCount val="2"/>
              </c:numCache>
            </c:numRef>
          </c:val>
          <c:extLst>
            <c:ext xmlns:c16="http://schemas.microsoft.com/office/drawing/2014/chart" uri="{C3380CC4-5D6E-409C-BE32-E72D297353CC}">
              <c16:uniqueId val="{00000002-FE82-4B92-9063-16546FB5512E}"/>
            </c:ext>
          </c:extLst>
        </c:ser>
        <c:dLbls>
          <c:showLegendKey val="0"/>
          <c:showVal val="1"/>
          <c:showCatName val="0"/>
          <c:showSerName val="0"/>
          <c:showPercent val="0"/>
          <c:showBubbleSize val="0"/>
        </c:dLbls>
        <c:gapWidth val="65"/>
        <c:shape val="box"/>
        <c:axId val="414978800"/>
        <c:axId val="414992944"/>
        <c:axId val="0"/>
      </c:bar3DChart>
      <c:catAx>
        <c:axId val="4149788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2"/>
                </a:solidFill>
                <a:latin typeface="+mn-lt"/>
                <a:ea typeface="+mn-ea"/>
                <a:cs typeface="+mn-cs"/>
              </a:defRPr>
            </a:pPr>
            <a:endParaRPr lang="es-ES"/>
          </a:p>
        </c:txPr>
        <c:crossAx val="414992944"/>
        <c:crosses val="autoZero"/>
        <c:auto val="1"/>
        <c:lblAlgn val="ctr"/>
        <c:lblOffset val="100"/>
        <c:noMultiLvlLbl val="0"/>
      </c:catAx>
      <c:valAx>
        <c:axId val="4149929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crossAx val="414978800"/>
        <c:crosses val="autoZero"/>
        <c:crossBetween val="between"/>
      </c:valAx>
      <c:spPr>
        <a:noFill/>
        <a:ln>
          <a:noFill/>
        </a:ln>
        <a:effectLst/>
      </c:spPr>
    </c:plotArea>
    <c:legend>
      <c:legendPos val="b"/>
      <c:legendEntry>
        <c:idx val="2"/>
        <c:delete val="1"/>
      </c:legendEntry>
      <c:layout>
        <c:manualLayout>
          <c:xMode val="edge"/>
          <c:yMode val="edge"/>
          <c:x val="0.31544567913220778"/>
          <c:y val="5.3676581042511592E-2"/>
          <c:w val="0.26290399738744386"/>
          <c:h val="6.1000638425717291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107090156542477E-2"/>
          <c:y val="3.6679904611686943E-2"/>
          <c:w val="0.92157374673032655"/>
          <c:h val="0.84910197911972363"/>
        </c:manualLayout>
      </c:layout>
      <c:bar3DChart>
        <c:barDir val="col"/>
        <c:grouping val="clustered"/>
        <c:varyColors val="0"/>
        <c:ser>
          <c:idx val="0"/>
          <c:order val="0"/>
          <c:tx>
            <c:strRef>
              <c:f>Hoja1!$B$1</c:f>
              <c:strCache>
                <c:ptCount val="1"/>
                <c:pt idx="0">
                  <c:v>UNIVERSO</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2° SEMESTRE 2018                                                                                    (1.6%)</c:v>
                </c:pt>
                <c:pt idx="1">
                  <c:v>1° SEMESTRE 2019                                                                                     (0.3%)</c:v>
                </c:pt>
              </c:strCache>
            </c:strRef>
          </c:cat>
          <c:val>
            <c:numRef>
              <c:f>Hoja1!$B$2:$B$3</c:f>
              <c:numCache>
                <c:formatCode>General</c:formatCode>
                <c:ptCount val="2"/>
                <c:pt idx="0">
                  <c:v>927</c:v>
                </c:pt>
                <c:pt idx="1">
                  <c:v>919</c:v>
                </c:pt>
              </c:numCache>
            </c:numRef>
          </c:val>
          <c:extLst>
            <c:ext xmlns:c16="http://schemas.microsoft.com/office/drawing/2014/chart" uri="{C3380CC4-5D6E-409C-BE32-E72D297353CC}">
              <c16:uniqueId val="{00000000-F7AA-49C8-B98A-22A448E91EFE}"/>
            </c:ext>
          </c:extLst>
        </c:ser>
        <c:ser>
          <c:idx val="1"/>
          <c:order val="1"/>
          <c:tx>
            <c:strRef>
              <c:f>Hoja1!$C$1</c:f>
              <c:strCache>
                <c:ptCount val="1"/>
                <c:pt idx="0">
                  <c:v>EXCEPCIONES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p3d contourW="6350">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Hoja1!$A$2:$A$3</c:f>
              <c:strCache>
                <c:ptCount val="2"/>
                <c:pt idx="0">
                  <c:v>2° SEMESTRE 2018                                                                                    (1.6%)</c:v>
                </c:pt>
                <c:pt idx="1">
                  <c:v>1° SEMESTRE 2019                                                                                     (0.3%)</c:v>
                </c:pt>
              </c:strCache>
            </c:strRef>
          </c:cat>
          <c:val>
            <c:numRef>
              <c:f>Hoja1!$C$2:$C$3</c:f>
              <c:numCache>
                <c:formatCode>General</c:formatCode>
                <c:ptCount val="2"/>
                <c:pt idx="0">
                  <c:v>15</c:v>
                </c:pt>
                <c:pt idx="1">
                  <c:v>3</c:v>
                </c:pt>
              </c:numCache>
            </c:numRef>
          </c:val>
          <c:extLst>
            <c:ext xmlns:c16="http://schemas.microsoft.com/office/drawing/2014/chart" uri="{C3380CC4-5D6E-409C-BE32-E72D297353CC}">
              <c16:uniqueId val="{00000001-F7AA-49C8-B98A-22A448E91EFE}"/>
            </c:ext>
          </c:extLst>
        </c:ser>
        <c:dLbls>
          <c:showLegendKey val="0"/>
          <c:showVal val="1"/>
          <c:showCatName val="0"/>
          <c:showSerName val="0"/>
          <c:showPercent val="0"/>
          <c:showBubbleSize val="0"/>
        </c:dLbls>
        <c:gapWidth val="65"/>
        <c:shape val="box"/>
        <c:axId val="629890288"/>
        <c:axId val="629890704"/>
        <c:axId val="0"/>
      </c:bar3DChart>
      <c:catAx>
        <c:axId val="6298902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2"/>
                </a:solidFill>
                <a:latin typeface="+mn-lt"/>
                <a:ea typeface="+mn-ea"/>
                <a:cs typeface="+mn-cs"/>
              </a:defRPr>
            </a:pPr>
            <a:endParaRPr lang="es-ES"/>
          </a:p>
        </c:txPr>
        <c:crossAx val="629890704"/>
        <c:crosses val="autoZero"/>
        <c:auto val="1"/>
        <c:lblAlgn val="ctr"/>
        <c:lblOffset val="100"/>
        <c:noMultiLvlLbl val="0"/>
      </c:catAx>
      <c:valAx>
        <c:axId val="62989070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crossAx val="629890288"/>
        <c:crosses val="autoZero"/>
        <c:crossBetween val="between"/>
      </c:valAx>
      <c:spPr>
        <a:noFill/>
        <a:ln>
          <a:noFill/>
        </a:ln>
        <a:effectLst/>
      </c:spPr>
    </c:plotArea>
    <c:legend>
      <c:legendPos val="r"/>
      <c:layout>
        <c:manualLayout>
          <c:xMode val="edge"/>
          <c:yMode val="edge"/>
          <c:x val="0.34573601411508315"/>
          <c:y val="3.3599031095087883E-2"/>
          <c:w val="0.22254794352845311"/>
          <c:h val="0.1220012768514345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Ventas</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dPt>
            <c:idx val="0"/>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extLst>
              <c:ext xmlns:c16="http://schemas.microsoft.com/office/drawing/2014/chart" uri="{C3380CC4-5D6E-409C-BE32-E72D297353CC}">
                <c16:uniqueId val="{00000001-D73E-4B75-83F2-E84423D32D74}"/>
              </c:ext>
            </c:extLst>
          </c:dPt>
          <c:dPt>
            <c:idx val="1"/>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p3d contourW="6350">
                <a:contourClr>
                  <a:schemeClr val="accent3"/>
                </a:contourClr>
              </a:sp3d>
            </c:spPr>
            <c:extLst>
              <c:ext xmlns:c16="http://schemas.microsoft.com/office/drawing/2014/chart" uri="{C3380CC4-5D6E-409C-BE32-E72D297353CC}">
                <c16:uniqueId val="{00000003-D73E-4B75-83F2-E84423D32D74}"/>
              </c:ext>
            </c:extLst>
          </c:dPt>
          <c:dPt>
            <c:idx val="2"/>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p3d contourW="6350">
                <a:contourClr>
                  <a:schemeClr val="accent1"/>
                </a:contourClr>
              </a:sp3d>
            </c:spPr>
            <c:extLst>
              <c:ext xmlns:c16="http://schemas.microsoft.com/office/drawing/2014/chart" uri="{C3380CC4-5D6E-409C-BE32-E72D297353CC}">
                <c16:uniqueId val="{00000004-D73E-4B75-83F2-E84423D32D74}"/>
              </c:ext>
            </c:extLst>
          </c:dPt>
          <c:dLbls>
            <c:dLbl>
              <c:idx val="0"/>
              <c:tx>
                <c:rich>
                  <a:bodyPr/>
                  <a:lstStyle/>
                  <a:p>
                    <a:fld id="{A72B4C9C-E787-476C-A75C-0AC2793CABAC}" type="PERCENTAGE">
                      <a:rPr lang="en-US" baseline="0" smtClean="0"/>
                      <a:pPr/>
                      <a:t>[PORCENTAJE]</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3E-4B75-83F2-E84423D32D74}"/>
                </c:ext>
              </c:extLst>
            </c:dLbl>
            <c:dLbl>
              <c:idx val="1"/>
              <c:tx>
                <c:rich>
                  <a:bodyPr/>
                  <a:lstStyle/>
                  <a:p>
                    <a:fld id="{5EE0BC02-655C-4804-8A96-DDAFCA81764E}" type="PERCENTAGE">
                      <a:rPr lang="en-US" baseline="0" smtClean="0"/>
                      <a:pPr/>
                      <a:t>[PORCENTAJE]</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73E-4B75-83F2-E84423D32D74}"/>
                </c:ext>
              </c:extLst>
            </c:dLbl>
            <c:dLbl>
              <c:idx val="2"/>
              <c:tx>
                <c:rich>
                  <a:bodyPr/>
                  <a:lstStyle/>
                  <a:p>
                    <a:fld id="{D4414190-24AB-41DD-AFF1-F7A745AB6E1A}" type="PERCENTAGE">
                      <a:rPr lang="en-US" baseline="0" smtClean="0"/>
                      <a:pPr/>
                      <a:t>[PORCENTAJE]</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73E-4B75-83F2-E84423D32D7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SUBDIRECCIÓN ADMINISTRATIVA Y FINANCIERA (1/3)</c:v>
                </c:pt>
                <c:pt idx="1">
                  <c:v>OFICINA ASESORA DE PLANEACIÓN (1/3)</c:v>
                </c:pt>
                <c:pt idx="2">
                  <c:v>OFICINA ASESORA JURÍDICA (1/3)</c:v>
                </c:pt>
              </c:strCache>
            </c:strRef>
          </c:cat>
          <c:val>
            <c:numRef>
              <c:f>Hoja1!$B$2:$B$4</c:f>
              <c:numCache>
                <c:formatCode>0%</c:formatCode>
                <c:ptCount val="3"/>
                <c:pt idx="0">
                  <c:v>0.33</c:v>
                </c:pt>
                <c:pt idx="1">
                  <c:v>0.33</c:v>
                </c:pt>
                <c:pt idx="2">
                  <c:v>0.33</c:v>
                </c:pt>
              </c:numCache>
            </c:numRef>
          </c:val>
          <c:extLst>
            <c:ext xmlns:c16="http://schemas.microsoft.com/office/drawing/2014/chart" uri="{C3380CC4-5D6E-409C-BE32-E72D297353CC}">
              <c16:uniqueId val="{00000000-D73E-4B75-83F2-E84423D32D74}"/>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7340948319768681"/>
          <c:y val="0.20982578740157481"/>
          <c:w val="0.40087270725687602"/>
          <c:h val="0.4586988188976377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7055508985001786E-2"/>
          <c:y val="3.6679896002352788E-2"/>
          <c:w val="0.92662532790186725"/>
          <c:h val="0.80118723684015958"/>
        </c:manualLayout>
      </c:layout>
      <c:bar3DChart>
        <c:barDir val="col"/>
        <c:grouping val="clustered"/>
        <c:varyColors val="0"/>
        <c:ser>
          <c:idx val="0"/>
          <c:order val="0"/>
          <c:tx>
            <c:strRef>
              <c:f>Hoja1!$B$1</c:f>
              <c:strCache>
                <c:ptCount val="1"/>
                <c:pt idx="0">
                  <c:v>2° SEMESTRE 2018</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invertIfNegative val="0"/>
          <c:dLbls>
            <c:dLbl>
              <c:idx val="0"/>
              <c:layout>
                <c:manualLayout>
                  <c:x val="2.9671205660237788E-3"/>
                  <c:y val="9.8369174748109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00-48C3-8279-DD01AE226BB1}"/>
                </c:ext>
              </c:extLst>
            </c:dLbl>
            <c:dLbl>
              <c:idx val="1"/>
              <c:layout>
                <c:manualLayout>
                  <c:x val="-4.4506808490357638E-3"/>
                  <c:y val="0.125197131497593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00-48C3-8279-DD01AE226BB1}"/>
                </c:ext>
              </c:extLst>
            </c:dLbl>
            <c:dLbl>
              <c:idx val="2"/>
              <c:layout>
                <c:manualLayout>
                  <c:x val="-1.4835602830119031E-3"/>
                  <c:y val="9.2407406581557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00-48C3-8279-DD01AE226BB1}"/>
                </c:ext>
              </c:extLst>
            </c:dLbl>
            <c:dLbl>
              <c:idx val="3"/>
              <c:layout>
                <c:manualLayout>
                  <c:x val="0"/>
                  <c:y val="0.110292711081213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00-48C3-8279-DD01AE226BB1}"/>
                </c:ext>
              </c:extLst>
            </c:dLbl>
            <c:spPr>
              <a:solidFill>
                <a:schemeClr val="dk1">
                  <a:lumMod val="65000"/>
                  <a:lumOff val="35000"/>
                  <a:alpha val="75000"/>
                </a:schemeClr>
              </a:solid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Hoja1!$A$2:$A$5</c:f>
              <c:strCache>
                <c:ptCount val="4"/>
                <c:pt idx="0">
                  <c:v>SUBDIRECCIÓN ADMINISTRATIVA Y FINANCIERA</c:v>
                </c:pt>
                <c:pt idx="1">
                  <c:v>OFICINA ASESORA DE PLANEACIÓN</c:v>
                </c:pt>
                <c:pt idx="2">
                  <c:v>SUBDIRECCIÓN DE REGULACIÓN</c:v>
                </c:pt>
                <c:pt idx="3">
                  <c:v>OFICINA ASESORA JURÍDICA</c:v>
                </c:pt>
              </c:strCache>
            </c:strRef>
          </c:cat>
          <c:val>
            <c:numRef>
              <c:f>Hoja1!$B$2:$B$5</c:f>
              <c:numCache>
                <c:formatCode>0%</c:formatCode>
                <c:ptCount val="4"/>
                <c:pt idx="0">
                  <c:v>0.06</c:v>
                </c:pt>
                <c:pt idx="1">
                  <c:v>0.02</c:v>
                </c:pt>
                <c:pt idx="2">
                  <c:v>0.01</c:v>
                </c:pt>
                <c:pt idx="3">
                  <c:v>0.06</c:v>
                </c:pt>
              </c:numCache>
            </c:numRef>
          </c:val>
          <c:extLst>
            <c:ext xmlns:c16="http://schemas.microsoft.com/office/drawing/2014/chart" uri="{C3380CC4-5D6E-409C-BE32-E72D297353CC}">
              <c16:uniqueId val="{00000000-BD46-44C0-A82C-F032A953BFEC}"/>
            </c:ext>
          </c:extLst>
        </c:ser>
        <c:ser>
          <c:idx val="1"/>
          <c:order val="1"/>
          <c:tx>
            <c:strRef>
              <c:f>Hoja1!$C$1</c:f>
              <c:strCache>
                <c:ptCount val="1"/>
                <c:pt idx="0">
                  <c:v>1° SEMESTRE 2019</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p3d contourW="6350">
              <a:contourClr>
                <a:schemeClr val="accent1"/>
              </a:contourClr>
            </a:sp3d>
          </c:spPr>
          <c:invertIfNegative val="0"/>
          <c:dLbls>
            <c:dLbl>
              <c:idx val="0"/>
              <c:layout>
                <c:manualLayout>
                  <c:x val="-2.9671205660238334E-3"/>
                  <c:y val="8.9426522498281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00-48C3-8279-DD01AE226BB1}"/>
                </c:ext>
              </c:extLst>
            </c:dLbl>
            <c:dLbl>
              <c:idx val="1"/>
              <c:layout>
                <c:manualLayout>
                  <c:x val="0"/>
                  <c:y val="9.8369174748109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00-48C3-8279-DD01AE226BB1}"/>
                </c:ext>
              </c:extLst>
            </c:dLbl>
            <c:dLbl>
              <c:idx val="3"/>
              <c:layout>
                <c:manualLayout>
                  <c:x val="5.9342411320475038E-3"/>
                  <c:y val="0.107311826997937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00-48C3-8279-DD01AE226BB1}"/>
                </c:ext>
              </c:extLst>
            </c:dLbl>
            <c:spPr>
              <a:solidFill>
                <a:schemeClr val="dk1">
                  <a:lumMod val="65000"/>
                  <a:lumOff val="35000"/>
                  <a:alpha val="75000"/>
                </a:schemeClr>
              </a:solid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dk1">
                          <a:lumMod val="50000"/>
                          <a:lumOff val="50000"/>
                        </a:schemeClr>
                      </a:solidFill>
                    </a:ln>
                    <a:effectLst/>
                  </c:spPr>
                </c15:leaderLines>
              </c:ext>
            </c:extLst>
          </c:dLbls>
          <c:cat>
            <c:strRef>
              <c:f>Hoja1!$A$2:$A$5</c:f>
              <c:strCache>
                <c:ptCount val="4"/>
                <c:pt idx="0">
                  <c:v>SUBDIRECCIÓN ADMINISTRATIVA Y FINANCIERA</c:v>
                </c:pt>
                <c:pt idx="1">
                  <c:v>OFICINA ASESORA DE PLANEACIÓN</c:v>
                </c:pt>
                <c:pt idx="2">
                  <c:v>SUBDIRECCIÓN DE REGULACIÓN</c:v>
                </c:pt>
                <c:pt idx="3">
                  <c:v>OFICINA ASESORA JURÍDICA</c:v>
                </c:pt>
              </c:strCache>
            </c:strRef>
          </c:cat>
          <c:val>
            <c:numRef>
              <c:f>Hoja1!$C$2:$C$5</c:f>
              <c:numCache>
                <c:formatCode>0%</c:formatCode>
                <c:ptCount val="4"/>
                <c:pt idx="0">
                  <c:v>0.01</c:v>
                </c:pt>
                <c:pt idx="1">
                  <c:v>0.01</c:v>
                </c:pt>
                <c:pt idx="2">
                  <c:v>0</c:v>
                </c:pt>
                <c:pt idx="3">
                  <c:v>0.01</c:v>
                </c:pt>
              </c:numCache>
            </c:numRef>
          </c:val>
          <c:extLst>
            <c:ext xmlns:c16="http://schemas.microsoft.com/office/drawing/2014/chart" uri="{C3380CC4-5D6E-409C-BE32-E72D297353CC}">
              <c16:uniqueId val="{00000001-BD46-44C0-A82C-F032A953BFEC}"/>
            </c:ext>
          </c:extLst>
        </c:ser>
        <c:dLbls>
          <c:showLegendKey val="0"/>
          <c:showVal val="1"/>
          <c:showCatName val="0"/>
          <c:showSerName val="0"/>
          <c:showPercent val="0"/>
          <c:showBubbleSize val="0"/>
        </c:dLbls>
        <c:gapWidth val="65"/>
        <c:shape val="box"/>
        <c:axId val="700898352"/>
        <c:axId val="700895024"/>
        <c:axId val="0"/>
      </c:bar3DChart>
      <c:catAx>
        <c:axId val="7008983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tx2"/>
                </a:solidFill>
                <a:latin typeface="+mn-lt"/>
                <a:ea typeface="+mn-ea"/>
                <a:cs typeface="+mn-cs"/>
              </a:defRPr>
            </a:pPr>
            <a:endParaRPr lang="es-ES"/>
          </a:p>
        </c:txPr>
        <c:crossAx val="700895024"/>
        <c:crosses val="autoZero"/>
        <c:auto val="1"/>
        <c:lblAlgn val="ctr"/>
        <c:lblOffset val="100"/>
        <c:noMultiLvlLbl val="0"/>
      </c:catAx>
      <c:valAx>
        <c:axId val="700895024"/>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S"/>
          </a:p>
        </c:txPr>
        <c:crossAx val="700898352"/>
        <c:crosses val="autoZero"/>
        <c:crossBetween val="between"/>
      </c:valAx>
      <c:spPr>
        <a:noFill/>
        <a:ln>
          <a:noFill/>
        </a:ln>
        <a:effectLst/>
      </c:spPr>
    </c:plotArea>
    <c:legend>
      <c:legendPos val="b"/>
      <c:layout>
        <c:manualLayout>
          <c:xMode val="edge"/>
          <c:yMode val="edge"/>
          <c:x val="0.31328879848905811"/>
          <c:y val="0.15502686199046542"/>
          <c:w val="0.37365918858831415"/>
          <c:h val="6.100062410793523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63E6C5E2-22F7-45DE-B272-0A08954F8B9C}" type="datetimeFigureOut">
              <a:rPr lang="es-ES" smtClean="0"/>
              <a:t>06/09/2019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122092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3E6C5E2-22F7-45DE-B272-0A08954F8B9C}" type="datetimeFigureOut">
              <a:rPr lang="es-ES" smtClean="0"/>
              <a:t>06/09/2019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71362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3E6C5E2-22F7-45DE-B272-0A08954F8B9C}" type="datetimeFigureOut">
              <a:rPr lang="es-ES" smtClean="0"/>
              <a:t>06/09/2019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57118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3E6C5E2-22F7-45DE-B272-0A08954F8B9C}" type="datetimeFigureOut">
              <a:rPr lang="es-ES" smtClean="0"/>
              <a:t>06/09/2019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297277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3E6C5E2-22F7-45DE-B272-0A08954F8B9C}" type="datetimeFigureOut">
              <a:rPr lang="es-ES" smtClean="0"/>
              <a:t>06/09/2019</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82131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3E6C5E2-22F7-45DE-B272-0A08954F8B9C}" type="datetimeFigureOut">
              <a:rPr lang="es-ES" smtClean="0"/>
              <a:t>06/09/2019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292258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3E6C5E2-22F7-45DE-B272-0A08954F8B9C}" type="datetimeFigureOut">
              <a:rPr lang="es-ES" smtClean="0"/>
              <a:t>06/09/2019</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407429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3E6C5E2-22F7-45DE-B272-0A08954F8B9C}" type="datetimeFigureOut">
              <a:rPr lang="es-ES" smtClean="0"/>
              <a:t>06/09/2019</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369509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6C5E2-22F7-45DE-B272-0A08954F8B9C}" type="datetimeFigureOut">
              <a:rPr lang="es-ES" smtClean="0"/>
              <a:t>06/09/2019</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68556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3E6C5E2-22F7-45DE-B272-0A08954F8B9C}" type="datetimeFigureOut">
              <a:rPr lang="es-ES" smtClean="0"/>
              <a:t>06/09/2019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219261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3E6C5E2-22F7-45DE-B272-0A08954F8B9C}" type="datetimeFigureOut">
              <a:rPr lang="es-ES" smtClean="0"/>
              <a:t>06/09/2019</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59FF317B-8DD1-480A-81D9-FA71F2B80D30}" type="slidenum">
              <a:rPr lang="es-ES" smtClean="0"/>
              <a:t>‹Nº›</a:t>
            </a:fld>
            <a:endParaRPr lang="es-ES" dirty="0"/>
          </a:p>
        </p:txBody>
      </p:sp>
    </p:spTree>
    <p:extLst>
      <p:ext uri="{BB962C8B-B14F-4D97-AF65-F5344CB8AC3E}">
        <p14:creationId xmlns:p14="http://schemas.microsoft.com/office/powerpoint/2010/main" val="319169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6C5E2-22F7-45DE-B272-0A08954F8B9C}" type="datetimeFigureOut">
              <a:rPr lang="es-ES" smtClean="0"/>
              <a:t>06/09/2019</a:t>
            </a:fld>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F317B-8DD1-480A-81D9-FA71F2B80D30}" type="slidenum">
              <a:rPr lang="es-ES" smtClean="0"/>
              <a:t>‹Nº›</a:t>
            </a:fld>
            <a:endParaRPr lang="es-ES" dirty="0"/>
          </a:p>
        </p:txBody>
      </p:sp>
    </p:spTree>
    <p:extLst>
      <p:ext uri="{BB962C8B-B14F-4D97-AF65-F5344CB8AC3E}">
        <p14:creationId xmlns:p14="http://schemas.microsoft.com/office/powerpoint/2010/main" val="597380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Ambiente.jpg"/>
          <p:cNvPicPr>
            <a:picLocks noChangeAspect="1"/>
          </p:cNvPicPr>
          <p:nvPr/>
        </p:nvPicPr>
        <p:blipFill>
          <a:blip r:embed="rId2" cstate="print"/>
          <a:stretch>
            <a:fillRect/>
          </a:stretch>
        </p:blipFill>
        <p:spPr>
          <a:xfrm>
            <a:off x="0" y="0"/>
            <a:ext cx="9180000" cy="6885000"/>
          </a:xfrm>
          <a:prstGeom prst="rect">
            <a:avLst/>
          </a:prstGeom>
        </p:spPr>
      </p:pic>
      <p:sp>
        <p:nvSpPr>
          <p:cNvPr id="5" name="4 Rectángulo"/>
          <p:cNvSpPr/>
          <p:nvPr/>
        </p:nvSpPr>
        <p:spPr>
          <a:xfrm>
            <a:off x="0" y="2060848"/>
            <a:ext cx="9144000" cy="3614737"/>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pSp>
        <p:nvGrpSpPr>
          <p:cNvPr id="4" name="3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7" name="1 Título"/>
          <p:cNvSpPr txBox="1">
            <a:spLocks/>
          </p:cNvSpPr>
          <p:nvPr/>
        </p:nvSpPr>
        <p:spPr bwMode="auto">
          <a:xfrm>
            <a:off x="36000" y="2060849"/>
            <a:ext cx="9144000" cy="3614736"/>
          </a:xfrm>
          <a:prstGeom prst="rect">
            <a:avLst/>
          </a:prstGeom>
          <a:ln/>
          <a:effectLst>
            <a:softEdge rad="635000"/>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tx2">
                    <a:lumMod val="60000"/>
                    <a:lumOff val="40000"/>
                  </a:schemeClr>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CO" dirty="0">
                <a:solidFill>
                  <a:schemeClr val="tx2"/>
                </a:solidFill>
              </a:rPr>
              <a:t>INFORME </a:t>
            </a:r>
            <a:r>
              <a:rPr lang="es-CO" dirty="0" smtClean="0">
                <a:solidFill>
                  <a:schemeClr val="tx2"/>
                </a:solidFill>
              </a:rPr>
              <a:t>DEFINITIVO </a:t>
            </a:r>
            <a:r>
              <a:rPr lang="es-CO" dirty="0">
                <a:solidFill>
                  <a:schemeClr val="tx2"/>
                </a:solidFill>
              </a:rPr>
              <a:t>DE LA EVALUACIÓN DEL PROCESO DE SERVICIO INTEGRAL  AL USUARIO</a:t>
            </a:r>
          </a:p>
          <a:p>
            <a:r>
              <a:rPr lang="es-CO" dirty="0">
                <a:solidFill>
                  <a:schemeClr val="tx2"/>
                </a:solidFill>
              </a:rPr>
              <a:t> </a:t>
            </a:r>
          </a:p>
          <a:p>
            <a:r>
              <a:rPr lang="es-CO" dirty="0" smtClean="0">
                <a:solidFill>
                  <a:schemeClr val="tx2"/>
                </a:solidFill>
              </a:rPr>
              <a:t>PRIMER </a:t>
            </a:r>
            <a:r>
              <a:rPr lang="es-CO" dirty="0">
                <a:solidFill>
                  <a:schemeClr val="tx2"/>
                </a:solidFill>
              </a:rPr>
              <a:t>SEMESTRE </a:t>
            </a:r>
            <a:r>
              <a:rPr lang="es-CO" dirty="0" smtClean="0">
                <a:solidFill>
                  <a:schemeClr val="tx2"/>
                </a:solidFill>
              </a:rPr>
              <a:t>2019</a:t>
            </a:r>
            <a:endParaRPr lang="es-CO" dirty="0">
              <a:solidFill>
                <a:schemeClr val="tx2"/>
              </a:solidFill>
            </a:endParaRPr>
          </a:p>
          <a:p>
            <a:endParaRPr lang="es-CO" dirty="0">
              <a:solidFill>
                <a:schemeClr val="tx2"/>
              </a:solidFill>
            </a:endParaRPr>
          </a:p>
          <a:p>
            <a:r>
              <a:rPr lang="es-CO" dirty="0" smtClean="0">
                <a:solidFill>
                  <a:schemeClr val="tx2"/>
                </a:solidFill>
              </a:rPr>
              <a:t> 23 </a:t>
            </a:r>
            <a:r>
              <a:rPr lang="es-CO" dirty="0">
                <a:solidFill>
                  <a:schemeClr val="tx2"/>
                </a:solidFill>
              </a:rPr>
              <a:t>de agosto de 2019</a:t>
            </a:r>
          </a:p>
        </p:txBody>
      </p:sp>
      <p:pic>
        <p:nvPicPr>
          <p:cNvPr id="3" name="Imagen 2"/>
          <p:cNvPicPr>
            <a:picLocks noChangeAspect="1"/>
          </p:cNvPicPr>
          <p:nvPr/>
        </p:nvPicPr>
        <p:blipFill>
          <a:blip r:embed="rId4"/>
          <a:stretch>
            <a:fillRect/>
          </a:stretch>
        </p:blipFill>
        <p:spPr>
          <a:xfrm>
            <a:off x="3984808" y="5982265"/>
            <a:ext cx="4868275" cy="801562"/>
          </a:xfrm>
          <a:prstGeom prst="rect">
            <a:avLst/>
          </a:prstGeom>
        </p:spPr>
      </p:pic>
    </p:spTree>
    <p:extLst>
      <p:ext uri="{BB962C8B-B14F-4D97-AF65-F5344CB8AC3E}">
        <p14:creationId xmlns:p14="http://schemas.microsoft.com/office/powerpoint/2010/main" val="26279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7" name="CuadroTexto 6"/>
          <p:cNvSpPr txBox="1"/>
          <p:nvPr/>
        </p:nvSpPr>
        <p:spPr>
          <a:xfrm>
            <a:off x="394324" y="241737"/>
            <a:ext cx="8360793" cy="523220"/>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smtClean="0">
                <a:solidFill>
                  <a:schemeClr val="tx2"/>
                </a:solidFill>
              </a:rPr>
              <a:t>OBSERVACIONES – 1° SEMESTRE 2019</a:t>
            </a:r>
            <a:endParaRPr lang="es-ES" sz="2800" b="1" dirty="0">
              <a:solidFill>
                <a:schemeClr val="tx2"/>
              </a:solidFill>
            </a:endParaRPr>
          </a:p>
        </p:txBody>
      </p:sp>
      <p:graphicFrame>
        <p:nvGraphicFramePr>
          <p:cNvPr id="10" name="Gráfico 9"/>
          <p:cNvGraphicFramePr/>
          <p:nvPr>
            <p:extLst>
              <p:ext uri="{D42A27DB-BD31-4B8C-83A1-F6EECF244321}">
                <p14:modId xmlns:p14="http://schemas.microsoft.com/office/powerpoint/2010/main" val="1172056955"/>
              </p:ext>
            </p:extLst>
          </p:nvPr>
        </p:nvGraphicFramePr>
        <p:xfrm>
          <a:off x="394324" y="1032649"/>
          <a:ext cx="8360793" cy="44957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7861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0241" y="365126"/>
            <a:ext cx="8486917" cy="608651"/>
          </a:xfr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s-419" sz="2800" b="1" dirty="0">
                <a:solidFill>
                  <a:schemeClr val="tx2"/>
                </a:solidFill>
              </a:rPr>
              <a:t>OBSERVACIONES – </a:t>
            </a:r>
            <a:r>
              <a:rPr lang="es-419" sz="2800" b="1" dirty="0" smtClean="0">
                <a:solidFill>
                  <a:schemeClr val="tx2"/>
                </a:solidFill>
              </a:rPr>
              <a:t>1</a:t>
            </a:r>
            <a:r>
              <a:rPr lang="es-419" sz="2800" b="1" dirty="0">
                <a:solidFill>
                  <a:schemeClr val="tx2"/>
                </a:solidFill>
              </a:rPr>
              <a:t>° SEMESTRE </a:t>
            </a:r>
            <a:r>
              <a:rPr lang="es-419" sz="2800" b="1" dirty="0" smtClean="0">
                <a:solidFill>
                  <a:schemeClr val="tx2"/>
                </a:solidFill>
              </a:rPr>
              <a:t>2019</a:t>
            </a:r>
            <a:endParaRPr lang="es-ES" sz="2800" dirty="0"/>
          </a:p>
        </p:txBody>
      </p:sp>
      <p:graphicFrame>
        <p:nvGraphicFramePr>
          <p:cNvPr id="6" name="Gráfico 5"/>
          <p:cNvGraphicFramePr/>
          <p:nvPr>
            <p:extLst>
              <p:ext uri="{D42A27DB-BD31-4B8C-83A1-F6EECF244321}">
                <p14:modId xmlns:p14="http://schemas.microsoft.com/office/powerpoint/2010/main" val="1149292234"/>
              </p:ext>
            </p:extLst>
          </p:nvPr>
        </p:nvGraphicFramePr>
        <p:xfrm>
          <a:off x="310243" y="1129267"/>
          <a:ext cx="8486916" cy="452821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29 Imagen"/>
          <p:cNvPicPr>
            <a:picLocks noChangeAspect="1"/>
          </p:cNvPicPr>
          <p:nvPr/>
        </p:nvPicPr>
        <p:blipFill rotWithShape="1">
          <a:blip r:embed="rId3"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9" name="Imagen 8"/>
          <p:cNvPicPr>
            <a:picLocks noChangeAspect="1"/>
          </p:cNvPicPr>
          <p:nvPr/>
        </p:nvPicPr>
        <p:blipFill>
          <a:blip r:embed="rId4"/>
          <a:stretch>
            <a:fillRect/>
          </a:stretch>
        </p:blipFill>
        <p:spPr>
          <a:xfrm>
            <a:off x="4871721" y="6080663"/>
            <a:ext cx="3809823" cy="621846"/>
          </a:xfrm>
          <a:prstGeom prst="rect">
            <a:avLst/>
          </a:prstGeom>
        </p:spPr>
      </p:pic>
    </p:spTree>
    <p:extLst>
      <p:ext uri="{BB962C8B-B14F-4D97-AF65-F5344CB8AC3E}">
        <p14:creationId xmlns:p14="http://schemas.microsoft.com/office/powerpoint/2010/main" val="3034924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3761" y="175120"/>
            <a:ext cx="8372103" cy="537399"/>
          </a:xfrm>
          <a:ln>
            <a:solidFill>
              <a:schemeClr val="bg2">
                <a:lumMod val="50000"/>
              </a:schemeClr>
            </a:solidFill>
          </a:ln>
        </p:spPr>
        <p:txBody>
          <a:bodyPr>
            <a:normAutofit/>
          </a:bodyPr>
          <a:lstStyle/>
          <a:p>
            <a:pPr algn="ctr"/>
            <a:r>
              <a:rPr lang="es-419" sz="2800" b="1" dirty="0" smtClean="0">
                <a:solidFill>
                  <a:schemeClr val="tx2"/>
                </a:solidFill>
                <a:latin typeface="+mn-lt"/>
              </a:rPr>
              <a:t>COMPARATIVO 1° y 2° TRIMESTRE 2019</a:t>
            </a:r>
            <a:endParaRPr lang="es-ES" sz="2800" b="1" dirty="0">
              <a:solidFill>
                <a:schemeClr val="tx2"/>
              </a:solidFill>
              <a:latin typeface="+mn-lt"/>
            </a:endParaRPr>
          </a:p>
        </p:txBody>
      </p:sp>
      <p:graphicFrame>
        <p:nvGraphicFramePr>
          <p:cNvPr id="6" name="Gráfico 5"/>
          <p:cNvGraphicFramePr/>
          <p:nvPr>
            <p:extLst>
              <p:ext uri="{D42A27DB-BD31-4B8C-83A1-F6EECF244321}">
                <p14:modId xmlns:p14="http://schemas.microsoft.com/office/powerpoint/2010/main" val="2860981459"/>
              </p:ext>
            </p:extLst>
          </p:nvPr>
        </p:nvGraphicFramePr>
        <p:xfrm>
          <a:off x="403761" y="855025"/>
          <a:ext cx="8372104" cy="470494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29 Imagen"/>
          <p:cNvPicPr>
            <a:picLocks noChangeAspect="1"/>
          </p:cNvPicPr>
          <p:nvPr/>
        </p:nvPicPr>
        <p:blipFill rotWithShape="1">
          <a:blip r:embed="rId3"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9" name="Imagen 8"/>
          <p:cNvPicPr>
            <a:picLocks noChangeAspect="1"/>
          </p:cNvPicPr>
          <p:nvPr/>
        </p:nvPicPr>
        <p:blipFill>
          <a:blip r:embed="rId4"/>
          <a:stretch>
            <a:fillRect/>
          </a:stretch>
        </p:blipFill>
        <p:spPr>
          <a:xfrm>
            <a:off x="4871721" y="6080663"/>
            <a:ext cx="3809823" cy="621846"/>
          </a:xfrm>
          <a:prstGeom prst="rect">
            <a:avLst/>
          </a:prstGeom>
        </p:spPr>
      </p:pic>
    </p:spTree>
    <p:extLst>
      <p:ext uri="{BB962C8B-B14F-4D97-AF65-F5344CB8AC3E}">
        <p14:creationId xmlns:p14="http://schemas.microsoft.com/office/powerpoint/2010/main" val="1536842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7511" y="365127"/>
            <a:ext cx="8383979" cy="941160"/>
          </a:xfrm>
          <a:ln>
            <a:solidFill>
              <a:schemeClr val="bg2">
                <a:lumMod val="50000"/>
              </a:schemeClr>
            </a:solidFill>
          </a:ln>
        </p:spPr>
        <p:txBody>
          <a:bodyPr>
            <a:normAutofit/>
          </a:bodyPr>
          <a:lstStyle/>
          <a:p>
            <a:pPr algn="ctr"/>
            <a:r>
              <a:rPr lang="es-419" sz="2800" b="1" dirty="0" smtClean="0">
                <a:solidFill>
                  <a:schemeClr val="tx2"/>
                </a:solidFill>
                <a:latin typeface="+mn-lt"/>
              </a:rPr>
              <a:t>OBSERVACIÓN ADICIONAL</a:t>
            </a:r>
            <a:r>
              <a:rPr lang="es-419" sz="2800" b="1" dirty="0">
                <a:solidFill>
                  <a:schemeClr val="tx2"/>
                </a:solidFill>
                <a:latin typeface="+mn-lt"/>
              </a:rPr>
              <a:t/>
            </a:r>
            <a:br>
              <a:rPr lang="es-419" sz="2800" b="1" dirty="0">
                <a:solidFill>
                  <a:schemeClr val="tx2"/>
                </a:solidFill>
                <a:latin typeface="+mn-lt"/>
              </a:rPr>
            </a:br>
            <a:r>
              <a:rPr lang="es-419" sz="2800" b="1" dirty="0">
                <a:solidFill>
                  <a:schemeClr val="tx2"/>
                </a:solidFill>
                <a:latin typeface="+mn-lt"/>
              </a:rPr>
              <a:t> </a:t>
            </a:r>
            <a:r>
              <a:rPr lang="es-419" sz="2800" b="1" dirty="0" smtClean="0">
                <a:solidFill>
                  <a:schemeClr val="tx2"/>
                </a:solidFill>
                <a:latin typeface="+mn-lt"/>
              </a:rPr>
              <a:t>2° </a:t>
            </a:r>
            <a:r>
              <a:rPr lang="es-419" sz="2800" b="1" dirty="0">
                <a:solidFill>
                  <a:schemeClr val="tx2"/>
                </a:solidFill>
                <a:latin typeface="+mn-lt"/>
              </a:rPr>
              <a:t>TRIMESTRE 2019</a:t>
            </a:r>
            <a:endParaRPr lang="es-ES" sz="2800" dirty="0">
              <a:latin typeface="+mn-lt"/>
            </a:endParaRPr>
          </a:p>
        </p:txBody>
      </p:sp>
      <p:graphicFrame>
        <p:nvGraphicFramePr>
          <p:cNvPr id="6" name="Gráfico 5"/>
          <p:cNvGraphicFramePr/>
          <p:nvPr>
            <p:extLst>
              <p:ext uri="{D42A27DB-BD31-4B8C-83A1-F6EECF244321}">
                <p14:modId xmlns:p14="http://schemas.microsoft.com/office/powerpoint/2010/main" val="691286954"/>
              </p:ext>
            </p:extLst>
          </p:nvPr>
        </p:nvGraphicFramePr>
        <p:xfrm>
          <a:off x="427511" y="1575129"/>
          <a:ext cx="8383979" cy="408235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29 Imagen"/>
          <p:cNvPicPr>
            <a:picLocks noChangeAspect="1"/>
          </p:cNvPicPr>
          <p:nvPr/>
        </p:nvPicPr>
        <p:blipFill rotWithShape="1">
          <a:blip r:embed="rId3"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9" name="Imagen 8"/>
          <p:cNvPicPr>
            <a:picLocks noChangeAspect="1"/>
          </p:cNvPicPr>
          <p:nvPr/>
        </p:nvPicPr>
        <p:blipFill>
          <a:blip r:embed="rId4"/>
          <a:stretch>
            <a:fillRect/>
          </a:stretch>
        </p:blipFill>
        <p:spPr>
          <a:xfrm>
            <a:off x="4871721" y="6080663"/>
            <a:ext cx="3809823" cy="621846"/>
          </a:xfrm>
          <a:prstGeom prst="rect">
            <a:avLst/>
          </a:prstGeom>
        </p:spPr>
      </p:pic>
    </p:spTree>
    <p:extLst>
      <p:ext uri="{BB962C8B-B14F-4D97-AF65-F5344CB8AC3E}">
        <p14:creationId xmlns:p14="http://schemas.microsoft.com/office/powerpoint/2010/main" val="867268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10242" y="222346"/>
            <a:ext cx="8347424" cy="954107"/>
          </a:xfrm>
          <a:prstGeom prst="rect">
            <a:avLst/>
          </a:prstGeom>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a:solidFill>
                  <a:schemeClr val="tx2"/>
                </a:solidFill>
              </a:rPr>
              <a:t>OPORTUNIDAD DE MEJORA</a:t>
            </a:r>
          </a:p>
          <a:p>
            <a:pPr algn="ctr"/>
            <a:r>
              <a:rPr lang="es-MX" sz="2800" b="1" dirty="0">
                <a:solidFill>
                  <a:schemeClr val="tx2"/>
                </a:solidFill>
              </a:rPr>
              <a:t>TRASLADO EXTEMPORÁNEO DE LAS </a:t>
            </a:r>
            <a:r>
              <a:rPr lang="es-MX" sz="2800" b="1" dirty="0" smtClean="0">
                <a:solidFill>
                  <a:schemeClr val="tx2"/>
                </a:solidFill>
              </a:rPr>
              <a:t>PQRSD</a:t>
            </a:r>
            <a:endParaRPr lang="es-CO" sz="2800" b="1" dirty="0">
              <a:solidFill>
                <a:schemeClr val="tx2"/>
              </a:solidFill>
            </a:endParaRPr>
          </a:p>
        </p:txBody>
      </p:sp>
      <p:sp>
        <p:nvSpPr>
          <p:cNvPr id="6" name="CuadroTexto 5"/>
          <p:cNvSpPr txBox="1"/>
          <p:nvPr/>
        </p:nvSpPr>
        <p:spPr>
          <a:xfrm>
            <a:off x="310242" y="1444145"/>
            <a:ext cx="8347424" cy="415498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CO" dirty="0" smtClean="0">
                <a:solidFill>
                  <a:schemeClr val="tx2"/>
                </a:solidFill>
              </a:rPr>
              <a:t>Se </a:t>
            </a:r>
            <a:r>
              <a:rPr lang="es-CO" dirty="0">
                <a:solidFill>
                  <a:schemeClr val="tx2"/>
                </a:solidFill>
              </a:rPr>
              <a:t>evidenció que en el </a:t>
            </a:r>
            <a:r>
              <a:rPr lang="es-CO" dirty="0" smtClean="0">
                <a:solidFill>
                  <a:schemeClr val="tx2"/>
                </a:solidFill>
              </a:rPr>
              <a:t>17% </a:t>
            </a:r>
            <a:r>
              <a:rPr lang="es-CO" dirty="0">
                <a:solidFill>
                  <a:schemeClr val="tx2"/>
                </a:solidFill>
              </a:rPr>
              <a:t>de los casos verificados en la muestra y que fueron trasladados </a:t>
            </a:r>
            <a:r>
              <a:rPr lang="es-CO" dirty="0" smtClean="0">
                <a:solidFill>
                  <a:schemeClr val="tx2"/>
                </a:solidFill>
              </a:rPr>
              <a:t>por competencia a </a:t>
            </a:r>
            <a:r>
              <a:rPr lang="es-CO" dirty="0">
                <a:solidFill>
                  <a:schemeClr val="tx2"/>
                </a:solidFill>
              </a:rPr>
              <a:t>otras </a:t>
            </a:r>
            <a:r>
              <a:rPr lang="es-CO" dirty="0" smtClean="0">
                <a:solidFill>
                  <a:schemeClr val="tx2"/>
                </a:solidFill>
              </a:rPr>
              <a:t>entidades (</a:t>
            </a:r>
            <a:r>
              <a:rPr lang="es-CO" dirty="0">
                <a:solidFill>
                  <a:schemeClr val="tx2"/>
                </a:solidFill>
              </a:rPr>
              <a:t>8</a:t>
            </a:r>
            <a:r>
              <a:rPr lang="es-CO" dirty="0" smtClean="0">
                <a:solidFill>
                  <a:schemeClr val="tx2"/>
                </a:solidFill>
              </a:rPr>
              <a:t> </a:t>
            </a:r>
            <a:r>
              <a:rPr lang="es-CO" dirty="0">
                <a:solidFill>
                  <a:schemeClr val="tx2"/>
                </a:solidFill>
              </a:rPr>
              <a:t>de </a:t>
            </a:r>
            <a:r>
              <a:rPr lang="es-CO" dirty="0" smtClean="0">
                <a:solidFill>
                  <a:schemeClr val="tx2"/>
                </a:solidFill>
              </a:rPr>
              <a:t>47), </a:t>
            </a:r>
            <a:r>
              <a:rPr lang="es-CO" dirty="0">
                <a:solidFill>
                  <a:schemeClr val="tx2"/>
                </a:solidFill>
              </a:rPr>
              <a:t>se realizaron de manera extemporánea sin observarse los términos contenidos en el artículo 21 de la Ley 1755 de 2015 que señala lo siguiente: </a:t>
            </a:r>
            <a:r>
              <a:rPr lang="es-MX" sz="1600" dirty="0">
                <a:solidFill>
                  <a:schemeClr val="tx2"/>
                </a:solidFill>
              </a:rPr>
              <a:t>“</a:t>
            </a:r>
            <a:r>
              <a:rPr lang="es-CO" sz="1600" b="1" i="1" dirty="0">
                <a:solidFill>
                  <a:schemeClr val="tx2"/>
                </a:solidFill>
              </a:rPr>
              <a:t>Artículo </a:t>
            </a:r>
            <a:r>
              <a:rPr lang="es-CO" sz="1600" b="1" i="1" dirty="0" smtClean="0">
                <a:solidFill>
                  <a:schemeClr val="tx2"/>
                </a:solidFill>
              </a:rPr>
              <a:t>21</a:t>
            </a:r>
            <a:r>
              <a:rPr lang="es-CO" sz="1600" b="1" i="1" dirty="0">
                <a:solidFill>
                  <a:schemeClr val="tx2"/>
                </a:solidFill>
              </a:rPr>
              <a:t>. Funcionario sin competencia. </a:t>
            </a:r>
            <a:r>
              <a:rPr lang="es-CO" sz="1600" i="1" dirty="0">
                <a:solidFill>
                  <a:schemeClr val="tx2"/>
                </a:solidFill>
              </a:rPr>
              <a:t>Si la autoridad a quien se dirige la petición no es la competente, se informará de inmediato al interesado si este actúa verbalmente, o dentro de los cinco (5) días siguientes al de la recepción, si obró por escrito. Dentro del término señalado remitirá la petición al competente y enviará copia del oficio remisorio al peticionario o en caso de no existir funcionario competente así se lo comunicará. </a:t>
            </a:r>
            <a:r>
              <a:rPr lang="es-CO" sz="1600" i="1" dirty="0" smtClean="0">
                <a:solidFill>
                  <a:schemeClr val="tx2"/>
                </a:solidFill>
              </a:rPr>
              <a:t>(…)”, </a:t>
            </a:r>
            <a:r>
              <a:rPr lang="es-CO" dirty="0" smtClean="0">
                <a:solidFill>
                  <a:schemeClr val="tx2"/>
                </a:solidFill>
              </a:rPr>
              <a:t>(</a:t>
            </a:r>
            <a:r>
              <a:rPr lang="es-CO" dirty="0">
                <a:solidFill>
                  <a:schemeClr val="tx2"/>
                </a:solidFill>
              </a:rPr>
              <a:t>ver anexo 1)</a:t>
            </a:r>
            <a:r>
              <a:rPr lang="es-CO" i="1" dirty="0">
                <a:solidFill>
                  <a:schemeClr val="tx2"/>
                </a:solidFill>
              </a:rPr>
              <a:t>.</a:t>
            </a:r>
          </a:p>
          <a:p>
            <a:pPr lvl="0" algn="just"/>
            <a:endParaRPr lang="es-CO" i="1" dirty="0">
              <a:solidFill>
                <a:schemeClr val="tx2"/>
              </a:solidFill>
            </a:endParaRPr>
          </a:p>
          <a:p>
            <a:pPr lvl="0" algn="just"/>
            <a:r>
              <a:rPr lang="es-CO" dirty="0">
                <a:solidFill>
                  <a:schemeClr val="tx2"/>
                </a:solidFill>
              </a:rPr>
              <a:t>Por lo anterior, es necesario dar cumplimiento a los términos previstos en la ley para los respectivos traslados por competencia a las entidades respectivas, conforme a las recomendaciones formuladas por este despacho en los informes de auditoría de la vigencias </a:t>
            </a:r>
            <a:r>
              <a:rPr lang="es-CO" dirty="0" smtClean="0">
                <a:solidFill>
                  <a:schemeClr val="tx2"/>
                </a:solidFill>
              </a:rPr>
              <a:t>2016, 2017 y 2018.</a:t>
            </a:r>
            <a:endParaRPr lang="es-CO" i="1" dirty="0">
              <a:solidFill>
                <a:schemeClr val="tx2"/>
              </a:solidFill>
            </a:endParaRPr>
          </a:p>
          <a:p>
            <a:endParaRPr lang="es-ES" dirty="0">
              <a:solidFill>
                <a:schemeClr val="tx2"/>
              </a:solidFill>
            </a:endParaRPr>
          </a:p>
        </p:txBody>
      </p:sp>
    </p:spTree>
    <p:extLst>
      <p:ext uri="{BB962C8B-B14F-4D97-AF65-F5344CB8AC3E}">
        <p14:creationId xmlns:p14="http://schemas.microsoft.com/office/powerpoint/2010/main" val="1717742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23287" y="283779"/>
            <a:ext cx="8497426"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a:solidFill>
                  <a:schemeClr val="tx2"/>
                </a:solidFill>
              </a:rPr>
              <a:t>COMPARATIVO DE LOS TRASLADOS EXTEMPORÁNEOS DE LAS PQRSD</a:t>
            </a:r>
            <a:endParaRPr lang="es-ES" sz="2800" b="1" dirty="0">
              <a:solidFill>
                <a:schemeClr val="tx2"/>
              </a:solidFill>
            </a:endParaRPr>
          </a:p>
        </p:txBody>
      </p:sp>
      <p:graphicFrame>
        <p:nvGraphicFramePr>
          <p:cNvPr id="8" name="Gráfico 7"/>
          <p:cNvGraphicFramePr/>
          <p:nvPr>
            <p:extLst>
              <p:ext uri="{D42A27DB-BD31-4B8C-83A1-F6EECF244321}">
                <p14:modId xmlns:p14="http://schemas.microsoft.com/office/powerpoint/2010/main" val="1748868512"/>
              </p:ext>
            </p:extLst>
          </p:nvPr>
        </p:nvGraphicFramePr>
        <p:xfrm>
          <a:off x="323287" y="1418645"/>
          <a:ext cx="8497426" cy="426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7021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10242" y="222346"/>
            <a:ext cx="8602530" cy="954107"/>
          </a:xfrm>
          <a:prstGeom prst="rect">
            <a:avLst/>
          </a:prstGeom>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rPr>
              <a:t>COMENTARIOS A LA OBSERVACIÓN</a:t>
            </a:r>
            <a:endParaRPr lang="es-MX" sz="2800" b="1" dirty="0">
              <a:solidFill>
                <a:schemeClr val="tx2"/>
              </a:solidFill>
            </a:endParaRPr>
          </a:p>
          <a:p>
            <a:pPr algn="ctr"/>
            <a:r>
              <a:rPr lang="es-MX" sz="2800" b="1" dirty="0">
                <a:solidFill>
                  <a:schemeClr val="tx2"/>
                </a:solidFill>
              </a:rPr>
              <a:t>TRASLADO EXTEMPORÁNEO DE LAS </a:t>
            </a:r>
            <a:r>
              <a:rPr lang="es-MX" sz="2800" b="1" dirty="0" smtClean="0">
                <a:solidFill>
                  <a:schemeClr val="tx2"/>
                </a:solidFill>
              </a:rPr>
              <a:t>PQRSD</a:t>
            </a:r>
            <a:endParaRPr lang="es-CO" sz="2800" b="1" dirty="0">
              <a:solidFill>
                <a:schemeClr val="tx2"/>
              </a:solidFill>
            </a:endParaRPr>
          </a:p>
        </p:txBody>
      </p:sp>
      <p:sp>
        <p:nvSpPr>
          <p:cNvPr id="6" name="CuadroTexto 5"/>
          <p:cNvSpPr txBox="1"/>
          <p:nvPr/>
        </p:nvSpPr>
        <p:spPr>
          <a:xfrm>
            <a:off x="310242" y="1163305"/>
            <a:ext cx="8602531" cy="466281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419" b="1" dirty="0" smtClean="0">
                <a:solidFill>
                  <a:schemeClr val="tx2"/>
                </a:solidFill>
              </a:rPr>
              <a:t>COMENTARIOS DE LA SUBDIRECCIÓN DE REGULACIÓN, remitido mediante correo electrónico de fecha 1º de agosto de 2019: </a:t>
            </a:r>
            <a:r>
              <a:rPr lang="es-ES" i="1" dirty="0" smtClean="0">
                <a:solidFill>
                  <a:schemeClr val="tx2"/>
                </a:solidFill>
              </a:rPr>
              <a:t>“</a:t>
            </a:r>
            <a:r>
              <a:rPr lang="es-ES" sz="1700" i="1" dirty="0" smtClean="0">
                <a:solidFill>
                  <a:schemeClr val="tx2"/>
                </a:solidFill>
              </a:rPr>
              <a:t>Respecto </a:t>
            </a:r>
            <a:r>
              <a:rPr lang="es-ES" sz="1700" i="1" dirty="0">
                <a:solidFill>
                  <a:schemeClr val="tx2"/>
                </a:solidFill>
              </a:rPr>
              <a:t>del radicado CRA </a:t>
            </a:r>
            <a:r>
              <a:rPr lang="es-CO" sz="1700" i="1" dirty="0">
                <a:solidFill>
                  <a:schemeClr val="tx2"/>
                </a:solidFill>
              </a:rPr>
              <a:t>20193210039532 del 02/05/2019: se indica que el traslado fue extemporáneo. No soy muy experta en el tema, pero creo que estuvimos a tiempo por cuanto el radicado de traslado (20190300072691) se radicó el 8 de mayo de 2019. Si la comunicación se demora mucho más, es por cuestiones que son ajenas a la voluntad y a la capacidad de gestión de la Subdirección de Regulación (v.gr. recolección de firmas, entrega a correspondencia, etc</a:t>
            </a:r>
            <a:r>
              <a:rPr lang="es-CO" sz="1700" i="1" dirty="0" smtClean="0">
                <a:solidFill>
                  <a:schemeClr val="tx2"/>
                </a:solidFill>
              </a:rPr>
              <a:t>.)”</a:t>
            </a:r>
          </a:p>
          <a:p>
            <a:pPr algn="just"/>
            <a:endParaRPr lang="es-ES" sz="700" i="1" dirty="0">
              <a:solidFill>
                <a:schemeClr val="tx2"/>
              </a:solidFill>
            </a:endParaRPr>
          </a:p>
          <a:p>
            <a:pPr algn="just"/>
            <a:r>
              <a:rPr lang="es-419" b="1" dirty="0" smtClean="0">
                <a:solidFill>
                  <a:schemeClr val="tx2"/>
                </a:solidFill>
              </a:rPr>
              <a:t>COMENTARIOS DE LA UNIDAD DE CONTROL INTERNO: </a:t>
            </a:r>
            <a:r>
              <a:rPr lang="es-419" dirty="0" smtClean="0">
                <a:solidFill>
                  <a:schemeClr val="tx2"/>
                </a:solidFill>
              </a:rPr>
              <a:t>Si </a:t>
            </a:r>
            <a:r>
              <a:rPr lang="es-419" dirty="0">
                <a:solidFill>
                  <a:schemeClr val="tx2"/>
                </a:solidFill>
              </a:rPr>
              <a:t>bien </a:t>
            </a:r>
            <a:r>
              <a:rPr lang="es-419" dirty="0" smtClean="0">
                <a:solidFill>
                  <a:schemeClr val="tx2"/>
                </a:solidFill>
              </a:rPr>
              <a:t>la Subdirección de Regulación gestionó el </a:t>
            </a:r>
            <a:r>
              <a:rPr lang="es-419" dirty="0">
                <a:solidFill>
                  <a:schemeClr val="tx2"/>
                </a:solidFill>
              </a:rPr>
              <a:t>traslado </a:t>
            </a:r>
            <a:r>
              <a:rPr lang="es-419" dirty="0" smtClean="0">
                <a:solidFill>
                  <a:schemeClr val="tx2"/>
                </a:solidFill>
              </a:rPr>
              <a:t>interno </a:t>
            </a:r>
            <a:r>
              <a:rPr lang="es-419" dirty="0">
                <a:solidFill>
                  <a:schemeClr val="tx2"/>
                </a:solidFill>
              </a:rPr>
              <a:t>por el sistema Orfeo el día </a:t>
            </a:r>
            <a:r>
              <a:rPr lang="es-419" dirty="0" smtClean="0">
                <a:solidFill>
                  <a:schemeClr val="tx2"/>
                </a:solidFill>
              </a:rPr>
              <a:t>8 de mayo de 2019, </a:t>
            </a:r>
            <a:r>
              <a:rPr lang="es-419" dirty="0">
                <a:solidFill>
                  <a:schemeClr val="tx2"/>
                </a:solidFill>
              </a:rPr>
              <a:t>la entidad </a:t>
            </a:r>
            <a:r>
              <a:rPr lang="es-419" dirty="0" smtClean="0">
                <a:solidFill>
                  <a:schemeClr val="tx2"/>
                </a:solidFill>
              </a:rPr>
              <a:t>remitió el </a:t>
            </a:r>
            <a:r>
              <a:rPr lang="es-419" dirty="0">
                <a:solidFill>
                  <a:schemeClr val="tx2"/>
                </a:solidFill>
              </a:rPr>
              <a:t>oficio mediante correo </a:t>
            </a:r>
            <a:r>
              <a:rPr lang="es-419" dirty="0" smtClean="0">
                <a:solidFill>
                  <a:schemeClr val="tx2"/>
                </a:solidFill>
              </a:rPr>
              <a:t>certificado el día 10 </a:t>
            </a:r>
            <a:r>
              <a:rPr lang="es-419" dirty="0">
                <a:solidFill>
                  <a:schemeClr val="tx2"/>
                </a:solidFill>
              </a:rPr>
              <a:t>de ese mismo </a:t>
            </a:r>
            <a:r>
              <a:rPr lang="es-419" dirty="0" smtClean="0">
                <a:solidFill>
                  <a:schemeClr val="tx2"/>
                </a:solidFill>
              </a:rPr>
              <a:t>mes, lo </a:t>
            </a:r>
            <a:r>
              <a:rPr lang="es-419" dirty="0">
                <a:solidFill>
                  <a:schemeClr val="tx2"/>
                </a:solidFill>
              </a:rPr>
              <a:t>que evidencia que el traslado se realizó </a:t>
            </a:r>
            <a:r>
              <a:rPr lang="es-419" dirty="0" smtClean="0">
                <a:solidFill>
                  <a:schemeClr val="tx2"/>
                </a:solidFill>
              </a:rPr>
              <a:t>con un día de extemporaneidad pese a lo </a:t>
            </a:r>
            <a:r>
              <a:rPr lang="es-419" dirty="0">
                <a:solidFill>
                  <a:schemeClr val="tx2"/>
                </a:solidFill>
              </a:rPr>
              <a:t>establecido en el artículo 21 de la Ley 1755 de 2015</a:t>
            </a:r>
            <a:r>
              <a:rPr lang="es-419" dirty="0" smtClean="0">
                <a:solidFill>
                  <a:schemeClr val="tx2"/>
                </a:solidFill>
              </a:rPr>
              <a:t>. </a:t>
            </a:r>
          </a:p>
          <a:p>
            <a:pPr algn="just"/>
            <a:endParaRPr lang="es-419" sz="700" dirty="0">
              <a:solidFill>
                <a:schemeClr val="tx2"/>
              </a:solidFill>
            </a:endParaRPr>
          </a:p>
          <a:p>
            <a:pPr algn="just"/>
            <a:r>
              <a:rPr lang="es-419" dirty="0" smtClean="0">
                <a:solidFill>
                  <a:schemeClr val="tx2"/>
                </a:solidFill>
              </a:rPr>
              <a:t>De igual forma, esta Unidad verifica los términos legales para los traslados por competencia, por lo que solo se tiene en cuenta la fecha de salida del radicado de la entidad y no las fechas internas que manejen las dependencias en el trámite de los mismos. </a:t>
            </a:r>
            <a:endParaRPr lang="es-419" dirty="0">
              <a:solidFill>
                <a:schemeClr val="tx2"/>
              </a:solidFill>
            </a:endParaRPr>
          </a:p>
        </p:txBody>
      </p:sp>
    </p:spTree>
    <p:extLst>
      <p:ext uri="{BB962C8B-B14F-4D97-AF65-F5344CB8AC3E}">
        <p14:creationId xmlns:p14="http://schemas.microsoft.com/office/powerpoint/2010/main" val="1157742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10242" y="222346"/>
            <a:ext cx="8570998" cy="954107"/>
          </a:xfrm>
          <a:prstGeom prst="rect">
            <a:avLst/>
          </a:prstGeom>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rPr>
              <a:t>COMENTARIOS A LA OBSERVACIÓN</a:t>
            </a:r>
            <a:endParaRPr lang="es-MX" sz="2800" b="1" dirty="0">
              <a:solidFill>
                <a:schemeClr val="tx2"/>
              </a:solidFill>
            </a:endParaRPr>
          </a:p>
          <a:p>
            <a:pPr algn="ctr"/>
            <a:r>
              <a:rPr lang="es-MX" sz="2800" b="1" dirty="0">
                <a:solidFill>
                  <a:schemeClr val="tx2"/>
                </a:solidFill>
              </a:rPr>
              <a:t>TRASLADO EXTEMPORÁNEO DE LAS </a:t>
            </a:r>
            <a:r>
              <a:rPr lang="es-MX" sz="2800" b="1" dirty="0" smtClean="0">
                <a:solidFill>
                  <a:schemeClr val="tx2"/>
                </a:solidFill>
              </a:rPr>
              <a:t>PQRSD</a:t>
            </a:r>
            <a:endParaRPr lang="es-CO" sz="2800" b="1" dirty="0">
              <a:solidFill>
                <a:schemeClr val="tx2"/>
              </a:solidFill>
            </a:endParaRPr>
          </a:p>
        </p:txBody>
      </p:sp>
      <p:sp>
        <p:nvSpPr>
          <p:cNvPr id="6" name="CuadroTexto 5"/>
          <p:cNvSpPr txBox="1"/>
          <p:nvPr/>
        </p:nvSpPr>
        <p:spPr>
          <a:xfrm>
            <a:off x="310241" y="1444145"/>
            <a:ext cx="8570999" cy="393954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419" b="1" dirty="0" smtClean="0">
                <a:solidFill>
                  <a:schemeClr val="tx2"/>
                </a:solidFill>
              </a:rPr>
              <a:t>COMENTARIOS DE LA SUBDIRECCIÓN DE REGULACIÓN, remitido mediante correo electrónico de fecha 1 de agosto de 2019: </a:t>
            </a:r>
          </a:p>
          <a:p>
            <a:pPr algn="just"/>
            <a:endParaRPr lang="es-419" sz="700" b="1" i="1" dirty="0">
              <a:solidFill>
                <a:schemeClr val="tx2"/>
              </a:solidFill>
            </a:endParaRPr>
          </a:p>
          <a:p>
            <a:pPr algn="just"/>
            <a:r>
              <a:rPr lang="es-ES" sz="1700" i="1" dirty="0" smtClean="0">
                <a:solidFill>
                  <a:schemeClr val="tx2"/>
                </a:solidFill>
              </a:rPr>
              <a:t>“</a:t>
            </a:r>
            <a:r>
              <a:rPr lang="es-ES" sz="1700" i="1" dirty="0">
                <a:solidFill>
                  <a:schemeClr val="tx2"/>
                </a:solidFill>
              </a:rPr>
              <a:t>Respecto del radicado CRA </a:t>
            </a:r>
            <a:r>
              <a:rPr lang="es-CO" sz="1700" i="1" dirty="0">
                <a:solidFill>
                  <a:schemeClr val="tx2"/>
                </a:solidFill>
              </a:rPr>
              <a:t>20193210050282 del 10/06/2019: se indica que el traslado fue extemporáneo. De nuevo, creo que estuvimos a tiempo por cuanto el radicado de traslado (20190120083561) se radicó el 17 de junio de 2019. Si la comunicación se demora mucho más, es por cuestiones que son ajenas a la voluntad y a la capacidad de gestión de la Subdirección de Regulación (v.gr. recolección de firmas, entrega a correspondencia, etc</a:t>
            </a:r>
            <a:r>
              <a:rPr lang="es-CO" sz="1700" i="1" dirty="0" smtClean="0">
                <a:solidFill>
                  <a:schemeClr val="tx2"/>
                </a:solidFill>
              </a:rPr>
              <a:t>.)</a:t>
            </a:r>
          </a:p>
          <a:p>
            <a:pPr algn="just"/>
            <a:endParaRPr lang="es-ES" sz="700" i="1" dirty="0">
              <a:solidFill>
                <a:schemeClr val="tx2"/>
              </a:solidFill>
            </a:endParaRPr>
          </a:p>
          <a:p>
            <a:pPr algn="just"/>
            <a:endParaRPr lang="es-419" sz="700" b="1" dirty="0" smtClean="0">
              <a:solidFill>
                <a:schemeClr val="tx2"/>
              </a:solidFill>
            </a:endParaRPr>
          </a:p>
          <a:p>
            <a:pPr algn="just"/>
            <a:r>
              <a:rPr lang="es-419" b="1" dirty="0" smtClean="0">
                <a:solidFill>
                  <a:schemeClr val="tx2"/>
                </a:solidFill>
              </a:rPr>
              <a:t>COMENTARIOS DE LA UNIDAD DE CONTROL INTERNO: </a:t>
            </a:r>
          </a:p>
          <a:p>
            <a:pPr algn="just"/>
            <a:endParaRPr lang="es-419" sz="1400" dirty="0">
              <a:solidFill>
                <a:srgbClr val="FF0000"/>
              </a:solidFill>
            </a:endParaRPr>
          </a:p>
          <a:p>
            <a:pPr algn="just"/>
            <a:r>
              <a:rPr lang="es-419" dirty="0">
                <a:solidFill>
                  <a:schemeClr val="tx2"/>
                </a:solidFill>
              </a:rPr>
              <a:t>Si bien la Subdirección de Regulación gestionó el traslado interno por el sistema Orfeo el día </a:t>
            </a:r>
            <a:r>
              <a:rPr lang="es-419" dirty="0" smtClean="0">
                <a:solidFill>
                  <a:schemeClr val="tx2"/>
                </a:solidFill>
              </a:rPr>
              <a:t>17 </a:t>
            </a:r>
            <a:r>
              <a:rPr lang="es-419" dirty="0">
                <a:solidFill>
                  <a:schemeClr val="tx2"/>
                </a:solidFill>
              </a:rPr>
              <a:t>de </a:t>
            </a:r>
            <a:r>
              <a:rPr lang="es-419" dirty="0" smtClean="0">
                <a:solidFill>
                  <a:schemeClr val="tx2"/>
                </a:solidFill>
              </a:rPr>
              <a:t>junio de </a:t>
            </a:r>
            <a:r>
              <a:rPr lang="es-419" dirty="0">
                <a:solidFill>
                  <a:schemeClr val="tx2"/>
                </a:solidFill>
              </a:rPr>
              <a:t>2019, la entidad remitió el oficio </a:t>
            </a:r>
            <a:r>
              <a:rPr lang="es-419" dirty="0" smtClean="0">
                <a:solidFill>
                  <a:schemeClr val="tx2"/>
                </a:solidFill>
              </a:rPr>
              <a:t>el 18 de </a:t>
            </a:r>
            <a:r>
              <a:rPr lang="es-419" dirty="0">
                <a:solidFill>
                  <a:schemeClr val="tx2"/>
                </a:solidFill>
              </a:rPr>
              <a:t>ese mismo mes, lo que evidencia que el traslado se realizó con un día de extemporaneidad pese a lo establecido en el artículo 21 de la Ley 1755 de 2015. </a:t>
            </a:r>
          </a:p>
        </p:txBody>
      </p:sp>
    </p:spTree>
    <p:extLst>
      <p:ext uri="{BB962C8B-B14F-4D97-AF65-F5344CB8AC3E}">
        <p14:creationId xmlns:p14="http://schemas.microsoft.com/office/powerpoint/2010/main" val="240703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10242" y="222346"/>
            <a:ext cx="8549978" cy="954107"/>
          </a:xfrm>
          <a:prstGeom prst="rect">
            <a:avLst/>
          </a:prstGeom>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rPr>
              <a:t>COMENTARIOS A LA OBSERVACIÓN</a:t>
            </a:r>
            <a:endParaRPr lang="es-MX" sz="2800" b="1" dirty="0">
              <a:solidFill>
                <a:schemeClr val="tx2"/>
              </a:solidFill>
            </a:endParaRPr>
          </a:p>
          <a:p>
            <a:pPr algn="ctr"/>
            <a:r>
              <a:rPr lang="es-MX" sz="2800" b="1" dirty="0">
                <a:solidFill>
                  <a:schemeClr val="tx2"/>
                </a:solidFill>
              </a:rPr>
              <a:t>TRASLADO EXTEMPORÁNEO DE LAS </a:t>
            </a:r>
            <a:r>
              <a:rPr lang="es-MX" sz="2800" b="1" dirty="0" smtClean="0">
                <a:solidFill>
                  <a:schemeClr val="tx2"/>
                </a:solidFill>
              </a:rPr>
              <a:t>PQRSD</a:t>
            </a:r>
            <a:endParaRPr lang="es-CO" sz="2800" b="1" dirty="0">
              <a:solidFill>
                <a:schemeClr val="tx2"/>
              </a:solidFill>
            </a:endParaRPr>
          </a:p>
        </p:txBody>
      </p:sp>
      <p:sp>
        <p:nvSpPr>
          <p:cNvPr id="6" name="CuadroTexto 5"/>
          <p:cNvSpPr txBox="1"/>
          <p:nvPr/>
        </p:nvSpPr>
        <p:spPr>
          <a:xfrm>
            <a:off x="297010" y="1401831"/>
            <a:ext cx="8549979" cy="390876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419" b="1" dirty="0" smtClean="0">
                <a:solidFill>
                  <a:schemeClr val="tx2"/>
                </a:solidFill>
              </a:rPr>
              <a:t>COMENTARIOS DE LA SUBDIRECCIÓN DE REGULACIÓN, remitido mediante correo electrónico de fecha 1 de agosto de 2019:</a:t>
            </a:r>
          </a:p>
          <a:p>
            <a:pPr lvl="0" algn="just"/>
            <a:endParaRPr lang="es-ES" sz="700" i="1" dirty="0" smtClean="0">
              <a:solidFill>
                <a:schemeClr val="tx2"/>
              </a:solidFill>
            </a:endParaRPr>
          </a:p>
          <a:p>
            <a:pPr lvl="0" algn="just"/>
            <a:r>
              <a:rPr lang="es-ES" sz="1700" i="1" dirty="0" smtClean="0">
                <a:solidFill>
                  <a:schemeClr val="tx2"/>
                </a:solidFill>
              </a:rPr>
              <a:t>“</a:t>
            </a:r>
            <a:r>
              <a:rPr lang="es-ES" sz="1700" i="1" dirty="0">
                <a:solidFill>
                  <a:schemeClr val="tx2"/>
                </a:solidFill>
              </a:rPr>
              <a:t>Respecto del radicado CRA </a:t>
            </a:r>
            <a:r>
              <a:rPr lang="es-CO" sz="1700" i="1" dirty="0">
                <a:solidFill>
                  <a:schemeClr val="tx2"/>
                </a:solidFill>
              </a:rPr>
              <a:t>20193210040722 del 07/05/2019: se indica que el traslado fue extemporáneo. De nuevo, creo que estuvimos a tiempo por cuanto el radicado de traslado (20190300074051) se radicó el 13 de mayo de 2019. Si la comunicación se demora mucho más, es por cuestiones que son ajenas a la voluntad y a la capacidad de gestión de la Subdirección de Regulación (v.gr. recolección de firmas, entrega a correspondencia, etc</a:t>
            </a:r>
            <a:r>
              <a:rPr lang="es-CO" sz="1700" i="1" dirty="0" smtClean="0">
                <a:solidFill>
                  <a:schemeClr val="tx2"/>
                </a:solidFill>
              </a:rPr>
              <a:t>.)</a:t>
            </a:r>
          </a:p>
          <a:p>
            <a:pPr lvl="0" algn="just"/>
            <a:endParaRPr lang="es-ES" sz="1700" i="1" dirty="0">
              <a:solidFill>
                <a:schemeClr val="tx2"/>
              </a:solidFill>
            </a:endParaRPr>
          </a:p>
          <a:p>
            <a:pPr algn="just"/>
            <a:endParaRPr lang="es-419" sz="700" b="1" dirty="0" smtClean="0">
              <a:solidFill>
                <a:schemeClr val="tx2"/>
              </a:solidFill>
            </a:endParaRPr>
          </a:p>
          <a:p>
            <a:pPr algn="just"/>
            <a:r>
              <a:rPr lang="es-419" b="1" dirty="0" smtClean="0">
                <a:solidFill>
                  <a:schemeClr val="tx2"/>
                </a:solidFill>
              </a:rPr>
              <a:t>COMENTARIOS DE LA UNIDAD DE CONTROL INTERNO: </a:t>
            </a:r>
          </a:p>
          <a:p>
            <a:pPr algn="just"/>
            <a:endParaRPr lang="es-419" sz="1000" b="1" dirty="0">
              <a:solidFill>
                <a:schemeClr val="tx2"/>
              </a:solidFill>
            </a:endParaRPr>
          </a:p>
          <a:p>
            <a:pPr algn="just"/>
            <a:r>
              <a:rPr lang="es-419" dirty="0" smtClean="0">
                <a:solidFill>
                  <a:schemeClr val="tx2"/>
                </a:solidFill>
              </a:rPr>
              <a:t>Conforme el registro del Sistema de gestión Documental Orfeo, se evidenció que el radicado N° 20193210040722 fue entregado por parte de la Subdirección de Regulación al área de correspondencia el día 14 de mayo de 2019, como se evidencia a continuación:</a:t>
            </a:r>
            <a:endParaRPr lang="es-419" sz="700" dirty="0" smtClean="0">
              <a:solidFill>
                <a:schemeClr val="tx2"/>
              </a:solidFill>
            </a:endParaRPr>
          </a:p>
          <a:p>
            <a:pPr algn="just"/>
            <a:endParaRPr lang="es-419" sz="700" dirty="0">
              <a:solidFill>
                <a:schemeClr val="tx2"/>
              </a:solidFill>
            </a:endParaRPr>
          </a:p>
          <a:p>
            <a:pPr algn="just"/>
            <a:endParaRPr lang="es-419" sz="700" dirty="0" smtClean="0">
              <a:solidFill>
                <a:schemeClr val="tx2"/>
              </a:solidFill>
            </a:endParaRPr>
          </a:p>
        </p:txBody>
      </p:sp>
    </p:spTree>
    <p:extLst>
      <p:ext uri="{BB962C8B-B14F-4D97-AF65-F5344CB8AC3E}">
        <p14:creationId xmlns:p14="http://schemas.microsoft.com/office/powerpoint/2010/main" val="1801409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409903" y="222346"/>
            <a:ext cx="8334704" cy="954107"/>
          </a:xfrm>
          <a:prstGeom prst="rect">
            <a:avLst/>
          </a:prstGeom>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rPr>
              <a:t>COMENTARIOS A LA OBSERVACIÓN</a:t>
            </a:r>
            <a:endParaRPr lang="es-MX" sz="2800" b="1" dirty="0">
              <a:solidFill>
                <a:schemeClr val="tx2"/>
              </a:solidFill>
            </a:endParaRPr>
          </a:p>
          <a:p>
            <a:pPr algn="ctr"/>
            <a:r>
              <a:rPr lang="es-MX" sz="2800" b="1" dirty="0">
                <a:solidFill>
                  <a:schemeClr val="tx2"/>
                </a:solidFill>
              </a:rPr>
              <a:t>TRASLADO EXTEMPORÁNEO DE LAS </a:t>
            </a:r>
            <a:r>
              <a:rPr lang="es-MX" sz="2800" b="1" dirty="0" smtClean="0">
                <a:solidFill>
                  <a:schemeClr val="tx2"/>
                </a:solidFill>
              </a:rPr>
              <a:t>PQRSD</a:t>
            </a:r>
            <a:endParaRPr lang="es-CO" sz="2800" b="1" dirty="0">
              <a:solidFill>
                <a:schemeClr val="tx2"/>
              </a:solidFill>
            </a:endParaRPr>
          </a:p>
        </p:txBody>
      </p:sp>
      <p:sp>
        <p:nvSpPr>
          <p:cNvPr id="6" name="CuadroTexto 5"/>
          <p:cNvSpPr txBox="1"/>
          <p:nvPr/>
        </p:nvSpPr>
        <p:spPr>
          <a:xfrm>
            <a:off x="409903" y="1639457"/>
            <a:ext cx="8334704" cy="200054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endParaRPr lang="es-419" sz="700" b="1" dirty="0" smtClean="0">
              <a:solidFill>
                <a:schemeClr val="tx2"/>
              </a:solidFill>
            </a:endParaRPr>
          </a:p>
          <a:p>
            <a:pPr algn="just"/>
            <a:r>
              <a:rPr lang="es-419" b="1" dirty="0" smtClean="0">
                <a:solidFill>
                  <a:schemeClr val="tx2"/>
                </a:solidFill>
              </a:rPr>
              <a:t>COMENTARIOS DE LA UNIDAD DE CONTROL INTERNO:</a:t>
            </a:r>
          </a:p>
          <a:p>
            <a:pPr algn="just"/>
            <a:endParaRPr lang="es-419" sz="700" b="1" dirty="0">
              <a:solidFill>
                <a:schemeClr val="tx2"/>
              </a:solidFill>
            </a:endParaRPr>
          </a:p>
          <a:p>
            <a:pPr algn="just"/>
            <a:endParaRPr lang="es-419" sz="700" b="1" dirty="0" smtClean="0">
              <a:solidFill>
                <a:schemeClr val="tx2"/>
              </a:solidFill>
            </a:endParaRPr>
          </a:p>
          <a:p>
            <a:pPr algn="just"/>
            <a:endParaRPr lang="es-419" sz="700" b="1" dirty="0">
              <a:solidFill>
                <a:schemeClr val="tx2"/>
              </a:solidFill>
            </a:endParaRPr>
          </a:p>
          <a:p>
            <a:pPr algn="just"/>
            <a:endParaRPr lang="es-419" sz="700" b="1" dirty="0" smtClean="0">
              <a:solidFill>
                <a:schemeClr val="tx2"/>
              </a:solidFill>
            </a:endParaRPr>
          </a:p>
          <a:p>
            <a:pPr algn="just"/>
            <a:endParaRPr lang="es-419" sz="700" b="1" dirty="0">
              <a:solidFill>
                <a:schemeClr val="tx2"/>
              </a:solidFill>
            </a:endParaRPr>
          </a:p>
          <a:p>
            <a:pPr algn="just"/>
            <a:endParaRPr lang="es-419" sz="700" b="1" dirty="0" smtClean="0">
              <a:solidFill>
                <a:schemeClr val="tx2"/>
              </a:solidFill>
            </a:endParaRPr>
          </a:p>
          <a:p>
            <a:pPr algn="just"/>
            <a:endParaRPr lang="es-419" sz="700" b="1" dirty="0">
              <a:solidFill>
                <a:schemeClr val="tx2"/>
              </a:solidFill>
            </a:endParaRPr>
          </a:p>
          <a:p>
            <a:pPr algn="just"/>
            <a:endParaRPr lang="es-419" sz="700" b="1" dirty="0" smtClean="0">
              <a:solidFill>
                <a:schemeClr val="tx2"/>
              </a:solidFill>
            </a:endParaRPr>
          </a:p>
          <a:p>
            <a:pPr algn="just"/>
            <a:endParaRPr lang="es-419" sz="700" dirty="0" smtClean="0">
              <a:solidFill>
                <a:schemeClr val="tx2"/>
              </a:solidFill>
            </a:endParaRPr>
          </a:p>
          <a:p>
            <a:pPr algn="just"/>
            <a:endParaRPr lang="es-419" dirty="0" smtClean="0">
              <a:solidFill>
                <a:schemeClr val="tx2"/>
              </a:solidFill>
            </a:endParaRPr>
          </a:p>
          <a:p>
            <a:pPr algn="just"/>
            <a:endParaRPr lang="es-419" dirty="0">
              <a:solidFill>
                <a:schemeClr val="tx2"/>
              </a:solidFill>
            </a:endParaRPr>
          </a:p>
        </p:txBody>
      </p:sp>
      <p:pic>
        <p:nvPicPr>
          <p:cNvPr id="9" name="Imagen 8"/>
          <p:cNvPicPr/>
          <p:nvPr/>
        </p:nvPicPr>
        <p:blipFill rotWithShape="1">
          <a:blip r:embed="rId4"/>
          <a:srcRect l="2121" t="54520" r="7312" b="39923"/>
          <a:stretch/>
        </p:blipFill>
        <p:spPr bwMode="auto">
          <a:xfrm>
            <a:off x="493986" y="2241422"/>
            <a:ext cx="8163680" cy="8170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299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36483" y="255041"/>
            <a:ext cx="8671034" cy="537070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defRPr/>
            </a:pPr>
            <a:r>
              <a:rPr lang="es-CO" sz="2800" b="1" dirty="0" smtClean="0">
                <a:solidFill>
                  <a:schemeClr val="tx2"/>
                </a:solidFill>
              </a:rPr>
              <a:t>OBJETIVO</a:t>
            </a:r>
          </a:p>
          <a:p>
            <a:pPr algn="ctr">
              <a:defRPr/>
            </a:pPr>
            <a:endParaRPr lang="es-CO" b="1" dirty="0" smtClean="0">
              <a:solidFill>
                <a:schemeClr val="tx2"/>
              </a:solidFill>
              <a:cs typeface="Arial" panose="020B0604020202020204" pitchFamily="34" charset="0"/>
            </a:endParaRPr>
          </a:p>
          <a:p>
            <a:pPr marL="0" lvl="1" algn="just">
              <a:defRPr/>
            </a:pPr>
            <a:r>
              <a:rPr lang="es-CO" dirty="0" smtClean="0">
                <a:solidFill>
                  <a:schemeClr val="tx2"/>
                </a:solidFill>
                <a:cs typeface="Arial" panose="020B0604020202020204" pitchFamily="34" charset="0"/>
              </a:rPr>
              <a:t>Verificar el cumplimiento por parte de la Comisión de Regulación de Agua Potable y Saneamiento Básico – CRA, del artículo 76 de la Ley 1474 de 2011, la Ley 1437 de 2011, la Ley 1755 de 2015, así como el artículo 4º del Decreto 707 de 1995 y el memorando N° 20172010005893 del 16 de noviembre de 2017, frente a los mecanismos diseñados por la Entidad para la atención de las peticiones, quejas, reclamos, sugerencias y denuncias formuladas por sus usuarios. </a:t>
            </a:r>
          </a:p>
          <a:p>
            <a:pPr algn="just">
              <a:defRPr/>
            </a:pPr>
            <a:endParaRPr lang="es-CO" dirty="0" smtClean="0">
              <a:solidFill>
                <a:schemeClr val="tx2"/>
              </a:solidFill>
              <a:cs typeface="Arial" panose="020B0604020202020204" pitchFamily="34" charset="0"/>
            </a:endParaRPr>
          </a:p>
          <a:p>
            <a:pPr algn="ctr">
              <a:defRPr/>
            </a:pPr>
            <a:r>
              <a:rPr lang="es-MX" sz="2800" b="1" dirty="0" smtClean="0">
                <a:solidFill>
                  <a:schemeClr val="tx2"/>
                </a:solidFill>
              </a:rPr>
              <a:t>CRITERIOS</a:t>
            </a:r>
            <a:endParaRPr lang="es-MX" sz="700" b="1" dirty="0" smtClean="0">
              <a:solidFill>
                <a:schemeClr val="tx2"/>
              </a:solidFill>
            </a:endParaRPr>
          </a:p>
          <a:p>
            <a:pPr algn="ctr">
              <a:defRPr/>
            </a:pPr>
            <a:endParaRPr lang="es-MX" sz="700" b="1" dirty="0" smtClean="0">
              <a:solidFill>
                <a:schemeClr val="tx2"/>
              </a:solidFill>
            </a:endParaRPr>
          </a:p>
          <a:p>
            <a:pPr algn="just"/>
            <a:r>
              <a:rPr lang="es-MX" dirty="0" smtClean="0">
                <a:solidFill>
                  <a:schemeClr val="tx2"/>
                </a:solidFill>
                <a:cs typeface="Arial" panose="020B0604020202020204" pitchFamily="34" charset="0"/>
              </a:rPr>
              <a:t>Los criterios observados en el ejercicio de la auditoría fueron: </a:t>
            </a:r>
          </a:p>
          <a:p>
            <a:pPr algn="just"/>
            <a:endParaRPr lang="es-MX" sz="1000" dirty="0" smtClean="0">
              <a:solidFill>
                <a:schemeClr val="tx2"/>
              </a:solidFill>
              <a:cs typeface="Arial" panose="020B0604020202020204" pitchFamily="34" charset="0"/>
            </a:endParaRPr>
          </a:p>
          <a:p>
            <a:pPr marL="266700" indent="-266700" algn="just"/>
            <a:r>
              <a:rPr lang="es-MX" dirty="0" smtClean="0">
                <a:solidFill>
                  <a:schemeClr val="tx2"/>
                </a:solidFill>
                <a:cs typeface="Arial" panose="020B0604020202020204" pitchFamily="34" charset="0"/>
              </a:rPr>
              <a:t>1. El cumplimiento de la normatividad que rige las PQRSD (Ley 1755 de 2015; artículo 76 de la Ley 1474 de 2011, artículo 7º de la Ley 1437 de 2011, y el artículo 4º del Decreto 707 de 1995).</a:t>
            </a:r>
          </a:p>
          <a:p>
            <a:pPr algn="just"/>
            <a:r>
              <a:rPr lang="es-MX" dirty="0" smtClean="0">
                <a:solidFill>
                  <a:schemeClr val="tx2"/>
                </a:solidFill>
                <a:cs typeface="Arial" panose="020B0604020202020204" pitchFamily="34" charset="0"/>
              </a:rPr>
              <a:t>2. El fundamento de las respuestas emitidas por la entidad.</a:t>
            </a:r>
          </a:p>
          <a:p>
            <a:pPr algn="just"/>
            <a:r>
              <a:rPr lang="es-MX" dirty="0" smtClean="0">
                <a:solidFill>
                  <a:schemeClr val="tx2"/>
                </a:solidFill>
                <a:cs typeface="Arial" panose="020B0604020202020204" pitchFamily="34" charset="0"/>
              </a:rPr>
              <a:t>3. La remisión por competencia a las entidades respectivas.</a:t>
            </a:r>
          </a:p>
          <a:p>
            <a:pPr algn="just"/>
            <a:r>
              <a:rPr lang="es-MX" dirty="0" smtClean="0">
                <a:solidFill>
                  <a:schemeClr val="tx2"/>
                </a:solidFill>
                <a:cs typeface="Arial" panose="020B0604020202020204" pitchFamily="34" charset="0"/>
              </a:rPr>
              <a:t>4. El oportuno cumplimiento de los términos.</a:t>
            </a:r>
          </a:p>
        </p:txBody>
      </p:sp>
    </p:spTree>
    <p:extLst>
      <p:ext uri="{BB962C8B-B14F-4D97-AF65-F5344CB8AC3E}">
        <p14:creationId xmlns:p14="http://schemas.microsoft.com/office/powerpoint/2010/main" val="1568904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199698" y="96222"/>
            <a:ext cx="8713074" cy="954107"/>
          </a:xfrm>
          <a:prstGeom prst="rect">
            <a:avLst/>
          </a:prstGeom>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rPr>
              <a:t>COMENTARIOS A LA OBSERVACIÓN</a:t>
            </a:r>
            <a:endParaRPr lang="es-MX" sz="2800" b="1" dirty="0">
              <a:solidFill>
                <a:schemeClr val="tx2"/>
              </a:solidFill>
            </a:endParaRPr>
          </a:p>
          <a:p>
            <a:pPr algn="ctr"/>
            <a:r>
              <a:rPr lang="es-MX" sz="2800" b="1" dirty="0">
                <a:solidFill>
                  <a:schemeClr val="tx2"/>
                </a:solidFill>
              </a:rPr>
              <a:t>TRASLADO EXTEMPORÁNEO DE LAS </a:t>
            </a:r>
            <a:r>
              <a:rPr lang="es-MX" sz="2800" b="1" dirty="0" smtClean="0">
                <a:solidFill>
                  <a:schemeClr val="tx2"/>
                </a:solidFill>
              </a:rPr>
              <a:t>PQRSD</a:t>
            </a:r>
            <a:endParaRPr lang="es-CO" sz="2800" b="1" dirty="0">
              <a:solidFill>
                <a:schemeClr val="tx2"/>
              </a:solidFill>
            </a:endParaRPr>
          </a:p>
        </p:txBody>
      </p:sp>
      <p:sp>
        <p:nvSpPr>
          <p:cNvPr id="6" name="CuadroTexto 5"/>
          <p:cNvSpPr txBox="1"/>
          <p:nvPr/>
        </p:nvSpPr>
        <p:spPr>
          <a:xfrm>
            <a:off x="199698" y="1073210"/>
            <a:ext cx="8713074" cy="473975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endParaRPr lang="es-419" sz="700" b="1" dirty="0" smtClean="0">
              <a:solidFill>
                <a:schemeClr val="tx2"/>
              </a:solidFill>
            </a:endParaRPr>
          </a:p>
          <a:p>
            <a:pPr lvl="0" algn="just"/>
            <a:r>
              <a:rPr lang="es-419" b="1" dirty="0" smtClean="0">
                <a:solidFill>
                  <a:schemeClr val="tx2"/>
                </a:solidFill>
              </a:rPr>
              <a:t>COMENTARIOS DE LA OFICINA ASESORA JURIDICA al radicado N</a:t>
            </a:r>
            <a:r>
              <a:rPr lang="es-419" b="1" dirty="0">
                <a:solidFill>
                  <a:schemeClr val="tx2"/>
                </a:solidFill>
              </a:rPr>
              <a:t>° </a:t>
            </a:r>
            <a:r>
              <a:rPr lang="es-CO" b="1" dirty="0">
                <a:solidFill>
                  <a:schemeClr val="tx2"/>
                </a:solidFill>
              </a:rPr>
              <a:t>20193210043742</a:t>
            </a:r>
            <a:r>
              <a:rPr lang="es-419" b="1" dirty="0">
                <a:solidFill>
                  <a:schemeClr val="tx2"/>
                </a:solidFill>
              </a:rPr>
              <a:t> </a:t>
            </a:r>
            <a:r>
              <a:rPr lang="es-419" b="1" dirty="0" smtClean="0">
                <a:solidFill>
                  <a:schemeClr val="tx2"/>
                </a:solidFill>
              </a:rPr>
              <a:t>del 17/5/2019, remitidos mediante correo electrónico de fecha 15 de agosto de 2019: </a:t>
            </a:r>
            <a:r>
              <a:rPr lang="es-419" i="1" dirty="0">
                <a:solidFill>
                  <a:schemeClr val="tx2"/>
                </a:solidFill>
              </a:rPr>
              <a:t>“</a:t>
            </a:r>
            <a:r>
              <a:rPr lang="es-CO" i="1" dirty="0">
                <a:solidFill>
                  <a:schemeClr val="tx2"/>
                </a:solidFill>
              </a:rPr>
              <a:t>E</a:t>
            </a:r>
            <a:r>
              <a:rPr lang="es-CO" i="1" dirty="0" smtClean="0">
                <a:solidFill>
                  <a:schemeClr val="tx2"/>
                </a:solidFill>
              </a:rPr>
              <a:t>l </a:t>
            </a:r>
            <a:r>
              <a:rPr lang="es-CO" i="1" dirty="0">
                <a:solidFill>
                  <a:schemeClr val="tx2"/>
                </a:solidFill>
              </a:rPr>
              <a:t>oficio de traslado (201901200077991) con destino a la Superintendencia de Servicios Públicos Domiciliarios fue remitido dentro del término señalado por el artículo 21 del CPACA (15:00 </a:t>
            </a:r>
            <a:r>
              <a:rPr lang="es-CO" i="1" dirty="0" err="1">
                <a:solidFill>
                  <a:schemeClr val="tx2"/>
                </a:solidFill>
              </a:rPr>
              <a:t>hrs</a:t>
            </a:r>
            <a:r>
              <a:rPr lang="es-CO" i="1" dirty="0">
                <a:solidFill>
                  <a:schemeClr val="tx2"/>
                </a:solidFill>
              </a:rPr>
              <a:t> del 24 de mayo de 2019) al área de Correspondencia, para ser entregada a dicha entidad como competente. En ese sentido, es claro que la Oficina Asesora Jurídica dio aplicación, en lo que a ella correspondía al término legal, al haber entregado de forma oportuna el oficio al área de Correspondencia, según consta en sistema ORFEO.  Por lo que se solicita suprimirlo del informe </a:t>
            </a:r>
            <a:r>
              <a:rPr lang="es-CO" i="1" dirty="0" smtClean="0">
                <a:solidFill>
                  <a:schemeClr val="tx2"/>
                </a:solidFill>
              </a:rPr>
              <a:t>definitivo”.</a:t>
            </a:r>
          </a:p>
          <a:p>
            <a:pPr lvl="0" algn="just"/>
            <a:endParaRPr lang="es-CO" sz="700" i="1" dirty="0">
              <a:solidFill>
                <a:schemeClr val="tx2"/>
              </a:solidFill>
            </a:endParaRPr>
          </a:p>
          <a:p>
            <a:pPr algn="just"/>
            <a:r>
              <a:rPr lang="es-CO" b="1" dirty="0" smtClean="0">
                <a:solidFill>
                  <a:schemeClr val="tx2"/>
                </a:solidFill>
              </a:rPr>
              <a:t>COMENTARIOS DE LA UNIDAD DE CONTROL INTERNO: </a:t>
            </a:r>
            <a:r>
              <a:rPr lang="es-419" dirty="0" smtClean="0">
                <a:solidFill>
                  <a:schemeClr val="tx2"/>
                </a:solidFill>
              </a:rPr>
              <a:t>Si </a:t>
            </a:r>
            <a:r>
              <a:rPr lang="es-419" dirty="0">
                <a:solidFill>
                  <a:schemeClr val="tx2"/>
                </a:solidFill>
              </a:rPr>
              <a:t>bien el traslado se gestionó por el sistema Orfeo el </a:t>
            </a:r>
            <a:r>
              <a:rPr lang="es-419" dirty="0" smtClean="0">
                <a:solidFill>
                  <a:schemeClr val="tx2"/>
                </a:solidFill>
              </a:rPr>
              <a:t>24 de mayo a </a:t>
            </a:r>
            <a:r>
              <a:rPr lang="es-419" dirty="0">
                <a:solidFill>
                  <a:schemeClr val="tx2"/>
                </a:solidFill>
              </a:rPr>
              <a:t>las </a:t>
            </a:r>
            <a:r>
              <a:rPr lang="es-419" dirty="0" smtClean="0">
                <a:solidFill>
                  <a:schemeClr val="tx2"/>
                </a:solidFill>
              </a:rPr>
              <a:t>15:03 horas, la entidad realizó el traslado el día 27 de mayo de 2019, es decir, con </a:t>
            </a:r>
            <a:r>
              <a:rPr lang="es-419" dirty="0">
                <a:solidFill>
                  <a:schemeClr val="tx2"/>
                </a:solidFill>
              </a:rPr>
              <a:t>un día de extemporaneidad pese a lo establecido en el artículo 21 de la Ley 1755 de 2015. De igual forma, esta Unidad verifica los términos legales para los traslados por competencia, por lo que solo se tiene en cuenta la fecha de salida del radicado de la entidad y no las fechas internas que manejen las dependencias en el trámite de los mismos. </a:t>
            </a:r>
          </a:p>
        </p:txBody>
      </p:sp>
    </p:spTree>
    <p:extLst>
      <p:ext uri="{BB962C8B-B14F-4D97-AF65-F5344CB8AC3E}">
        <p14:creationId xmlns:p14="http://schemas.microsoft.com/office/powerpoint/2010/main" val="3374747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199698" y="222346"/>
            <a:ext cx="8713074" cy="954107"/>
          </a:xfrm>
          <a:prstGeom prst="rect">
            <a:avLst/>
          </a:prstGeom>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rPr>
              <a:t>COMENTARIOS A LA OBSERVACIÓN</a:t>
            </a:r>
            <a:endParaRPr lang="es-MX" sz="2800" b="1" dirty="0">
              <a:solidFill>
                <a:schemeClr val="tx2"/>
              </a:solidFill>
            </a:endParaRPr>
          </a:p>
          <a:p>
            <a:pPr algn="ctr"/>
            <a:r>
              <a:rPr lang="es-MX" sz="2800" b="1" dirty="0">
                <a:solidFill>
                  <a:schemeClr val="tx2"/>
                </a:solidFill>
              </a:rPr>
              <a:t>TRASLADO EXTEMPORÁNEO DE LAS </a:t>
            </a:r>
            <a:r>
              <a:rPr lang="es-MX" sz="2800" b="1" dirty="0" smtClean="0">
                <a:solidFill>
                  <a:schemeClr val="tx2"/>
                </a:solidFill>
              </a:rPr>
              <a:t>PQRSD</a:t>
            </a:r>
            <a:endParaRPr lang="es-CO" sz="2800" b="1" dirty="0">
              <a:solidFill>
                <a:schemeClr val="tx2"/>
              </a:solidFill>
            </a:endParaRPr>
          </a:p>
        </p:txBody>
      </p:sp>
      <p:sp>
        <p:nvSpPr>
          <p:cNvPr id="6" name="CuadroTexto 5"/>
          <p:cNvSpPr txBox="1"/>
          <p:nvPr/>
        </p:nvSpPr>
        <p:spPr>
          <a:xfrm>
            <a:off x="199698" y="1331942"/>
            <a:ext cx="8713074" cy="446276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endParaRPr lang="es-419" sz="700" b="1" dirty="0" smtClean="0">
              <a:solidFill>
                <a:schemeClr val="tx2"/>
              </a:solidFill>
            </a:endParaRPr>
          </a:p>
          <a:p>
            <a:pPr lvl="0" algn="just"/>
            <a:r>
              <a:rPr lang="es-419" b="1" dirty="0" smtClean="0">
                <a:solidFill>
                  <a:schemeClr val="tx2"/>
                </a:solidFill>
              </a:rPr>
              <a:t>COMENTARIOS DE LA OFICINA ASESORA JURIDICA al radicado N</a:t>
            </a:r>
            <a:r>
              <a:rPr lang="es-419" b="1" dirty="0">
                <a:solidFill>
                  <a:schemeClr val="tx2"/>
                </a:solidFill>
              </a:rPr>
              <a:t>° </a:t>
            </a:r>
            <a:r>
              <a:rPr lang="es-CO" b="1" dirty="0">
                <a:solidFill>
                  <a:schemeClr val="tx2"/>
                </a:solidFill>
              </a:rPr>
              <a:t>20193210040722</a:t>
            </a:r>
            <a:r>
              <a:rPr lang="es-419" b="1" dirty="0">
                <a:solidFill>
                  <a:schemeClr val="tx2"/>
                </a:solidFill>
              </a:rPr>
              <a:t> </a:t>
            </a:r>
            <a:r>
              <a:rPr lang="es-419" b="1" dirty="0" smtClean="0">
                <a:solidFill>
                  <a:schemeClr val="tx2"/>
                </a:solidFill>
              </a:rPr>
              <a:t>del 7/5/2019 , </a:t>
            </a:r>
            <a:r>
              <a:rPr lang="es-419" b="1" dirty="0">
                <a:solidFill>
                  <a:schemeClr val="tx2"/>
                </a:solidFill>
              </a:rPr>
              <a:t>remitidos mediante correo electrónico de fecha 15 de agosto de 2019</a:t>
            </a:r>
            <a:r>
              <a:rPr lang="es-419" b="1" dirty="0" smtClean="0">
                <a:solidFill>
                  <a:schemeClr val="tx2"/>
                </a:solidFill>
              </a:rPr>
              <a:t>: </a:t>
            </a:r>
            <a:r>
              <a:rPr lang="es-419" i="1" dirty="0" smtClean="0">
                <a:solidFill>
                  <a:schemeClr val="tx2"/>
                </a:solidFill>
              </a:rPr>
              <a:t>“</a:t>
            </a:r>
            <a:r>
              <a:rPr lang="es-CO" i="1" dirty="0" smtClean="0">
                <a:solidFill>
                  <a:schemeClr val="tx2"/>
                </a:solidFill>
              </a:rPr>
              <a:t>El </a:t>
            </a:r>
            <a:r>
              <a:rPr lang="es-CO" i="1" dirty="0">
                <a:solidFill>
                  <a:schemeClr val="tx2"/>
                </a:solidFill>
              </a:rPr>
              <a:t>oficio de traslado a la SSPD (20190120074051 de mayo 13) fue remitido dentro del término señalado por el artículo 21 del CPACA (12:58 m del 14 de mayo de 2019) al área de Correspondencia, para ser entregado a dicha entidad como competente. En ese sentido, es claro que la Oficina Asesora Jurídica dio aplicación, en lo que a ella correspondía al término legal, al haber entregado de forma oportuna el oficio al área de Correspondencia, según consta en sistema ORFEO.  Por lo que se solicita suprimirlo del informe definitivo</a:t>
            </a:r>
            <a:r>
              <a:rPr lang="es-CO" i="1" dirty="0" smtClean="0">
                <a:solidFill>
                  <a:schemeClr val="tx2"/>
                </a:solidFill>
              </a:rPr>
              <a:t>”.</a:t>
            </a:r>
          </a:p>
          <a:p>
            <a:pPr lvl="0" algn="just"/>
            <a:endParaRPr lang="es-CO" sz="700" i="1" dirty="0">
              <a:solidFill>
                <a:schemeClr val="tx2"/>
              </a:solidFill>
            </a:endParaRPr>
          </a:p>
          <a:p>
            <a:pPr algn="just"/>
            <a:r>
              <a:rPr lang="es-CO" b="1" dirty="0" smtClean="0">
                <a:solidFill>
                  <a:schemeClr val="tx2"/>
                </a:solidFill>
              </a:rPr>
              <a:t>COMENTARIOS DE LA UNIDAD DE CONTROL INTERNO: </a:t>
            </a:r>
            <a:r>
              <a:rPr lang="es-419" dirty="0" smtClean="0">
                <a:solidFill>
                  <a:schemeClr val="tx2"/>
                </a:solidFill>
              </a:rPr>
              <a:t>Si </a:t>
            </a:r>
            <a:r>
              <a:rPr lang="es-419" dirty="0">
                <a:solidFill>
                  <a:schemeClr val="tx2"/>
                </a:solidFill>
              </a:rPr>
              <a:t>bien el traslado se gestionó por el sistema Orfeo el </a:t>
            </a:r>
            <a:r>
              <a:rPr lang="es-419" dirty="0" smtClean="0">
                <a:solidFill>
                  <a:schemeClr val="tx2"/>
                </a:solidFill>
              </a:rPr>
              <a:t>14 de mayo de 2019 a las 9:15 horas, </a:t>
            </a:r>
            <a:r>
              <a:rPr lang="es-419" dirty="0">
                <a:solidFill>
                  <a:schemeClr val="tx2"/>
                </a:solidFill>
              </a:rPr>
              <a:t>la entidad realizó el traslado el día </a:t>
            </a:r>
            <a:r>
              <a:rPr lang="es-419" dirty="0" smtClean="0">
                <a:solidFill>
                  <a:schemeClr val="tx2"/>
                </a:solidFill>
              </a:rPr>
              <a:t>15 </a:t>
            </a:r>
            <a:r>
              <a:rPr lang="es-419" dirty="0">
                <a:solidFill>
                  <a:schemeClr val="tx2"/>
                </a:solidFill>
              </a:rPr>
              <a:t>de mayo de 2019, es decir, con un día de extemporaneidad pese a lo establecido en el artículo 21 de la Ley 1755 de 2015. De igual forma, esta Unidad verifica los términos legales para los traslados por competencia, por lo que solo se tiene en cuenta la fecha de salida del radicado de la entidad y no las fechas internas que manejen las dependencias en el trámite de los mismos. </a:t>
            </a:r>
            <a:endParaRPr lang="es-419" dirty="0" smtClean="0">
              <a:solidFill>
                <a:schemeClr val="tx2"/>
              </a:solidFill>
            </a:endParaRPr>
          </a:p>
        </p:txBody>
      </p:sp>
    </p:spTree>
    <p:extLst>
      <p:ext uri="{BB962C8B-B14F-4D97-AF65-F5344CB8AC3E}">
        <p14:creationId xmlns:p14="http://schemas.microsoft.com/office/powerpoint/2010/main" val="1161364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199698" y="222346"/>
            <a:ext cx="8713074" cy="954107"/>
          </a:xfrm>
          <a:prstGeom prst="rect">
            <a:avLst/>
          </a:prstGeom>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rPr>
              <a:t>COMENTARIOS A LA OBSERVACIÓN</a:t>
            </a:r>
            <a:endParaRPr lang="es-MX" sz="2800" b="1" dirty="0">
              <a:solidFill>
                <a:schemeClr val="tx2"/>
              </a:solidFill>
            </a:endParaRPr>
          </a:p>
          <a:p>
            <a:pPr algn="ctr"/>
            <a:r>
              <a:rPr lang="es-MX" sz="2800" b="1" dirty="0">
                <a:solidFill>
                  <a:schemeClr val="tx2"/>
                </a:solidFill>
              </a:rPr>
              <a:t>TRASLADO EXTEMPORÁNEO DE LAS </a:t>
            </a:r>
            <a:r>
              <a:rPr lang="es-MX" sz="2800" b="1" dirty="0" smtClean="0">
                <a:solidFill>
                  <a:schemeClr val="tx2"/>
                </a:solidFill>
              </a:rPr>
              <a:t>PQRSD</a:t>
            </a:r>
            <a:endParaRPr lang="es-CO" sz="2800" b="1" dirty="0">
              <a:solidFill>
                <a:schemeClr val="tx2"/>
              </a:solidFill>
            </a:endParaRPr>
          </a:p>
        </p:txBody>
      </p:sp>
      <p:sp>
        <p:nvSpPr>
          <p:cNvPr id="6" name="CuadroTexto 5"/>
          <p:cNvSpPr txBox="1"/>
          <p:nvPr/>
        </p:nvSpPr>
        <p:spPr>
          <a:xfrm>
            <a:off x="199698" y="1331942"/>
            <a:ext cx="8713074" cy="429348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endParaRPr lang="es-419" sz="700" b="1" dirty="0" smtClean="0">
              <a:solidFill>
                <a:schemeClr val="tx2"/>
              </a:solidFill>
            </a:endParaRPr>
          </a:p>
          <a:p>
            <a:pPr lvl="0" algn="just"/>
            <a:r>
              <a:rPr lang="es-419" b="1" dirty="0" smtClean="0">
                <a:solidFill>
                  <a:schemeClr val="tx2"/>
                </a:solidFill>
              </a:rPr>
              <a:t>COMENTARIOS DE LA OFICINA ASESORA JURIDICA al radicado N</a:t>
            </a:r>
            <a:r>
              <a:rPr lang="es-419" b="1" dirty="0">
                <a:solidFill>
                  <a:schemeClr val="tx2"/>
                </a:solidFill>
              </a:rPr>
              <a:t>° </a:t>
            </a:r>
            <a:r>
              <a:rPr lang="es-CO" b="1" dirty="0">
                <a:solidFill>
                  <a:schemeClr val="tx2"/>
                </a:solidFill>
              </a:rPr>
              <a:t>20193210043212</a:t>
            </a:r>
            <a:r>
              <a:rPr lang="es-419" b="1" dirty="0">
                <a:solidFill>
                  <a:schemeClr val="tx2"/>
                </a:solidFill>
              </a:rPr>
              <a:t> del </a:t>
            </a:r>
            <a:r>
              <a:rPr lang="es-419" b="1" dirty="0" smtClean="0">
                <a:solidFill>
                  <a:schemeClr val="tx2"/>
                </a:solidFill>
              </a:rPr>
              <a:t>15/5/2019 , </a:t>
            </a:r>
            <a:r>
              <a:rPr lang="es-419" b="1" dirty="0">
                <a:solidFill>
                  <a:schemeClr val="tx2"/>
                </a:solidFill>
              </a:rPr>
              <a:t>remitidos mediante correo electrónico de fecha 15 de agosto de 2019</a:t>
            </a:r>
            <a:r>
              <a:rPr lang="es-419" b="1" dirty="0" smtClean="0">
                <a:solidFill>
                  <a:schemeClr val="tx2"/>
                </a:solidFill>
              </a:rPr>
              <a:t>:</a:t>
            </a:r>
          </a:p>
          <a:p>
            <a:pPr lvl="0"/>
            <a:endParaRPr lang="es-419" sz="700" b="1" dirty="0" smtClean="0">
              <a:solidFill>
                <a:schemeClr val="tx2"/>
              </a:solidFill>
            </a:endParaRPr>
          </a:p>
          <a:p>
            <a:pPr lvl="0" algn="just"/>
            <a:r>
              <a:rPr lang="es-419" i="1" dirty="0" smtClean="0">
                <a:solidFill>
                  <a:schemeClr val="tx2"/>
                </a:solidFill>
              </a:rPr>
              <a:t>“</a:t>
            </a:r>
            <a:r>
              <a:rPr lang="es-CO" i="1" dirty="0">
                <a:solidFill>
                  <a:schemeClr val="tx2"/>
                </a:solidFill>
              </a:rPr>
              <a:t>Los oficios de traslado al competente fueron radicados con números 20190120075911 y 20190120075921; el primero de ellos fue entregado el día 20 de mayo (se adjunta evidencia), es decir dentro del término de ley; el segundo, se entregó al área de Correspondencia a las 10:31 a.m. del mismo día 20 de mayo para su entrega al destinatario, es decir, al tercer día de los cinco que otorga la ley para remitir al competente. Por lo que se solicita suprimirlo del informe definitivo”.</a:t>
            </a:r>
          </a:p>
          <a:p>
            <a:pPr lvl="0" algn="just"/>
            <a:endParaRPr lang="es-CO" sz="700" i="1" dirty="0">
              <a:solidFill>
                <a:schemeClr val="tx2"/>
              </a:solidFill>
            </a:endParaRPr>
          </a:p>
          <a:p>
            <a:pPr lvl="0" algn="just"/>
            <a:r>
              <a:rPr lang="es-CO" b="1" dirty="0" smtClean="0">
                <a:solidFill>
                  <a:schemeClr val="tx2"/>
                </a:solidFill>
              </a:rPr>
              <a:t>COMENTARIOS DE LA UNIDAD DE CONTROL INTERNO: </a:t>
            </a:r>
            <a:r>
              <a:rPr lang="es-CO" dirty="0" smtClean="0">
                <a:solidFill>
                  <a:schemeClr val="tx2"/>
                </a:solidFill>
              </a:rPr>
              <a:t>La excepción señalada por esta Unidad en la observación es el radicado N° </a:t>
            </a:r>
            <a:r>
              <a:rPr lang="es-419" dirty="0">
                <a:solidFill>
                  <a:schemeClr val="tx2"/>
                </a:solidFill>
              </a:rPr>
              <a:t>20190120075931</a:t>
            </a:r>
            <a:r>
              <a:rPr lang="es-CO" dirty="0">
                <a:solidFill>
                  <a:schemeClr val="tx2"/>
                </a:solidFill>
              </a:rPr>
              <a:t> </a:t>
            </a:r>
            <a:r>
              <a:rPr lang="es-CO" dirty="0" smtClean="0">
                <a:solidFill>
                  <a:schemeClr val="tx2"/>
                </a:solidFill>
              </a:rPr>
              <a:t>de fecha 20 de mayo de 2019, oficio con el que se dio traslado de la petición, el cual tiene un día de extemporaneidad pese a lo establecido en la Ley 1755 de 2015 en su artículo 21. Respecto a los dos radicados mencionados en el comentario de la Oficina Asesora Jurídica, se precisa que los mismos fueron tramitados de manera oportuna.</a:t>
            </a:r>
            <a:endParaRPr lang="es-CO" dirty="0">
              <a:solidFill>
                <a:srgbClr val="FF0000"/>
              </a:solidFill>
            </a:endParaRPr>
          </a:p>
        </p:txBody>
      </p:sp>
    </p:spTree>
    <p:extLst>
      <p:ext uri="{BB962C8B-B14F-4D97-AF65-F5344CB8AC3E}">
        <p14:creationId xmlns:p14="http://schemas.microsoft.com/office/powerpoint/2010/main" val="3699489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10242" y="222346"/>
            <a:ext cx="8560488"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rPr>
              <a:t>OBSERVACIÓN DEL SEGUIMIENTO</a:t>
            </a:r>
            <a:endParaRPr lang="es-MX" sz="2800" b="1" dirty="0">
              <a:solidFill>
                <a:schemeClr val="tx2"/>
              </a:solidFill>
            </a:endParaRPr>
          </a:p>
          <a:p>
            <a:pPr algn="ctr"/>
            <a:r>
              <a:rPr lang="es-MX" sz="2800" b="1" dirty="0" smtClean="0">
                <a:solidFill>
                  <a:schemeClr val="tx2"/>
                </a:solidFill>
              </a:rPr>
              <a:t>RESPUESTAS EXTEMPORÁNEAS DE LAS PQRSD</a:t>
            </a:r>
            <a:endParaRPr lang="es-CO" sz="2800" b="1" dirty="0">
              <a:solidFill>
                <a:schemeClr val="tx2"/>
              </a:solidFill>
            </a:endParaRPr>
          </a:p>
        </p:txBody>
      </p:sp>
      <p:sp>
        <p:nvSpPr>
          <p:cNvPr id="6" name="CuadroTexto 5"/>
          <p:cNvSpPr txBox="1"/>
          <p:nvPr/>
        </p:nvSpPr>
        <p:spPr>
          <a:xfrm>
            <a:off x="310242" y="1331942"/>
            <a:ext cx="8560488" cy="403187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dirty="0" smtClean="0">
                <a:solidFill>
                  <a:schemeClr val="tx2"/>
                </a:solidFill>
              </a:rPr>
              <a:t>En </a:t>
            </a:r>
            <a:r>
              <a:rPr lang="es-CO" dirty="0">
                <a:solidFill>
                  <a:schemeClr val="tx2"/>
                </a:solidFill>
              </a:rPr>
              <a:t>el análisis de las peticiones contestadas </a:t>
            </a:r>
            <a:r>
              <a:rPr lang="es-CO" dirty="0" smtClean="0">
                <a:solidFill>
                  <a:schemeClr val="tx2"/>
                </a:solidFill>
              </a:rPr>
              <a:t>extemporáneamente, </a:t>
            </a:r>
            <a:r>
              <a:rPr lang="es-CO" dirty="0">
                <a:solidFill>
                  <a:schemeClr val="tx2"/>
                </a:solidFill>
              </a:rPr>
              <a:t>se evidenció que el </a:t>
            </a:r>
            <a:r>
              <a:rPr lang="es-CO" dirty="0" smtClean="0">
                <a:solidFill>
                  <a:schemeClr val="tx2"/>
                </a:solidFill>
              </a:rPr>
              <a:t>0.3% (</a:t>
            </a:r>
            <a:r>
              <a:rPr lang="es-CO" dirty="0">
                <a:solidFill>
                  <a:schemeClr val="tx2"/>
                </a:solidFill>
              </a:rPr>
              <a:t>3</a:t>
            </a:r>
            <a:r>
              <a:rPr lang="es-CO" dirty="0" smtClean="0">
                <a:solidFill>
                  <a:schemeClr val="tx2"/>
                </a:solidFill>
              </a:rPr>
              <a:t> de 919) </a:t>
            </a:r>
            <a:r>
              <a:rPr lang="es-CO" dirty="0">
                <a:solidFill>
                  <a:schemeClr val="tx2"/>
                </a:solidFill>
              </a:rPr>
              <a:t>fueron contestadas por fuera de los términos establecidos en el artículo 14 de la Ley 1755 de 2015, en la que se establece lo siguiente: </a:t>
            </a:r>
            <a:r>
              <a:rPr lang="es-CO" i="1" dirty="0">
                <a:solidFill>
                  <a:schemeClr val="tx2"/>
                </a:solidFill>
              </a:rPr>
              <a:t>“</a:t>
            </a:r>
            <a:r>
              <a:rPr lang="es-CO" sz="1600" i="1" dirty="0">
                <a:solidFill>
                  <a:schemeClr val="tx2"/>
                </a:solidFill>
              </a:rPr>
              <a:t>Artículo 14. Términos para resolver las distintas modalidades de peticiones. Salvo norma legal especial y so pena de sanción disciplinaria, toda petición deberá resolverse dentro de los quince (15) días siguientes a su recepción.”</a:t>
            </a:r>
            <a:r>
              <a:rPr lang="es-CO" dirty="0">
                <a:solidFill>
                  <a:schemeClr val="tx2"/>
                </a:solidFill>
              </a:rPr>
              <a:t>, </a:t>
            </a:r>
            <a:r>
              <a:rPr lang="es-CO" dirty="0" smtClean="0">
                <a:solidFill>
                  <a:schemeClr val="tx2"/>
                </a:solidFill>
              </a:rPr>
              <a:t>y </a:t>
            </a:r>
            <a:r>
              <a:rPr lang="es-CO" dirty="0">
                <a:solidFill>
                  <a:schemeClr val="tx2"/>
                </a:solidFill>
              </a:rPr>
              <a:t>en el Decreto 707 de 1995 artículo 4° </a:t>
            </a:r>
            <a:r>
              <a:rPr lang="es-CO" sz="1600" i="1" dirty="0">
                <a:solidFill>
                  <a:schemeClr val="tx2"/>
                </a:solidFill>
              </a:rPr>
              <a:t>“Liquidación definitiva (…) procederá en un plazo máximo de sesenta (60) días calendario, contados a partir de la fecha de recibo de los estados financieros (…)”</a:t>
            </a:r>
            <a:r>
              <a:rPr lang="es-CO" sz="1600" dirty="0">
                <a:solidFill>
                  <a:schemeClr val="tx2"/>
                </a:solidFill>
              </a:rPr>
              <a:t>,</a:t>
            </a:r>
            <a:r>
              <a:rPr lang="es-CO" sz="2000" dirty="0">
                <a:solidFill>
                  <a:schemeClr val="tx2"/>
                </a:solidFill>
              </a:rPr>
              <a:t> </a:t>
            </a:r>
            <a:r>
              <a:rPr lang="es-CO" dirty="0">
                <a:solidFill>
                  <a:schemeClr val="tx2"/>
                </a:solidFill>
              </a:rPr>
              <a:t>(ver anexo 2</a:t>
            </a:r>
            <a:r>
              <a:rPr lang="es-CO" dirty="0" smtClean="0">
                <a:solidFill>
                  <a:schemeClr val="tx2"/>
                </a:solidFill>
              </a:rPr>
              <a:t>).</a:t>
            </a:r>
            <a:endParaRPr lang="es-CO" dirty="0">
              <a:solidFill>
                <a:schemeClr val="tx2"/>
              </a:solidFill>
            </a:endParaRPr>
          </a:p>
          <a:p>
            <a:pPr algn="just"/>
            <a:endParaRPr lang="es-CO" sz="800" dirty="0" smtClean="0">
              <a:solidFill>
                <a:schemeClr val="tx2"/>
              </a:solidFill>
            </a:endParaRPr>
          </a:p>
          <a:p>
            <a:pPr algn="just"/>
            <a:endParaRPr lang="es-CO" sz="800" dirty="0">
              <a:solidFill>
                <a:schemeClr val="tx2"/>
              </a:solidFill>
            </a:endParaRPr>
          </a:p>
          <a:p>
            <a:pPr algn="just"/>
            <a:endParaRPr lang="es-CO" sz="800" dirty="0">
              <a:solidFill>
                <a:schemeClr val="tx2"/>
              </a:solidFill>
            </a:endParaRPr>
          </a:p>
          <a:p>
            <a:pPr lvl="0" algn="just"/>
            <a:r>
              <a:rPr lang="es-CO" dirty="0">
                <a:solidFill>
                  <a:schemeClr val="tx2"/>
                </a:solidFill>
              </a:rPr>
              <a:t>Por lo anterior, se exhorta a la entidad a dar respuesta dentro de los términos establecidos en la ley, para efectos de evitar riesgos legales en contra de la UAE CRA y conforme a las recomendaciones formuladas por este despacho en los informes de </a:t>
            </a:r>
            <a:r>
              <a:rPr lang="es-CO" dirty="0" smtClean="0">
                <a:solidFill>
                  <a:schemeClr val="tx2"/>
                </a:solidFill>
              </a:rPr>
              <a:t>seguimiento </a:t>
            </a:r>
            <a:r>
              <a:rPr lang="es-CO" dirty="0">
                <a:solidFill>
                  <a:schemeClr val="tx2"/>
                </a:solidFill>
              </a:rPr>
              <a:t>de </a:t>
            </a:r>
            <a:r>
              <a:rPr lang="es-CO" dirty="0" smtClean="0">
                <a:solidFill>
                  <a:schemeClr val="tx2"/>
                </a:solidFill>
              </a:rPr>
              <a:t>las vigencias 2017 y 2018.</a:t>
            </a:r>
            <a:endParaRPr lang="es-CO" dirty="0">
              <a:solidFill>
                <a:schemeClr val="tx2"/>
              </a:solidFill>
            </a:endParaRPr>
          </a:p>
          <a:p>
            <a:pPr lvl="0" algn="just"/>
            <a:endParaRPr lang="es-CO" dirty="0">
              <a:solidFill>
                <a:schemeClr val="tx2"/>
              </a:solidFill>
            </a:endParaRPr>
          </a:p>
        </p:txBody>
      </p:sp>
    </p:spTree>
    <p:extLst>
      <p:ext uri="{BB962C8B-B14F-4D97-AF65-F5344CB8AC3E}">
        <p14:creationId xmlns:p14="http://schemas.microsoft.com/office/powerpoint/2010/main" val="4084792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10242" y="222346"/>
            <a:ext cx="8560488"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rPr>
              <a:t>COMPARATIVO DE LAS </a:t>
            </a:r>
          </a:p>
          <a:p>
            <a:pPr algn="ctr"/>
            <a:r>
              <a:rPr lang="es-MX" sz="2800" b="1" dirty="0" smtClean="0">
                <a:solidFill>
                  <a:schemeClr val="tx2"/>
                </a:solidFill>
              </a:rPr>
              <a:t>RESPUESTAS EXTEMPORÁNEAS DE LAS PQRSD</a:t>
            </a:r>
            <a:endParaRPr lang="es-CO" sz="2800" b="1" dirty="0">
              <a:solidFill>
                <a:schemeClr val="tx2"/>
              </a:solidFill>
            </a:endParaRPr>
          </a:p>
        </p:txBody>
      </p:sp>
      <p:graphicFrame>
        <p:nvGraphicFramePr>
          <p:cNvPr id="9" name="Gráfico 8"/>
          <p:cNvGraphicFramePr/>
          <p:nvPr>
            <p:extLst>
              <p:ext uri="{D42A27DB-BD31-4B8C-83A1-F6EECF244321}">
                <p14:modId xmlns:p14="http://schemas.microsoft.com/office/powerpoint/2010/main" val="932945058"/>
              </p:ext>
            </p:extLst>
          </p:nvPr>
        </p:nvGraphicFramePr>
        <p:xfrm>
          <a:off x="310242" y="1397000"/>
          <a:ext cx="8560488" cy="426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876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10242" y="222346"/>
            <a:ext cx="8560488"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a:solidFill>
                  <a:schemeClr val="tx2"/>
                </a:solidFill>
              </a:rPr>
              <a:t>RESPUESTAS EXTEMPORÁNEAS POR DEPENDENCIAS</a:t>
            </a:r>
            <a:br>
              <a:rPr lang="es-419" sz="2800" b="1" dirty="0">
                <a:solidFill>
                  <a:schemeClr val="tx2"/>
                </a:solidFill>
              </a:rPr>
            </a:br>
            <a:r>
              <a:rPr lang="es-419" sz="2800" b="1" dirty="0" smtClean="0">
                <a:solidFill>
                  <a:schemeClr val="tx2"/>
                </a:solidFill>
              </a:rPr>
              <a:t>PRIMER </a:t>
            </a:r>
            <a:r>
              <a:rPr lang="es-419" sz="2800" b="1" dirty="0">
                <a:solidFill>
                  <a:schemeClr val="tx2"/>
                </a:solidFill>
              </a:rPr>
              <a:t>SEMESTRE </a:t>
            </a:r>
            <a:r>
              <a:rPr lang="es-419" sz="2800" b="1" dirty="0" smtClean="0">
                <a:solidFill>
                  <a:schemeClr val="tx2"/>
                </a:solidFill>
              </a:rPr>
              <a:t>2019</a:t>
            </a:r>
            <a:endParaRPr lang="es-CO" sz="2800" b="1" dirty="0">
              <a:solidFill>
                <a:schemeClr val="tx2"/>
              </a:solidFill>
            </a:endParaRPr>
          </a:p>
        </p:txBody>
      </p:sp>
      <p:graphicFrame>
        <p:nvGraphicFramePr>
          <p:cNvPr id="15" name="Gráfico 14"/>
          <p:cNvGraphicFramePr/>
          <p:nvPr>
            <p:extLst>
              <p:ext uri="{D42A27DB-BD31-4B8C-83A1-F6EECF244321}">
                <p14:modId xmlns:p14="http://schemas.microsoft.com/office/powerpoint/2010/main" val="782122137"/>
              </p:ext>
            </p:extLst>
          </p:nvPr>
        </p:nvGraphicFramePr>
        <p:xfrm>
          <a:off x="310242" y="1444145"/>
          <a:ext cx="8560488"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9121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10242" y="222346"/>
            <a:ext cx="8560488"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smtClean="0">
                <a:solidFill>
                  <a:schemeClr val="tx2"/>
                </a:solidFill>
              </a:rPr>
              <a:t>COMPARATIVO DE RESPUESTAS </a:t>
            </a:r>
            <a:r>
              <a:rPr lang="es-419" sz="2800" b="1" dirty="0">
                <a:solidFill>
                  <a:schemeClr val="tx2"/>
                </a:solidFill>
              </a:rPr>
              <a:t>EXTEMPORÁNEAS POR </a:t>
            </a:r>
            <a:r>
              <a:rPr lang="es-419" sz="2800" b="1" dirty="0" smtClean="0">
                <a:solidFill>
                  <a:schemeClr val="tx2"/>
                </a:solidFill>
              </a:rPr>
              <a:t>DEPENDENCIAS</a:t>
            </a:r>
            <a:endParaRPr lang="es-CO" sz="2800" b="1" dirty="0">
              <a:solidFill>
                <a:schemeClr val="tx2"/>
              </a:solidFill>
            </a:endParaRPr>
          </a:p>
        </p:txBody>
      </p:sp>
      <p:graphicFrame>
        <p:nvGraphicFramePr>
          <p:cNvPr id="14" name="Gráfico 13"/>
          <p:cNvGraphicFramePr/>
          <p:nvPr>
            <p:extLst>
              <p:ext uri="{D42A27DB-BD31-4B8C-83A1-F6EECF244321}">
                <p14:modId xmlns:p14="http://schemas.microsoft.com/office/powerpoint/2010/main" val="3820277778"/>
              </p:ext>
            </p:extLst>
          </p:nvPr>
        </p:nvGraphicFramePr>
        <p:xfrm>
          <a:off x="310242" y="1396999"/>
          <a:ext cx="8560488" cy="42604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4724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373118" y="1298782"/>
            <a:ext cx="8476592" cy="443198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b="1" dirty="0" smtClean="0">
                <a:solidFill>
                  <a:schemeClr val="tx2"/>
                </a:solidFill>
              </a:rPr>
              <a:t>COMENTARIOS DE LA SUBDIRECCI</a:t>
            </a:r>
            <a:r>
              <a:rPr lang="es-419" b="1" dirty="0" smtClean="0">
                <a:solidFill>
                  <a:schemeClr val="tx2"/>
                </a:solidFill>
              </a:rPr>
              <a:t>ÓN ADMINISTRATIVA Y FINANCIERA, remitidos mediante correo electrónico de fecha 2 de mayo de 2019: </a:t>
            </a:r>
            <a:r>
              <a:rPr lang="es-CO" sz="1600" i="1" dirty="0" smtClean="0">
                <a:solidFill>
                  <a:schemeClr val="tx2"/>
                </a:solidFill>
              </a:rPr>
              <a:t>“7 </a:t>
            </a:r>
            <a:r>
              <a:rPr lang="es-CO" sz="1600" i="1" dirty="0">
                <a:solidFill>
                  <a:schemeClr val="tx2"/>
                </a:solidFill>
              </a:rPr>
              <a:t>de las 760 fueron contestadas por fuera de los </a:t>
            </a:r>
            <a:r>
              <a:rPr lang="es-CO" sz="1600" i="1" dirty="0" smtClean="0">
                <a:solidFill>
                  <a:schemeClr val="tx2"/>
                </a:solidFill>
              </a:rPr>
              <a:t>términos”</a:t>
            </a:r>
          </a:p>
          <a:p>
            <a:pPr algn="just"/>
            <a:endParaRPr lang="es-CO" sz="700" i="1" dirty="0" smtClean="0">
              <a:solidFill>
                <a:schemeClr val="tx2"/>
              </a:solidFill>
            </a:endParaRPr>
          </a:p>
          <a:p>
            <a:pPr algn="just"/>
            <a:endParaRPr lang="es-CO" sz="700" i="1" dirty="0">
              <a:solidFill>
                <a:schemeClr val="tx2"/>
              </a:solidFill>
            </a:endParaRPr>
          </a:p>
          <a:p>
            <a:pPr algn="just"/>
            <a:r>
              <a:rPr lang="es-CO" b="1" dirty="0">
                <a:solidFill>
                  <a:schemeClr val="tx2"/>
                </a:solidFill>
              </a:rPr>
              <a:t>COMENTARIOS DE LA UNIDAD DE CONTROL </a:t>
            </a:r>
            <a:r>
              <a:rPr lang="es-CO" b="1" dirty="0" smtClean="0">
                <a:solidFill>
                  <a:schemeClr val="tx2"/>
                </a:solidFill>
              </a:rPr>
              <a:t>INTERNO: </a:t>
            </a:r>
            <a:r>
              <a:rPr lang="es-CO" dirty="0" smtClean="0">
                <a:solidFill>
                  <a:schemeClr val="tx2"/>
                </a:solidFill>
              </a:rPr>
              <a:t>La Unidad de Control Interno realizó una depuración de los Orfeos que ingresaron a la entidad durante el primer trimestre de 2019, excluyendo los temas que no se encuentren clasificados como derechos de petición y que sí ingresan a la entidad como entradas, tales como  las comunicaciones de los bancos donde le reportan a la Oficina Asesora Jurídica información para los respectivos procesos coactivos; las invitaciones que realizan las personas naturales o jurídicas, las respuestas que emite el Fondo Nacional del Ahorro a los funcionarios con respecto a las cesantías; respuestas de las autoridades públicas a la UAE CRA, que no requieren respuesta, entre otras.   Así las cosas y teniendo en cuenta el filtro que aplica esta Unidad, 462 fue el número de PQRSD que se identificó del Sistema de Gestión Documental Orfeo durante el primer </a:t>
            </a:r>
            <a:r>
              <a:rPr lang="es-CO" dirty="0">
                <a:solidFill>
                  <a:schemeClr val="tx2"/>
                </a:solidFill>
              </a:rPr>
              <a:t>t</a:t>
            </a:r>
            <a:r>
              <a:rPr lang="es-CO" dirty="0" smtClean="0">
                <a:solidFill>
                  <a:schemeClr val="tx2"/>
                </a:solidFill>
              </a:rPr>
              <a:t>rimestre del presente año y 3 las respuestas extemporáneas evidenciadas por esta Unidad.</a:t>
            </a:r>
            <a:endParaRPr lang="es-CO" dirty="0">
              <a:solidFill>
                <a:schemeClr val="tx2"/>
              </a:solidFill>
            </a:endParaRPr>
          </a:p>
        </p:txBody>
      </p:sp>
      <p:sp>
        <p:nvSpPr>
          <p:cNvPr id="7" name="CuadroTexto 6"/>
          <p:cNvSpPr txBox="1"/>
          <p:nvPr/>
        </p:nvSpPr>
        <p:spPr>
          <a:xfrm>
            <a:off x="373117" y="189186"/>
            <a:ext cx="8476592" cy="954107"/>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smtClean="0">
                <a:solidFill>
                  <a:schemeClr val="tx2"/>
                </a:solidFill>
              </a:rPr>
              <a:t>COMENTARIOS A LA OBSERVACIÓN </a:t>
            </a:r>
          </a:p>
          <a:p>
            <a:pPr algn="ctr"/>
            <a:r>
              <a:rPr lang="es-419" sz="2800" b="1" dirty="0" smtClean="0">
                <a:solidFill>
                  <a:schemeClr val="tx2"/>
                </a:solidFill>
              </a:rPr>
              <a:t>RESPUESTAS EXTEMPORÁNEAS </a:t>
            </a:r>
            <a:endParaRPr lang="es-ES" sz="2800" b="1" dirty="0">
              <a:solidFill>
                <a:schemeClr val="tx2"/>
              </a:solidFill>
            </a:endParaRPr>
          </a:p>
        </p:txBody>
      </p:sp>
    </p:spTree>
    <p:extLst>
      <p:ext uri="{BB962C8B-B14F-4D97-AF65-F5344CB8AC3E}">
        <p14:creationId xmlns:p14="http://schemas.microsoft.com/office/powerpoint/2010/main" val="1663247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126123" y="1162147"/>
            <a:ext cx="8839200" cy="450892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b="1" dirty="0" smtClean="0">
                <a:solidFill>
                  <a:schemeClr val="tx2"/>
                </a:solidFill>
              </a:rPr>
              <a:t>COMENTARIOS DE LA SUBDIRECCI</a:t>
            </a:r>
            <a:r>
              <a:rPr lang="es-419" b="1" dirty="0" smtClean="0">
                <a:solidFill>
                  <a:schemeClr val="tx2"/>
                </a:solidFill>
              </a:rPr>
              <a:t>ÓN ADMINISTRATIVA Y FINANCIERA, remitidos mediante correo electrónico de fecha 2 de mayo de 2019: </a:t>
            </a:r>
            <a:r>
              <a:rPr lang="es-CO" sz="1600" i="1" dirty="0" smtClean="0">
                <a:solidFill>
                  <a:schemeClr val="tx2"/>
                </a:solidFill>
              </a:rPr>
              <a:t>“Subdirección </a:t>
            </a:r>
            <a:r>
              <a:rPr lang="es-CO" sz="1600" i="1" dirty="0">
                <a:solidFill>
                  <a:schemeClr val="tx2"/>
                </a:solidFill>
              </a:rPr>
              <a:t>Administrativa =2,    </a:t>
            </a:r>
            <a:r>
              <a:rPr lang="es-CO" sz="1600" i="1" dirty="0" smtClean="0">
                <a:solidFill>
                  <a:schemeClr val="tx2"/>
                </a:solidFill>
              </a:rPr>
              <a:t>Subdirección Regulación  </a:t>
            </a:r>
            <a:r>
              <a:rPr lang="es-CO" sz="1600" i="1" dirty="0">
                <a:solidFill>
                  <a:schemeClr val="tx2"/>
                </a:solidFill>
              </a:rPr>
              <a:t>= 3, </a:t>
            </a:r>
            <a:r>
              <a:rPr lang="es-CO" sz="1600" i="1" dirty="0" smtClean="0">
                <a:solidFill>
                  <a:schemeClr val="tx2"/>
                </a:solidFill>
              </a:rPr>
              <a:t>Subdirección jurídica”</a:t>
            </a:r>
          </a:p>
          <a:p>
            <a:pPr algn="just"/>
            <a:endParaRPr lang="es-CO" sz="700" i="1" dirty="0">
              <a:solidFill>
                <a:schemeClr val="tx2"/>
              </a:solidFill>
            </a:endParaRPr>
          </a:p>
          <a:p>
            <a:pPr algn="just"/>
            <a:r>
              <a:rPr lang="es-CO" b="1" dirty="0" smtClean="0">
                <a:solidFill>
                  <a:schemeClr val="tx2"/>
                </a:solidFill>
              </a:rPr>
              <a:t>COMENTARIOS </a:t>
            </a:r>
            <a:r>
              <a:rPr lang="es-CO" b="1" dirty="0">
                <a:solidFill>
                  <a:schemeClr val="tx2"/>
                </a:solidFill>
              </a:rPr>
              <a:t>DE LA UNIDAD DE CONTROL </a:t>
            </a:r>
            <a:r>
              <a:rPr lang="es-CO" b="1" dirty="0" smtClean="0">
                <a:solidFill>
                  <a:schemeClr val="tx2"/>
                </a:solidFill>
              </a:rPr>
              <a:t>INTERNO: </a:t>
            </a:r>
            <a:r>
              <a:rPr lang="es-CO" dirty="0" smtClean="0">
                <a:solidFill>
                  <a:schemeClr val="tx2"/>
                </a:solidFill>
              </a:rPr>
              <a:t>Dentro del universo obtenido de Orfeo correspondiente a 462 PQRSD, se evidenciaron 3 respuestas extemporáneas pertenecientes a las siguientes dependencias: Subdirección Administrativa y Financiera: 1; Subdirección de Regulación: 1; Oficina Asesora de Planeación:1 </a:t>
            </a:r>
          </a:p>
          <a:p>
            <a:pPr algn="just"/>
            <a:endParaRPr lang="es-CO" sz="700" dirty="0">
              <a:solidFill>
                <a:schemeClr val="tx2"/>
              </a:solidFill>
            </a:endParaRPr>
          </a:p>
          <a:p>
            <a:pPr algn="just"/>
            <a:r>
              <a:rPr lang="es-CO" dirty="0" smtClean="0">
                <a:solidFill>
                  <a:schemeClr val="tx2"/>
                </a:solidFill>
              </a:rPr>
              <a:t>Dentro de las respuestas extemporáneas evidenciadas en la muestra obtenida por esta Unidad, no se evidenció ninguna gestionada por la Oficina Asesora Jurídica. </a:t>
            </a:r>
          </a:p>
          <a:p>
            <a:pPr algn="just"/>
            <a:endParaRPr lang="es-CO" sz="700" dirty="0">
              <a:solidFill>
                <a:schemeClr val="tx2"/>
              </a:solidFill>
            </a:endParaRPr>
          </a:p>
          <a:p>
            <a:pPr lvl="0" algn="just"/>
            <a:r>
              <a:rPr lang="es-CO" b="1" dirty="0">
                <a:solidFill>
                  <a:schemeClr val="tx2"/>
                </a:solidFill>
              </a:rPr>
              <a:t>COMENTARIOS DE LA SUBDIRECCI</a:t>
            </a:r>
            <a:r>
              <a:rPr lang="es-419" b="1" dirty="0">
                <a:solidFill>
                  <a:schemeClr val="tx2"/>
                </a:solidFill>
              </a:rPr>
              <a:t>ÓN ADMINISTRATIVA Y FINANCIERA al radicado  Nº 20193210002512, remitido mediante correo electrónico de fecha 12 de agosto de 2019: </a:t>
            </a:r>
          </a:p>
          <a:p>
            <a:pPr algn="just"/>
            <a:endParaRPr lang="es-419" sz="800" b="1" dirty="0">
              <a:solidFill>
                <a:schemeClr val="tx2"/>
              </a:solidFill>
            </a:endParaRPr>
          </a:p>
          <a:p>
            <a:pPr algn="just"/>
            <a:r>
              <a:rPr lang="es-419" i="1" dirty="0">
                <a:solidFill>
                  <a:schemeClr val="tx2"/>
                </a:solidFill>
              </a:rPr>
              <a:t>“La Subdirección en aras de cumplir con lo estipulado en la Circular N° 008 de 2018, viene  impartiendo instrucciones al respecto con el fin que los integrantes de esta SAF, se de (sic) respuesta a las solicitudes en los términos establecidos en dicha circular”. </a:t>
            </a:r>
            <a:endParaRPr lang="es-CO" i="1" dirty="0">
              <a:solidFill>
                <a:schemeClr val="tx2"/>
              </a:solidFill>
            </a:endParaRPr>
          </a:p>
          <a:p>
            <a:pPr algn="just"/>
            <a:endParaRPr lang="es-CO" sz="800" i="1" dirty="0">
              <a:solidFill>
                <a:schemeClr val="tx2"/>
              </a:solidFill>
            </a:endParaRPr>
          </a:p>
        </p:txBody>
      </p:sp>
      <p:sp>
        <p:nvSpPr>
          <p:cNvPr id="3" name="CuadroTexto 2"/>
          <p:cNvSpPr txBox="1"/>
          <p:nvPr/>
        </p:nvSpPr>
        <p:spPr>
          <a:xfrm>
            <a:off x="126124" y="105103"/>
            <a:ext cx="8839199" cy="954107"/>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a:solidFill>
                  <a:schemeClr val="tx2"/>
                </a:solidFill>
              </a:rPr>
              <a:t>OBSERVACIÓN DEL SEGUIMIENTO </a:t>
            </a:r>
          </a:p>
          <a:p>
            <a:pPr algn="ctr"/>
            <a:r>
              <a:rPr lang="es-419" sz="2800" b="1" dirty="0">
                <a:solidFill>
                  <a:schemeClr val="tx2"/>
                </a:solidFill>
              </a:rPr>
              <a:t>RESPUESTAS EXTEMPORÁNEAS</a:t>
            </a:r>
            <a:endParaRPr lang="es-ES" sz="2800" b="1" dirty="0">
              <a:solidFill>
                <a:schemeClr val="tx2"/>
              </a:solidFill>
            </a:endParaRPr>
          </a:p>
        </p:txBody>
      </p:sp>
    </p:spTree>
    <p:extLst>
      <p:ext uri="{BB962C8B-B14F-4D97-AF65-F5344CB8AC3E}">
        <p14:creationId xmlns:p14="http://schemas.microsoft.com/office/powerpoint/2010/main" val="2099565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472966" y="222346"/>
            <a:ext cx="8397764" cy="1384995"/>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rPr>
              <a:t>OBSERVACIÓN DEL SEGUIMIENTO</a:t>
            </a:r>
            <a:endParaRPr lang="es-MX" sz="2800" b="1" dirty="0">
              <a:solidFill>
                <a:schemeClr val="tx2"/>
              </a:solidFill>
            </a:endParaRPr>
          </a:p>
          <a:p>
            <a:pPr algn="ctr"/>
            <a:r>
              <a:rPr lang="es-MX" sz="2800" b="1" dirty="0">
                <a:solidFill>
                  <a:schemeClr val="tx2"/>
                </a:solidFill>
              </a:rPr>
              <a:t>NO SE EVIDENCIÓ RESPUESTA DE LAS PQRSD NI EN EL SISTEMA ORFEO NI FÍSICA EN EL ARCHIVO</a:t>
            </a:r>
            <a:endParaRPr lang="es-CO" sz="2800" b="1" dirty="0">
              <a:solidFill>
                <a:schemeClr val="tx2"/>
              </a:solidFill>
            </a:endParaRPr>
          </a:p>
        </p:txBody>
      </p:sp>
      <p:sp>
        <p:nvSpPr>
          <p:cNvPr id="6" name="CuadroTexto 5"/>
          <p:cNvSpPr txBox="1"/>
          <p:nvPr/>
        </p:nvSpPr>
        <p:spPr>
          <a:xfrm>
            <a:off x="472966" y="1925052"/>
            <a:ext cx="8397765" cy="332398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endParaRPr lang="es-MX" dirty="0" smtClean="0">
              <a:solidFill>
                <a:schemeClr val="tx2"/>
              </a:solidFill>
            </a:endParaRPr>
          </a:p>
          <a:p>
            <a:pPr lvl="0" algn="just"/>
            <a:r>
              <a:rPr lang="es-MX" dirty="0" smtClean="0">
                <a:solidFill>
                  <a:schemeClr val="tx2"/>
                </a:solidFill>
              </a:rPr>
              <a:t>En </a:t>
            </a:r>
            <a:r>
              <a:rPr lang="es-MX" dirty="0">
                <a:solidFill>
                  <a:schemeClr val="tx2"/>
                </a:solidFill>
              </a:rPr>
              <a:t>el </a:t>
            </a:r>
            <a:r>
              <a:rPr lang="es-MX" dirty="0" smtClean="0">
                <a:solidFill>
                  <a:schemeClr val="tx2"/>
                </a:solidFill>
              </a:rPr>
              <a:t>0.5% </a:t>
            </a:r>
            <a:r>
              <a:rPr lang="es-MX" dirty="0">
                <a:solidFill>
                  <a:schemeClr val="tx2"/>
                </a:solidFill>
              </a:rPr>
              <a:t>de la muestra de las PQRSD </a:t>
            </a:r>
            <a:r>
              <a:rPr lang="es-MX" dirty="0" smtClean="0">
                <a:solidFill>
                  <a:schemeClr val="tx2"/>
                </a:solidFill>
              </a:rPr>
              <a:t>(5 de 919) </a:t>
            </a:r>
            <a:r>
              <a:rPr lang="es-MX" dirty="0">
                <a:solidFill>
                  <a:schemeClr val="tx2"/>
                </a:solidFill>
              </a:rPr>
              <a:t>no se evidenció respuesta en el sistema ORFEO ni física en el archivo. Lo anterior, ya que el artículo 14 de la Ley 1755 de 2015 establece lo siguiente</a:t>
            </a:r>
            <a:r>
              <a:rPr lang="es-MX" sz="1600" i="1" dirty="0">
                <a:solidFill>
                  <a:schemeClr val="tx2"/>
                </a:solidFill>
              </a:rPr>
              <a:t>: “</a:t>
            </a:r>
            <a:r>
              <a:rPr lang="es-CO" sz="1600" i="1" dirty="0">
                <a:solidFill>
                  <a:schemeClr val="tx2"/>
                </a:solidFill>
              </a:rPr>
              <a:t>Artículo 14. Términos para resolver las distintas modalidades de peticiones. Salvo norma legal especial y so pena de sanción disciplinaria, toda petición deberá resolverse dentro de los quince (15) días siguientes a su recepción</a:t>
            </a:r>
            <a:r>
              <a:rPr lang="es-CO" sz="1600" i="1" dirty="0" smtClean="0">
                <a:solidFill>
                  <a:schemeClr val="tx2"/>
                </a:solidFill>
              </a:rPr>
              <a:t>”.</a:t>
            </a:r>
          </a:p>
          <a:p>
            <a:pPr lvl="0" algn="just"/>
            <a:endParaRPr lang="es-CO" sz="1600" i="1" dirty="0" smtClean="0">
              <a:solidFill>
                <a:schemeClr val="tx2"/>
              </a:solidFill>
            </a:endParaRPr>
          </a:p>
          <a:p>
            <a:pPr lvl="0" algn="just"/>
            <a:r>
              <a:rPr lang="es-CO" dirty="0" smtClean="0">
                <a:solidFill>
                  <a:schemeClr val="tx2"/>
                </a:solidFill>
              </a:rPr>
              <a:t>Así </a:t>
            </a:r>
            <a:r>
              <a:rPr lang="es-CO" dirty="0">
                <a:solidFill>
                  <a:schemeClr val="tx2"/>
                </a:solidFill>
              </a:rPr>
              <a:t>las cosas, es necesario dar respuesta y dejar evidencia de la misma ante cualquier tipo de solicitud que sea presentada por un ciudadano, funcionario y/o contratista de la entidad (ver anexo 3</a:t>
            </a:r>
            <a:r>
              <a:rPr lang="es-CO" dirty="0" smtClean="0">
                <a:solidFill>
                  <a:schemeClr val="tx2"/>
                </a:solidFill>
              </a:rPr>
              <a:t>). Vale la pena resaltar que esta observación se realizó en el seguimiento del primer semestre de 2018.</a:t>
            </a:r>
            <a:endParaRPr lang="es-CO" dirty="0">
              <a:solidFill>
                <a:schemeClr val="tx2"/>
              </a:solidFill>
            </a:endParaRPr>
          </a:p>
          <a:p>
            <a:pPr lvl="0" algn="just"/>
            <a:endParaRPr lang="es-CO" dirty="0">
              <a:solidFill>
                <a:schemeClr val="tx2"/>
              </a:solidFill>
            </a:endParaRPr>
          </a:p>
        </p:txBody>
      </p:sp>
    </p:spTree>
    <p:extLst>
      <p:ext uri="{BB962C8B-B14F-4D97-AF65-F5344CB8AC3E}">
        <p14:creationId xmlns:p14="http://schemas.microsoft.com/office/powerpoint/2010/main" val="3082051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02417" y="160447"/>
            <a:ext cx="8765627" cy="553997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CO" sz="2800" b="1" dirty="0">
                <a:solidFill>
                  <a:schemeClr val="tx2"/>
                </a:solidFill>
              </a:rPr>
              <a:t>ALCANCE Y SELECCIÓN DE LA </a:t>
            </a:r>
            <a:r>
              <a:rPr lang="es-CO" sz="2800" b="1" dirty="0" smtClean="0">
                <a:solidFill>
                  <a:schemeClr val="tx2"/>
                </a:solidFill>
              </a:rPr>
              <a:t>MUESTRA</a:t>
            </a:r>
          </a:p>
          <a:p>
            <a:pPr algn="ctr"/>
            <a:endParaRPr lang="es-CO" sz="700" b="1" dirty="0" smtClean="0">
              <a:solidFill>
                <a:schemeClr val="tx2"/>
              </a:solidFill>
            </a:endParaRPr>
          </a:p>
          <a:p>
            <a:pPr marL="0" lvl="1" algn="just">
              <a:defRPr/>
            </a:pPr>
            <a:r>
              <a:rPr lang="es-CO" dirty="0">
                <a:solidFill>
                  <a:schemeClr val="tx2"/>
                </a:solidFill>
                <a:cs typeface="Arial" panose="020B0604020202020204" pitchFamily="34" charset="0"/>
              </a:rPr>
              <a:t>El universo de PQRSD para el periodo comprendido entre el 1º de </a:t>
            </a:r>
            <a:r>
              <a:rPr lang="es-CO" dirty="0" smtClean="0">
                <a:solidFill>
                  <a:schemeClr val="tx2"/>
                </a:solidFill>
                <a:cs typeface="Arial" panose="020B0604020202020204" pitchFamily="34" charset="0"/>
              </a:rPr>
              <a:t>enero </a:t>
            </a:r>
            <a:r>
              <a:rPr lang="es-CO" dirty="0">
                <a:solidFill>
                  <a:schemeClr val="tx2"/>
                </a:solidFill>
                <a:cs typeface="Arial" panose="020B0604020202020204" pitchFamily="34" charset="0"/>
              </a:rPr>
              <a:t>y el </a:t>
            </a:r>
            <a:r>
              <a:rPr lang="es-CO" dirty="0" smtClean="0">
                <a:solidFill>
                  <a:schemeClr val="tx2"/>
                </a:solidFill>
                <a:cs typeface="Arial" panose="020B0604020202020204" pitchFamily="34" charset="0"/>
              </a:rPr>
              <a:t>30 </a:t>
            </a:r>
            <a:r>
              <a:rPr lang="es-CO" dirty="0">
                <a:solidFill>
                  <a:schemeClr val="tx2"/>
                </a:solidFill>
                <a:cs typeface="Arial" panose="020B0604020202020204" pitchFamily="34" charset="0"/>
              </a:rPr>
              <a:t>de </a:t>
            </a:r>
            <a:r>
              <a:rPr lang="es-CO" dirty="0" smtClean="0">
                <a:solidFill>
                  <a:schemeClr val="tx2"/>
                </a:solidFill>
                <a:cs typeface="Arial" panose="020B0604020202020204" pitchFamily="34" charset="0"/>
              </a:rPr>
              <a:t>junio </a:t>
            </a:r>
            <a:r>
              <a:rPr lang="es-CO" dirty="0">
                <a:solidFill>
                  <a:schemeClr val="tx2"/>
                </a:solidFill>
                <a:cs typeface="Arial" panose="020B0604020202020204" pitchFamily="34" charset="0"/>
              </a:rPr>
              <a:t>de </a:t>
            </a:r>
            <a:r>
              <a:rPr lang="es-CO" dirty="0" smtClean="0">
                <a:solidFill>
                  <a:schemeClr val="tx2"/>
                </a:solidFill>
                <a:cs typeface="Arial" panose="020B0604020202020204" pitchFamily="34" charset="0"/>
              </a:rPr>
              <a:t>2019 </a:t>
            </a:r>
            <a:r>
              <a:rPr lang="es-CO" dirty="0">
                <a:solidFill>
                  <a:schemeClr val="tx2"/>
                </a:solidFill>
                <a:cs typeface="Arial" panose="020B0604020202020204" pitchFamily="34" charset="0"/>
              </a:rPr>
              <a:t>fue de </a:t>
            </a:r>
            <a:r>
              <a:rPr lang="es-CO" dirty="0" smtClean="0">
                <a:solidFill>
                  <a:schemeClr val="tx2"/>
                </a:solidFill>
                <a:cs typeface="Arial" panose="020B0604020202020204" pitchFamily="34" charset="0"/>
              </a:rPr>
              <a:t>919. </a:t>
            </a:r>
            <a:r>
              <a:rPr lang="es-CO" dirty="0">
                <a:solidFill>
                  <a:schemeClr val="tx2"/>
                </a:solidFill>
                <a:cs typeface="Arial" panose="020B0604020202020204" pitchFamily="34" charset="0"/>
              </a:rPr>
              <a:t>La selección </a:t>
            </a:r>
            <a:r>
              <a:rPr lang="es-CO" dirty="0" smtClean="0">
                <a:solidFill>
                  <a:schemeClr val="tx2"/>
                </a:solidFill>
                <a:cs typeface="Arial" panose="020B0604020202020204" pitchFamily="34" charset="0"/>
              </a:rPr>
              <a:t>correspondió </a:t>
            </a:r>
            <a:r>
              <a:rPr lang="es-CO" dirty="0">
                <a:solidFill>
                  <a:schemeClr val="tx2"/>
                </a:solidFill>
                <a:cs typeface="Arial" panose="020B0604020202020204" pitchFamily="34" charset="0"/>
              </a:rPr>
              <a:t>al </a:t>
            </a:r>
            <a:r>
              <a:rPr lang="es-CO" dirty="0" smtClean="0">
                <a:solidFill>
                  <a:schemeClr val="tx2"/>
                </a:solidFill>
                <a:cs typeface="Arial" panose="020B0604020202020204" pitchFamily="34" charset="0"/>
              </a:rPr>
              <a:t>20% </a:t>
            </a:r>
            <a:r>
              <a:rPr lang="es-CO" dirty="0">
                <a:solidFill>
                  <a:schemeClr val="tx2"/>
                </a:solidFill>
                <a:cs typeface="Arial" panose="020B0604020202020204" pitchFamily="34" charset="0"/>
              </a:rPr>
              <a:t>del universo para un total de </a:t>
            </a:r>
            <a:r>
              <a:rPr lang="es-CO" dirty="0" smtClean="0">
                <a:solidFill>
                  <a:schemeClr val="tx2"/>
                </a:solidFill>
                <a:cs typeface="Arial" panose="020B0604020202020204" pitchFamily="34" charset="0"/>
              </a:rPr>
              <a:t>184 </a:t>
            </a:r>
            <a:r>
              <a:rPr lang="es-CO" dirty="0">
                <a:solidFill>
                  <a:schemeClr val="tx2"/>
                </a:solidFill>
                <a:cs typeface="Arial" panose="020B0604020202020204" pitchFamily="34" charset="0"/>
              </a:rPr>
              <a:t>PQRSD tomadas como muestra del ejercicio, para efectos de verificar los siguientes criterios: el cumplimiento de la normatividad aplicable, el fundamento de las respuestas emitidas por la entidad, y la remisión por competencia a las entidades respectivas. </a:t>
            </a:r>
          </a:p>
          <a:p>
            <a:pPr marL="0" lvl="1" algn="just">
              <a:defRPr/>
            </a:pPr>
            <a:endParaRPr lang="es-CO" sz="700" dirty="0">
              <a:solidFill>
                <a:schemeClr val="tx2"/>
              </a:solidFill>
              <a:cs typeface="Arial" panose="020B0604020202020204" pitchFamily="34" charset="0"/>
            </a:endParaRPr>
          </a:p>
          <a:p>
            <a:pPr marL="0" lvl="1" algn="just">
              <a:defRPr/>
            </a:pPr>
            <a:r>
              <a:rPr lang="es-CO" dirty="0">
                <a:solidFill>
                  <a:schemeClr val="tx2"/>
                </a:solidFill>
                <a:cs typeface="Arial" panose="020B0604020202020204" pitchFamily="34" charset="0"/>
              </a:rPr>
              <a:t>El universo de PQRSD extemporáneas del </a:t>
            </a:r>
            <a:r>
              <a:rPr lang="es-CO" dirty="0" smtClean="0">
                <a:solidFill>
                  <a:schemeClr val="tx2"/>
                </a:solidFill>
                <a:cs typeface="Arial" panose="020B0604020202020204" pitchFamily="34" charset="0"/>
              </a:rPr>
              <a:t>primer </a:t>
            </a:r>
            <a:r>
              <a:rPr lang="es-CO" dirty="0">
                <a:solidFill>
                  <a:schemeClr val="tx2"/>
                </a:solidFill>
                <a:cs typeface="Arial" panose="020B0604020202020204" pitchFamily="34" charset="0"/>
              </a:rPr>
              <a:t>semestre de </a:t>
            </a:r>
            <a:r>
              <a:rPr lang="es-CO" dirty="0" smtClean="0">
                <a:solidFill>
                  <a:schemeClr val="tx2"/>
                </a:solidFill>
                <a:cs typeface="Arial" panose="020B0604020202020204" pitchFamily="34" charset="0"/>
              </a:rPr>
              <a:t>2019 </a:t>
            </a:r>
            <a:r>
              <a:rPr lang="es-CO" dirty="0">
                <a:solidFill>
                  <a:schemeClr val="tx2"/>
                </a:solidFill>
                <a:cs typeface="Arial" panose="020B0604020202020204" pitchFamily="34" charset="0"/>
              </a:rPr>
              <a:t>según el sistema ORFEO fue de </a:t>
            </a:r>
            <a:r>
              <a:rPr lang="es-CO" dirty="0" smtClean="0">
                <a:solidFill>
                  <a:schemeClr val="tx2"/>
                </a:solidFill>
                <a:cs typeface="Arial" panose="020B0604020202020204" pitchFamily="34" charset="0"/>
              </a:rPr>
              <a:t>15, </a:t>
            </a:r>
            <a:r>
              <a:rPr lang="es-CO" dirty="0">
                <a:solidFill>
                  <a:schemeClr val="tx2"/>
                </a:solidFill>
                <a:cs typeface="Arial" panose="020B0604020202020204" pitchFamily="34" charset="0"/>
              </a:rPr>
              <a:t>muestra sobre la que se verificó el cumplimiento de los términos legales para dar respuesta al peticionario por parte de la UAE CRA. </a:t>
            </a:r>
            <a:endParaRPr lang="es-CO" dirty="0" smtClean="0">
              <a:solidFill>
                <a:schemeClr val="tx2"/>
              </a:solidFill>
              <a:cs typeface="Arial" panose="020B0604020202020204" pitchFamily="34" charset="0"/>
            </a:endParaRPr>
          </a:p>
          <a:p>
            <a:pPr marL="0" lvl="1" algn="just">
              <a:defRPr/>
            </a:pPr>
            <a:endParaRPr lang="es-CO" dirty="0">
              <a:solidFill>
                <a:schemeClr val="tx2"/>
              </a:solidFill>
              <a:cs typeface="Arial" panose="020B0604020202020204" pitchFamily="34" charset="0"/>
            </a:endParaRPr>
          </a:p>
          <a:p>
            <a:pPr marL="0" lvl="1" algn="just">
              <a:defRPr/>
            </a:pPr>
            <a:endParaRPr lang="es-CO" dirty="0">
              <a:solidFill>
                <a:schemeClr val="tx2"/>
              </a:solidFill>
              <a:cs typeface="Arial" panose="020B0604020202020204" pitchFamily="34" charset="0"/>
            </a:endParaRPr>
          </a:p>
          <a:p>
            <a:pPr algn="ctr"/>
            <a:endParaRPr lang="es-CO" sz="2800" b="1" dirty="0">
              <a:solidFill>
                <a:schemeClr val="tx2"/>
              </a:solidFill>
            </a:endParaRPr>
          </a:p>
          <a:p>
            <a:pPr algn="ctr">
              <a:defRPr/>
            </a:pPr>
            <a:endParaRPr lang="es-419" sz="1000" b="1" dirty="0" smtClean="0">
              <a:solidFill>
                <a:schemeClr val="tx2"/>
              </a:solidFill>
            </a:endParaRPr>
          </a:p>
          <a:p>
            <a:pPr algn="ctr">
              <a:defRPr/>
            </a:pPr>
            <a:endParaRPr lang="es-419" sz="1000" b="1" dirty="0">
              <a:solidFill>
                <a:schemeClr val="tx2"/>
              </a:solidFill>
            </a:endParaRPr>
          </a:p>
          <a:p>
            <a:pPr algn="ctr">
              <a:defRPr/>
            </a:pPr>
            <a:endParaRPr lang="es-419" sz="1000" b="1" dirty="0" smtClean="0">
              <a:solidFill>
                <a:schemeClr val="tx2"/>
              </a:solidFill>
            </a:endParaRPr>
          </a:p>
          <a:p>
            <a:pPr algn="ctr">
              <a:defRPr/>
            </a:pPr>
            <a:endParaRPr lang="es-419" sz="1000" b="1" dirty="0">
              <a:solidFill>
                <a:schemeClr val="tx2"/>
              </a:solidFill>
            </a:endParaRPr>
          </a:p>
          <a:p>
            <a:pPr algn="ctr">
              <a:defRPr/>
            </a:pPr>
            <a:endParaRPr lang="es-419" sz="1000" b="1" dirty="0" smtClean="0">
              <a:solidFill>
                <a:schemeClr val="tx2"/>
              </a:solidFill>
            </a:endParaRPr>
          </a:p>
          <a:p>
            <a:pPr algn="ctr">
              <a:defRPr/>
            </a:pPr>
            <a:endParaRPr lang="es-419" sz="1000" b="1" dirty="0">
              <a:solidFill>
                <a:schemeClr val="tx2"/>
              </a:solidFill>
            </a:endParaRPr>
          </a:p>
          <a:p>
            <a:pPr algn="ctr">
              <a:defRPr/>
            </a:pPr>
            <a:endParaRPr lang="es-419" sz="1000" b="1" dirty="0" smtClean="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p:txBody>
      </p:sp>
      <p:graphicFrame>
        <p:nvGraphicFramePr>
          <p:cNvPr id="7" name="Gráfico 6"/>
          <p:cNvGraphicFramePr/>
          <p:nvPr>
            <p:extLst>
              <p:ext uri="{D42A27DB-BD31-4B8C-83A1-F6EECF244321}">
                <p14:modId xmlns:p14="http://schemas.microsoft.com/office/powerpoint/2010/main" val="1122795251"/>
              </p:ext>
            </p:extLst>
          </p:nvPr>
        </p:nvGraphicFramePr>
        <p:xfrm>
          <a:off x="310242" y="3142593"/>
          <a:ext cx="8549979" cy="24068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7049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10242" y="378372"/>
            <a:ext cx="8347425"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a:solidFill>
                  <a:schemeClr val="tx2"/>
                </a:solidFill>
              </a:rPr>
              <a:t>COMPARATIVO DE LAS PQRSD </a:t>
            </a:r>
          </a:p>
          <a:p>
            <a:pPr algn="ctr"/>
            <a:r>
              <a:rPr lang="es-419" sz="2800" b="1" dirty="0">
                <a:solidFill>
                  <a:schemeClr val="tx2"/>
                </a:solidFill>
              </a:rPr>
              <a:t>NO </a:t>
            </a:r>
            <a:r>
              <a:rPr lang="es-419" sz="2800" b="1" dirty="0" smtClean="0">
                <a:solidFill>
                  <a:schemeClr val="tx2"/>
                </a:solidFill>
              </a:rPr>
              <a:t>SE EVIDENCIÓ RESPUESTA</a:t>
            </a:r>
            <a:endParaRPr lang="es-ES" sz="2800" b="1" dirty="0">
              <a:solidFill>
                <a:schemeClr val="tx2"/>
              </a:solidFill>
            </a:endParaRPr>
          </a:p>
        </p:txBody>
      </p:sp>
      <p:graphicFrame>
        <p:nvGraphicFramePr>
          <p:cNvPr id="8" name="Gráfico 7"/>
          <p:cNvGraphicFramePr/>
          <p:nvPr>
            <p:extLst>
              <p:ext uri="{D42A27DB-BD31-4B8C-83A1-F6EECF244321}">
                <p14:modId xmlns:p14="http://schemas.microsoft.com/office/powerpoint/2010/main" val="1761231079"/>
              </p:ext>
            </p:extLst>
          </p:nvPr>
        </p:nvGraphicFramePr>
        <p:xfrm>
          <a:off x="310243" y="1540725"/>
          <a:ext cx="8347424"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0088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168166" y="110056"/>
            <a:ext cx="8807667"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cs typeface="Arial" panose="020B0604020202020204" pitchFamily="34" charset="0"/>
              </a:rPr>
              <a:t>COMENTARIOS DE LA OBSERVACIÓN </a:t>
            </a:r>
          </a:p>
          <a:p>
            <a:pPr algn="ctr"/>
            <a:r>
              <a:rPr lang="es-MX" sz="2800" b="1" dirty="0">
                <a:solidFill>
                  <a:schemeClr val="tx2"/>
                </a:solidFill>
              </a:rPr>
              <a:t>NO SE EVIDENCIÓ </a:t>
            </a:r>
            <a:r>
              <a:rPr lang="es-MX" sz="2800" b="1" dirty="0" smtClean="0">
                <a:solidFill>
                  <a:schemeClr val="tx2"/>
                </a:solidFill>
              </a:rPr>
              <a:t>RESPUESTA</a:t>
            </a:r>
            <a:endParaRPr lang="es-CO" sz="2800" b="1" dirty="0">
              <a:solidFill>
                <a:schemeClr val="tx2"/>
              </a:solidFill>
            </a:endParaRPr>
          </a:p>
        </p:txBody>
      </p:sp>
      <p:sp>
        <p:nvSpPr>
          <p:cNvPr id="6" name="CuadroTexto 5"/>
          <p:cNvSpPr txBox="1"/>
          <p:nvPr/>
        </p:nvSpPr>
        <p:spPr>
          <a:xfrm>
            <a:off x="168166" y="1165543"/>
            <a:ext cx="8807667" cy="432426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CO" b="1" dirty="0" smtClean="0">
                <a:solidFill>
                  <a:schemeClr val="tx2"/>
                </a:solidFill>
              </a:rPr>
              <a:t>COMENTARIOS DE LA SUBDIRECCIÓN ADMINISTRATIVA Y FINANCIERA, remitidos mediante correo electrónico de fecha 2 de mayo de 2019: </a:t>
            </a:r>
            <a:r>
              <a:rPr lang="es-CO" sz="1700" i="1" dirty="0" smtClean="0">
                <a:solidFill>
                  <a:schemeClr val="tx2"/>
                </a:solidFill>
              </a:rPr>
              <a:t>“No es una solicitud. es una información entre jefe y empelado (SIC) para que conozca que no se trata de una ausencia sin justa causa”.</a:t>
            </a:r>
          </a:p>
          <a:p>
            <a:pPr lvl="0" algn="just"/>
            <a:endParaRPr lang="es-CO" sz="1000" i="1" dirty="0">
              <a:solidFill>
                <a:schemeClr val="tx2"/>
              </a:solidFill>
            </a:endParaRPr>
          </a:p>
          <a:p>
            <a:pPr lvl="0" algn="just"/>
            <a:r>
              <a:rPr lang="es-CO" b="1" dirty="0" smtClean="0">
                <a:solidFill>
                  <a:schemeClr val="tx2"/>
                </a:solidFill>
              </a:rPr>
              <a:t>COMENTARIOS DE LA UNIDAD DE CONTROL INTERNO: </a:t>
            </a:r>
            <a:r>
              <a:rPr lang="es-CO" sz="1700" dirty="0" smtClean="0">
                <a:solidFill>
                  <a:schemeClr val="tx2"/>
                </a:solidFill>
              </a:rPr>
              <a:t>La entidad cuenta con el  procedimiento </a:t>
            </a:r>
            <a:r>
              <a:rPr lang="es-CO" sz="1600" dirty="0">
                <a:solidFill>
                  <a:schemeClr val="tx2"/>
                </a:solidFill>
              </a:rPr>
              <a:t>GHT-PRC08 </a:t>
            </a:r>
            <a:r>
              <a:rPr lang="es-CO" sz="1700" i="1" dirty="0">
                <a:solidFill>
                  <a:schemeClr val="tx2"/>
                </a:solidFill>
              </a:rPr>
              <a:t>“Permisos remunerados”</a:t>
            </a:r>
            <a:r>
              <a:rPr lang="es-CO" sz="1700" dirty="0" smtClean="0">
                <a:solidFill>
                  <a:schemeClr val="tx2"/>
                </a:solidFill>
              </a:rPr>
              <a:t> para tramitar las ausencias de sus funcionarios, mediante el diligenciamiento del formato GTH-FOR07 </a:t>
            </a:r>
            <a:r>
              <a:rPr lang="es-CO" sz="1700" i="1" dirty="0">
                <a:solidFill>
                  <a:schemeClr val="tx2"/>
                </a:solidFill>
              </a:rPr>
              <a:t>“Formato reporte novedades de personal</a:t>
            </a:r>
            <a:r>
              <a:rPr lang="es-CO" sz="1700" i="1" dirty="0" smtClean="0">
                <a:solidFill>
                  <a:schemeClr val="tx2"/>
                </a:solidFill>
              </a:rPr>
              <a:t>”</a:t>
            </a:r>
            <a:r>
              <a:rPr lang="es-CO" sz="1700" dirty="0" smtClean="0">
                <a:solidFill>
                  <a:schemeClr val="tx2"/>
                </a:solidFill>
              </a:rPr>
              <a:t>; el citado formato contiene </a:t>
            </a:r>
            <a:r>
              <a:rPr lang="es-CO" sz="1700" dirty="0">
                <a:solidFill>
                  <a:schemeClr val="tx2"/>
                </a:solidFill>
              </a:rPr>
              <a:t>la siguiente instrucción: </a:t>
            </a:r>
            <a:r>
              <a:rPr lang="es-CO" sz="1700" i="1" dirty="0">
                <a:solidFill>
                  <a:schemeClr val="tx2"/>
                </a:solidFill>
              </a:rPr>
              <a:t>“Una vez diligenciado el formato, debe ser entregado a la Subdirección Administrativa y Financiera - Correspondencia, para su radicación y posterior inclusión en el expediente laboral de cada funcionario</a:t>
            </a:r>
            <a:r>
              <a:rPr lang="es-CO" sz="1700" i="1" dirty="0" smtClean="0">
                <a:solidFill>
                  <a:schemeClr val="tx2"/>
                </a:solidFill>
              </a:rPr>
              <a:t>”.</a:t>
            </a:r>
          </a:p>
          <a:p>
            <a:pPr lvl="0" algn="just"/>
            <a:endParaRPr lang="es-CO" sz="700" i="1" dirty="0" smtClean="0">
              <a:solidFill>
                <a:schemeClr val="tx2"/>
              </a:solidFill>
            </a:endParaRPr>
          </a:p>
          <a:p>
            <a:pPr lvl="0" algn="just"/>
            <a:r>
              <a:rPr lang="es-CO" sz="1700" dirty="0" smtClean="0">
                <a:solidFill>
                  <a:schemeClr val="tx2"/>
                </a:solidFill>
              </a:rPr>
              <a:t>Así las cosas, la petición no se trataba de una información entre el jefe y el empleado como lo señaló la Subdirección, sino que la misma requería de la aplicación del citado procedimiento. De igual forma, en el Comité de Coordinación del Sistema de Control Interno N° 6 del 26 de noviembre de 2018, la Subdirección Administrativa y Financiera reiteró que el trámite a seguir cuando los servidores públicos requieran de un permiso, es el diligenciamiento del citado formato, con el cual se atiende dicha solicitud.                                                                                                 </a:t>
            </a:r>
            <a:endParaRPr lang="es-CO" sz="1700" dirty="0">
              <a:solidFill>
                <a:schemeClr val="tx2"/>
              </a:solidFill>
            </a:endParaRPr>
          </a:p>
        </p:txBody>
      </p:sp>
    </p:spTree>
    <p:extLst>
      <p:ext uri="{BB962C8B-B14F-4D97-AF65-F5344CB8AC3E}">
        <p14:creationId xmlns:p14="http://schemas.microsoft.com/office/powerpoint/2010/main" val="2314623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07520" y="222257"/>
            <a:ext cx="8528959"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cs typeface="Arial" panose="020B0604020202020204" pitchFamily="34" charset="0"/>
              </a:rPr>
              <a:t>COMENTARIOS DE LA OBSERVACIÓN </a:t>
            </a:r>
          </a:p>
          <a:p>
            <a:pPr algn="ctr"/>
            <a:r>
              <a:rPr lang="es-MX" sz="2800" b="1" dirty="0">
                <a:solidFill>
                  <a:schemeClr val="tx2"/>
                </a:solidFill>
              </a:rPr>
              <a:t>NO SE EVIDENCIÓ </a:t>
            </a:r>
            <a:r>
              <a:rPr lang="es-MX" sz="2800" b="1" dirty="0" smtClean="0">
                <a:solidFill>
                  <a:schemeClr val="tx2"/>
                </a:solidFill>
              </a:rPr>
              <a:t>RESPUESTA</a:t>
            </a:r>
            <a:endParaRPr lang="es-CO" sz="2800" b="1" dirty="0">
              <a:solidFill>
                <a:schemeClr val="tx2"/>
              </a:solidFill>
            </a:endParaRPr>
          </a:p>
        </p:txBody>
      </p:sp>
      <p:sp>
        <p:nvSpPr>
          <p:cNvPr id="6" name="CuadroTexto 5"/>
          <p:cNvSpPr txBox="1"/>
          <p:nvPr/>
        </p:nvSpPr>
        <p:spPr>
          <a:xfrm>
            <a:off x="307519" y="1444056"/>
            <a:ext cx="8528959" cy="357020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CO" b="1" dirty="0" smtClean="0">
                <a:solidFill>
                  <a:schemeClr val="tx2"/>
                </a:solidFill>
              </a:rPr>
              <a:t>COMENTARIOS DE LA SUBDIRECCIÓN ADMINISTRATIVA Y FINANCIERA, al radicado N° </a:t>
            </a:r>
            <a:r>
              <a:rPr lang="es-419" b="1" dirty="0">
                <a:solidFill>
                  <a:schemeClr val="tx2"/>
                </a:solidFill>
              </a:rPr>
              <a:t>20193210009932 del </a:t>
            </a:r>
            <a:r>
              <a:rPr lang="es-419" b="1" dirty="0" smtClean="0">
                <a:solidFill>
                  <a:schemeClr val="tx2"/>
                </a:solidFill>
              </a:rPr>
              <a:t>29/1/2019, y </a:t>
            </a:r>
            <a:r>
              <a:rPr lang="es-CO" b="1" dirty="0" smtClean="0">
                <a:solidFill>
                  <a:schemeClr val="tx2"/>
                </a:solidFill>
              </a:rPr>
              <a:t>remitidos mediante correo electrónico de fecha 12 de agosto de 2019: </a:t>
            </a:r>
          </a:p>
          <a:p>
            <a:pPr lvl="0" algn="just"/>
            <a:endParaRPr lang="es-CO" sz="700" b="1" i="1" dirty="0">
              <a:solidFill>
                <a:schemeClr val="tx2"/>
              </a:solidFill>
            </a:endParaRPr>
          </a:p>
          <a:p>
            <a:pPr lvl="0" algn="just"/>
            <a:r>
              <a:rPr lang="es-CO" sz="1700" i="1" dirty="0" smtClean="0">
                <a:solidFill>
                  <a:schemeClr val="tx2"/>
                </a:solidFill>
              </a:rPr>
              <a:t>“</a:t>
            </a:r>
            <a:r>
              <a:rPr lang="es-CO" sz="1700" i="1" dirty="0">
                <a:solidFill>
                  <a:schemeClr val="tx2"/>
                </a:solidFill>
              </a:rPr>
              <a:t>De acuerdo con el procedimiento establecido en el Sistema de Gestión de Calidad Código </a:t>
            </a:r>
            <a:r>
              <a:rPr lang="en-US" sz="1700" i="1" dirty="0">
                <a:solidFill>
                  <a:schemeClr val="tx2"/>
                </a:solidFill>
              </a:rPr>
              <a:t>GHT-PRC08 del 31 de mayo de 2018, este tipo de solicitudes se archivan en las historias laborales </a:t>
            </a:r>
            <a:r>
              <a:rPr lang="en-US" sz="1700" i="1" dirty="0" smtClean="0">
                <a:solidFill>
                  <a:schemeClr val="tx2"/>
                </a:solidFill>
              </a:rPr>
              <a:t>respectivas”.</a:t>
            </a:r>
            <a:endParaRPr lang="es-CO" sz="1700" i="1" dirty="0">
              <a:solidFill>
                <a:schemeClr val="tx2"/>
              </a:solidFill>
            </a:endParaRPr>
          </a:p>
          <a:p>
            <a:pPr lvl="0" algn="just"/>
            <a:endParaRPr lang="es-CO" sz="1000" i="1" dirty="0">
              <a:solidFill>
                <a:schemeClr val="tx2"/>
              </a:solidFill>
            </a:endParaRPr>
          </a:p>
          <a:p>
            <a:pPr lvl="0" algn="just"/>
            <a:r>
              <a:rPr lang="es-CO" b="1" dirty="0" smtClean="0">
                <a:solidFill>
                  <a:schemeClr val="tx2"/>
                </a:solidFill>
              </a:rPr>
              <a:t>COMENTARIOS DE LA UNIDAD DE CONTROL INTERNO: </a:t>
            </a:r>
          </a:p>
          <a:p>
            <a:pPr lvl="0" algn="just"/>
            <a:endParaRPr lang="es-CO" sz="700" b="1" dirty="0">
              <a:solidFill>
                <a:schemeClr val="tx2"/>
              </a:solidFill>
            </a:endParaRPr>
          </a:p>
          <a:p>
            <a:pPr algn="just"/>
            <a:r>
              <a:rPr lang="es-CO" dirty="0">
                <a:solidFill>
                  <a:schemeClr val="tx2"/>
                </a:solidFill>
              </a:rPr>
              <a:t>N</a:t>
            </a:r>
            <a:r>
              <a:rPr lang="es-CO" dirty="0" smtClean="0">
                <a:solidFill>
                  <a:schemeClr val="tx2"/>
                </a:solidFill>
              </a:rPr>
              <a:t>o </a:t>
            </a:r>
            <a:r>
              <a:rPr lang="es-CO" dirty="0">
                <a:solidFill>
                  <a:schemeClr val="tx2"/>
                </a:solidFill>
              </a:rPr>
              <a:t>fue </a:t>
            </a:r>
            <a:r>
              <a:rPr lang="es-CO" dirty="0" smtClean="0">
                <a:solidFill>
                  <a:schemeClr val="tx2"/>
                </a:solidFill>
              </a:rPr>
              <a:t>evidenciado en la </a:t>
            </a:r>
            <a:r>
              <a:rPr lang="es-CO" dirty="0">
                <a:solidFill>
                  <a:schemeClr val="tx2"/>
                </a:solidFill>
              </a:rPr>
              <a:t>historia laboral de la </a:t>
            </a:r>
            <a:r>
              <a:rPr lang="es-CO" dirty="0" smtClean="0">
                <a:solidFill>
                  <a:schemeClr val="tx2"/>
                </a:solidFill>
              </a:rPr>
              <a:t>peticionaria, el formato diligenciado GTHFOR-07 </a:t>
            </a:r>
            <a:r>
              <a:rPr lang="es-CO" i="1" dirty="0" smtClean="0">
                <a:solidFill>
                  <a:schemeClr val="tx2"/>
                </a:solidFill>
              </a:rPr>
              <a:t>“Novedades de personal”, </a:t>
            </a:r>
            <a:r>
              <a:rPr lang="es-CO" dirty="0" smtClean="0">
                <a:solidFill>
                  <a:schemeClr val="tx2"/>
                </a:solidFill>
              </a:rPr>
              <a:t>así como tampoco respuesta alguna emitida por la entidad al respecto.</a:t>
            </a:r>
          </a:p>
          <a:p>
            <a:pPr lvl="0" algn="just"/>
            <a:endParaRPr lang="es-CO" dirty="0" smtClean="0">
              <a:solidFill>
                <a:schemeClr val="tx2"/>
              </a:solidFill>
            </a:endParaRPr>
          </a:p>
          <a:p>
            <a:pPr lvl="0" algn="just"/>
            <a:endParaRPr lang="es-CO" sz="700" dirty="0">
              <a:solidFill>
                <a:schemeClr val="tx2"/>
              </a:solidFill>
            </a:endParaRPr>
          </a:p>
        </p:txBody>
      </p:sp>
    </p:spTree>
    <p:extLst>
      <p:ext uri="{BB962C8B-B14F-4D97-AF65-F5344CB8AC3E}">
        <p14:creationId xmlns:p14="http://schemas.microsoft.com/office/powerpoint/2010/main" val="655914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291754" y="289289"/>
            <a:ext cx="8560489"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cs typeface="Arial" panose="020B0604020202020204" pitchFamily="34" charset="0"/>
              </a:rPr>
              <a:t>COMENTARIOS DE LA OBSERVACIÓN </a:t>
            </a:r>
          </a:p>
          <a:p>
            <a:pPr algn="ctr"/>
            <a:r>
              <a:rPr lang="es-MX" sz="2800" b="1" dirty="0">
                <a:solidFill>
                  <a:schemeClr val="tx2"/>
                </a:solidFill>
              </a:rPr>
              <a:t>NO SE EVIDENCIÓ </a:t>
            </a:r>
            <a:r>
              <a:rPr lang="es-MX" sz="2800" b="1" dirty="0" smtClean="0">
                <a:solidFill>
                  <a:schemeClr val="tx2"/>
                </a:solidFill>
              </a:rPr>
              <a:t>RESPUESTA</a:t>
            </a:r>
            <a:endParaRPr lang="es-CO" sz="2800" b="1" dirty="0">
              <a:solidFill>
                <a:schemeClr val="tx2"/>
              </a:solidFill>
            </a:endParaRPr>
          </a:p>
        </p:txBody>
      </p:sp>
      <p:sp>
        <p:nvSpPr>
          <p:cNvPr id="6" name="CuadroTexto 5"/>
          <p:cNvSpPr txBox="1"/>
          <p:nvPr/>
        </p:nvSpPr>
        <p:spPr>
          <a:xfrm>
            <a:off x="291754" y="1422630"/>
            <a:ext cx="8560489" cy="32008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b="1" dirty="0" smtClean="0">
                <a:solidFill>
                  <a:schemeClr val="tx2"/>
                </a:solidFill>
              </a:rPr>
              <a:t>COMENTARIOS DE LA SUBDIRECCIÓN ADMINISTRATIVA Y FINANCIERA, al radicado N° </a:t>
            </a:r>
            <a:r>
              <a:rPr lang="es-419" b="1" dirty="0" smtClean="0">
                <a:solidFill>
                  <a:schemeClr val="tx2"/>
                </a:solidFill>
              </a:rPr>
              <a:t>20193210031902 </a:t>
            </a:r>
            <a:r>
              <a:rPr lang="es-419" b="1" dirty="0">
                <a:solidFill>
                  <a:schemeClr val="tx2"/>
                </a:solidFill>
              </a:rPr>
              <a:t>del 4</a:t>
            </a:r>
            <a:r>
              <a:rPr lang="es-419" b="1" dirty="0" smtClean="0">
                <a:solidFill>
                  <a:schemeClr val="tx2"/>
                </a:solidFill>
              </a:rPr>
              <a:t> de abril de 2019, y </a:t>
            </a:r>
            <a:r>
              <a:rPr lang="es-CO" b="1" dirty="0" smtClean="0">
                <a:solidFill>
                  <a:schemeClr val="tx2"/>
                </a:solidFill>
              </a:rPr>
              <a:t>remitidos mediante correo electrónico de fecha 12 de agosto de 2019: </a:t>
            </a:r>
          </a:p>
          <a:p>
            <a:pPr lvl="0" algn="just"/>
            <a:endParaRPr lang="es-CO" sz="700" b="1" i="1" dirty="0">
              <a:solidFill>
                <a:schemeClr val="tx2"/>
              </a:solidFill>
            </a:endParaRPr>
          </a:p>
          <a:p>
            <a:pPr algn="just"/>
            <a:r>
              <a:rPr lang="es-CO" sz="1700" i="1" dirty="0" smtClean="0">
                <a:solidFill>
                  <a:schemeClr val="tx2"/>
                </a:solidFill>
              </a:rPr>
              <a:t>“</a:t>
            </a:r>
            <a:r>
              <a:rPr lang="es-CO" sz="1700" i="1" dirty="0">
                <a:solidFill>
                  <a:schemeClr val="tx2"/>
                </a:solidFill>
              </a:rPr>
              <a:t>El área encargada de liquidar nómina liquida, ejecuta y pago los aportes respectivos ante el FNA, enviando reporte respectivo vía correo </a:t>
            </a:r>
            <a:r>
              <a:rPr lang="es-CO" sz="1700" i="1" dirty="0" smtClean="0">
                <a:solidFill>
                  <a:schemeClr val="tx2"/>
                </a:solidFill>
              </a:rPr>
              <a:t>electrónico</a:t>
            </a:r>
            <a:r>
              <a:rPr lang="en-US" sz="1700" i="1" dirty="0" smtClean="0">
                <a:solidFill>
                  <a:schemeClr val="tx2"/>
                </a:solidFill>
              </a:rPr>
              <a:t>”.</a:t>
            </a:r>
          </a:p>
          <a:p>
            <a:pPr lvl="0" algn="just"/>
            <a:endParaRPr lang="es-CO" sz="1000" i="1" dirty="0">
              <a:solidFill>
                <a:schemeClr val="tx2"/>
              </a:solidFill>
            </a:endParaRPr>
          </a:p>
          <a:p>
            <a:pPr lvl="0" algn="just"/>
            <a:r>
              <a:rPr lang="es-CO" b="1" dirty="0" smtClean="0">
                <a:solidFill>
                  <a:schemeClr val="tx2"/>
                </a:solidFill>
              </a:rPr>
              <a:t>COMENTARIOS DE LA UNIDAD DE CONTROL INTERNO:</a:t>
            </a:r>
          </a:p>
          <a:p>
            <a:pPr lvl="0" algn="just"/>
            <a:endParaRPr lang="es-CO" sz="700" b="1" dirty="0">
              <a:solidFill>
                <a:schemeClr val="tx2"/>
              </a:solidFill>
            </a:endParaRPr>
          </a:p>
          <a:p>
            <a:pPr lvl="0" algn="just"/>
            <a:r>
              <a:rPr lang="es-CO" dirty="0" smtClean="0">
                <a:solidFill>
                  <a:schemeClr val="tx2"/>
                </a:solidFill>
              </a:rPr>
              <a:t>En la solicitud del Fondo Nacional del Ahorro, relacionada con la petición del reporte </a:t>
            </a:r>
            <a:r>
              <a:rPr lang="es-CO" dirty="0">
                <a:solidFill>
                  <a:schemeClr val="tx2"/>
                </a:solidFill>
              </a:rPr>
              <a:t>del mes de marzo junto con los respectivos soportes de </a:t>
            </a:r>
            <a:r>
              <a:rPr lang="es-CO" dirty="0" smtClean="0">
                <a:solidFill>
                  <a:schemeClr val="tx2"/>
                </a:solidFill>
              </a:rPr>
              <a:t>pago, no se evidenció respuesta asociada a la misma en Orfeo.</a:t>
            </a:r>
          </a:p>
          <a:p>
            <a:pPr lvl="0" algn="just"/>
            <a:endParaRPr lang="es-CO" dirty="0">
              <a:solidFill>
                <a:schemeClr val="tx2"/>
              </a:solidFill>
            </a:endParaRPr>
          </a:p>
        </p:txBody>
      </p:sp>
    </p:spTree>
    <p:extLst>
      <p:ext uri="{BB962C8B-B14F-4D97-AF65-F5344CB8AC3E}">
        <p14:creationId xmlns:p14="http://schemas.microsoft.com/office/powerpoint/2010/main" val="3323881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472966" y="222346"/>
            <a:ext cx="8397764"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a:solidFill>
                  <a:schemeClr val="tx2"/>
                </a:solidFill>
              </a:rPr>
              <a:t>OBSERVACIÓN DEL SEGUIMIENTO</a:t>
            </a:r>
          </a:p>
          <a:p>
            <a:pPr algn="ctr"/>
            <a:r>
              <a:rPr lang="es-MX" sz="2800" b="1" dirty="0" smtClean="0">
                <a:solidFill>
                  <a:schemeClr val="tx2"/>
                </a:solidFill>
              </a:rPr>
              <a:t>NO SE TRASLADÓ POR COMPETENCIA</a:t>
            </a:r>
            <a:endParaRPr lang="es-MX" sz="2800" b="1" dirty="0">
              <a:solidFill>
                <a:schemeClr val="tx2"/>
              </a:solidFill>
            </a:endParaRPr>
          </a:p>
        </p:txBody>
      </p:sp>
      <p:sp>
        <p:nvSpPr>
          <p:cNvPr id="6" name="CuadroTexto 5"/>
          <p:cNvSpPr txBox="1"/>
          <p:nvPr/>
        </p:nvSpPr>
        <p:spPr>
          <a:xfrm>
            <a:off x="472965" y="1444145"/>
            <a:ext cx="8397765" cy="369331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CO" dirty="0">
                <a:solidFill>
                  <a:schemeClr val="tx2"/>
                </a:solidFill>
              </a:rPr>
              <a:t>En el </a:t>
            </a:r>
            <a:r>
              <a:rPr lang="es-CO" dirty="0" smtClean="0">
                <a:solidFill>
                  <a:schemeClr val="tx2"/>
                </a:solidFill>
              </a:rPr>
              <a:t>2</a:t>
            </a:r>
            <a:r>
              <a:rPr lang="es-CO" dirty="0">
                <a:solidFill>
                  <a:schemeClr val="tx2"/>
                </a:solidFill>
              </a:rPr>
              <a:t>% (1 de </a:t>
            </a:r>
            <a:r>
              <a:rPr lang="es-CO" dirty="0" smtClean="0">
                <a:solidFill>
                  <a:schemeClr val="tx2"/>
                </a:solidFill>
              </a:rPr>
              <a:t>47) </a:t>
            </a:r>
            <a:r>
              <a:rPr lang="es-CO" dirty="0">
                <a:solidFill>
                  <a:schemeClr val="tx2"/>
                </a:solidFill>
              </a:rPr>
              <a:t>de </a:t>
            </a:r>
            <a:r>
              <a:rPr lang="es-CO" dirty="0" smtClean="0">
                <a:solidFill>
                  <a:schemeClr val="tx2"/>
                </a:solidFill>
              </a:rPr>
              <a:t>las peticiones revisadas en este seguimiento, no se realizó el traslado correspondiente pese a haber sido radicada ante esta entidad; el </a:t>
            </a:r>
            <a:r>
              <a:rPr lang="es-CO" dirty="0">
                <a:solidFill>
                  <a:schemeClr val="tx2"/>
                </a:solidFill>
              </a:rPr>
              <a:t>artículo 21 de la Ley 1755 de 2015 </a:t>
            </a:r>
            <a:r>
              <a:rPr lang="es-CO" dirty="0" smtClean="0">
                <a:solidFill>
                  <a:schemeClr val="tx2"/>
                </a:solidFill>
              </a:rPr>
              <a:t>señala </a:t>
            </a:r>
            <a:r>
              <a:rPr lang="es-CO" dirty="0">
                <a:solidFill>
                  <a:schemeClr val="tx2"/>
                </a:solidFill>
              </a:rPr>
              <a:t>lo siguiente: </a:t>
            </a:r>
            <a:r>
              <a:rPr lang="es-MX" dirty="0">
                <a:solidFill>
                  <a:schemeClr val="tx2"/>
                </a:solidFill>
              </a:rPr>
              <a:t>“</a:t>
            </a:r>
            <a:r>
              <a:rPr lang="es-CO" b="1" i="1" dirty="0">
                <a:solidFill>
                  <a:schemeClr val="tx2"/>
                </a:solidFill>
              </a:rPr>
              <a:t>Artículo 21. Funcionario sin competencia. </a:t>
            </a:r>
            <a:r>
              <a:rPr lang="es-CO" i="1" dirty="0">
                <a:solidFill>
                  <a:schemeClr val="tx2"/>
                </a:solidFill>
              </a:rPr>
              <a:t>Si la autoridad a quien se dirige la petición no es la competente, se informará de inmediato al interesado si este actúa verbalmente, o dentro de los cinco (5) días siguientes al de la recepción, si obró por </a:t>
            </a:r>
            <a:r>
              <a:rPr lang="es-CO" i="1" dirty="0" smtClean="0">
                <a:solidFill>
                  <a:schemeClr val="tx2"/>
                </a:solidFill>
              </a:rPr>
              <a:t>escrito”</a:t>
            </a:r>
            <a:r>
              <a:rPr lang="es-CO" dirty="0" smtClean="0">
                <a:solidFill>
                  <a:schemeClr val="tx2"/>
                </a:solidFill>
              </a:rPr>
              <a:t>, </a:t>
            </a:r>
            <a:r>
              <a:rPr lang="es-CO" dirty="0">
                <a:solidFill>
                  <a:schemeClr val="tx2"/>
                </a:solidFill>
              </a:rPr>
              <a:t>(ver anexo 4</a:t>
            </a:r>
            <a:r>
              <a:rPr lang="es-CO" dirty="0" smtClean="0">
                <a:solidFill>
                  <a:schemeClr val="tx2"/>
                </a:solidFill>
              </a:rPr>
              <a:t>)</a:t>
            </a:r>
            <a:r>
              <a:rPr lang="es-CO" i="1" dirty="0" smtClean="0">
                <a:solidFill>
                  <a:schemeClr val="tx2"/>
                </a:solidFill>
              </a:rPr>
              <a:t>.</a:t>
            </a:r>
            <a:endParaRPr lang="es-CO" i="1" dirty="0">
              <a:solidFill>
                <a:schemeClr val="tx2"/>
              </a:solidFill>
            </a:endParaRPr>
          </a:p>
          <a:p>
            <a:pPr algn="just"/>
            <a:endParaRPr lang="es-419" dirty="0">
              <a:solidFill>
                <a:schemeClr val="tx2"/>
              </a:solidFill>
            </a:endParaRPr>
          </a:p>
          <a:p>
            <a:pPr algn="just"/>
            <a:r>
              <a:rPr lang="es-419" dirty="0" smtClean="0">
                <a:solidFill>
                  <a:schemeClr val="tx2"/>
                </a:solidFill>
              </a:rPr>
              <a:t>Lo </a:t>
            </a:r>
            <a:r>
              <a:rPr lang="es-419" dirty="0">
                <a:solidFill>
                  <a:schemeClr val="tx2"/>
                </a:solidFill>
              </a:rPr>
              <a:t>anterior</a:t>
            </a:r>
            <a:r>
              <a:rPr lang="es-419" dirty="0" smtClean="0">
                <a:solidFill>
                  <a:schemeClr val="tx2"/>
                </a:solidFill>
              </a:rPr>
              <a:t>, de conformidad a lo establecido en la </a:t>
            </a:r>
            <a:r>
              <a:rPr lang="es-419" dirty="0">
                <a:solidFill>
                  <a:schemeClr val="tx2"/>
                </a:solidFill>
              </a:rPr>
              <a:t>sentencia 951 de </a:t>
            </a:r>
            <a:r>
              <a:rPr lang="es-419" dirty="0" smtClean="0">
                <a:solidFill>
                  <a:schemeClr val="tx2"/>
                </a:solidFill>
              </a:rPr>
              <a:t>2014, de la cual se extracta lo siguiente: </a:t>
            </a:r>
            <a:r>
              <a:rPr lang="es-419" i="1" dirty="0" smtClean="0">
                <a:solidFill>
                  <a:schemeClr val="tx2"/>
                </a:solidFill>
              </a:rPr>
              <a:t>“(…) </a:t>
            </a:r>
            <a:r>
              <a:rPr lang="es-CO" i="1" dirty="0" smtClean="0">
                <a:solidFill>
                  <a:schemeClr val="tx2"/>
                </a:solidFill>
              </a:rPr>
              <a:t>Sentencia </a:t>
            </a:r>
            <a:r>
              <a:rPr lang="es-CO" i="1" dirty="0">
                <a:solidFill>
                  <a:schemeClr val="tx2"/>
                </a:solidFill>
              </a:rPr>
              <a:t>T-219 de 2001 y T-464 de 2012. En la providencia T-476 de 2001,  la Corte afirmó “Desde una perspectiva constitucional, la obligación de realizar el traslado de la solicitud, en caso de incompetencia de la entidad ante la cual se eleva la petición, es un elemento del núcleo esencial del derecho de petición, </a:t>
            </a:r>
            <a:r>
              <a:rPr lang="es-CO" i="1" dirty="0" smtClean="0">
                <a:solidFill>
                  <a:schemeClr val="tx2"/>
                </a:solidFill>
              </a:rPr>
              <a:t>(…)”.</a:t>
            </a:r>
          </a:p>
          <a:p>
            <a:pPr algn="just"/>
            <a:endParaRPr lang="es-CO" i="1" dirty="0">
              <a:solidFill>
                <a:schemeClr val="tx2"/>
              </a:solidFill>
            </a:endParaRPr>
          </a:p>
        </p:txBody>
      </p:sp>
    </p:spTree>
    <p:extLst>
      <p:ext uri="{BB962C8B-B14F-4D97-AF65-F5344CB8AC3E}">
        <p14:creationId xmlns:p14="http://schemas.microsoft.com/office/powerpoint/2010/main" val="242160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472966" y="222346"/>
            <a:ext cx="8397764"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a:solidFill>
                  <a:schemeClr val="tx2"/>
                </a:solidFill>
              </a:rPr>
              <a:t>OBSERVACIÓN DEL SEGUIMIENTO</a:t>
            </a:r>
          </a:p>
          <a:p>
            <a:pPr algn="ctr"/>
            <a:r>
              <a:rPr lang="es-MX" sz="2800" b="1" dirty="0" smtClean="0">
                <a:solidFill>
                  <a:schemeClr val="tx2"/>
                </a:solidFill>
              </a:rPr>
              <a:t>NO SE TRASLADÓ POR COMPETENCIA</a:t>
            </a:r>
            <a:endParaRPr lang="es-MX" sz="2800" b="1" dirty="0">
              <a:solidFill>
                <a:schemeClr val="tx2"/>
              </a:solidFill>
            </a:endParaRPr>
          </a:p>
        </p:txBody>
      </p:sp>
      <p:sp>
        <p:nvSpPr>
          <p:cNvPr id="6" name="CuadroTexto 5"/>
          <p:cNvSpPr txBox="1"/>
          <p:nvPr/>
        </p:nvSpPr>
        <p:spPr>
          <a:xfrm>
            <a:off x="472965" y="1257238"/>
            <a:ext cx="8397765" cy="395492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b="1" dirty="0" smtClean="0">
                <a:solidFill>
                  <a:schemeClr val="tx2"/>
                </a:solidFill>
              </a:rPr>
              <a:t>SENTENCIA </a:t>
            </a:r>
            <a:r>
              <a:rPr lang="es-CO" b="1" dirty="0">
                <a:solidFill>
                  <a:schemeClr val="tx2"/>
                </a:solidFill>
              </a:rPr>
              <a:t>951 DE </a:t>
            </a:r>
            <a:r>
              <a:rPr lang="es-CO" b="1" dirty="0" smtClean="0">
                <a:solidFill>
                  <a:schemeClr val="tx2"/>
                </a:solidFill>
              </a:rPr>
              <a:t>2014</a:t>
            </a:r>
          </a:p>
          <a:p>
            <a:pPr algn="just"/>
            <a:endParaRPr lang="es-ES" sz="800" b="1" dirty="0">
              <a:solidFill>
                <a:schemeClr val="tx2"/>
              </a:solidFill>
            </a:endParaRPr>
          </a:p>
          <a:p>
            <a:pPr algn="just"/>
            <a:r>
              <a:rPr lang="es-CO" i="1" dirty="0" smtClean="0">
                <a:solidFill>
                  <a:schemeClr val="tx2"/>
                </a:solidFill>
              </a:rPr>
              <a:t>“(…) Incluso</a:t>
            </a:r>
            <a:r>
              <a:rPr lang="es-CO" i="1" dirty="0">
                <a:solidFill>
                  <a:schemeClr val="tx2"/>
                </a:solidFill>
              </a:rPr>
              <a:t>, esta Corporación ha precisado que la falta de competencia de una autoridad para desatar un asunto no sirve de sustento para desatender un derecho de petición. En esos eventos, la administración deberá fundamentar la carencia de competencia, remitir a la entidad que tiene la potestad para tramitar el asunto e informar de esa decisión al </a:t>
            </a:r>
            <a:r>
              <a:rPr lang="es-CO" i="1" dirty="0" smtClean="0">
                <a:solidFill>
                  <a:schemeClr val="tx2"/>
                </a:solidFill>
              </a:rPr>
              <a:t>peticionario. Con </a:t>
            </a:r>
            <a:r>
              <a:rPr lang="es-CO" i="1" dirty="0">
                <a:solidFill>
                  <a:schemeClr val="tx2"/>
                </a:solidFill>
              </a:rPr>
              <a:t>el cumplimiento de esas condiciones, la autoridad satisface el derecho de petición: </a:t>
            </a:r>
            <a:r>
              <a:rPr lang="es-CO" i="1" dirty="0" smtClean="0">
                <a:solidFill>
                  <a:schemeClr val="tx2"/>
                </a:solidFill>
              </a:rPr>
              <a:t>(…)”.</a:t>
            </a:r>
            <a:endParaRPr lang="es-CO" dirty="0" smtClean="0">
              <a:solidFill>
                <a:schemeClr val="tx2"/>
              </a:solidFill>
            </a:endParaRPr>
          </a:p>
          <a:p>
            <a:pPr algn="just"/>
            <a:endParaRPr lang="es-CO" sz="900" dirty="0">
              <a:solidFill>
                <a:schemeClr val="tx2"/>
              </a:solidFill>
            </a:endParaRPr>
          </a:p>
          <a:p>
            <a:pPr algn="just"/>
            <a:r>
              <a:rPr lang="es-CO" dirty="0" smtClean="0">
                <a:solidFill>
                  <a:schemeClr val="tx2"/>
                </a:solidFill>
              </a:rPr>
              <a:t>De otra parte, </a:t>
            </a:r>
            <a:r>
              <a:rPr lang="es-ES" dirty="0" smtClean="0">
                <a:solidFill>
                  <a:schemeClr val="tx2"/>
                </a:solidFill>
              </a:rPr>
              <a:t>el comentario registrado en ORFEO por la </a:t>
            </a:r>
            <a:r>
              <a:rPr lang="es-ES" dirty="0">
                <a:solidFill>
                  <a:schemeClr val="tx2"/>
                </a:solidFill>
              </a:rPr>
              <a:t>Oficina Asesora </a:t>
            </a:r>
            <a:r>
              <a:rPr lang="es-ES" dirty="0" smtClean="0">
                <a:solidFill>
                  <a:schemeClr val="tx2"/>
                </a:solidFill>
              </a:rPr>
              <a:t>Jurídica </a:t>
            </a:r>
            <a:r>
              <a:rPr lang="es-ES" i="1" dirty="0" smtClean="0">
                <a:solidFill>
                  <a:schemeClr val="tx2"/>
                </a:solidFill>
              </a:rPr>
              <a:t>“NRR</a:t>
            </a:r>
            <a:r>
              <a:rPr lang="es-ES" i="1" dirty="0">
                <a:solidFill>
                  <a:schemeClr val="tx2"/>
                </a:solidFill>
              </a:rPr>
              <a:t>. Comunicación no dirigida a la CRA. un ciudadano pide información a la EAAB sobre el cumplimiento del plan de mejoramiento de la </a:t>
            </a:r>
            <a:r>
              <a:rPr lang="es-ES" i="1" dirty="0" smtClean="0">
                <a:solidFill>
                  <a:schemeClr val="tx2"/>
                </a:solidFill>
              </a:rPr>
              <a:t>contraloría. </a:t>
            </a:r>
            <a:r>
              <a:rPr lang="es-ES" i="1" dirty="0">
                <a:solidFill>
                  <a:schemeClr val="tx2"/>
                </a:solidFill>
              </a:rPr>
              <a:t>asunto que no es competencia de la CRA</a:t>
            </a:r>
            <a:r>
              <a:rPr lang="es-ES" i="1" dirty="0" smtClean="0">
                <a:solidFill>
                  <a:schemeClr val="tx2"/>
                </a:solidFill>
              </a:rPr>
              <a:t>”, </a:t>
            </a:r>
            <a:r>
              <a:rPr lang="es-ES" dirty="0" smtClean="0">
                <a:solidFill>
                  <a:schemeClr val="tx2"/>
                </a:solidFill>
              </a:rPr>
              <a:t>no </a:t>
            </a:r>
            <a:r>
              <a:rPr lang="es-ES" dirty="0">
                <a:solidFill>
                  <a:schemeClr val="tx2"/>
                </a:solidFill>
              </a:rPr>
              <a:t>obedece a ninguna de las políticas institucionales como lo son el Protocolo de Servicio al ciudadano SCI-PRT01, el procedimiento de atención a PQRSD SCI-PRC01 V2 y el procedimiento Gestión de Comunicaciones Oficiales GDO-PRC01</a:t>
            </a:r>
            <a:r>
              <a:rPr lang="es-ES" dirty="0" smtClean="0">
                <a:solidFill>
                  <a:schemeClr val="tx2"/>
                </a:solidFill>
              </a:rPr>
              <a:t>. </a:t>
            </a:r>
            <a:endParaRPr lang="es-CO" dirty="0" smtClean="0">
              <a:solidFill>
                <a:schemeClr val="tx2"/>
              </a:solidFill>
            </a:endParaRPr>
          </a:p>
        </p:txBody>
      </p:sp>
    </p:spTree>
    <p:extLst>
      <p:ext uri="{BB962C8B-B14F-4D97-AF65-F5344CB8AC3E}">
        <p14:creationId xmlns:p14="http://schemas.microsoft.com/office/powerpoint/2010/main" val="430784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231229" y="210657"/>
            <a:ext cx="8650012"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a:solidFill>
                  <a:schemeClr val="tx2"/>
                </a:solidFill>
              </a:rPr>
              <a:t>OBSERVACIÓN DEL SEGUIMIENTO</a:t>
            </a:r>
          </a:p>
          <a:p>
            <a:pPr algn="ctr"/>
            <a:r>
              <a:rPr lang="es-MX" sz="2800" b="1" dirty="0" smtClean="0">
                <a:solidFill>
                  <a:schemeClr val="tx2"/>
                </a:solidFill>
              </a:rPr>
              <a:t>NO SE TRASLADÓ POR COMPETENCIA</a:t>
            </a:r>
            <a:endParaRPr lang="es-MX" sz="2800" b="1" dirty="0">
              <a:solidFill>
                <a:schemeClr val="tx2"/>
              </a:solidFill>
            </a:endParaRPr>
          </a:p>
        </p:txBody>
      </p:sp>
      <p:sp>
        <p:nvSpPr>
          <p:cNvPr id="6" name="CuadroTexto 5"/>
          <p:cNvSpPr txBox="1"/>
          <p:nvPr/>
        </p:nvSpPr>
        <p:spPr>
          <a:xfrm>
            <a:off x="231229" y="1320253"/>
            <a:ext cx="8650012" cy="39703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dirty="0" smtClean="0">
                <a:solidFill>
                  <a:schemeClr val="tx2"/>
                </a:solidFill>
              </a:rPr>
              <a:t>Así las cosas, es </a:t>
            </a:r>
            <a:r>
              <a:rPr lang="es-CO" dirty="0" smtClean="0">
                <a:solidFill>
                  <a:schemeClr val="tx2"/>
                </a:solidFill>
              </a:rPr>
              <a:t>conveniente que la entidad gestione el traslado de las peticiones que sean radicadas en esta entidad y que no sean de su competencia. Lo anterior, a fin de evitar que se incurra en una posible vulneración del derecho fundamental de petición, tal como así se sustenta en la citada sentencia. </a:t>
            </a:r>
          </a:p>
          <a:p>
            <a:pPr algn="just"/>
            <a:endParaRPr lang="es-CO" dirty="0" smtClean="0">
              <a:solidFill>
                <a:schemeClr val="tx2"/>
              </a:solidFill>
            </a:endParaRPr>
          </a:p>
          <a:p>
            <a:pPr algn="just"/>
            <a:r>
              <a:rPr lang="es-419" b="1" dirty="0">
                <a:solidFill>
                  <a:schemeClr val="tx2"/>
                </a:solidFill>
              </a:rPr>
              <a:t>COMENTARIOS DE LA OFICINA ASESORA JURIDICA al radicado N° </a:t>
            </a:r>
            <a:r>
              <a:rPr lang="es-CO" b="1" dirty="0">
                <a:solidFill>
                  <a:schemeClr val="tx2"/>
                </a:solidFill>
              </a:rPr>
              <a:t>20193210046712</a:t>
            </a:r>
            <a:r>
              <a:rPr lang="es-419" b="1" dirty="0">
                <a:solidFill>
                  <a:schemeClr val="tx2"/>
                </a:solidFill>
              </a:rPr>
              <a:t> del 27/5/2019, remitidos mediante correo de fecha 15 de agosto de 2019: </a:t>
            </a:r>
            <a:r>
              <a:rPr lang="es-CO" i="1" dirty="0">
                <a:solidFill>
                  <a:schemeClr val="tx2"/>
                </a:solidFill>
              </a:rPr>
              <a:t>“Como se aprecia tanto en el listado de correos destinatarios como en los anexos de la comunicación recibida, se trata de una comunicación NO dirigida a la CRA, razón por la que no existe obligación legal de dar traslado ni de asignar trámite alguno. Procedimiento avalado además por el documento código GDO-PRC01 (Gestión de comunicaciones oficiales), razón por la que se no se le dio respuesta, procediéndose a su archivo con el respectivo registro de la justificación correspondiente. </a:t>
            </a:r>
            <a:endParaRPr lang="es-CO" dirty="0" smtClean="0">
              <a:solidFill>
                <a:schemeClr val="tx2"/>
              </a:solidFill>
            </a:endParaRPr>
          </a:p>
          <a:p>
            <a:pPr algn="just"/>
            <a:endParaRPr lang="es-CO" dirty="0" smtClean="0">
              <a:solidFill>
                <a:schemeClr val="tx2"/>
              </a:solidFill>
            </a:endParaRPr>
          </a:p>
        </p:txBody>
      </p:sp>
    </p:spTree>
    <p:extLst>
      <p:ext uri="{BB962C8B-B14F-4D97-AF65-F5344CB8AC3E}">
        <p14:creationId xmlns:p14="http://schemas.microsoft.com/office/powerpoint/2010/main" val="1961706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10242" y="185992"/>
            <a:ext cx="8542002"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a:solidFill>
                  <a:schemeClr val="tx2"/>
                </a:solidFill>
              </a:rPr>
              <a:t>OBSERVACIÓN DEL SEGUIMIENTO</a:t>
            </a:r>
          </a:p>
          <a:p>
            <a:pPr algn="ctr"/>
            <a:r>
              <a:rPr lang="es-MX" sz="2800" b="1" dirty="0" smtClean="0">
                <a:solidFill>
                  <a:schemeClr val="tx2"/>
                </a:solidFill>
              </a:rPr>
              <a:t>NO SE TRASLADÓ POR COMPETENCIA</a:t>
            </a:r>
            <a:endParaRPr lang="es-MX" sz="2800" b="1" dirty="0">
              <a:solidFill>
                <a:schemeClr val="tx2"/>
              </a:solidFill>
            </a:endParaRPr>
          </a:p>
        </p:txBody>
      </p:sp>
      <p:sp>
        <p:nvSpPr>
          <p:cNvPr id="6" name="CuadroTexto 5"/>
          <p:cNvSpPr txBox="1"/>
          <p:nvPr/>
        </p:nvSpPr>
        <p:spPr>
          <a:xfrm>
            <a:off x="310242" y="1295588"/>
            <a:ext cx="8542002" cy="418576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CO" i="1" dirty="0" smtClean="0">
                <a:solidFill>
                  <a:schemeClr val="tx2"/>
                </a:solidFill>
              </a:rPr>
              <a:t>Adicionalmente</a:t>
            </a:r>
            <a:r>
              <a:rPr lang="es-CO" i="1" dirty="0">
                <a:solidFill>
                  <a:schemeClr val="tx2"/>
                </a:solidFill>
              </a:rPr>
              <a:t>, según consta en la comunicación archivada, la autoridad competente había recibido la petición dirigida a ella, en tanto fue remitida directamente al correo de la entidad respectiva. Por lo que se solicita suprimirlo del informe </a:t>
            </a:r>
            <a:r>
              <a:rPr lang="es-CO" i="1" dirty="0" smtClean="0">
                <a:solidFill>
                  <a:schemeClr val="tx2"/>
                </a:solidFill>
              </a:rPr>
              <a:t>definitivo”.</a:t>
            </a:r>
          </a:p>
          <a:p>
            <a:pPr lvl="0" algn="just"/>
            <a:endParaRPr lang="es-CO" sz="700" i="1" dirty="0">
              <a:solidFill>
                <a:schemeClr val="tx2"/>
              </a:solidFill>
            </a:endParaRPr>
          </a:p>
          <a:p>
            <a:pPr lvl="0" algn="just"/>
            <a:r>
              <a:rPr lang="es-CO" b="1" dirty="0">
                <a:solidFill>
                  <a:schemeClr val="tx2"/>
                </a:solidFill>
              </a:rPr>
              <a:t>COMENTARIOS DE LA UNIDAD DE CONTROL </a:t>
            </a:r>
            <a:r>
              <a:rPr lang="es-CO" b="1" dirty="0" smtClean="0">
                <a:solidFill>
                  <a:schemeClr val="tx2"/>
                </a:solidFill>
              </a:rPr>
              <a:t>INTERNO: </a:t>
            </a:r>
            <a:r>
              <a:rPr lang="es-CO" dirty="0" smtClean="0">
                <a:solidFill>
                  <a:schemeClr val="tx2"/>
                </a:solidFill>
              </a:rPr>
              <a:t>Si bien la comunicación </a:t>
            </a:r>
            <a:r>
              <a:rPr lang="es-419" dirty="0" smtClean="0">
                <a:solidFill>
                  <a:schemeClr val="tx2"/>
                </a:solidFill>
              </a:rPr>
              <a:t>no va dirigida a la CRA y sí a la EAAB, la misma fue radicada en la página web de la UAE CRA y de conformidad a la Ley 1755 de 2015 y a la sentencia 951 de 2014, esta entidad tiene la obligación legal de atender todo tipo de petición que se presente ante la misma de acuerdo a los parámetros citados en la normativa.</a:t>
            </a:r>
          </a:p>
          <a:p>
            <a:pPr lvl="0" algn="just"/>
            <a:endParaRPr lang="es-419" sz="700" dirty="0" smtClean="0">
              <a:solidFill>
                <a:schemeClr val="tx2"/>
              </a:solidFill>
            </a:endParaRPr>
          </a:p>
          <a:p>
            <a:pPr algn="just"/>
            <a:r>
              <a:rPr lang="es-CO" dirty="0">
                <a:solidFill>
                  <a:schemeClr val="tx2"/>
                </a:solidFill>
              </a:rPr>
              <a:t>Ahora bien, </a:t>
            </a:r>
            <a:r>
              <a:rPr lang="es-CO" dirty="0" smtClean="0">
                <a:solidFill>
                  <a:schemeClr val="tx2"/>
                </a:solidFill>
              </a:rPr>
              <a:t>la Oficina Asesora Jurídica menciona que cuando se trata de una comunicación no dirigida a la CRA no hay obligación legal de dar traslado ni de tramitarlo, afirmación que según esa dependencia, se encuentra avalada por el procedimiento GDO-PRC01- Gestión </a:t>
            </a:r>
            <a:r>
              <a:rPr lang="es-CO" dirty="0">
                <a:solidFill>
                  <a:schemeClr val="tx2"/>
                </a:solidFill>
              </a:rPr>
              <a:t>de comunicaciones </a:t>
            </a:r>
            <a:r>
              <a:rPr lang="es-CO" dirty="0" smtClean="0">
                <a:solidFill>
                  <a:schemeClr val="tx2"/>
                </a:solidFill>
              </a:rPr>
              <a:t>oficiales; sin embargo, una vez revisado el procedimiento por parte de esta Unidad, no se evidenció la exclusión del deber de atender la petición cuando no se dirija a la CRA.</a:t>
            </a:r>
            <a:endParaRPr lang="es-CO" dirty="0">
              <a:solidFill>
                <a:schemeClr val="tx2"/>
              </a:solidFill>
            </a:endParaRPr>
          </a:p>
        </p:txBody>
      </p:sp>
    </p:spTree>
    <p:extLst>
      <p:ext uri="{BB962C8B-B14F-4D97-AF65-F5344CB8AC3E}">
        <p14:creationId xmlns:p14="http://schemas.microsoft.com/office/powerpoint/2010/main" val="2976293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10241" y="230910"/>
            <a:ext cx="8549979" cy="181588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smtClean="0">
                <a:solidFill>
                  <a:schemeClr val="tx2"/>
                </a:solidFill>
                <a:cs typeface="Arial" panose="020B0604020202020204" pitchFamily="34" charset="0"/>
              </a:rPr>
              <a:t>OPORTUNIDAD DE MEJORA</a:t>
            </a:r>
          </a:p>
          <a:p>
            <a:pPr algn="ctr"/>
            <a:r>
              <a:rPr lang="es-MX" sz="2800" b="1" dirty="0">
                <a:solidFill>
                  <a:schemeClr val="tx2"/>
                </a:solidFill>
              </a:rPr>
              <a:t>RADICACIÓN DE LAS RESPUESTAS Y/O DOCUMENTOS EMITIDOS POR CORREO ELECTRÓNICO EN EL SISTEMA DE GESTIÓN DOCUMENTAL ORFEO</a:t>
            </a:r>
            <a:endParaRPr lang="es-CO" sz="2800" b="1" dirty="0">
              <a:solidFill>
                <a:schemeClr val="tx2"/>
              </a:solidFill>
            </a:endParaRPr>
          </a:p>
        </p:txBody>
      </p:sp>
      <p:sp>
        <p:nvSpPr>
          <p:cNvPr id="6" name="CuadroTexto 5"/>
          <p:cNvSpPr txBox="1"/>
          <p:nvPr/>
        </p:nvSpPr>
        <p:spPr>
          <a:xfrm>
            <a:off x="310243" y="2202281"/>
            <a:ext cx="8549978" cy="34470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O" dirty="0" smtClean="0">
                <a:solidFill>
                  <a:schemeClr val="tx2"/>
                </a:solidFill>
              </a:rPr>
              <a:t>Se </a:t>
            </a:r>
            <a:r>
              <a:rPr lang="es-CO" dirty="0">
                <a:solidFill>
                  <a:schemeClr val="tx2"/>
                </a:solidFill>
              </a:rPr>
              <a:t>recomienda </a:t>
            </a:r>
            <a:r>
              <a:rPr lang="es-CO" dirty="0" smtClean="0">
                <a:solidFill>
                  <a:schemeClr val="tx2"/>
                </a:solidFill>
              </a:rPr>
              <a:t>registrar en el Sistema de Gestión Documental Orfeo, los correos electrónicos que se generen para dar respuesta a las PQRSD y asociarlos a los radicados originados, </a:t>
            </a:r>
            <a:r>
              <a:rPr lang="es-CO" dirty="0">
                <a:solidFill>
                  <a:schemeClr val="tx2"/>
                </a:solidFill>
              </a:rPr>
              <a:t>en aras de conservar la trazabilidad de las gestiones adelantadas por la entidad para atender las peticiones de los ciudadanos y la remisión de las copias de los traslados por competencia realizados por la entidad</a:t>
            </a:r>
            <a:r>
              <a:rPr lang="es-CO" dirty="0" smtClean="0">
                <a:solidFill>
                  <a:schemeClr val="tx2"/>
                </a:solidFill>
              </a:rPr>
              <a:t>.</a:t>
            </a:r>
          </a:p>
          <a:p>
            <a:pPr algn="just"/>
            <a:endParaRPr lang="es-CO" sz="1000" dirty="0" smtClean="0">
              <a:solidFill>
                <a:schemeClr val="tx2"/>
              </a:solidFill>
            </a:endParaRPr>
          </a:p>
          <a:p>
            <a:pPr algn="just"/>
            <a:r>
              <a:rPr lang="es-CO" dirty="0" smtClean="0">
                <a:solidFill>
                  <a:schemeClr val="tx2"/>
                </a:solidFill>
              </a:rPr>
              <a:t>Lo anterior, toda vez que esta Unidad evidenció en el primer trimestre del presente año, 13 respuestas emitidas mediante correos electrónicos sin </a:t>
            </a:r>
            <a:r>
              <a:rPr lang="es-CO" dirty="0">
                <a:solidFill>
                  <a:schemeClr val="tx2"/>
                </a:solidFill>
              </a:rPr>
              <a:t>registrarse en </a:t>
            </a:r>
            <a:r>
              <a:rPr lang="es-CO" dirty="0" smtClean="0">
                <a:solidFill>
                  <a:schemeClr val="tx2"/>
                </a:solidFill>
              </a:rPr>
              <a:t>Orfeo y sin asociarse a sus respectivos radicados. </a:t>
            </a:r>
          </a:p>
          <a:p>
            <a:pPr algn="just"/>
            <a:endParaRPr lang="es-CO" sz="1000" dirty="0">
              <a:solidFill>
                <a:schemeClr val="tx2"/>
              </a:solidFill>
            </a:endParaRPr>
          </a:p>
          <a:p>
            <a:pPr lvl="0" algn="just"/>
            <a:r>
              <a:rPr lang="es-CO" dirty="0" smtClean="0">
                <a:solidFill>
                  <a:schemeClr val="tx2"/>
                </a:solidFill>
              </a:rPr>
              <a:t>Así mismo, en el segundo trimestre de 2019, si bien disminuyó el número de radicados sin asociar a sus originales, se evidenció que la respuesta al radicado N° </a:t>
            </a:r>
            <a:r>
              <a:rPr lang="es-419" dirty="0" smtClean="0">
                <a:solidFill>
                  <a:schemeClr val="tx2"/>
                </a:solidFill>
              </a:rPr>
              <a:t>20193210049722 del 7 de junio de 2019, no fue asociada al mismo.</a:t>
            </a:r>
            <a:endParaRPr lang="es-419" dirty="0">
              <a:solidFill>
                <a:schemeClr val="tx2"/>
              </a:solidFill>
            </a:endParaRPr>
          </a:p>
        </p:txBody>
      </p:sp>
    </p:spTree>
    <p:extLst>
      <p:ext uri="{BB962C8B-B14F-4D97-AF65-F5344CB8AC3E}">
        <p14:creationId xmlns:p14="http://schemas.microsoft.com/office/powerpoint/2010/main" val="3388215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609600" y="609600"/>
            <a:ext cx="7935310" cy="452431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s-419" sz="9600" dirty="0" smtClean="0">
              <a:solidFill>
                <a:schemeClr val="tx2"/>
              </a:solidFill>
            </a:endParaRPr>
          </a:p>
          <a:p>
            <a:pPr algn="ctr"/>
            <a:r>
              <a:rPr lang="es-419" sz="9600" dirty="0" smtClean="0">
                <a:solidFill>
                  <a:schemeClr val="tx2"/>
                </a:solidFill>
                <a:latin typeface="AR JULIAN" panose="02000000000000000000" pitchFamily="2" charset="0"/>
              </a:rPr>
              <a:t>ANEXOS</a:t>
            </a:r>
          </a:p>
          <a:p>
            <a:pPr algn="ctr"/>
            <a:endParaRPr lang="es-ES" sz="9600" dirty="0">
              <a:solidFill>
                <a:schemeClr val="tx2"/>
              </a:solidFill>
            </a:endParaRPr>
          </a:p>
        </p:txBody>
      </p:sp>
    </p:spTree>
    <p:extLst>
      <p:ext uri="{BB962C8B-B14F-4D97-AF65-F5344CB8AC3E}">
        <p14:creationId xmlns:p14="http://schemas.microsoft.com/office/powerpoint/2010/main" val="3212260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45564" y="339123"/>
            <a:ext cx="8671034" cy="5124480"/>
          </a:xfrm>
          <a:prstGeom prst="rect">
            <a:avLst/>
          </a:prstGeom>
          <a:ln w="285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3200" b="1" dirty="0" smtClean="0">
                <a:solidFill>
                  <a:schemeClr val="tx2"/>
                </a:solidFill>
              </a:rPr>
              <a:t>FORTALEZAS</a:t>
            </a:r>
          </a:p>
          <a:p>
            <a:pPr algn="ctr">
              <a:defRPr/>
            </a:pPr>
            <a:endParaRPr lang="es-419" sz="3200" b="1" dirty="0">
              <a:solidFill>
                <a:schemeClr val="tx2"/>
              </a:solidFill>
            </a:endParaRPr>
          </a:p>
          <a:p>
            <a:pPr algn="ctr">
              <a:defRPr/>
            </a:pPr>
            <a:endParaRPr lang="es-419" sz="3200" b="1" dirty="0" smtClean="0">
              <a:solidFill>
                <a:schemeClr val="tx2"/>
              </a:solidFill>
            </a:endParaRPr>
          </a:p>
          <a:p>
            <a:pPr algn="ctr">
              <a:defRPr/>
            </a:pPr>
            <a:endParaRPr lang="es-419" sz="1000" b="1" dirty="0" smtClean="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a:solidFill>
                <a:schemeClr val="tx2"/>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367277560"/>
              </p:ext>
            </p:extLst>
          </p:nvPr>
        </p:nvGraphicFramePr>
        <p:xfrm>
          <a:off x="504496" y="976585"/>
          <a:ext cx="8153170" cy="3834000"/>
        </p:xfrm>
        <a:graphic>
          <a:graphicData uri="http://schemas.openxmlformats.org/drawingml/2006/table">
            <a:tbl>
              <a:tblPr firstRow="1" bandRow="1">
                <a:tableStyleId>{5C22544A-7EE6-4342-B048-85BDC9FD1C3A}</a:tableStyleId>
              </a:tblPr>
              <a:tblGrid>
                <a:gridCol w="4014952">
                  <a:extLst>
                    <a:ext uri="{9D8B030D-6E8A-4147-A177-3AD203B41FA5}">
                      <a16:colId xmlns:a16="http://schemas.microsoft.com/office/drawing/2014/main" val="1595961351"/>
                    </a:ext>
                  </a:extLst>
                </a:gridCol>
                <a:gridCol w="4138218">
                  <a:extLst>
                    <a:ext uri="{9D8B030D-6E8A-4147-A177-3AD203B41FA5}">
                      <a16:colId xmlns:a16="http://schemas.microsoft.com/office/drawing/2014/main" val="1518975351"/>
                    </a:ext>
                  </a:extLst>
                </a:gridCol>
              </a:tblGrid>
              <a:tr h="999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dirty="0" smtClean="0">
                          <a:solidFill>
                            <a:schemeClr val="tx2"/>
                          </a:solidFill>
                        </a:rPr>
                        <a:t>Directrices Ley 1474 de 2011</a:t>
                      </a:r>
                    </a:p>
                    <a:p>
                      <a:pPr algn="ctr"/>
                      <a:r>
                        <a:rPr lang="es-MX" sz="2200" b="1" i="0" dirty="0" smtClean="0">
                          <a:solidFill>
                            <a:schemeClr val="tx2"/>
                          </a:solidFill>
                        </a:rPr>
                        <a:t>Artículo</a:t>
                      </a:r>
                      <a:r>
                        <a:rPr lang="es-MX" sz="2200" b="1" i="0" baseline="0" dirty="0" smtClean="0">
                          <a:solidFill>
                            <a:schemeClr val="tx2"/>
                          </a:solidFill>
                        </a:rPr>
                        <a:t> 7</a:t>
                      </a:r>
                      <a:r>
                        <a:rPr lang="es-MX" sz="2200" i="0" baseline="0" dirty="0" smtClean="0">
                          <a:solidFill>
                            <a:schemeClr val="tx2"/>
                          </a:solidFill>
                        </a:rPr>
                        <a:t>6 Inciso 2°</a:t>
                      </a:r>
                      <a:endParaRPr lang="es-CO" sz="2200" i="0" dirty="0">
                        <a:solidFill>
                          <a:schemeClr val="tx2"/>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dirty="0" smtClean="0">
                          <a:solidFill>
                            <a:schemeClr val="tx2"/>
                          </a:solidFill>
                        </a:rPr>
                        <a:t>Implementación en la </a:t>
                      </a:r>
                    </a:p>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dirty="0" smtClean="0">
                          <a:solidFill>
                            <a:schemeClr val="tx2"/>
                          </a:solidFill>
                        </a:rPr>
                        <a:t>UAE CRA</a:t>
                      </a:r>
                    </a:p>
                  </a:txBody>
                  <a:tcPr>
                    <a:solidFill>
                      <a:schemeClr val="bg1">
                        <a:lumMod val="75000"/>
                      </a:schemeClr>
                    </a:solidFill>
                  </a:tcPr>
                </a:tc>
                <a:extLst>
                  <a:ext uri="{0D108BD9-81ED-4DB2-BD59-A6C34878D82A}">
                    <a16:rowId xmlns:a16="http://schemas.microsoft.com/office/drawing/2014/main" val="234393229"/>
                  </a:ext>
                </a:extLst>
              </a:tr>
              <a:tr h="2745719">
                <a:tc>
                  <a:txBody>
                    <a:bodyPr/>
                    <a:lstStyle/>
                    <a:p>
                      <a:pPr marL="342900" lvl="1" indent="-161925" algn="just">
                        <a:buFont typeface="Arial" pitchFamily="34" charset="0"/>
                        <a:buChar char="•"/>
                      </a:pPr>
                      <a:endParaRPr lang="es-CO" sz="1800" dirty="0" smtClean="0">
                        <a:solidFill>
                          <a:schemeClr val="tx2"/>
                        </a:solidFill>
                        <a:latin typeface="+mn-lt"/>
                        <a:cs typeface="Arial" panose="020B0604020202020204" pitchFamily="34" charset="0"/>
                      </a:endParaRPr>
                    </a:p>
                    <a:p>
                      <a:pPr marL="342900" lvl="1" indent="-161925" algn="just">
                        <a:buFont typeface="Arial" pitchFamily="34" charset="0"/>
                        <a:buChar char="•"/>
                      </a:pPr>
                      <a:r>
                        <a:rPr lang="es-CO" sz="1800" dirty="0" smtClean="0">
                          <a:solidFill>
                            <a:schemeClr val="tx2"/>
                          </a:solidFill>
                          <a:latin typeface="+mn-lt"/>
                          <a:cs typeface="Arial" panose="020B0604020202020204" pitchFamily="34" charset="0"/>
                        </a:rPr>
                        <a:t>“</a:t>
                      </a:r>
                      <a:r>
                        <a:rPr lang="es-CO" sz="1800" i="1" dirty="0" smtClean="0">
                          <a:solidFill>
                            <a:schemeClr val="tx2"/>
                          </a:solidFill>
                          <a:latin typeface="+mn-lt"/>
                          <a:cs typeface="Arial" panose="020B0604020202020204" pitchFamily="34" charset="0"/>
                        </a:rPr>
                        <a:t>En la página web principal de toda entidad pública deberá existir un link de quejas, sugerencias y reclamos de fácil acceso para que los ciudadanos realicen sus comentarios</a:t>
                      </a:r>
                      <a:r>
                        <a:rPr lang="es-CO" sz="1800" dirty="0" smtClean="0">
                          <a:solidFill>
                            <a:schemeClr val="tx2"/>
                          </a:solidFill>
                          <a:latin typeface="+mn-lt"/>
                          <a:cs typeface="Arial" panose="020B0604020202020204" pitchFamily="34" charset="0"/>
                        </a:rPr>
                        <a:t>”.</a:t>
                      </a:r>
                    </a:p>
                    <a:p>
                      <a:pPr marL="342900" lvl="1" indent="-342900" algn="just">
                        <a:buFont typeface="Arial" pitchFamily="34" charset="0"/>
                        <a:buChar char="•"/>
                      </a:pPr>
                      <a:endParaRPr lang="es-CO" sz="1800" dirty="0" smtClean="0">
                        <a:solidFill>
                          <a:schemeClr val="tx2"/>
                        </a:solidFill>
                        <a:latin typeface="+mn-lt"/>
                        <a:cs typeface="Arial" panose="020B0604020202020204" pitchFamily="34" charset="0"/>
                      </a:endParaRPr>
                    </a:p>
                    <a:p>
                      <a:pPr marL="0" lvl="1" indent="0" algn="just">
                        <a:buFont typeface="Arial" pitchFamily="34" charset="0"/>
                        <a:buNone/>
                      </a:pPr>
                      <a:endParaRPr lang="es-CO" sz="1800" dirty="0" smtClean="0">
                        <a:solidFill>
                          <a:schemeClr val="tx2"/>
                        </a:solidFill>
                        <a:latin typeface="+mn-lt"/>
                        <a:cs typeface="Arial" panose="020B0604020202020204" pitchFamily="34" charset="0"/>
                      </a:endParaRPr>
                    </a:p>
                  </a:txBody>
                  <a:tcPr>
                    <a:solidFill>
                      <a:schemeClr val="bg1">
                        <a:lumMod val="75000"/>
                      </a:schemeClr>
                    </a:solidFill>
                  </a:tcPr>
                </a:tc>
                <a:tc>
                  <a:txBody>
                    <a:bodyPr/>
                    <a:lstStyle/>
                    <a:p>
                      <a:pPr marL="285750" indent="-285750" algn="just">
                        <a:buFont typeface="Arial" panose="020B0604020202020204" pitchFamily="34" charset="0"/>
                        <a:buChar char="•"/>
                      </a:pPr>
                      <a:endParaRPr lang="es-CO" dirty="0" smtClean="0">
                        <a:solidFill>
                          <a:schemeClr val="tx2"/>
                        </a:solidFill>
                        <a:latin typeface="+mn-lt"/>
                        <a:cs typeface="Arial" panose="020B0604020202020204" pitchFamily="34" charset="0"/>
                      </a:endParaRPr>
                    </a:p>
                    <a:p>
                      <a:pPr marL="285750" indent="-285750" algn="just">
                        <a:buFont typeface="Arial" panose="020B0604020202020204" pitchFamily="34" charset="0"/>
                        <a:buChar char="•"/>
                      </a:pPr>
                      <a:r>
                        <a:rPr lang="es-CO" sz="1800" kern="1200" dirty="0" smtClean="0">
                          <a:solidFill>
                            <a:schemeClr val="tx2"/>
                          </a:solidFill>
                          <a:latin typeface="+mn-lt"/>
                          <a:ea typeface="+mn-ea"/>
                          <a:cs typeface="Arial" panose="020B0604020202020204" pitchFamily="34" charset="0"/>
                        </a:rPr>
                        <a:t>La entidad cuenta en la pagina web propia con un menú denominado </a:t>
                      </a:r>
                      <a:r>
                        <a:rPr lang="es-CO" i="1" baseline="0" dirty="0" smtClean="0">
                          <a:solidFill>
                            <a:schemeClr val="tx2"/>
                          </a:solidFill>
                          <a:latin typeface="+mn-lt"/>
                          <a:cs typeface="Arial" panose="020B0604020202020204" pitchFamily="34" charset="0"/>
                        </a:rPr>
                        <a:t>“Servicio al ciudadano</a:t>
                      </a:r>
                      <a:r>
                        <a:rPr lang="es-CO" baseline="0" dirty="0" smtClean="0">
                          <a:solidFill>
                            <a:schemeClr val="tx2"/>
                          </a:solidFill>
                          <a:latin typeface="+mn-lt"/>
                          <a:cs typeface="Arial" panose="020B0604020202020204" pitchFamily="34" charset="0"/>
                        </a:rPr>
                        <a:t>”, el cual contiene una pestaña denominada </a:t>
                      </a:r>
                      <a:r>
                        <a:rPr lang="es-CO" b="0" i="1" baseline="0" dirty="0" smtClean="0">
                          <a:solidFill>
                            <a:schemeClr val="tx2"/>
                          </a:solidFill>
                          <a:latin typeface="+mn-lt"/>
                          <a:cs typeface="Arial" panose="020B0604020202020204" pitchFamily="34" charset="0"/>
                        </a:rPr>
                        <a:t>“Registre aquí sus Peticiones, Quejas Reclamos, Sugerencias y Denuncias”</a:t>
                      </a:r>
                      <a:r>
                        <a:rPr lang="es-CO" baseline="0" dirty="0" smtClean="0">
                          <a:solidFill>
                            <a:schemeClr val="tx2"/>
                          </a:solidFill>
                          <a:latin typeface="+mn-lt"/>
                          <a:cs typeface="Arial" panose="020B0604020202020204" pitchFamily="34" charset="0"/>
                        </a:rPr>
                        <a:t>, que es de fácil acceso a la ciudadanía.</a:t>
                      </a:r>
                    </a:p>
                    <a:p>
                      <a:pPr marL="0" indent="0" algn="just">
                        <a:buFont typeface="Arial" panose="020B0604020202020204" pitchFamily="34" charset="0"/>
                        <a:buNone/>
                      </a:pPr>
                      <a:endParaRPr lang="es-CO" baseline="0" dirty="0" smtClean="0">
                        <a:solidFill>
                          <a:schemeClr val="tx2"/>
                        </a:solidFill>
                        <a:latin typeface="+mn-lt"/>
                        <a:cs typeface="Arial" panose="020B0604020202020204" pitchFamily="34" charset="0"/>
                      </a:endParaRPr>
                    </a:p>
                    <a:p>
                      <a:pPr algn="just"/>
                      <a:endParaRPr lang="es-CO" baseline="0" dirty="0" smtClean="0">
                        <a:solidFill>
                          <a:schemeClr val="tx2"/>
                        </a:solidFill>
                        <a:latin typeface="+mn-lt"/>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1653246449"/>
                  </a:ext>
                </a:extLst>
              </a:tr>
            </a:tbl>
          </a:graphicData>
        </a:graphic>
      </p:graphicFrame>
    </p:spTree>
    <p:extLst>
      <p:ext uri="{BB962C8B-B14F-4D97-AF65-F5344CB8AC3E}">
        <p14:creationId xmlns:p14="http://schemas.microsoft.com/office/powerpoint/2010/main" val="1034645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99392" y="294290"/>
            <a:ext cx="8492360"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smtClean="0">
                <a:solidFill>
                  <a:schemeClr val="tx2"/>
                </a:solidFill>
              </a:rPr>
              <a:t>TRASLADOS EXTEMPORÁNEOS DE LAS PQRSD </a:t>
            </a:r>
          </a:p>
          <a:p>
            <a:pPr algn="ctr"/>
            <a:r>
              <a:rPr lang="es-ES" sz="2800" b="1" dirty="0" smtClean="0">
                <a:solidFill>
                  <a:schemeClr val="tx2"/>
                </a:solidFill>
              </a:rPr>
              <a:t>ANEXO 1</a:t>
            </a:r>
            <a:endParaRPr lang="es-ES" sz="2800" b="1" dirty="0">
              <a:solidFill>
                <a:schemeClr val="tx2"/>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915675735"/>
              </p:ext>
            </p:extLst>
          </p:nvPr>
        </p:nvGraphicFramePr>
        <p:xfrm>
          <a:off x="399392" y="1403886"/>
          <a:ext cx="8549554" cy="4135067"/>
        </p:xfrm>
        <a:graphic>
          <a:graphicData uri="http://schemas.openxmlformats.org/drawingml/2006/table">
            <a:tbl>
              <a:tblPr firstRow="1" bandRow="1">
                <a:tableStyleId>{5C22544A-7EE6-4342-B048-85BDC9FD1C3A}</a:tableStyleId>
              </a:tblPr>
              <a:tblGrid>
                <a:gridCol w="1965436">
                  <a:extLst>
                    <a:ext uri="{9D8B030D-6E8A-4147-A177-3AD203B41FA5}">
                      <a16:colId xmlns:a16="http://schemas.microsoft.com/office/drawing/2014/main" val="192275602"/>
                    </a:ext>
                  </a:extLst>
                </a:gridCol>
                <a:gridCol w="1345324">
                  <a:extLst>
                    <a:ext uri="{9D8B030D-6E8A-4147-A177-3AD203B41FA5}">
                      <a16:colId xmlns:a16="http://schemas.microsoft.com/office/drawing/2014/main" val="3910088715"/>
                    </a:ext>
                  </a:extLst>
                </a:gridCol>
                <a:gridCol w="1608082">
                  <a:extLst>
                    <a:ext uri="{9D8B030D-6E8A-4147-A177-3AD203B41FA5}">
                      <a16:colId xmlns:a16="http://schemas.microsoft.com/office/drawing/2014/main" val="3880163575"/>
                    </a:ext>
                  </a:extLst>
                </a:gridCol>
                <a:gridCol w="1061545">
                  <a:extLst>
                    <a:ext uri="{9D8B030D-6E8A-4147-A177-3AD203B41FA5}">
                      <a16:colId xmlns:a16="http://schemas.microsoft.com/office/drawing/2014/main" val="895277839"/>
                    </a:ext>
                  </a:extLst>
                </a:gridCol>
                <a:gridCol w="1349967">
                  <a:extLst>
                    <a:ext uri="{9D8B030D-6E8A-4147-A177-3AD203B41FA5}">
                      <a16:colId xmlns:a16="http://schemas.microsoft.com/office/drawing/2014/main" val="695512835"/>
                    </a:ext>
                  </a:extLst>
                </a:gridCol>
                <a:gridCol w="1219200">
                  <a:extLst>
                    <a:ext uri="{9D8B030D-6E8A-4147-A177-3AD203B41FA5}">
                      <a16:colId xmlns:a16="http://schemas.microsoft.com/office/drawing/2014/main" val="4241639113"/>
                    </a:ext>
                  </a:extLst>
                </a:gridCol>
              </a:tblGrid>
              <a:tr h="124827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CO" sz="1500" b="1" kern="1200" dirty="0" smtClean="0">
                          <a:solidFill>
                            <a:schemeClr val="tx2"/>
                          </a:solidFill>
                          <a:effectLst/>
                          <a:latin typeface="+mn-lt"/>
                          <a:ea typeface="+mn-ea"/>
                          <a:cs typeface="+mn-cs"/>
                        </a:rPr>
                        <a:t>N°  </a:t>
                      </a:r>
                    </a:p>
                    <a:p>
                      <a:pPr marL="0" marR="0" indent="0" algn="ctr" defTabSz="914400" rtl="0" eaLnBrk="1" fontAlgn="auto" latinLnBrk="0" hangingPunct="1">
                        <a:lnSpc>
                          <a:spcPct val="115000"/>
                        </a:lnSpc>
                        <a:spcBef>
                          <a:spcPts val="0"/>
                        </a:spcBef>
                        <a:spcAft>
                          <a:spcPts val="0"/>
                        </a:spcAft>
                        <a:buClrTx/>
                        <a:buSzTx/>
                        <a:buFontTx/>
                        <a:buNone/>
                        <a:tabLst/>
                        <a:defRPr/>
                      </a:pPr>
                      <a:r>
                        <a:rPr lang="es-CO" sz="1500" b="1" kern="1200" dirty="0" smtClean="0">
                          <a:solidFill>
                            <a:schemeClr val="tx2"/>
                          </a:solidFill>
                          <a:effectLst/>
                          <a:latin typeface="+mn-lt"/>
                          <a:ea typeface="+mn-ea"/>
                          <a:cs typeface="+mn-cs"/>
                        </a:rPr>
                        <a:t>DEL </a:t>
                      </a:r>
                    </a:p>
                    <a:p>
                      <a:pPr marL="0" marR="0" indent="0" algn="ctr" defTabSz="914400" rtl="0" eaLnBrk="1" fontAlgn="auto" latinLnBrk="0" hangingPunct="1">
                        <a:lnSpc>
                          <a:spcPct val="115000"/>
                        </a:lnSpc>
                        <a:spcBef>
                          <a:spcPts val="0"/>
                        </a:spcBef>
                        <a:spcAft>
                          <a:spcPts val="0"/>
                        </a:spcAft>
                        <a:buClrTx/>
                        <a:buSzTx/>
                        <a:buFontTx/>
                        <a:buNone/>
                        <a:tabLst/>
                        <a:defRPr/>
                      </a:pPr>
                      <a:r>
                        <a:rPr lang="es-CO" sz="1500" b="1" kern="1200" dirty="0" smtClean="0">
                          <a:solidFill>
                            <a:schemeClr val="tx2"/>
                          </a:solidFill>
                          <a:effectLst/>
                          <a:latin typeface="+mn-lt"/>
                          <a:ea typeface="+mn-ea"/>
                          <a:cs typeface="+mn-cs"/>
                        </a:rPr>
                        <a:t>RADICADO</a:t>
                      </a:r>
                      <a:endParaRPr lang="es-CO" sz="15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FECHA DE </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ENVÍO </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DE RESPUESTA</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 </a:t>
                      </a:r>
                      <a:endParaRPr lang="es-ES" sz="15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DÍAS EXTEMPORÁNEOS</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ARTÍCULO 14</a:t>
                      </a:r>
                      <a:r>
                        <a:rPr lang="es-419" sz="1500" b="1" kern="1200" baseline="0" dirty="0" smtClean="0">
                          <a:solidFill>
                            <a:schemeClr val="tx2"/>
                          </a:solidFill>
                          <a:effectLst/>
                          <a:latin typeface="+mn-lt"/>
                          <a:ea typeface="+mn-ea"/>
                          <a:cs typeface="+mn-cs"/>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baseline="0" dirty="0" smtClean="0">
                          <a:solidFill>
                            <a:schemeClr val="tx2"/>
                          </a:solidFill>
                          <a:effectLst/>
                          <a:latin typeface="+mn-lt"/>
                          <a:ea typeface="+mn-ea"/>
                          <a:cs typeface="+mn-cs"/>
                        </a:rPr>
                        <a:t>LEY 1755/15</a:t>
                      </a:r>
                      <a:endParaRPr lang="es-ES" sz="15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TÉRMINO </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LEGAL</a:t>
                      </a: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500" b="1"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500" b="1" kern="1200" dirty="0" smtClean="0">
                          <a:solidFill>
                            <a:schemeClr val="tx2"/>
                          </a:solidFill>
                          <a:effectLst/>
                          <a:latin typeface="+mn-lt"/>
                          <a:ea typeface="+mn-ea"/>
                          <a:cs typeface="+mn-cs"/>
                        </a:rPr>
                        <a:t>DEPENDENCIA</a:t>
                      </a:r>
                      <a:endParaRPr lang="es-CO" sz="15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CO" sz="1500" b="1" kern="1200" dirty="0" smtClean="0">
                          <a:solidFill>
                            <a:schemeClr val="tx2"/>
                          </a:solidFill>
                          <a:effectLst/>
                          <a:latin typeface="+mn-lt"/>
                          <a:ea typeface="+mn-ea"/>
                          <a:cs typeface="+mn-cs"/>
                        </a:rPr>
                        <a:t>ÁREA</a:t>
                      </a:r>
                      <a:r>
                        <a:rPr lang="es-CO" sz="1500" b="1" kern="1200" baseline="0" dirty="0" smtClean="0">
                          <a:solidFill>
                            <a:schemeClr val="tx2"/>
                          </a:solidFill>
                          <a:effectLst/>
                          <a:latin typeface="+mn-lt"/>
                          <a:ea typeface="+mn-ea"/>
                          <a:cs typeface="+mn-cs"/>
                        </a:rPr>
                        <a:t> QUE GESTIONÓ EL TRASLADO</a:t>
                      </a:r>
                      <a:endParaRPr lang="es-CO" sz="1500" b="1" kern="1200" dirty="0">
                        <a:solidFill>
                          <a:schemeClr val="tx2"/>
                        </a:solidFill>
                        <a:effectLst/>
                        <a:latin typeface="+mn-lt"/>
                        <a:ea typeface="+mn-ea"/>
                        <a:cs typeface="+mn-cs"/>
                      </a:endParaRPr>
                    </a:p>
                  </a:txBody>
                  <a:tcPr marL="68580" marR="68580" marT="0" marB="0">
                    <a:solidFill>
                      <a:schemeClr val="bg1">
                        <a:lumMod val="65000"/>
                      </a:schemeClr>
                    </a:solidFill>
                  </a:tcPr>
                </a:tc>
                <a:extLst>
                  <a:ext uri="{0D108BD9-81ED-4DB2-BD59-A6C34878D82A}">
                    <a16:rowId xmlns:a16="http://schemas.microsoft.com/office/drawing/2014/main" val="3382264639"/>
                  </a:ext>
                </a:extLst>
              </a:tr>
              <a:tr h="753308">
                <a:tc>
                  <a:txBody>
                    <a:bodyPr/>
                    <a:lstStyle/>
                    <a:p>
                      <a:pPr algn="ctr"/>
                      <a:r>
                        <a:rPr lang="es-CO" sz="1600" b="1" kern="1200" dirty="0" smtClean="0">
                          <a:solidFill>
                            <a:schemeClr val="tx2"/>
                          </a:solidFill>
                          <a:effectLst/>
                          <a:latin typeface="+mn-lt"/>
                          <a:ea typeface="+mn-ea"/>
                          <a:cs typeface="+mn-cs"/>
                        </a:rPr>
                        <a:t>1.- 20193210011132</a:t>
                      </a:r>
                    </a:p>
                    <a:p>
                      <a:pPr algn="ctr"/>
                      <a:r>
                        <a:rPr lang="es-CO" sz="1600" b="1" kern="1200" dirty="0" smtClean="0">
                          <a:solidFill>
                            <a:schemeClr val="tx2"/>
                          </a:solidFill>
                          <a:effectLst/>
                          <a:latin typeface="+mn-lt"/>
                          <a:ea typeface="+mn-ea"/>
                          <a:cs typeface="+mn-cs"/>
                        </a:rPr>
                        <a:t>Del 31/1/19 </a:t>
                      </a:r>
                      <a:endParaRPr lang="es-ES" sz="1600" b="1"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algn="ctr"/>
                      <a:r>
                        <a:rPr lang="es-419" sz="1600" b="0" kern="1200" dirty="0" smtClean="0">
                          <a:solidFill>
                            <a:schemeClr val="tx2"/>
                          </a:solidFill>
                          <a:effectLst/>
                          <a:latin typeface="+mn-lt"/>
                          <a:ea typeface="+mn-ea"/>
                          <a:cs typeface="+mn-cs"/>
                        </a:rPr>
                        <a:t>8/2/19</a:t>
                      </a:r>
                      <a:endParaRPr lang="es-ES" sz="1600" b="0"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algn="ctr"/>
                      <a:r>
                        <a:rPr lang="es-419" sz="1600" b="0" u="none" kern="1200" dirty="0" smtClean="0">
                          <a:solidFill>
                            <a:schemeClr val="tx2"/>
                          </a:solidFill>
                          <a:effectLst/>
                          <a:latin typeface="+mn-lt"/>
                          <a:ea typeface="+mn-ea"/>
                          <a:cs typeface="+mn-cs"/>
                        </a:rPr>
                        <a:t>1 día</a:t>
                      </a:r>
                      <a:endParaRPr lang="es-ES" sz="1600" b="0" u="none"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0" kern="1200" baseline="0" dirty="0" smtClean="0">
                          <a:solidFill>
                            <a:schemeClr val="tx2"/>
                          </a:solidFill>
                          <a:effectLst/>
                          <a:latin typeface="+mn-lt"/>
                          <a:ea typeface="+mn-ea"/>
                          <a:cs typeface="+mn-cs"/>
                        </a:rPr>
                        <a:t>5 días</a:t>
                      </a:r>
                    </a:p>
                  </a:txBody>
                  <a:tcPr>
                    <a:solidFill>
                      <a:schemeClr val="accent2">
                        <a:lumMod val="20000"/>
                        <a:lumOff val="80000"/>
                      </a:schemeClr>
                    </a:solidFill>
                  </a:tcPr>
                </a:tc>
                <a:tc rowSpan="4" gridSpan="2">
                  <a:txBody>
                    <a:bodyPr/>
                    <a:lstStyle/>
                    <a:p>
                      <a:pPr algn="ctr">
                        <a:lnSpc>
                          <a:spcPct val="115000"/>
                        </a:lnSpc>
                        <a:spcAft>
                          <a:spcPts val="0"/>
                        </a:spcAft>
                      </a:pPr>
                      <a:endParaRPr lang="es-CO" sz="1600" b="0" kern="1200" dirty="0" smtClean="0">
                        <a:solidFill>
                          <a:schemeClr val="tx2"/>
                        </a:solidFill>
                        <a:effectLst/>
                        <a:latin typeface="+mn-lt"/>
                        <a:ea typeface="+mn-ea"/>
                        <a:cs typeface="+mn-cs"/>
                      </a:endParaRPr>
                    </a:p>
                    <a:p>
                      <a:pPr algn="ctr">
                        <a:lnSpc>
                          <a:spcPct val="115000"/>
                        </a:lnSpc>
                        <a:spcAft>
                          <a:spcPts val="0"/>
                        </a:spcAft>
                      </a:pPr>
                      <a:endParaRPr lang="es-CO" sz="1600" b="0" kern="1200" dirty="0" smtClean="0">
                        <a:solidFill>
                          <a:schemeClr val="tx2"/>
                        </a:solidFill>
                        <a:effectLst/>
                        <a:latin typeface="+mn-lt"/>
                        <a:ea typeface="+mn-ea"/>
                        <a:cs typeface="+mn-cs"/>
                      </a:endParaRPr>
                    </a:p>
                    <a:p>
                      <a:pPr algn="ctr">
                        <a:lnSpc>
                          <a:spcPct val="115000"/>
                        </a:lnSpc>
                        <a:spcAft>
                          <a:spcPts val="0"/>
                        </a:spcAft>
                      </a:pPr>
                      <a:endParaRPr lang="es-CO" sz="1600" b="0" kern="1200" dirty="0" smtClean="0">
                        <a:solidFill>
                          <a:schemeClr val="tx2"/>
                        </a:solidFill>
                        <a:effectLst/>
                        <a:latin typeface="+mn-lt"/>
                        <a:ea typeface="+mn-ea"/>
                        <a:cs typeface="+mn-cs"/>
                      </a:endParaRPr>
                    </a:p>
                    <a:p>
                      <a:pPr algn="ctr">
                        <a:lnSpc>
                          <a:spcPct val="115000"/>
                        </a:lnSpc>
                        <a:spcAft>
                          <a:spcPts val="0"/>
                        </a:spcAft>
                      </a:pPr>
                      <a:r>
                        <a:rPr lang="es-CO" sz="1600" b="0" kern="1200" dirty="0" smtClean="0">
                          <a:solidFill>
                            <a:schemeClr val="tx2"/>
                          </a:solidFill>
                          <a:effectLst/>
                          <a:latin typeface="+mn-lt"/>
                          <a:ea typeface="+mn-ea"/>
                          <a:cs typeface="+mn-cs"/>
                        </a:rPr>
                        <a:t>Oficina </a:t>
                      </a:r>
                    </a:p>
                    <a:p>
                      <a:pPr algn="ctr">
                        <a:lnSpc>
                          <a:spcPct val="115000"/>
                        </a:lnSpc>
                        <a:spcAft>
                          <a:spcPts val="0"/>
                        </a:spcAft>
                      </a:pPr>
                      <a:r>
                        <a:rPr lang="es-CO" sz="1600" b="0" kern="1200" dirty="0" smtClean="0">
                          <a:solidFill>
                            <a:schemeClr val="tx2"/>
                          </a:solidFill>
                          <a:effectLst/>
                          <a:latin typeface="+mn-lt"/>
                          <a:ea typeface="+mn-ea"/>
                          <a:cs typeface="+mn-cs"/>
                        </a:rPr>
                        <a:t>Asesora Jurídica </a:t>
                      </a:r>
                      <a:endParaRPr lang="es-CO"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rowSpan="4" hMerge="1">
                  <a:txBody>
                    <a:bodyPr/>
                    <a:lstStyle/>
                    <a:p>
                      <a:endParaRPr lang="es-ES"/>
                    </a:p>
                  </a:txBody>
                  <a:tcPr/>
                </a:tc>
                <a:extLst>
                  <a:ext uri="{0D108BD9-81ED-4DB2-BD59-A6C34878D82A}">
                    <a16:rowId xmlns:a16="http://schemas.microsoft.com/office/drawing/2014/main" val="3634176984"/>
                  </a:ext>
                </a:extLst>
              </a:tr>
              <a:tr h="687456">
                <a:tc>
                  <a:txBody>
                    <a:bodyPr/>
                    <a:lstStyle/>
                    <a:p>
                      <a:pPr algn="ctr"/>
                      <a:r>
                        <a:rPr lang="es-CO" sz="1600" b="1" kern="1200" dirty="0" smtClean="0">
                          <a:solidFill>
                            <a:schemeClr val="tx2"/>
                          </a:solidFill>
                          <a:effectLst/>
                          <a:latin typeface="+mn-lt"/>
                          <a:ea typeface="+mn-ea"/>
                          <a:cs typeface="+mn-cs"/>
                        </a:rPr>
                        <a:t>2.- 20193210006712 del 21/1/19</a:t>
                      </a:r>
                      <a:endParaRPr lang="es-ES" sz="1600" b="1"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marL="0" algn="ctr" defTabSz="914400" rtl="0" eaLnBrk="1" latinLnBrk="0" hangingPunct="1">
                        <a:lnSpc>
                          <a:spcPct val="115000"/>
                        </a:lnSpc>
                        <a:spcAft>
                          <a:spcPts val="0"/>
                        </a:spcAft>
                      </a:pPr>
                      <a:r>
                        <a:rPr lang="es-419" sz="1600" b="0" kern="1200" dirty="0" smtClean="0">
                          <a:solidFill>
                            <a:schemeClr val="tx2"/>
                          </a:solidFill>
                          <a:effectLst/>
                          <a:latin typeface="+mn-lt"/>
                          <a:ea typeface="+mn-ea"/>
                          <a:cs typeface="+mn-cs"/>
                        </a:rPr>
                        <a:t>1/3/19</a:t>
                      </a:r>
                      <a:endParaRPr lang="es-ES" sz="1600" b="0"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1600" b="0" kern="1200" dirty="0" smtClean="0">
                          <a:solidFill>
                            <a:schemeClr val="tx2"/>
                          </a:solidFill>
                          <a:effectLst/>
                          <a:latin typeface="+mn-lt"/>
                          <a:ea typeface="+mn-ea"/>
                          <a:cs typeface="+mn-cs"/>
                        </a:rPr>
                        <a:t>24 días</a:t>
                      </a:r>
                      <a:endParaRPr lang="es-ES" sz="1600" b="0" kern="1200" dirty="0" smtClean="0">
                        <a:solidFill>
                          <a:schemeClr val="tx2"/>
                        </a:solidFill>
                        <a:effectLst/>
                        <a:latin typeface="+mn-lt"/>
                        <a:ea typeface="+mn-ea"/>
                        <a:cs typeface="+mn-cs"/>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0" kern="1200" baseline="0" dirty="0" smtClean="0">
                          <a:solidFill>
                            <a:schemeClr val="tx2"/>
                          </a:solidFill>
                          <a:effectLst/>
                          <a:latin typeface="+mn-lt"/>
                          <a:ea typeface="+mn-ea"/>
                          <a:cs typeface="+mn-cs"/>
                        </a:rPr>
                        <a:t>5 días</a:t>
                      </a:r>
                    </a:p>
                  </a:txBody>
                  <a:tcPr>
                    <a:solidFill>
                      <a:schemeClr val="accent2">
                        <a:lumMod val="20000"/>
                        <a:lumOff val="80000"/>
                      </a:schemeClr>
                    </a:solidFill>
                  </a:tcPr>
                </a:tc>
                <a:tc gridSpan="2" vMerge="1">
                  <a:txBody>
                    <a:bodyPr/>
                    <a:lstStyle/>
                    <a:p>
                      <a:pPr algn="ctr">
                        <a:lnSpc>
                          <a:spcPct val="115000"/>
                        </a:lnSpc>
                        <a:spcAft>
                          <a:spcPts val="0"/>
                        </a:spcAft>
                      </a:pPr>
                      <a:endParaRPr lang="es-CO" sz="1600" b="0" kern="1200" dirty="0" smtClean="0">
                        <a:solidFill>
                          <a:schemeClr val="tx2"/>
                        </a:solidFill>
                        <a:effectLst/>
                        <a:latin typeface="+mn-lt"/>
                        <a:ea typeface="+mn-ea"/>
                        <a:cs typeface="+mn-cs"/>
                      </a:endParaRPr>
                    </a:p>
                  </a:txBody>
                  <a:tcPr marL="68580" marR="68580" marT="0" marB="0"/>
                </a:tc>
                <a:tc hMerge="1" vMerge="1">
                  <a:txBody>
                    <a:bodyPr/>
                    <a:lstStyle/>
                    <a:p>
                      <a:endParaRPr lang="es-ES"/>
                    </a:p>
                  </a:txBody>
                  <a:tcPr/>
                </a:tc>
                <a:extLst>
                  <a:ext uri="{0D108BD9-81ED-4DB2-BD59-A6C34878D82A}">
                    <a16:rowId xmlns:a16="http://schemas.microsoft.com/office/drawing/2014/main" val="1798000749"/>
                  </a:ext>
                </a:extLst>
              </a:tr>
              <a:tr h="697438">
                <a:tc>
                  <a:txBody>
                    <a:bodyPr/>
                    <a:lstStyle/>
                    <a:p>
                      <a:pPr algn="ctr"/>
                      <a:r>
                        <a:rPr lang="es-419" sz="1600" b="1" kern="1200" dirty="0" smtClean="0">
                          <a:solidFill>
                            <a:schemeClr val="tx2"/>
                          </a:solidFill>
                          <a:effectLst/>
                          <a:latin typeface="+mn-lt"/>
                          <a:ea typeface="+mn-ea"/>
                          <a:cs typeface="+mn-cs"/>
                        </a:rPr>
                        <a:t>3.- 20193210012032 del 4/2/19</a:t>
                      </a:r>
                      <a:endParaRPr lang="es-ES" sz="1600" b="1"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marL="0" algn="ctr" defTabSz="914400" rtl="0" eaLnBrk="1" latinLnBrk="0" hangingPunct="1">
                        <a:lnSpc>
                          <a:spcPct val="115000"/>
                        </a:lnSpc>
                        <a:spcAft>
                          <a:spcPts val="0"/>
                        </a:spcAft>
                      </a:pPr>
                      <a:r>
                        <a:rPr lang="es-419" sz="1600" b="0" kern="1200" dirty="0" smtClean="0">
                          <a:solidFill>
                            <a:schemeClr val="tx2"/>
                          </a:solidFill>
                          <a:effectLst/>
                          <a:latin typeface="+mn-lt"/>
                          <a:ea typeface="+mn-ea"/>
                          <a:cs typeface="+mn-cs"/>
                        </a:rPr>
                        <a:t>14/2/19</a:t>
                      </a:r>
                      <a:endParaRPr lang="es-ES" sz="1600" b="0"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marL="0" algn="ctr" defTabSz="914400" rtl="0" eaLnBrk="1" latinLnBrk="0" hangingPunct="1"/>
                      <a:r>
                        <a:rPr lang="es-419" sz="1600" b="0" kern="1200" dirty="0" smtClean="0">
                          <a:solidFill>
                            <a:schemeClr val="tx2"/>
                          </a:solidFill>
                          <a:effectLst/>
                          <a:latin typeface="+mn-lt"/>
                          <a:ea typeface="+mn-ea"/>
                          <a:cs typeface="+mn-cs"/>
                        </a:rPr>
                        <a:t>3 días </a:t>
                      </a:r>
                      <a:endParaRPr lang="es-ES" sz="1600" b="0"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0" kern="1200" baseline="0" dirty="0" smtClean="0">
                          <a:solidFill>
                            <a:schemeClr val="tx2"/>
                          </a:solidFill>
                          <a:effectLst/>
                          <a:latin typeface="+mn-lt"/>
                          <a:ea typeface="+mn-ea"/>
                          <a:cs typeface="+mn-cs"/>
                        </a:rPr>
                        <a:t>5 días</a:t>
                      </a:r>
                    </a:p>
                  </a:txBody>
                  <a:tcPr>
                    <a:solidFill>
                      <a:schemeClr val="accent2">
                        <a:lumMod val="20000"/>
                        <a:lumOff val="80000"/>
                      </a:schemeClr>
                    </a:solidFill>
                  </a:tcPr>
                </a:tc>
                <a:tc gridSpan="2" vMerge="1">
                  <a:txBody>
                    <a:bodyPr/>
                    <a:lstStyle/>
                    <a:p>
                      <a:pPr algn="ctr">
                        <a:lnSpc>
                          <a:spcPct val="115000"/>
                        </a:lnSpc>
                        <a:spcAft>
                          <a:spcPts val="0"/>
                        </a:spcAft>
                      </a:pPr>
                      <a:endParaRPr lang="es-CO" sz="1600" b="0" kern="1200" dirty="0" smtClean="0">
                        <a:solidFill>
                          <a:schemeClr val="tx2"/>
                        </a:solidFill>
                        <a:effectLst/>
                        <a:latin typeface="+mn-lt"/>
                        <a:ea typeface="+mn-ea"/>
                        <a:cs typeface="+mn-cs"/>
                      </a:endParaRPr>
                    </a:p>
                  </a:txBody>
                  <a:tcPr marL="68580" marR="68580" marT="0" marB="0"/>
                </a:tc>
                <a:tc hMerge="1" vMerge="1">
                  <a:txBody>
                    <a:bodyPr/>
                    <a:lstStyle/>
                    <a:p>
                      <a:endParaRPr lang="es-ES"/>
                    </a:p>
                  </a:txBody>
                  <a:tcPr/>
                </a:tc>
                <a:extLst>
                  <a:ext uri="{0D108BD9-81ED-4DB2-BD59-A6C34878D82A}">
                    <a16:rowId xmlns:a16="http://schemas.microsoft.com/office/drawing/2014/main" val="2425764783"/>
                  </a:ext>
                </a:extLst>
              </a:tr>
              <a:tr h="748590">
                <a:tc>
                  <a:txBody>
                    <a:bodyPr/>
                    <a:lstStyle/>
                    <a:p>
                      <a:pPr marL="0" algn="ctr" defTabSz="914400" rtl="0" eaLnBrk="1" latinLnBrk="0" hangingPunct="1">
                        <a:lnSpc>
                          <a:spcPct val="115000"/>
                        </a:lnSpc>
                        <a:spcAft>
                          <a:spcPts val="0"/>
                        </a:spcAft>
                      </a:pPr>
                      <a:r>
                        <a:rPr lang="es-419" sz="1600" b="1" kern="1200" dirty="0" smtClean="0">
                          <a:solidFill>
                            <a:schemeClr val="tx2"/>
                          </a:solidFill>
                          <a:effectLst/>
                          <a:latin typeface="+mn-lt"/>
                          <a:ea typeface="+mn-ea"/>
                          <a:cs typeface="+mn-cs"/>
                        </a:rPr>
                        <a:t>4.- 20193210043742</a:t>
                      </a:r>
                    </a:p>
                    <a:p>
                      <a:pPr marL="0" algn="ctr" defTabSz="914400" rtl="0" eaLnBrk="1" latinLnBrk="0" hangingPunct="1">
                        <a:lnSpc>
                          <a:spcPct val="115000"/>
                        </a:lnSpc>
                        <a:spcAft>
                          <a:spcPts val="0"/>
                        </a:spcAft>
                      </a:pPr>
                      <a:r>
                        <a:rPr lang="es-419" sz="1600" b="1" kern="1200" dirty="0" smtClean="0">
                          <a:solidFill>
                            <a:schemeClr val="tx2"/>
                          </a:solidFill>
                          <a:effectLst/>
                          <a:latin typeface="+mn-lt"/>
                          <a:ea typeface="+mn-ea"/>
                          <a:cs typeface="+mn-cs"/>
                        </a:rPr>
                        <a:t>de 17/5/19</a:t>
                      </a:r>
                      <a:endParaRPr lang="es-CO" sz="1600" b="1"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419" sz="1600" b="0" kern="1200" dirty="0" smtClean="0">
                          <a:solidFill>
                            <a:schemeClr val="tx2"/>
                          </a:solidFill>
                          <a:effectLst/>
                          <a:latin typeface="+mn-lt"/>
                          <a:ea typeface="+mn-ea"/>
                          <a:cs typeface="+mn-cs"/>
                        </a:rPr>
                        <a:t>27/5/2019</a:t>
                      </a:r>
                      <a:endParaRPr lang="es-CO" sz="1600" b="0" kern="1200" dirty="0" smtClean="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1 día</a:t>
                      </a:r>
                      <a:endParaRPr lang="es-CO"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5 días </a:t>
                      </a:r>
                      <a:endParaRPr lang="es-CO"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gridSpan="2" vMerge="1">
                  <a:txBody>
                    <a:bodyPr/>
                    <a:lstStyle/>
                    <a:p>
                      <a:pPr algn="ctr">
                        <a:lnSpc>
                          <a:spcPct val="115000"/>
                        </a:lnSpc>
                        <a:spcAft>
                          <a:spcPts val="0"/>
                        </a:spcAft>
                      </a:pPr>
                      <a:endParaRPr lang="es-CO"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hMerge="1" vMerge="1">
                  <a:txBody>
                    <a:bodyPr/>
                    <a:lstStyle/>
                    <a:p>
                      <a:endParaRPr lang="es-ES"/>
                    </a:p>
                  </a:txBody>
                  <a:tcPr/>
                </a:tc>
                <a:extLst>
                  <a:ext uri="{0D108BD9-81ED-4DB2-BD59-A6C34878D82A}">
                    <a16:rowId xmlns:a16="http://schemas.microsoft.com/office/drawing/2014/main" val="3538677765"/>
                  </a:ext>
                </a:extLst>
              </a:tr>
            </a:tbl>
          </a:graphicData>
        </a:graphic>
      </p:graphicFrame>
    </p:spTree>
    <p:extLst>
      <p:ext uri="{BB962C8B-B14F-4D97-AF65-F5344CB8AC3E}">
        <p14:creationId xmlns:p14="http://schemas.microsoft.com/office/powerpoint/2010/main" val="284359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99392" y="294290"/>
            <a:ext cx="8492360"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smtClean="0">
                <a:solidFill>
                  <a:schemeClr val="tx2"/>
                </a:solidFill>
              </a:rPr>
              <a:t>TRASLADOS EXTEMPORÁNEOS DE LAS PQRSD </a:t>
            </a:r>
          </a:p>
          <a:p>
            <a:pPr algn="ctr"/>
            <a:r>
              <a:rPr lang="es-ES" sz="2800" b="1" dirty="0" smtClean="0">
                <a:solidFill>
                  <a:schemeClr val="tx2"/>
                </a:solidFill>
              </a:rPr>
              <a:t>ANEXO 1</a:t>
            </a:r>
            <a:endParaRPr lang="es-ES" sz="2800" b="1" dirty="0">
              <a:solidFill>
                <a:schemeClr val="tx2"/>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549739280"/>
              </p:ext>
            </p:extLst>
          </p:nvPr>
        </p:nvGraphicFramePr>
        <p:xfrm>
          <a:off x="399393" y="1403886"/>
          <a:ext cx="8507455" cy="4269251"/>
        </p:xfrm>
        <a:graphic>
          <a:graphicData uri="http://schemas.openxmlformats.org/drawingml/2006/table">
            <a:tbl>
              <a:tblPr firstRow="1" bandRow="1">
                <a:tableStyleId>{5C22544A-7EE6-4342-B048-85BDC9FD1C3A}</a:tableStyleId>
              </a:tblPr>
              <a:tblGrid>
                <a:gridCol w="2091559">
                  <a:extLst>
                    <a:ext uri="{9D8B030D-6E8A-4147-A177-3AD203B41FA5}">
                      <a16:colId xmlns:a16="http://schemas.microsoft.com/office/drawing/2014/main" val="192275602"/>
                    </a:ext>
                  </a:extLst>
                </a:gridCol>
                <a:gridCol w="1154874">
                  <a:extLst>
                    <a:ext uri="{9D8B030D-6E8A-4147-A177-3AD203B41FA5}">
                      <a16:colId xmlns:a16="http://schemas.microsoft.com/office/drawing/2014/main" val="3910088715"/>
                    </a:ext>
                  </a:extLst>
                </a:gridCol>
                <a:gridCol w="1623215">
                  <a:extLst>
                    <a:ext uri="{9D8B030D-6E8A-4147-A177-3AD203B41FA5}">
                      <a16:colId xmlns:a16="http://schemas.microsoft.com/office/drawing/2014/main" val="3880163575"/>
                    </a:ext>
                  </a:extLst>
                </a:gridCol>
                <a:gridCol w="1050928">
                  <a:extLst>
                    <a:ext uri="{9D8B030D-6E8A-4147-A177-3AD203B41FA5}">
                      <a16:colId xmlns:a16="http://schemas.microsoft.com/office/drawing/2014/main" val="895277839"/>
                    </a:ext>
                  </a:extLst>
                </a:gridCol>
                <a:gridCol w="1285892">
                  <a:extLst>
                    <a:ext uri="{9D8B030D-6E8A-4147-A177-3AD203B41FA5}">
                      <a16:colId xmlns:a16="http://schemas.microsoft.com/office/drawing/2014/main" val="695512835"/>
                    </a:ext>
                  </a:extLst>
                </a:gridCol>
                <a:gridCol w="93980">
                  <a:extLst>
                    <a:ext uri="{9D8B030D-6E8A-4147-A177-3AD203B41FA5}">
                      <a16:colId xmlns:a16="http://schemas.microsoft.com/office/drawing/2014/main" val="1917757389"/>
                    </a:ext>
                  </a:extLst>
                </a:gridCol>
                <a:gridCol w="1207007">
                  <a:extLst>
                    <a:ext uri="{9D8B030D-6E8A-4147-A177-3AD203B41FA5}">
                      <a16:colId xmlns:a16="http://schemas.microsoft.com/office/drawing/2014/main" val="4241639113"/>
                    </a:ext>
                  </a:extLst>
                </a:gridCol>
              </a:tblGrid>
              <a:tr h="108706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CO" sz="1500" b="1" kern="1200" dirty="0" smtClean="0">
                          <a:solidFill>
                            <a:schemeClr val="tx2"/>
                          </a:solidFill>
                          <a:effectLst/>
                          <a:latin typeface="+mn-lt"/>
                          <a:ea typeface="+mn-ea"/>
                          <a:cs typeface="+mn-cs"/>
                        </a:rPr>
                        <a:t>N°  </a:t>
                      </a:r>
                    </a:p>
                    <a:p>
                      <a:pPr marL="0" marR="0" indent="0" algn="ctr" defTabSz="914400" rtl="0" eaLnBrk="1" fontAlgn="auto" latinLnBrk="0" hangingPunct="1">
                        <a:lnSpc>
                          <a:spcPct val="115000"/>
                        </a:lnSpc>
                        <a:spcBef>
                          <a:spcPts val="0"/>
                        </a:spcBef>
                        <a:spcAft>
                          <a:spcPts val="0"/>
                        </a:spcAft>
                        <a:buClrTx/>
                        <a:buSzTx/>
                        <a:buFontTx/>
                        <a:buNone/>
                        <a:tabLst/>
                        <a:defRPr/>
                      </a:pPr>
                      <a:r>
                        <a:rPr lang="es-CO" sz="1500" b="1" kern="1200" dirty="0" smtClean="0">
                          <a:solidFill>
                            <a:schemeClr val="tx2"/>
                          </a:solidFill>
                          <a:effectLst/>
                          <a:latin typeface="+mn-lt"/>
                          <a:ea typeface="+mn-ea"/>
                          <a:cs typeface="+mn-cs"/>
                        </a:rPr>
                        <a:t>DEL </a:t>
                      </a:r>
                    </a:p>
                    <a:p>
                      <a:pPr marL="0" marR="0" indent="0" algn="ctr" defTabSz="914400" rtl="0" eaLnBrk="1" fontAlgn="auto" latinLnBrk="0" hangingPunct="1">
                        <a:lnSpc>
                          <a:spcPct val="115000"/>
                        </a:lnSpc>
                        <a:spcBef>
                          <a:spcPts val="0"/>
                        </a:spcBef>
                        <a:spcAft>
                          <a:spcPts val="0"/>
                        </a:spcAft>
                        <a:buClrTx/>
                        <a:buSzTx/>
                        <a:buFontTx/>
                        <a:buNone/>
                        <a:tabLst/>
                        <a:defRPr/>
                      </a:pPr>
                      <a:r>
                        <a:rPr lang="es-CO" sz="1500" b="1" kern="1200" dirty="0" smtClean="0">
                          <a:solidFill>
                            <a:schemeClr val="tx2"/>
                          </a:solidFill>
                          <a:effectLst/>
                          <a:latin typeface="+mn-lt"/>
                          <a:ea typeface="+mn-ea"/>
                          <a:cs typeface="+mn-cs"/>
                        </a:rPr>
                        <a:t>RADICADO</a:t>
                      </a:r>
                      <a:endParaRPr lang="es-CO" sz="15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FECHA DE </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ENVÍO </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DE RESPUESTA</a:t>
                      </a: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DÍAS EXTEMPORÁNEOS</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ARTÍCULO 14</a:t>
                      </a:r>
                      <a:r>
                        <a:rPr lang="es-419" sz="1500" b="1" kern="1200" baseline="0" dirty="0" smtClean="0">
                          <a:solidFill>
                            <a:schemeClr val="tx2"/>
                          </a:solidFill>
                          <a:effectLst/>
                          <a:latin typeface="+mn-lt"/>
                          <a:ea typeface="+mn-ea"/>
                          <a:cs typeface="+mn-cs"/>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baseline="0" dirty="0" smtClean="0">
                          <a:solidFill>
                            <a:schemeClr val="tx2"/>
                          </a:solidFill>
                          <a:effectLst/>
                          <a:latin typeface="+mn-lt"/>
                          <a:ea typeface="+mn-ea"/>
                          <a:cs typeface="+mn-cs"/>
                        </a:rPr>
                        <a:t>LEY 1755/15</a:t>
                      </a:r>
                      <a:endParaRPr lang="es-ES" sz="15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TÉRMINO </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500" b="1" kern="1200" dirty="0" smtClean="0">
                          <a:solidFill>
                            <a:schemeClr val="tx2"/>
                          </a:solidFill>
                          <a:effectLst/>
                          <a:latin typeface="+mn-lt"/>
                          <a:ea typeface="+mn-ea"/>
                          <a:cs typeface="+mn-cs"/>
                        </a:rPr>
                        <a:t>LEGAL</a:t>
                      </a:r>
                    </a:p>
                  </a:txBody>
                  <a:tcPr marL="68580" marR="68580" marT="0" marB="0">
                    <a:solidFill>
                      <a:schemeClr val="bg1">
                        <a:lumMod val="65000"/>
                      </a:schemeClr>
                    </a:solidFill>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500" b="1"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500" b="1" kern="1200" dirty="0" smtClean="0">
                          <a:solidFill>
                            <a:schemeClr val="tx2"/>
                          </a:solidFill>
                          <a:effectLst/>
                          <a:latin typeface="+mn-lt"/>
                          <a:ea typeface="+mn-ea"/>
                          <a:cs typeface="+mn-cs"/>
                        </a:rPr>
                        <a:t>DEPENDENCIA</a:t>
                      </a:r>
                      <a:endParaRPr lang="es-CO" sz="1500" b="1" kern="1200" dirty="0">
                        <a:solidFill>
                          <a:schemeClr val="tx2"/>
                        </a:solidFill>
                        <a:effectLst/>
                        <a:latin typeface="+mn-lt"/>
                        <a:ea typeface="+mn-ea"/>
                        <a:cs typeface="+mn-cs"/>
                      </a:endParaRPr>
                    </a:p>
                  </a:txBody>
                  <a:tcPr marL="68580" marR="68580" marT="0" marB="0">
                    <a:solidFill>
                      <a:schemeClr val="bg1">
                        <a:lumMod val="65000"/>
                      </a:schemeClr>
                    </a:solidFill>
                  </a:tcPr>
                </a:tc>
                <a:tc hMerge="1">
                  <a:txBody>
                    <a:bodyPr/>
                    <a:lstStyle/>
                    <a:p>
                      <a:endParaRPr lang="es-E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CO" sz="1500" b="1" kern="1200" dirty="0" smtClean="0">
                          <a:solidFill>
                            <a:schemeClr val="tx2"/>
                          </a:solidFill>
                          <a:effectLst/>
                          <a:latin typeface="+mn-lt"/>
                          <a:ea typeface="+mn-ea"/>
                          <a:cs typeface="+mn-cs"/>
                        </a:rPr>
                        <a:t>ÁREA</a:t>
                      </a:r>
                      <a:r>
                        <a:rPr lang="es-CO" sz="1500" b="1" kern="1200" baseline="0" dirty="0" smtClean="0">
                          <a:solidFill>
                            <a:schemeClr val="tx2"/>
                          </a:solidFill>
                          <a:effectLst/>
                          <a:latin typeface="+mn-lt"/>
                          <a:ea typeface="+mn-ea"/>
                          <a:cs typeface="+mn-cs"/>
                        </a:rPr>
                        <a:t> QUE GESTIONÓ EL TRASLADO</a:t>
                      </a:r>
                      <a:endParaRPr lang="es-CO" sz="1500" b="1" kern="1200" dirty="0">
                        <a:solidFill>
                          <a:schemeClr val="tx2"/>
                        </a:solidFill>
                        <a:effectLst/>
                        <a:latin typeface="+mn-lt"/>
                        <a:ea typeface="+mn-ea"/>
                        <a:cs typeface="+mn-cs"/>
                      </a:endParaRPr>
                    </a:p>
                  </a:txBody>
                  <a:tcPr marL="68580" marR="68580" marT="0" marB="0">
                    <a:solidFill>
                      <a:schemeClr val="bg1">
                        <a:lumMod val="65000"/>
                      </a:schemeClr>
                    </a:solidFill>
                  </a:tcPr>
                </a:tc>
                <a:extLst>
                  <a:ext uri="{0D108BD9-81ED-4DB2-BD59-A6C34878D82A}">
                    <a16:rowId xmlns:a16="http://schemas.microsoft.com/office/drawing/2014/main" val="3382264639"/>
                  </a:ext>
                </a:extLst>
              </a:tr>
              <a:tr h="798786">
                <a:tc>
                  <a:txBody>
                    <a:bodyPr/>
                    <a:lstStyle/>
                    <a:p>
                      <a:pPr algn="ctr"/>
                      <a:r>
                        <a:rPr lang="es-419" sz="1600" b="1" kern="1200" dirty="0" smtClean="0">
                          <a:solidFill>
                            <a:schemeClr val="tx2"/>
                          </a:solidFill>
                          <a:effectLst/>
                          <a:latin typeface="+mn-lt"/>
                          <a:ea typeface="+mn-ea"/>
                          <a:cs typeface="+mn-cs"/>
                        </a:rPr>
                        <a:t>5.- 20193210040722</a:t>
                      </a:r>
                    </a:p>
                    <a:p>
                      <a:pPr algn="ctr"/>
                      <a:r>
                        <a:rPr lang="es-419" sz="1600" b="1" kern="1200" dirty="0" smtClean="0">
                          <a:solidFill>
                            <a:schemeClr val="tx2"/>
                          </a:solidFill>
                          <a:effectLst/>
                          <a:latin typeface="+mn-lt"/>
                          <a:ea typeface="+mn-ea"/>
                          <a:cs typeface="+mn-cs"/>
                        </a:rPr>
                        <a:t>De 7/5/19</a:t>
                      </a:r>
                      <a:endParaRPr lang="es-ES" sz="1600" b="1"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marL="0" algn="ctr" defTabSz="914400" rtl="0" eaLnBrk="1" latinLnBrk="0" hangingPunct="1">
                        <a:lnSpc>
                          <a:spcPct val="115000"/>
                        </a:lnSpc>
                        <a:spcAft>
                          <a:spcPts val="0"/>
                        </a:spcAft>
                      </a:pPr>
                      <a:r>
                        <a:rPr lang="es-419" sz="1600" b="0" kern="1200" dirty="0" smtClean="0">
                          <a:solidFill>
                            <a:schemeClr val="tx2"/>
                          </a:solidFill>
                          <a:effectLst/>
                          <a:latin typeface="+mn-lt"/>
                          <a:ea typeface="+mn-ea"/>
                          <a:cs typeface="+mn-cs"/>
                        </a:rPr>
                        <a:t>15/5/19 </a:t>
                      </a:r>
                      <a:endParaRPr lang="es-ES" sz="1600" b="0"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1600" b="0" kern="1200" dirty="0" smtClean="0">
                          <a:solidFill>
                            <a:schemeClr val="tx2"/>
                          </a:solidFill>
                          <a:effectLst/>
                          <a:latin typeface="+mn-lt"/>
                          <a:ea typeface="+mn-ea"/>
                          <a:cs typeface="+mn-cs"/>
                        </a:rPr>
                        <a:t>1 día </a:t>
                      </a:r>
                      <a:endParaRPr lang="es-ES" sz="1600" b="0" kern="1200" dirty="0" smtClean="0">
                        <a:solidFill>
                          <a:schemeClr val="tx2"/>
                        </a:solidFill>
                        <a:effectLst/>
                        <a:latin typeface="+mn-lt"/>
                        <a:ea typeface="+mn-ea"/>
                        <a:cs typeface="+mn-cs"/>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0" kern="1200" baseline="0" dirty="0" smtClean="0">
                          <a:solidFill>
                            <a:schemeClr val="tx2"/>
                          </a:solidFill>
                          <a:effectLst/>
                          <a:latin typeface="+mn-lt"/>
                          <a:ea typeface="+mn-ea"/>
                          <a:cs typeface="+mn-cs"/>
                        </a:rPr>
                        <a:t>5 días </a:t>
                      </a:r>
                    </a:p>
                  </a:txBody>
                  <a:tcPr>
                    <a:solidFill>
                      <a:schemeClr val="accent2">
                        <a:lumMod val="20000"/>
                        <a:lumOff val="80000"/>
                      </a:schemeClr>
                    </a:solidFill>
                  </a:tcPr>
                </a:tc>
                <a:tc gridSpan="2">
                  <a:txBody>
                    <a:bodyPr/>
                    <a:lstStyle/>
                    <a:p>
                      <a:pPr marL="0" algn="ctr" defTabSz="914400" rtl="0" eaLnBrk="1" latinLnBrk="0" hangingPunct="1"/>
                      <a:r>
                        <a:rPr lang="es-419" sz="1600" b="0" kern="1200" dirty="0" smtClean="0">
                          <a:solidFill>
                            <a:schemeClr val="tx2"/>
                          </a:solidFill>
                          <a:effectLst/>
                          <a:latin typeface="+mn-lt"/>
                          <a:ea typeface="+mn-ea"/>
                          <a:cs typeface="+mn-cs"/>
                        </a:rPr>
                        <a:t>Oficina Asesora Jurídica</a:t>
                      </a:r>
                      <a:endParaRPr lang="es-ES"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hMerge="1">
                  <a:txBody>
                    <a:bodyPr/>
                    <a:lstStyle/>
                    <a:p>
                      <a:endParaRPr lang="es-ES"/>
                    </a:p>
                  </a:txBody>
                  <a:tcPr/>
                </a:tc>
                <a:tc>
                  <a:txBody>
                    <a:bodyPr/>
                    <a:lstStyle/>
                    <a:p>
                      <a:pPr algn="ctr"/>
                      <a:r>
                        <a:rPr lang="es-419" sz="1600" b="0" kern="1200" dirty="0" smtClean="0">
                          <a:solidFill>
                            <a:schemeClr val="tx2"/>
                          </a:solidFill>
                          <a:effectLst/>
                          <a:latin typeface="+mn-lt"/>
                          <a:ea typeface="+mn-ea"/>
                          <a:cs typeface="+mn-cs"/>
                        </a:rPr>
                        <a:t>Subdirección de Regulación </a:t>
                      </a:r>
                      <a:endParaRPr lang="es-ES"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1798000749"/>
                  </a:ext>
                </a:extLst>
              </a:tr>
              <a:tr h="7147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6.- 20193210043212</a:t>
                      </a:r>
                      <a:endParaRPr lang="es-ES" sz="1600" b="1" kern="1200" dirty="0" smtClean="0">
                        <a:solidFill>
                          <a:schemeClr val="tx2"/>
                        </a:solidFill>
                        <a:effectLst/>
                        <a:latin typeface="+mn-lt"/>
                        <a:ea typeface="+mn-ea"/>
                        <a:cs typeface="+mn-cs"/>
                      </a:endParaRPr>
                    </a:p>
                    <a:p>
                      <a:pPr algn="ctr"/>
                      <a:r>
                        <a:rPr lang="es-419" sz="1600" b="1" kern="1200" dirty="0" smtClean="0">
                          <a:solidFill>
                            <a:schemeClr val="tx2"/>
                          </a:solidFill>
                          <a:effectLst/>
                          <a:latin typeface="+mn-lt"/>
                          <a:ea typeface="+mn-ea"/>
                          <a:cs typeface="+mn-cs"/>
                        </a:rPr>
                        <a:t>De 15/5/19</a:t>
                      </a:r>
                      <a:endParaRPr lang="es-ES" sz="1600" b="1"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marL="0" algn="ctr" defTabSz="914400" rtl="0" eaLnBrk="1" latinLnBrk="0" hangingPunct="1">
                        <a:lnSpc>
                          <a:spcPct val="115000"/>
                        </a:lnSpc>
                        <a:spcAft>
                          <a:spcPts val="0"/>
                        </a:spcAft>
                      </a:pPr>
                      <a:r>
                        <a:rPr lang="es-419" sz="1600" b="0" kern="1200" dirty="0" smtClean="0">
                          <a:solidFill>
                            <a:schemeClr val="tx2"/>
                          </a:solidFill>
                          <a:effectLst/>
                          <a:latin typeface="+mn-lt"/>
                          <a:ea typeface="+mn-ea"/>
                          <a:cs typeface="+mn-cs"/>
                        </a:rPr>
                        <a:t>23/5/19</a:t>
                      </a:r>
                      <a:endParaRPr lang="es-ES" sz="1600" b="0"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marL="0" algn="ctr" defTabSz="914400" rtl="0" eaLnBrk="1" latinLnBrk="0" hangingPunct="1"/>
                      <a:r>
                        <a:rPr lang="es-419" sz="1600" b="0" kern="1200" dirty="0" smtClean="0">
                          <a:solidFill>
                            <a:schemeClr val="tx2"/>
                          </a:solidFill>
                          <a:effectLst/>
                          <a:latin typeface="+mn-lt"/>
                          <a:ea typeface="+mn-ea"/>
                          <a:cs typeface="+mn-cs"/>
                        </a:rPr>
                        <a:t>1 día </a:t>
                      </a:r>
                      <a:endParaRPr lang="es-ES" sz="1600" b="0" kern="1200" dirty="0">
                        <a:solidFill>
                          <a:schemeClr val="tx2"/>
                        </a:solidFill>
                        <a:effectLst/>
                        <a:latin typeface="+mn-lt"/>
                        <a:ea typeface="+mn-ea"/>
                        <a:cs typeface="+mn-cs"/>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0" kern="1200" baseline="0" dirty="0" smtClean="0">
                          <a:solidFill>
                            <a:schemeClr val="tx2"/>
                          </a:solidFill>
                          <a:effectLst/>
                          <a:latin typeface="+mn-lt"/>
                          <a:ea typeface="+mn-ea"/>
                          <a:cs typeface="+mn-cs"/>
                        </a:rPr>
                        <a:t>5 días </a:t>
                      </a:r>
                    </a:p>
                  </a:txBody>
                  <a:tcPr>
                    <a:solidFill>
                      <a:schemeClr val="accent2">
                        <a:lumMod val="20000"/>
                        <a:lumOff val="80000"/>
                      </a:schemeClr>
                    </a:solidFill>
                  </a:tcPr>
                </a:tc>
                <a:tc gridSpan="3">
                  <a:txBody>
                    <a:bodyPr/>
                    <a:lstStyle/>
                    <a:p>
                      <a:pPr algn="ctr">
                        <a:lnSpc>
                          <a:spcPct val="115000"/>
                        </a:lnSpc>
                        <a:spcAft>
                          <a:spcPts val="0"/>
                        </a:spcAft>
                      </a:pPr>
                      <a:r>
                        <a:rPr lang="es-CO" sz="1600" b="0" kern="1200" dirty="0" smtClean="0">
                          <a:solidFill>
                            <a:schemeClr val="tx2"/>
                          </a:solidFill>
                          <a:effectLst/>
                          <a:latin typeface="+mn-lt"/>
                          <a:ea typeface="+mn-ea"/>
                          <a:cs typeface="+mn-cs"/>
                        </a:rPr>
                        <a:t>Oficina </a:t>
                      </a:r>
                    </a:p>
                    <a:p>
                      <a:pPr algn="ctr">
                        <a:lnSpc>
                          <a:spcPct val="115000"/>
                        </a:lnSpc>
                        <a:spcAft>
                          <a:spcPts val="0"/>
                        </a:spcAft>
                      </a:pPr>
                      <a:r>
                        <a:rPr lang="es-CO" sz="1600" b="0" kern="1200" dirty="0" smtClean="0">
                          <a:solidFill>
                            <a:schemeClr val="tx2"/>
                          </a:solidFill>
                          <a:effectLst/>
                          <a:latin typeface="+mn-lt"/>
                          <a:ea typeface="+mn-ea"/>
                          <a:cs typeface="+mn-cs"/>
                        </a:rPr>
                        <a:t>Asesora Jurídica </a:t>
                      </a:r>
                    </a:p>
                  </a:txBody>
                  <a:tcPr marL="68580" marR="68580" marT="0" marB="0">
                    <a:solidFill>
                      <a:schemeClr val="accent2">
                        <a:lumMod val="20000"/>
                        <a:lumOff val="80000"/>
                      </a:schemeClr>
                    </a:solidFill>
                  </a:tcPr>
                </a:tc>
                <a:tc hMerge="1">
                  <a:txBody>
                    <a:bodyPr/>
                    <a:lstStyle/>
                    <a:p>
                      <a:endParaRPr lang="es-ES"/>
                    </a:p>
                  </a:txBody>
                  <a:tcPr/>
                </a:tc>
                <a:tc hMerge="1">
                  <a:txBody>
                    <a:bodyPr/>
                    <a:lstStyle/>
                    <a:p>
                      <a:endParaRPr lang="es-ES" dirty="0"/>
                    </a:p>
                  </a:txBody>
                  <a:tcPr marL="68580" marR="68580" marT="0" marB="0">
                    <a:solidFill>
                      <a:schemeClr val="accent2">
                        <a:lumMod val="20000"/>
                        <a:lumOff val="80000"/>
                      </a:schemeClr>
                    </a:solidFill>
                  </a:tcPr>
                </a:tc>
                <a:extLst>
                  <a:ext uri="{0D108BD9-81ED-4DB2-BD59-A6C34878D82A}">
                    <a16:rowId xmlns:a16="http://schemas.microsoft.com/office/drawing/2014/main" val="2425764783"/>
                  </a:ext>
                </a:extLst>
              </a:tr>
              <a:tr h="75525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CO" sz="1600" b="1" kern="1200" dirty="0" smtClean="0">
                          <a:solidFill>
                            <a:schemeClr val="tx2"/>
                          </a:solidFill>
                          <a:effectLst/>
                          <a:latin typeface="+mn-lt"/>
                          <a:ea typeface="+mn-ea"/>
                          <a:cs typeface="+mn-cs"/>
                        </a:rPr>
                        <a:t>7.- 20193210039532</a:t>
                      </a:r>
                      <a:endParaRPr lang="es-ES" sz="1600" b="1" kern="1200" dirty="0" smtClean="0">
                        <a:solidFill>
                          <a:schemeClr val="tx2"/>
                        </a:solidFill>
                        <a:effectLst/>
                        <a:latin typeface="+mn-lt"/>
                        <a:ea typeface="+mn-ea"/>
                        <a:cs typeface="+mn-cs"/>
                      </a:endParaRPr>
                    </a:p>
                    <a:p>
                      <a:pPr marL="0" algn="ctr" defTabSz="914400" rtl="0" eaLnBrk="1" latinLnBrk="0" hangingPunct="1">
                        <a:lnSpc>
                          <a:spcPct val="115000"/>
                        </a:lnSpc>
                        <a:spcAft>
                          <a:spcPts val="0"/>
                        </a:spcAft>
                      </a:pPr>
                      <a:r>
                        <a:rPr lang="es-CO" sz="1600" b="1" kern="1200" dirty="0" smtClean="0">
                          <a:solidFill>
                            <a:schemeClr val="tx2"/>
                          </a:solidFill>
                          <a:effectLst/>
                          <a:latin typeface="+mn-lt"/>
                          <a:ea typeface="+mn-ea"/>
                          <a:cs typeface="+mn-cs"/>
                        </a:rPr>
                        <a:t>De 2/5/2019</a:t>
                      </a:r>
                      <a:endParaRPr lang="es-CO" sz="1600" b="1"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10/5/19</a:t>
                      </a:r>
                      <a:endParaRPr lang="es-ES" sz="1600" b="0" kern="1200" dirty="0" smtClean="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1 día </a:t>
                      </a:r>
                      <a:endParaRPr lang="es-CO"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5 días </a:t>
                      </a:r>
                      <a:endParaRPr lang="es-CO"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rowSpan="2">
                  <a:txBody>
                    <a:bodyPr/>
                    <a:lstStyle/>
                    <a:p>
                      <a:pPr marL="0" algn="ctr" defTabSz="914400" rtl="0" eaLnBrk="1" latinLnBrk="0" hangingPunct="1"/>
                      <a:endParaRPr lang="es-419" sz="1600" b="0" kern="1200" dirty="0" smtClean="0">
                        <a:solidFill>
                          <a:schemeClr val="tx2"/>
                        </a:solidFill>
                        <a:effectLst/>
                        <a:latin typeface="+mn-lt"/>
                        <a:ea typeface="+mn-ea"/>
                        <a:cs typeface="+mn-cs"/>
                      </a:endParaRPr>
                    </a:p>
                    <a:p>
                      <a:pPr marL="0" algn="ctr" defTabSz="914400" rtl="0" eaLnBrk="1" latinLnBrk="0" hangingPunct="1"/>
                      <a:endParaRPr lang="es-419" sz="1600" b="0" kern="1200" dirty="0" smtClean="0">
                        <a:solidFill>
                          <a:schemeClr val="tx2"/>
                        </a:solidFill>
                        <a:effectLst/>
                        <a:latin typeface="+mn-lt"/>
                        <a:ea typeface="+mn-ea"/>
                        <a:cs typeface="+mn-cs"/>
                      </a:endParaRPr>
                    </a:p>
                    <a:p>
                      <a:pPr marL="0" algn="ctr" defTabSz="914400" rtl="0" eaLnBrk="1" latinLnBrk="0" hangingPunct="1"/>
                      <a:r>
                        <a:rPr lang="es-419" sz="1600" b="0" kern="1200" dirty="0" smtClean="0">
                          <a:solidFill>
                            <a:schemeClr val="tx2"/>
                          </a:solidFill>
                          <a:effectLst/>
                          <a:latin typeface="+mn-lt"/>
                          <a:ea typeface="+mn-ea"/>
                          <a:cs typeface="+mn-cs"/>
                        </a:rPr>
                        <a:t>Oficina Asesora Jurídica</a:t>
                      </a:r>
                      <a:endParaRPr lang="es-ES"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419"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419"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419" sz="1600" b="0" kern="1200" dirty="0" smtClean="0">
                          <a:solidFill>
                            <a:schemeClr val="tx2"/>
                          </a:solidFill>
                          <a:effectLst/>
                          <a:latin typeface="+mn-lt"/>
                          <a:ea typeface="+mn-ea"/>
                          <a:cs typeface="+mn-cs"/>
                        </a:rPr>
                        <a:t>Subdirección de </a:t>
                      </a:r>
                    </a:p>
                    <a:p>
                      <a:pPr marL="0" marR="0" indent="0" algn="ctr" defTabSz="914400" rtl="0" eaLnBrk="1" fontAlgn="auto" latinLnBrk="0" hangingPunct="1">
                        <a:lnSpc>
                          <a:spcPct val="100000"/>
                        </a:lnSpc>
                        <a:spcBef>
                          <a:spcPts val="0"/>
                        </a:spcBef>
                        <a:spcAft>
                          <a:spcPts val="0"/>
                        </a:spcAft>
                        <a:buClrTx/>
                        <a:buSzTx/>
                        <a:buFontTx/>
                        <a:buNone/>
                        <a:tabLst/>
                        <a:defRPr/>
                      </a:pPr>
                      <a:r>
                        <a:rPr lang="es-419" sz="1600" b="0" kern="1200" dirty="0" smtClean="0">
                          <a:solidFill>
                            <a:schemeClr val="tx2"/>
                          </a:solidFill>
                          <a:effectLst/>
                          <a:latin typeface="+mn-lt"/>
                          <a:ea typeface="+mn-ea"/>
                          <a:cs typeface="+mn-cs"/>
                        </a:rPr>
                        <a:t>Regulación </a:t>
                      </a:r>
                      <a:endParaRPr lang="es-ES" sz="1600" b="0" kern="1200" dirty="0" smtClean="0">
                        <a:solidFill>
                          <a:schemeClr val="tx2"/>
                        </a:solidFill>
                        <a:effectLst/>
                        <a:latin typeface="+mn-lt"/>
                        <a:ea typeface="+mn-ea"/>
                        <a:cs typeface="+mn-cs"/>
                      </a:endParaRPr>
                    </a:p>
                    <a:p>
                      <a:pPr marL="0" algn="ctr" defTabSz="914400" rtl="0" eaLnBrk="1" latinLnBrk="0" hangingPunct="1"/>
                      <a:endParaRPr lang="es-ES"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rowSpan="2" hMerge="1">
                  <a:txBody>
                    <a:bodyPr/>
                    <a:lstStyle/>
                    <a:p>
                      <a:pPr marL="0" algn="ctr" defTabSz="914400" rtl="0" eaLnBrk="1" latinLnBrk="0" hangingPunct="1"/>
                      <a:endParaRPr lang="es-ES" sz="1600" b="0" kern="1200" dirty="0">
                        <a:solidFill>
                          <a:schemeClr val="tx2"/>
                        </a:solidFill>
                        <a:effectLst/>
                        <a:latin typeface="+mn-lt"/>
                        <a:ea typeface="+mn-ea"/>
                        <a:cs typeface="+mn-cs"/>
                      </a:endParaRPr>
                    </a:p>
                  </a:txBody>
                  <a:tcPr marL="68580" marR="68580" marT="0" marB="0"/>
                </a:tc>
                <a:extLst>
                  <a:ext uri="{0D108BD9-81ED-4DB2-BD59-A6C34878D82A}">
                    <a16:rowId xmlns:a16="http://schemas.microsoft.com/office/drawing/2014/main" val="1730104321"/>
                  </a:ext>
                </a:extLst>
              </a:tr>
              <a:tr h="9134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kern="1200" dirty="0" smtClean="0">
                          <a:solidFill>
                            <a:schemeClr val="tx2"/>
                          </a:solidFill>
                          <a:effectLst/>
                          <a:latin typeface="+mn-lt"/>
                          <a:ea typeface="+mn-ea"/>
                          <a:cs typeface="+mn-cs"/>
                        </a:rPr>
                        <a:t>8.- 20193210050282</a:t>
                      </a:r>
                      <a:endParaRPr lang="es-ES" sz="1600" b="1" kern="1200" dirty="0" smtClean="0">
                        <a:solidFill>
                          <a:schemeClr val="tx2"/>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600" b="1" kern="1200" dirty="0" smtClean="0">
                          <a:solidFill>
                            <a:schemeClr val="tx2"/>
                          </a:solidFill>
                          <a:effectLst/>
                          <a:latin typeface="+mn-lt"/>
                          <a:ea typeface="+mn-ea"/>
                          <a:cs typeface="+mn-cs"/>
                        </a:rPr>
                        <a:t>De 10/6/2019</a:t>
                      </a:r>
                      <a:endParaRPr lang="es-ES" sz="1600" b="1" kern="1200" dirty="0" smtClean="0">
                        <a:solidFill>
                          <a:schemeClr val="tx2"/>
                        </a:solidFill>
                        <a:effectLst/>
                        <a:latin typeface="+mn-lt"/>
                        <a:ea typeface="+mn-ea"/>
                        <a:cs typeface="+mn-cs"/>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419"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18/6/19 </a:t>
                      </a:r>
                      <a:endParaRPr lang="es-419" sz="1600" b="0" kern="1200" dirty="0" smtClean="0">
                        <a:solidFill>
                          <a:schemeClr val="tx2"/>
                        </a:solidFill>
                        <a:effectLst/>
                        <a:latin typeface="+mn-lt"/>
                        <a:ea typeface="+mn-ea"/>
                        <a:cs typeface="+mn-cs"/>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1 día </a:t>
                      </a:r>
                      <a:endParaRPr lang="es-CO"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5 días </a:t>
                      </a:r>
                      <a:endParaRPr lang="es-CO"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vMerge="1">
                  <a:txBody>
                    <a:bodyPr/>
                    <a:lstStyle/>
                    <a:p>
                      <a:pPr marL="0" algn="ctr" defTabSz="914400" rtl="0" eaLnBrk="1" latinLnBrk="0" hangingPunct="1"/>
                      <a:endParaRPr lang="es-ES"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gridSpan="2" vMerge="1">
                  <a:txBody>
                    <a:bodyPr/>
                    <a:lstStyle/>
                    <a:p>
                      <a:endParaRPr lang="es-ES"/>
                    </a:p>
                  </a:txBody>
                  <a:tcPr/>
                </a:tc>
                <a:tc hMerge="1" vMerge="1">
                  <a:txBody>
                    <a:bodyPr/>
                    <a:lstStyle/>
                    <a:p>
                      <a:pPr algn="ctr"/>
                      <a:endParaRPr lang="es-419" sz="1600" b="0" kern="1200" dirty="0" smtClean="0">
                        <a:solidFill>
                          <a:schemeClr val="tx2"/>
                        </a:solidFill>
                        <a:effectLst/>
                        <a:latin typeface="+mn-lt"/>
                        <a:ea typeface="+mn-ea"/>
                        <a:cs typeface="+mn-cs"/>
                      </a:endParaRPr>
                    </a:p>
                  </a:txBody>
                  <a:tcPr marL="68580" marR="68580" marT="0" marB="0"/>
                </a:tc>
                <a:extLst>
                  <a:ext uri="{0D108BD9-81ED-4DB2-BD59-A6C34878D82A}">
                    <a16:rowId xmlns:a16="http://schemas.microsoft.com/office/drawing/2014/main" val="2680659613"/>
                  </a:ext>
                </a:extLst>
              </a:tr>
            </a:tbl>
          </a:graphicData>
        </a:graphic>
      </p:graphicFrame>
    </p:spTree>
    <p:extLst>
      <p:ext uri="{BB962C8B-B14F-4D97-AF65-F5344CB8AC3E}">
        <p14:creationId xmlns:p14="http://schemas.microsoft.com/office/powerpoint/2010/main" val="746962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99392" y="294290"/>
            <a:ext cx="8492360"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a:solidFill>
                  <a:schemeClr val="tx2"/>
                </a:solidFill>
              </a:rPr>
              <a:t>RESPUESTAS EXTEMPORÁNEAS </a:t>
            </a:r>
            <a:r>
              <a:rPr lang="es-MX" sz="2800" b="1" dirty="0" smtClean="0">
                <a:solidFill>
                  <a:schemeClr val="tx2"/>
                </a:solidFill>
              </a:rPr>
              <a:t>DE LAS PQRSD</a:t>
            </a:r>
            <a:endParaRPr lang="es-MX" sz="2800" b="1" dirty="0">
              <a:solidFill>
                <a:schemeClr val="tx2"/>
              </a:solidFill>
            </a:endParaRPr>
          </a:p>
          <a:p>
            <a:pPr algn="ctr"/>
            <a:r>
              <a:rPr lang="es-MX" sz="2800" b="1" dirty="0">
                <a:solidFill>
                  <a:schemeClr val="tx2"/>
                </a:solidFill>
              </a:rPr>
              <a:t>ANEXO 2</a:t>
            </a:r>
          </a:p>
        </p:txBody>
      </p:sp>
      <p:graphicFrame>
        <p:nvGraphicFramePr>
          <p:cNvPr id="6" name="Tabla 5"/>
          <p:cNvGraphicFramePr>
            <a:graphicFrameLocks noGrp="1"/>
          </p:cNvGraphicFramePr>
          <p:nvPr>
            <p:extLst>
              <p:ext uri="{D42A27DB-BD31-4B8C-83A1-F6EECF244321}">
                <p14:modId xmlns:p14="http://schemas.microsoft.com/office/powerpoint/2010/main" val="889570974"/>
              </p:ext>
            </p:extLst>
          </p:nvPr>
        </p:nvGraphicFramePr>
        <p:xfrm>
          <a:off x="399392" y="1403886"/>
          <a:ext cx="8492359" cy="4137424"/>
        </p:xfrm>
        <a:graphic>
          <a:graphicData uri="http://schemas.openxmlformats.org/drawingml/2006/table">
            <a:tbl>
              <a:tblPr firstRow="1" bandRow="1">
                <a:tableStyleId>{5C22544A-7EE6-4342-B048-85BDC9FD1C3A}</a:tableStyleId>
              </a:tblPr>
              <a:tblGrid>
                <a:gridCol w="2015257">
                  <a:extLst>
                    <a:ext uri="{9D8B030D-6E8A-4147-A177-3AD203B41FA5}">
                      <a16:colId xmlns:a16="http://schemas.microsoft.com/office/drawing/2014/main" val="192275602"/>
                    </a:ext>
                  </a:extLst>
                </a:gridCol>
                <a:gridCol w="1095806">
                  <a:extLst>
                    <a:ext uri="{9D8B030D-6E8A-4147-A177-3AD203B41FA5}">
                      <a16:colId xmlns:a16="http://schemas.microsoft.com/office/drawing/2014/main" val="3910088715"/>
                    </a:ext>
                  </a:extLst>
                </a:gridCol>
                <a:gridCol w="1303283">
                  <a:extLst>
                    <a:ext uri="{9D8B030D-6E8A-4147-A177-3AD203B41FA5}">
                      <a16:colId xmlns:a16="http://schemas.microsoft.com/office/drawing/2014/main" val="3880163575"/>
                    </a:ext>
                  </a:extLst>
                </a:gridCol>
                <a:gridCol w="1496378">
                  <a:extLst>
                    <a:ext uri="{9D8B030D-6E8A-4147-A177-3AD203B41FA5}">
                      <a16:colId xmlns:a16="http://schemas.microsoft.com/office/drawing/2014/main" val="895277839"/>
                    </a:ext>
                  </a:extLst>
                </a:gridCol>
                <a:gridCol w="889470">
                  <a:extLst>
                    <a:ext uri="{9D8B030D-6E8A-4147-A177-3AD203B41FA5}">
                      <a16:colId xmlns:a16="http://schemas.microsoft.com/office/drawing/2014/main" val="695512835"/>
                    </a:ext>
                  </a:extLst>
                </a:gridCol>
                <a:gridCol w="1692165">
                  <a:extLst>
                    <a:ext uri="{9D8B030D-6E8A-4147-A177-3AD203B41FA5}">
                      <a16:colId xmlns:a16="http://schemas.microsoft.com/office/drawing/2014/main" val="4241639113"/>
                    </a:ext>
                  </a:extLst>
                </a:gridCol>
              </a:tblGrid>
              <a:tr h="98032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kern="1200" dirty="0" smtClean="0">
                          <a:solidFill>
                            <a:schemeClr val="tx2"/>
                          </a:solidFill>
                          <a:effectLst/>
                          <a:latin typeface="+mn-lt"/>
                          <a:ea typeface="+mn-ea"/>
                          <a:cs typeface="+mn-cs"/>
                        </a:rPr>
                        <a:t>N° DEL </a:t>
                      </a:r>
                    </a:p>
                    <a:p>
                      <a:pPr marL="0" marR="0" indent="0" algn="ctr" defTabSz="914400" rtl="0" eaLnBrk="1" fontAlgn="auto" latinLnBrk="0" hangingPunct="1">
                        <a:lnSpc>
                          <a:spcPct val="115000"/>
                        </a:lnSpc>
                        <a:spcBef>
                          <a:spcPts val="0"/>
                        </a:spcBef>
                        <a:spcAft>
                          <a:spcPts val="0"/>
                        </a:spcAft>
                        <a:buClrTx/>
                        <a:buSzTx/>
                        <a:buFontTx/>
                        <a:buNone/>
                        <a:tabLst/>
                        <a:defRPr/>
                      </a:pPr>
                      <a:r>
                        <a:rPr lang="es-CO" sz="1400" kern="1200" dirty="0" smtClean="0">
                          <a:solidFill>
                            <a:schemeClr val="tx2"/>
                          </a:solidFill>
                          <a:effectLst/>
                          <a:latin typeface="+mn-lt"/>
                          <a:ea typeface="+mn-ea"/>
                          <a:cs typeface="+mn-cs"/>
                        </a:rPr>
                        <a:t>RADICADO </a:t>
                      </a:r>
                      <a:endParaRPr lang="es-CO" sz="1400"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kern="1200" dirty="0" smtClean="0">
                          <a:solidFill>
                            <a:schemeClr val="tx2"/>
                          </a:solidFill>
                          <a:effectLst/>
                          <a:latin typeface="+mn-lt"/>
                          <a:ea typeface="+mn-ea"/>
                          <a:cs typeface="+mn-cs"/>
                        </a:rPr>
                        <a:t>FECHA </a:t>
                      </a:r>
                    </a:p>
                    <a:p>
                      <a:pPr marL="0" marR="0" indent="0" algn="ctr" defTabSz="914400" rtl="0" eaLnBrk="1" fontAlgn="auto" latinLnBrk="0" hangingPunct="1">
                        <a:lnSpc>
                          <a:spcPct val="115000"/>
                        </a:lnSpc>
                        <a:spcBef>
                          <a:spcPts val="0"/>
                        </a:spcBef>
                        <a:spcAft>
                          <a:spcPts val="0"/>
                        </a:spcAft>
                        <a:buClrTx/>
                        <a:buSzTx/>
                        <a:buFontTx/>
                        <a:buNone/>
                        <a:tabLst/>
                        <a:defRPr/>
                      </a:pPr>
                      <a:r>
                        <a:rPr lang="es-CO" sz="1400" kern="1200" dirty="0" smtClean="0">
                          <a:solidFill>
                            <a:schemeClr val="tx2"/>
                          </a:solidFill>
                          <a:effectLst/>
                          <a:latin typeface="+mn-lt"/>
                          <a:ea typeface="+mn-ea"/>
                          <a:cs typeface="+mn-cs"/>
                        </a:rPr>
                        <a:t> </a:t>
                      </a:r>
                      <a:endParaRPr lang="es-CO" sz="1400"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kern="1200" dirty="0" smtClean="0">
                          <a:solidFill>
                            <a:schemeClr val="tx2"/>
                          </a:solidFill>
                          <a:effectLst/>
                          <a:latin typeface="+mn-lt"/>
                          <a:ea typeface="+mn-ea"/>
                          <a:cs typeface="+mn-cs"/>
                        </a:rPr>
                        <a:t>FECHA </a:t>
                      </a:r>
                    </a:p>
                    <a:p>
                      <a:pPr marL="0" marR="0" indent="0" algn="ctr" defTabSz="914400" rtl="0" eaLnBrk="1" fontAlgn="auto" latinLnBrk="0" hangingPunct="1">
                        <a:lnSpc>
                          <a:spcPct val="115000"/>
                        </a:lnSpc>
                        <a:spcBef>
                          <a:spcPts val="0"/>
                        </a:spcBef>
                        <a:spcAft>
                          <a:spcPts val="0"/>
                        </a:spcAft>
                        <a:buClrTx/>
                        <a:buSzTx/>
                        <a:buFontTx/>
                        <a:buNone/>
                        <a:tabLst/>
                        <a:defRPr/>
                      </a:pPr>
                      <a:r>
                        <a:rPr lang="es-CO" sz="1400" kern="1200" dirty="0" smtClean="0">
                          <a:solidFill>
                            <a:schemeClr val="tx2"/>
                          </a:solidFill>
                          <a:effectLst/>
                          <a:latin typeface="+mn-lt"/>
                          <a:ea typeface="+mn-ea"/>
                          <a:cs typeface="+mn-cs"/>
                        </a:rPr>
                        <a:t>DE ENVÍO </a:t>
                      </a:r>
                    </a:p>
                    <a:p>
                      <a:pPr marL="0" marR="0" indent="0" algn="ctr" defTabSz="914400" rtl="0" eaLnBrk="1" fontAlgn="auto" latinLnBrk="0" hangingPunct="1">
                        <a:lnSpc>
                          <a:spcPct val="115000"/>
                        </a:lnSpc>
                        <a:spcBef>
                          <a:spcPts val="0"/>
                        </a:spcBef>
                        <a:spcAft>
                          <a:spcPts val="0"/>
                        </a:spcAft>
                        <a:buClrTx/>
                        <a:buSzTx/>
                        <a:buFontTx/>
                        <a:buNone/>
                        <a:tabLst/>
                        <a:defRPr/>
                      </a:pPr>
                      <a:r>
                        <a:rPr lang="es-CO" sz="1400" kern="1200" dirty="0" smtClean="0">
                          <a:solidFill>
                            <a:schemeClr val="tx2"/>
                          </a:solidFill>
                          <a:effectLst/>
                          <a:latin typeface="+mn-lt"/>
                          <a:ea typeface="+mn-ea"/>
                          <a:cs typeface="+mn-cs"/>
                        </a:rPr>
                        <a:t>DE  RESPUESTA</a:t>
                      </a:r>
                      <a:endParaRPr lang="es-CO" sz="1400"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kern="1200" dirty="0" smtClean="0">
                          <a:solidFill>
                            <a:schemeClr val="tx2"/>
                          </a:solidFill>
                          <a:effectLst/>
                          <a:latin typeface="+mn-lt"/>
                          <a:ea typeface="+mn-ea"/>
                          <a:cs typeface="+mn-cs"/>
                        </a:rPr>
                        <a:t>DÍAS </a:t>
                      </a:r>
                    </a:p>
                    <a:p>
                      <a:pPr marL="0" marR="0" indent="0" algn="ctr" defTabSz="914400" rtl="0" eaLnBrk="1" fontAlgn="auto" latinLnBrk="0" hangingPunct="1">
                        <a:lnSpc>
                          <a:spcPct val="115000"/>
                        </a:lnSpc>
                        <a:spcBef>
                          <a:spcPts val="0"/>
                        </a:spcBef>
                        <a:spcAft>
                          <a:spcPts val="0"/>
                        </a:spcAft>
                        <a:buClrTx/>
                        <a:buSzTx/>
                        <a:buFontTx/>
                        <a:buNone/>
                        <a:tabLst/>
                        <a:defRPr/>
                      </a:pPr>
                      <a:r>
                        <a:rPr lang="es-CO" sz="1400" kern="1200" dirty="0" smtClean="0">
                          <a:solidFill>
                            <a:schemeClr val="tx2"/>
                          </a:solidFill>
                          <a:effectLst/>
                          <a:latin typeface="+mn-lt"/>
                          <a:ea typeface="+mn-ea"/>
                          <a:cs typeface="+mn-cs"/>
                        </a:rPr>
                        <a:t>EXTEMPORÁNEOS</a:t>
                      </a:r>
                    </a:p>
                  </a:txBody>
                  <a:tcPr marL="68580" marR="68580" marT="0" marB="0">
                    <a:solidFill>
                      <a:schemeClr val="bg1">
                        <a:lumMod val="65000"/>
                      </a:schemeClr>
                    </a:solidFill>
                  </a:tcPr>
                </a:tc>
                <a:tc>
                  <a:txBody>
                    <a:bodyPr/>
                    <a:lstStyle/>
                    <a:p>
                      <a:pPr algn="ctr"/>
                      <a:endParaRPr lang="es-419" sz="1400" dirty="0" smtClean="0">
                        <a:solidFill>
                          <a:schemeClr val="tx2"/>
                        </a:solidFill>
                      </a:endParaRPr>
                    </a:p>
                    <a:p>
                      <a:pPr algn="ctr"/>
                      <a:endParaRPr lang="es-419" sz="1400" dirty="0" smtClean="0">
                        <a:solidFill>
                          <a:schemeClr val="tx2"/>
                        </a:solidFill>
                      </a:endParaRPr>
                    </a:p>
                    <a:p>
                      <a:pPr algn="ctr"/>
                      <a:r>
                        <a:rPr lang="es-419" sz="1400" b="1" kern="1200" dirty="0" smtClean="0">
                          <a:solidFill>
                            <a:schemeClr val="tx2"/>
                          </a:solidFill>
                          <a:effectLst/>
                          <a:latin typeface="+mn-lt"/>
                          <a:ea typeface="+mn-ea"/>
                          <a:cs typeface="+mn-cs"/>
                        </a:rPr>
                        <a:t>TÉRMINO </a:t>
                      </a:r>
                    </a:p>
                    <a:p>
                      <a:pPr algn="ctr"/>
                      <a:r>
                        <a:rPr lang="es-419" sz="1400" b="1" kern="1200" dirty="0" smtClean="0">
                          <a:solidFill>
                            <a:schemeClr val="tx2"/>
                          </a:solidFill>
                          <a:effectLst/>
                          <a:latin typeface="+mn-lt"/>
                          <a:ea typeface="+mn-ea"/>
                          <a:cs typeface="+mn-cs"/>
                        </a:rPr>
                        <a:t>LEGAL </a:t>
                      </a:r>
                      <a:endParaRPr lang="es-ES" sz="14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s-CO" sz="14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kern="1200" dirty="0" smtClean="0">
                          <a:solidFill>
                            <a:schemeClr val="tx2"/>
                          </a:solidFill>
                          <a:effectLst/>
                          <a:latin typeface="+mn-lt"/>
                          <a:ea typeface="+mn-ea"/>
                          <a:cs typeface="+mn-cs"/>
                        </a:rPr>
                        <a:t>DEPENDENCIA</a:t>
                      </a:r>
                      <a:endParaRPr lang="es-CO" sz="1400" kern="1200" dirty="0">
                        <a:solidFill>
                          <a:schemeClr val="tx2"/>
                        </a:solidFill>
                        <a:effectLst/>
                        <a:latin typeface="+mn-lt"/>
                        <a:ea typeface="+mn-ea"/>
                        <a:cs typeface="+mn-cs"/>
                      </a:endParaRPr>
                    </a:p>
                  </a:txBody>
                  <a:tcPr marL="68580" marR="68580" marT="0" marB="0">
                    <a:solidFill>
                      <a:schemeClr val="bg1">
                        <a:lumMod val="65000"/>
                      </a:schemeClr>
                    </a:solidFill>
                  </a:tcPr>
                </a:tc>
                <a:extLst>
                  <a:ext uri="{0D108BD9-81ED-4DB2-BD59-A6C34878D82A}">
                    <a16:rowId xmlns:a16="http://schemas.microsoft.com/office/drawing/2014/main" val="3382264639"/>
                  </a:ext>
                </a:extLst>
              </a:tr>
              <a:tr h="80849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s-CO" sz="1600" b="1" kern="1200" dirty="0" smtClean="0">
                        <a:solidFill>
                          <a:schemeClr val="tx2"/>
                        </a:solidFill>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1.- 20193210002512</a:t>
                      </a:r>
                      <a:endParaRPr lang="es-CO" sz="1600" b="1" kern="1200" dirty="0">
                        <a:solidFill>
                          <a:schemeClr val="tx2"/>
                        </a:solidFill>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419" sz="1600" kern="1200" dirty="0" smtClean="0">
                          <a:solidFill>
                            <a:schemeClr val="tx2"/>
                          </a:solidFill>
                          <a:effectLst/>
                          <a:latin typeface="+mn-lt"/>
                          <a:ea typeface="+mn-ea"/>
                          <a:cs typeface="+mn-cs"/>
                        </a:rPr>
                        <a:t>10/1/2019</a:t>
                      </a:r>
                      <a:endParaRPr lang="es-CO" sz="1600" b="0" kern="1200" dirty="0" smtClean="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419" sz="1600" kern="1200" dirty="0" smtClean="0">
                          <a:solidFill>
                            <a:schemeClr val="tx2"/>
                          </a:solidFill>
                          <a:effectLst/>
                          <a:latin typeface="+mn-lt"/>
                          <a:ea typeface="+mn-ea"/>
                          <a:cs typeface="+mn-cs"/>
                        </a:rPr>
                        <a:t>31/1/2019</a:t>
                      </a:r>
                      <a:endParaRPr lang="es-ES" sz="1600" kern="1200" dirty="0" smtClean="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5 días</a:t>
                      </a:r>
                      <a:endParaRPr lang="es-CO"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10 días</a:t>
                      </a:r>
                      <a:endParaRPr lang="es-CO"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Subdirección Administrativa y Financiera</a:t>
                      </a:r>
                      <a:endParaRPr lang="es-CO" sz="1600" b="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4128956921"/>
                  </a:ext>
                </a:extLst>
              </a:tr>
              <a:tr h="1157360">
                <a:tc>
                  <a:txBody>
                    <a:bodyPr/>
                    <a:lstStyle/>
                    <a:p>
                      <a:r>
                        <a:rPr lang="es-419" sz="1600" b="1" kern="1200" dirty="0" smtClean="0">
                          <a:solidFill>
                            <a:schemeClr val="tx2"/>
                          </a:solidFill>
                          <a:effectLst/>
                          <a:latin typeface="+mn-lt"/>
                          <a:ea typeface="+mn-ea"/>
                          <a:cs typeface="+mn-cs"/>
                        </a:rPr>
                        <a:t>  </a:t>
                      </a:r>
                    </a:p>
                    <a:p>
                      <a:r>
                        <a:rPr lang="es-419" sz="1600" b="1" kern="1200" dirty="0" smtClean="0">
                          <a:solidFill>
                            <a:schemeClr val="tx2"/>
                          </a:solidFill>
                          <a:effectLst/>
                          <a:latin typeface="+mn-lt"/>
                          <a:ea typeface="+mn-ea"/>
                          <a:cs typeface="+mn-cs"/>
                        </a:rPr>
                        <a:t>  2.-</a:t>
                      </a:r>
                      <a:r>
                        <a:rPr lang="es-419" sz="1600" b="1" kern="1200" baseline="0" dirty="0" smtClean="0">
                          <a:solidFill>
                            <a:schemeClr val="tx2"/>
                          </a:solidFill>
                          <a:effectLst/>
                          <a:latin typeface="+mn-lt"/>
                          <a:ea typeface="+mn-ea"/>
                          <a:cs typeface="+mn-cs"/>
                        </a:rPr>
                        <a:t> </a:t>
                      </a:r>
                      <a:r>
                        <a:rPr lang="es-419" sz="1600" b="1" kern="1200" dirty="0" smtClean="0">
                          <a:solidFill>
                            <a:schemeClr val="tx2"/>
                          </a:solidFill>
                          <a:effectLst/>
                          <a:latin typeface="+mn-lt"/>
                          <a:ea typeface="+mn-ea"/>
                          <a:cs typeface="+mn-cs"/>
                        </a:rPr>
                        <a:t>20193210019922 </a:t>
                      </a:r>
                      <a:endParaRPr lang="es-ES" sz="1600" b="1"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419"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419" sz="1600" kern="1200" dirty="0" smtClean="0">
                          <a:solidFill>
                            <a:schemeClr val="tx2"/>
                          </a:solidFill>
                          <a:effectLst/>
                          <a:latin typeface="+mn-lt"/>
                          <a:ea typeface="+mn-ea"/>
                          <a:cs typeface="+mn-cs"/>
                        </a:rPr>
                        <a:t> 25/2/2019</a:t>
                      </a:r>
                      <a:endParaRPr lang="es-ES" sz="160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419"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419" sz="1600" kern="1200" dirty="0" smtClean="0">
                          <a:solidFill>
                            <a:schemeClr val="tx2"/>
                          </a:solidFill>
                          <a:effectLst/>
                          <a:latin typeface="+mn-lt"/>
                          <a:ea typeface="+mn-ea"/>
                          <a:cs typeface="+mn-cs"/>
                        </a:rPr>
                        <a:t>9/4/2019</a:t>
                      </a:r>
                      <a:endParaRPr lang="es-ES" sz="160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kern="1200" dirty="0" smtClean="0">
                          <a:solidFill>
                            <a:schemeClr val="tx2"/>
                          </a:solidFill>
                          <a:effectLst/>
                          <a:latin typeface="+mn-lt"/>
                          <a:ea typeface="+mn-ea"/>
                          <a:cs typeface="+mn-cs"/>
                        </a:rPr>
                        <a:t>15  días</a:t>
                      </a: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kern="1200" dirty="0" smtClean="0">
                          <a:solidFill>
                            <a:schemeClr val="tx2"/>
                          </a:solidFill>
                          <a:effectLst/>
                          <a:latin typeface="+mn-lt"/>
                          <a:ea typeface="+mn-ea"/>
                          <a:cs typeface="+mn-cs"/>
                        </a:rPr>
                        <a:t>15 días </a:t>
                      </a:r>
                      <a:endParaRPr lang="es-CO" sz="160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Oficina Asesora de Planeación</a:t>
                      </a:r>
                    </a:p>
                  </a:txBody>
                  <a:tcPr marL="68580" marR="68580" marT="0" marB="0">
                    <a:solidFill>
                      <a:schemeClr val="accent2">
                        <a:lumMod val="20000"/>
                        <a:lumOff val="80000"/>
                      </a:schemeClr>
                    </a:solidFill>
                  </a:tcPr>
                </a:tc>
                <a:extLst>
                  <a:ext uri="{0D108BD9-81ED-4DB2-BD59-A6C34878D82A}">
                    <a16:rowId xmlns:a16="http://schemas.microsoft.com/office/drawing/2014/main" val="3634176984"/>
                  </a:ext>
                </a:extLst>
              </a:tr>
              <a:tr h="1157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600" b="1" kern="1200" dirty="0" smtClean="0">
                        <a:solidFill>
                          <a:schemeClr val="tx2"/>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600" b="1" kern="1200" dirty="0" smtClean="0">
                          <a:solidFill>
                            <a:schemeClr val="tx2"/>
                          </a:solidFill>
                          <a:effectLst/>
                          <a:latin typeface="+mn-lt"/>
                          <a:ea typeface="+mn-ea"/>
                          <a:cs typeface="+mn-cs"/>
                        </a:rPr>
                        <a:t>3.- 20193210047532</a:t>
                      </a:r>
                    </a:p>
                    <a:p>
                      <a:endParaRPr lang="es-ES" sz="1600" b="1"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kern="1200" dirty="0" smtClean="0">
                          <a:solidFill>
                            <a:schemeClr val="tx2"/>
                          </a:solidFill>
                          <a:effectLst/>
                          <a:latin typeface="+mn-lt"/>
                          <a:ea typeface="+mn-ea"/>
                          <a:cs typeface="+mn-cs"/>
                        </a:rPr>
                        <a:t>29/5/2019</a:t>
                      </a:r>
                    </a:p>
                    <a:p>
                      <a:pPr marL="0" marR="0" indent="0" algn="ctr" defTabSz="914400" rtl="0" eaLnBrk="1" fontAlgn="auto" latinLnBrk="0" hangingPunct="1">
                        <a:lnSpc>
                          <a:spcPct val="115000"/>
                        </a:lnSpc>
                        <a:spcBef>
                          <a:spcPts val="0"/>
                        </a:spcBef>
                        <a:spcAft>
                          <a:spcPts val="0"/>
                        </a:spcAft>
                        <a:buClrTx/>
                        <a:buSzTx/>
                        <a:buFontTx/>
                        <a:buNone/>
                        <a:tabLst/>
                        <a:defRPr/>
                      </a:pPr>
                      <a:endParaRPr lang="es-ES" sz="160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kern="1200" dirty="0" smtClean="0">
                          <a:solidFill>
                            <a:schemeClr val="tx2"/>
                          </a:solidFill>
                          <a:effectLst/>
                          <a:latin typeface="+mn-lt"/>
                          <a:ea typeface="+mn-ea"/>
                          <a:cs typeface="+mn-cs"/>
                        </a:rPr>
                        <a:t>7/6/2019</a:t>
                      </a:r>
                      <a:endParaRPr lang="es-ES"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s-ES" sz="160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kern="1200" dirty="0" smtClean="0">
                          <a:solidFill>
                            <a:schemeClr val="tx2"/>
                          </a:solidFill>
                          <a:effectLst/>
                          <a:latin typeface="+mn-lt"/>
                          <a:ea typeface="+mn-ea"/>
                          <a:cs typeface="+mn-cs"/>
                        </a:rPr>
                        <a:t>1 día </a:t>
                      </a: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kern="1200" dirty="0" smtClean="0">
                          <a:solidFill>
                            <a:schemeClr val="tx2"/>
                          </a:solidFill>
                          <a:effectLst/>
                          <a:latin typeface="+mn-lt"/>
                          <a:ea typeface="+mn-ea"/>
                          <a:cs typeface="+mn-cs"/>
                        </a:rPr>
                        <a:t>5 días </a:t>
                      </a:r>
                      <a:endParaRPr lang="es-CO" sz="160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Oficina Asesora Jurídica </a:t>
                      </a:r>
                    </a:p>
                  </a:txBody>
                  <a:tcPr marL="68580" marR="68580" marT="0" marB="0">
                    <a:solidFill>
                      <a:schemeClr val="accent2">
                        <a:lumMod val="20000"/>
                        <a:lumOff val="80000"/>
                      </a:schemeClr>
                    </a:solidFill>
                  </a:tcPr>
                </a:tc>
                <a:extLst>
                  <a:ext uri="{0D108BD9-81ED-4DB2-BD59-A6C34878D82A}">
                    <a16:rowId xmlns:a16="http://schemas.microsoft.com/office/drawing/2014/main" val="583941764"/>
                  </a:ext>
                </a:extLst>
              </a:tr>
            </a:tbl>
          </a:graphicData>
        </a:graphic>
      </p:graphicFrame>
    </p:spTree>
    <p:extLst>
      <p:ext uri="{BB962C8B-B14F-4D97-AF65-F5344CB8AC3E}">
        <p14:creationId xmlns:p14="http://schemas.microsoft.com/office/powerpoint/2010/main" val="3365096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99392" y="294290"/>
            <a:ext cx="8492360"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a:solidFill>
                  <a:schemeClr val="tx2"/>
                </a:solidFill>
              </a:rPr>
              <a:t>NO SE EVIDENCIÓ RESPUESTA DE LAS PQRSD </a:t>
            </a:r>
          </a:p>
          <a:p>
            <a:pPr algn="ctr"/>
            <a:r>
              <a:rPr lang="es-MX" sz="2800" b="1" dirty="0" smtClean="0">
                <a:solidFill>
                  <a:schemeClr val="tx2"/>
                </a:solidFill>
              </a:rPr>
              <a:t>ANEXO 3</a:t>
            </a:r>
            <a:endParaRPr lang="es-MX" sz="2800" b="1" dirty="0">
              <a:solidFill>
                <a:schemeClr val="tx2"/>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4217272722"/>
              </p:ext>
            </p:extLst>
          </p:nvPr>
        </p:nvGraphicFramePr>
        <p:xfrm>
          <a:off x="399392" y="1403888"/>
          <a:ext cx="8492360" cy="4203074"/>
        </p:xfrm>
        <a:graphic>
          <a:graphicData uri="http://schemas.openxmlformats.org/drawingml/2006/table">
            <a:tbl>
              <a:tblPr firstRow="1" bandRow="1">
                <a:tableStyleId>{5C22544A-7EE6-4342-B048-85BDC9FD1C3A}</a:tableStyleId>
              </a:tblPr>
              <a:tblGrid>
                <a:gridCol w="1954925">
                  <a:extLst>
                    <a:ext uri="{9D8B030D-6E8A-4147-A177-3AD203B41FA5}">
                      <a16:colId xmlns:a16="http://schemas.microsoft.com/office/drawing/2014/main" val="192275602"/>
                    </a:ext>
                  </a:extLst>
                </a:gridCol>
                <a:gridCol w="4813738">
                  <a:extLst>
                    <a:ext uri="{9D8B030D-6E8A-4147-A177-3AD203B41FA5}">
                      <a16:colId xmlns:a16="http://schemas.microsoft.com/office/drawing/2014/main" val="3880163575"/>
                    </a:ext>
                  </a:extLst>
                </a:gridCol>
                <a:gridCol w="1723697">
                  <a:extLst>
                    <a:ext uri="{9D8B030D-6E8A-4147-A177-3AD203B41FA5}">
                      <a16:colId xmlns:a16="http://schemas.microsoft.com/office/drawing/2014/main" val="695512835"/>
                    </a:ext>
                  </a:extLst>
                </a:gridCol>
              </a:tblGrid>
              <a:tr h="65614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b="1"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b="1" kern="1200" dirty="0" smtClean="0">
                          <a:solidFill>
                            <a:schemeClr val="tx2"/>
                          </a:solidFill>
                          <a:effectLst/>
                          <a:latin typeface="+mn-lt"/>
                          <a:ea typeface="+mn-ea"/>
                          <a:cs typeface="+mn-cs"/>
                        </a:rPr>
                        <a:t>N°  DEL </a:t>
                      </a:r>
                      <a:r>
                        <a:rPr lang="es-CO" sz="1400" b="1" kern="1200" baseline="0" dirty="0" smtClean="0">
                          <a:solidFill>
                            <a:schemeClr val="tx2"/>
                          </a:solidFill>
                          <a:effectLst/>
                          <a:latin typeface="+mn-lt"/>
                          <a:ea typeface="+mn-ea"/>
                          <a:cs typeface="+mn-cs"/>
                        </a:rPr>
                        <a:t> </a:t>
                      </a:r>
                      <a:r>
                        <a:rPr lang="es-CO" sz="1400" b="1" kern="1200" dirty="0" smtClean="0">
                          <a:solidFill>
                            <a:schemeClr val="tx2"/>
                          </a:solidFill>
                          <a:effectLst/>
                          <a:latin typeface="+mn-lt"/>
                          <a:ea typeface="+mn-ea"/>
                          <a:cs typeface="+mn-cs"/>
                        </a:rPr>
                        <a:t>RADICADO</a:t>
                      </a:r>
                      <a:endParaRPr lang="es-CO" sz="14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419" sz="1400" b="1"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419" sz="1400" b="1" kern="1200" dirty="0" smtClean="0">
                          <a:solidFill>
                            <a:schemeClr val="tx2"/>
                          </a:solidFill>
                          <a:effectLst/>
                          <a:latin typeface="+mn-lt"/>
                          <a:ea typeface="+mn-ea"/>
                          <a:cs typeface="+mn-cs"/>
                        </a:rPr>
                        <a:t>ASUNTO</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400" b="1" kern="1200" dirty="0" smtClean="0">
                          <a:solidFill>
                            <a:schemeClr val="tx2"/>
                          </a:solidFill>
                          <a:effectLst/>
                          <a:latin typeface="+mn-lt"/>
                          <a:ea typeface="+mn-ea"/>
                          <a:cs typeface="+mn-cs"/>
                        </a:rPr>
                        <a:t> </a:t>
                      </a:r>
                      <a:endParaRPr lang="es-ES" sz="14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b="1"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b="1" kern="1200" dirty="0" smtClean="0">
                          <a:solidFill>
                            <a:schemeClr val="tx2"/>
                          </a:solidFill>
                          <a:effectLst/>
                          <a:latin typeface="+mn-lt"/>
                          <a:ea typeface="+mn-ea"/>
                          <a:cs typeface="+mn-cs"/>
                        </a:rPr>
                        <a:t>DEPENDENCIA</a:t>
                      </a:r>
                      <a:endParaRPr lang="es-CO" sz="1400" b="1" kern="1200" dirty="0">
                        <a:solidFill>
                          <a:schemeClr val="tx2"/>
                        </a:solidFill>
                        <a:effectLst/>
                        <a:latin typeface="+mn-lt"/>
                        <a:ea typeface="+mn-ea"/>
                        <a:cs typeface="+mn-cs"/>
                      </a:endParaRPr>
                    </a:p>
                  </a:txBody>
                  <a:tcPr marL="68580" marR="68580" marT="0" marB="0">
                    <a:solidFill>
                      <a:schemeClr val="bg1">
                        <a:lumMod val="65000"/>
                      </a:schemeClr>
                    </a:solidFill>
                  </a:tcPr>
                </a:tc>
                <a:extLst>
                  <a:ext uri="{0D108BD9-81ED-4DB2-BD59-A6C34878D82A}">
                    <a16:rowId xmlns:a16="http://schemas.microsoft.com/office/drawing/2014/main" val="3382264639"/>
                  </a:ext>
                </a:extLst>
              </a:tr>
              <a:tr h="104250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CO" sz="1600" b="1" kern="1200" dirty="0" smtClean="0">
                          <a:solidFill>
                            <a:schemeClr val="tx2"/>
                          </a:solidFill>
                          <a:effectLst/>
                          <a:latin typeface="+mn-lt"/>
                          <a:ea typeface="+mn-ea"/>
                          <a:cs typeface="+mn-cs"/>
                        </a:rPr>
                        <a:t>1.-</a:t>
                      </a:r>
                      <a:r>
                        <a:rPr lang="es-CO" sz="1600" b="1" kern="1200" baseline="0" dirty="0" smtClean="0">
                          <a:solidFill>
                            <a:schemeClr val="tx2"/>
                          </a:solidFill>
                          <a:effectLst/>
                          <a:latin typeface="+mn-lt"/>
                          <a:ea typeface="+mn-ea"/>
                          <a:cs typeface="+mn-cs"/>
                        </a:rPr>
                        <a:t> </a:t>
                      </a:r>
                      <a:r>
                        <a:rPr lang="es-419" sz="1600" b="1" kern="1200" dirty="0" smtClean="0">
                          <a:solidFill>
                            <a:schemeClr val="tx2"/>
                          </a:solidFill>
                          <a:effectLst/>
                          <a:latin typeface="+mn-lt"/>
                          <a:ea typeface="+mn-ea"/>
                          <a:cs typeface="+mn-cs"/>
                        </a:rPr>
                        <a:t>20193210009932 </a:t>
                      </a:r>
                    </a:p>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del 29/1/2019</a:t>
                      </a:r>
                      <a:endParaRPr lang="es-CO" sz="1600" b="1" kern="1200" dirty="0">
                        <a:solidFill>
                          <a:schemeClr val="tx2"/>
                        </a:solidFill>
                        <a:latin typeface="+mn-lt"/>
                        <a:ea typeface="+mn-ea"/>
                        <a:cs typeface="+mn-cs"/>
                      </a:endParaRPr>
                    </a:p>
                  </a:txBody>
                  <a:tcPr marL="68580" marR="68580" marT="0" marB="0">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CO" sz="1800" b="0" i="1" kern="1200" dirty="0" smtClean="0">
                          <a:solidFill>
                            <a:schemeClr val="tx2"/>
                          </a:solidFill>
                          <a:effectLst/>
                          <a:latin typeface="+mn-lt"/>
                          <a:ea typeface="+mn-ea"/>
                          <a:cs typeface="+mn-cs"/>
                        </a:rPr>
                        <a:t>“</a:t>
                      </a:r>
                      <a:r>
                        <a:rPr lang="es-CO" sz="1600" i="1" dirty="0" smtClean="0">
                          <a:solidFill>
                            <a:schemeClr val="tx2"/>
                          </a:solidFill>
                        </a:rPr>
                        <a:t>Para informarle que el día de hoy me ausento de la oficina por una calamidad familiar gracias por su atención prestada”</a:t>
                      </a:r>
                      <a:endParaRPr lang="es-CO" sz="1600" b="0" i="1" kern="1200" dirty="0" smtClean="0">
                        <a:solidFill>
                          <a:schemeClr val="tx2"/>
                        </a:solidFill>
                        <a:effectLst/>
                        <a:latin typeface="+mn-lt"/>
                        <a:ea typeface="+mn-ea"/>
                        <a:cs typeface="+mn-cs"/>
                      </a:endParaRPr>
                    </a:p>
                  </a:txBody>
                  <a:tcPr marL="68580" marR="68580" marT="0" marB="0">
                    <a:solidFill>
                      <a:schemeClr val="accent2">
                        <a:lumMod val="20000"/>
                        <a:lumOff val="80000"/>
                      </a:schemeClr>
                    </a:solidFill>
                  </a:tcPr>
                </a:tc>
                <a:tc row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Subdirección </a:t>
                      </a: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Administrativa</a:t>
                      </a:r>
                      <a:r>
                        <a:rPr lang="es-CO" sz="1600" b="0" kern="1200" baseline="0" dirty="0" smtClean="0">
                          <a:solidFill>
                            <a:schemeClr val="tx2"/>
                          </a:solidFill>
                          <a:effectLst/>
                          <a:latin typeface="+mn-lt"/>
                          <a:ea typeface="+mn-ea"/>
                          <a:cs typeface="+mn-cs"/>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baseline="0" dirty="0" smtClean="0">
                          <a:solidFill>
                            <a:schemeClr val="tx2"/>
                          </a:solidFill>
                          <a:effectLst/>
                          <a:latin typeface="+mn-lt"/>
                          <a:ea typeface="+mn-ea"/>
                          <a:cs typeface="+mn-cs"/>
                        </a:rPr>
                        <a:t>y Financiera</a:t>
                      </a:r>
                      <a:endParaRPr lang="es-CO" sz="1600" b="0" kern="1200" dirty="0" smtClean="0">
                        <a:solidFill>
                          <a:schemeClr val="tx2"/>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4128956921"/>
                  </a:ext>
                </a:extLst>
              </a:tr>
              <a:tr h="125678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s-419" sz="1600" b="1" kern="1200" dirty="0" smtClean="0">
                        <a:solidFill>
                          <a:schemeClr val="tx2"/>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2.-</a:t>
                      </a:r>
                      <a:r>
                        <a:rPr lang="es-419" sz="1600" b="1" kern="1200" baseline="0" dirty="0" smtClean="0">
                          <a:solidFill>
                            <a:schemeClr val="tx2"/>
                          </a:solidFill>
                          <a:effectLst/>
                          <a:latin typeface="+mn-lt"/>
                          <a:ea typeface="+mn-ea"/>
                          <a:cs typeface="+mn-cs"/>
                        </a:rPr>
                        <a:t> </a:t>
                      </a:r>
                      <a:r>
                        <a:rPr lang="es-419" sz="1600" b="1" kern="1200" dirty="0" smtClean="0">
                          <a:solidFill>
                            <a:schemeClr val="tx2"/>
                          </a:solidFill>
                          <a:effectLst/>
                          <a:latin typeface="+mn-lt"/>
                          <a:ea typeface="+mn-ea"/>
                          <a:cs typeface="+mn-cs"/>
                        </a:rPr>
                        <a:t>20193210031902</a:t>
                      </a:r>
                    </a:p>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Del 4/4/2019</a:t>
                      </a:r>
                      <a:endParaRPr lang="es-CO" sz="1600" b="1"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kern="1200" dirty="0" smtClean="0">
                          <a:solidFill>
                            <a:schemeClr val="tx2"/>
                          </a:solidFill>
                          <a:effectLst/>
                          <a:latin typeface="+mn-lt"/>
                          <a:ea typeface="+mn-ea"/>
                          <a:cs typeface="+mn-cs"/>
                        </a:rPr>
                        <a:t>Solicitud de reporte del mes de marzo y los respectivos soportes de pago</a:t>
                      </a:r>
                    </a:p>
                  </a:txBody>
                  <a:tcPr marL="68580" marR="68580" marT="0" marB="0">
                    <a:solidFill>
                      <a:schemeClr val="accent2">
                        <a:lumMod val="20000"/>
                        <a:lumOff val="80000"/>
                      </a:schemeClr>
                    </a:solidFill>
                  </a:tcPr>
                </a:tc>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2791738671"/>
                  </a:ext>
                </a:extLst>
              </a:tr>
              <a:tr h="116769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3.- 20193210047662</a:t>
                      </a:r>
                    </a:p>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Del 29/5/2019</a:t>
                      </a:r>
                      <a:endParaRPr lang="es-CO" sz="1600" b="1"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419" sz="1600" kern="1200" dirty="0" smtClean="0">
                          <a:solidFill>
                            <a:schemeClr val="tx2"/>
                          </a:solidFill>
                          <a:effectLst/>
                          <a:latin typeface="+mn-lt"/>
                          <a:ea typeface="+mn-ea"/>
                          <a:cs typeface="+mn-cs"/>
                        </a:rPr>
                        <a:t>Solicitud de descuento mensual sea traspasado a Protección S.A. </a:t>
                      </a:r>
                      <a:endParaRPr lang="es-ES" sz="1600" kern="1200" dirty="0" smtClean="0">
                        <a:solidFill>
                          <a:schemeClr val="tx2"/>
                        </a:solidFill>
                        <a:effectLst/>
                        <a:latin typeface="+mn-lt"/>
                        <a:ea typeface="+mn-ea"/>
                        <a:cs typeface="+mn-cs"/>
                      </a:endParaRPr>
                    </a:p>
                  </a:txBody>
                  <a:tcPr marL="68580" marR="68580" marT="0" marB="0">
                    <a:solidFill>
                      <a:schemeClr val="accent2">
                        <a:lumMod val="20000"/>
                        <a:lumOff val="80000"/>
                      </a:schemeClr>
                    </a:solidFill>
                  </a:tcPr>
                </a:tc>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3811028780"/>
                  </a:ext>
                </a:extLst>
              </a:tr>
            </a:tbl>
          </a:graphicData>
        </a:graphic>
      </p:graphicFrame>
    </p:spTree>
    <p:extLst>
      <p:ext uri="{BB962C8B-B14F-4D97-AF65-F5344CB8AC3E}">
        <p14:creationId xmlns:p14="http://schemas.microsoft.com/office/powerpoint/2010/main" val="4243478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99392" y="294290"/>
            <a:ext cx="8492360"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419" sz="2800" b="1" dirty="0">
                <a:solidFill>
                  <a:schemeClr val="tx2"/>
                </a:solidFill>
              </a:rPr>
              <a:t>NO SE EVIDENCIÓ RESPUESTA DE LAS PQRSD </a:t>
            </a:r>
          </a:p>
          <a:p>
            <a:pPr algn="ctr"/>
            <a:r>
              <a:rPr lang="es-MX" sz="2800" b="1" dirty="0" smtClean="0">
                <a:solidFill>
                  <a:schemeClr val="tx2"/>
                </a:solidFill>
              </a:rPr>
              <a:t>ANEXO 3</a:t>
            </a:r>
            <a:endParaRPr lang="es-MX" sz="2800" b="1" dirty="0">
              <a:solidFill>
                <a:schemeClr val="tx2"/>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714494598"/>
              </p:ext>
            </p:extLst>
          </p:nvPr>
        </p:nvGraphicFramePr>
        <p:xfrm>
          <a:off x="399392" y="1403888"/>
          <a:ext cx="8492360" cy="4253591"/>
        </p:xfrm>
        <a:graphic>
          <a:graphicData uri="http://schemas.openxmlformats.org/drawingml/2006/table">
            <a:tbl>
              <a:tblPr firstRow="1" bandRow="1">
                <a:tableStyleId>{5C22544A-7EE6-4342-B048-85BDC9FD1C3A}</a:tableStyleId>
              </a:tblPr>
              <a:tblGrid>
                <a:gridCol w="1954925">
                  <a:extLst>
                    <a:ext uri="{9D8B030D-6E8A-4147-A177-3AD203B41FA5}">
                      <a16:colId xmlns:a16="http://schemas.microsoft.com/office/drawing/2014/main" val="192275602"/>
                    </a:ext>
                  </a:extLst>
                </a:gridCol>
                <a:gridCol w="4813738">
                  <a:extLst>
                    <a:ext uri="{9D8B030D-6E8A-4147-A177-3AD203B41FA5}">
                      <a16:colId xmlns:a16="http://schemas.microsoft.com/office/drawing/2014/main" val="3880163575"/>
                    </a:ext>
                  </a:extLst>
                </a:gridCol>
                <a:gridCol w="1723697">
                  <a:extLst>
                    <a:ext uri="{9D8B030D-6E8A-4147-A177-3AD203B41FA5}">
                      <a16:colId xmlns:a16="http://schemas.microsoft.com/office/drawing/2014/main" val="695512835"/>
                    </a:ext>
                  </a:extLst>
                </a:gridCol>
              </a:tblGrid>
              <a:tr h="125000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b="1"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b="1" kern="1200" dirty="0" smtClean="0">
                          <a:solidFill>
                            <a:schemeClr val="tx2"/>
                          </a:solidFill>
                          <a:effectLst/>
                          <a:latin typeface="+mn-lt"/>
                          <a:ea typeface="+mn-ea"/>
                          <a:cs typeface="+mn-cs"/>
                        </a:rPr>
                        <a:t>N°  DEL </a:t>
                      </a:r>
                      <a:r>
                        <a:rPr lang="es-CO" sz="1400" b="1" kern="1200" baseline="0" dirty="0" smtClean="0">
                          <a:solidFill>
                            <a:schemeClr val="tx2"/>
                          </a:solidFill>
                          <a:effectLst/>
                          <a:latin typeface="+mn-lt"/>
                          <a:ea typeface="+mn-ea"/>
                          <a:cs typeface="+mn-cs"/>
                        </a:rPr>
                        <a:t> </a:t>
                      </a:r>
                      <a:r>
                        <a:rPr lang="es-CO" sz="1400" b="1" kern="1200" dirty="0" smtClean="0">
                          <a:solidFill>
                            <a:schemeClr val="tx2"/>
                          </a:solidFill>
                          <a:effectLst/>
                          <a:latin typeface="+mn-lt"/>
                          <a:ea typeface="+mn-ea"/>
                          <a:cs typeface="+mn-cs"/>
                        </a:rPr>
                        <a:t>RADICADO</a:t>
                      </a:r>
                      <a:endParaRPr lang="es-CO" sz="14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419" sz="1400" b="1"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419" sz="1400" b="1" kern="1200" dirty="0" smtClean="0">
                          <a:solidFill>
                            <a:schemeClr val="tx2"/>
                          </a:solidFill>
                          <a:effectLst/>
                          <a:latin typeface="+mn-lt"/>
                          <a:ea typeface="+mn-ea"/>
                          <a:cs typeface="+mn-cs"/>
                        </a:rPr>
                        <a:t>ASUNTO</a:t>
                      </a:r>
                    </a:p>
                    <a:p>
                      <a:pPr marL="0" marR="0" indent="0" algn="ctr" defTabSz="914400" rtl="0" eaLnBrk="1" fontAlgn="auto" latinLnBrk="0" hangingPunct="1">
                        <a:lnSpc>
                          <a:spcPct val="115000"/>
                        </a:lnSpc>
                        <a:spcBef>
                          <a:spcPts val="0"/>
                        </a:spcBef>
                        <a:spcAft>
                          <a:spcPts val="0"/>
                        </a:spcAft>
                        <a:buClrTx/>
                        <a:buSzTx/>
                        <a:buFontTx/>
                        <a:buNone/>
                        <a:tabLst/>
                        <a:defRPr/>
                      </a:pPr>
                      <a:r>
                        <a:rPr lang="es-419" sz="1400" b="1" kern="1200" dirty="0" smtClean="0">
                          <a:solidFill>
                            <a:schemeClr val="tx2"/>
                          </a:solidFill>
                          <a:effectLst/>
                          <a:latin typeface="+mn-lt"/>
                          <a:ea typeface="+mn-ea"/>
                          <a:cs typeface="+mn-cs"/>
                        </a:rPr>
                        <a:t> </a:t>
                      </a:r>
                      <a:endParaRPr lang="es-ES" sz="14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b="1"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b="1" kern="1200" dirty="0" smtClean="0">
                          <a:solidFill>
                            <a:schemeClr val="tx2"/>
                          </a:solidFill>
                          <a:effectLst/>
                          <a:latin typeface="+mn-lt"/>
                          <a:ea typeface="+mn-ea"/>
                          <a:cs typeface="+mn-cs"/>
                        </a:rPr>
                        <a:t>DEPENDENCIA</a:t>
                      </a:r>
                      <a:endParaRPr lang="es-CO" sz="1400" b="1" kern="1200" dirty="0">
                        <a:solidFill>
                          <a:schemeClr val="tx2"/>
                        </a:solidFill>
                        <a:effectLst/>
                        <a:latin typeface="+mn-lt"/>
                        <a:ea typeface="+mn-ea"/>
                        <a:cs typeface="+mn-cs"/>
                      </a:endParaRPr>
                    </a:p>
                  </a:txBody>
                  <a:tcPr marL="68580" marR="68580" marT="0" marB="0">
                    <a:solidFill>
                      <a:schemeClr val="bg1">
                        <a:lumMod val="65000"/>
                      </a:schemeClr>
                    </a:solidFill>
                  </a:tcPr>
                </a:tc>
                <a:extLst>
                  <a:ext uri="{0D108BD9-81ED-4DB2-BD59-A6C34878D82A}">
                    <a16:rowId xmlns:a16="http://schemas.microsoft.com/office/drawing/2014/main" val="3382264639"/>
                  </a:ext>
                </a:extLst>
              </a:tr>
              <a:tr h="133677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s-419" sz="1600" b="1" kern="1200" dirty="0" smtClean="0">
                        <a:solidFill>
                          <a:schemeClr val="tx2"/>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4.- 20193210049612</a:t>
                      </a:r>
                    </a:p>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Del 6/6/2019</a:t>
                      </a:r>
                      <a:endParaRPr lang="es-CO" sz="1600" b="1"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419"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419" sz="1600" kern="1200" dirty="0" smtClean="0">
                          <a:solidFill>
                            <a:schemeClr val="tx2"/>
                          </a:solidFill>
                          <a:effectLst/>
                          <a:latin typeface="+mn-lt"/>
                          <a:ea typeface="+mn-ea"/>
                          <a:cs typeface="+mn-cs"/>
                        </a:rPr>
                        <a:t>Solicitud</a:t>
                      </a:r>
                      <a:r>
                        <a:rPr lang="es-419" sz="1600" kern="1200" baseline="0" dirty="0" smtClean="0">
                          <a:solidFill>
                            <a:schemeClr val="tx2"/>
                          </a:solidFill>
                          <a:effectLst/>
                          <a:latin typeface="+mn-lt"/>
                          <a:ea typeface="+mn-ea"/>
                          <a:cs typeface="+mn-cs"/>
                        </a:rPr>
                        <a:t> de expedición de certificado laboral</a:t>
                      </a:r>
                      <a:endParaRPr lang="es-ES" sz="1600" kern="1200" dirty="0" smtClean="0">
                        <a:solidFill>
                          <a:schemeClr val="tx2"/>
                        </a:solidFill>
                        <a:effectLst/>
                        <a:latin typeface="+mn-lt"/>
                        <a:ea typeface="+mn-ea"/>
                        <a:cs typeface="+mn-cs"/>
                      </a:endParaRPr>
                    </a:p>
                  </a:txBody>
                  <a:tcPr marL="68580" marR="68580" marT="0" marB="0">
                    <a:solidFill>
                      <a:schemeClr val="accent2">
                        <a:lumMod val="20000"/>
                        <a:lumOff val="80000"/>
                      </a:schemeClr>
                    </a:solidFill>
                  </a:tcPr>
                </a:tc>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kern="1200" dirty="0" smtClean="0">
                          <a:solidFill>
                            <a:schemeClr val="tx2"/>
                          </a:solidFill>
                          <a:effectLst/>
                          <a:latin typeface="+mn-lt"/>
                          <a:ea typeface="+mn-ea"/>
                          <a:cs typeface="+mn-cs"/>
                        </a:rPr>
                        <a:t>Subdirección</a:t>
                      </a:r>
                      <a:r>
                        <a:rPr lang="es-CO" sz="1600" kern="1200" baseline="0" dirty="0" smtClean="0">
                          <a:solidFill>
                            <a:schemeClr val="tx2"/>
                          </a:solidFill>
                          <a:effectLst/>
                          <a:latin typeface="+mn-lt"/>
                          <a:ea typeface="+mn-ea"/>
                          <a:cs typeface="+mn-cs"/>
                        </a:rPr>
                        <a:t> Administrativa y Financiera</a:t>
                      </a:r>
                      <a:endParaRPr lang="es-CO" sz="160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1472317340"/>
                  </a:ext>
                </a:extLst>
              </a:tr>
              <a:tr h="166680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s-419" sz="1600" b="1" kern="1200" dirty="0" smtClean="0">
                        <a:solidFill>
                          <a:schemeClr val="tx2"/>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s-419" sz="1600" b="1" kern="1200" dirty="0" smtClean="0">
                        <a:solidFill>
                          <a:schemeClr val="tx2"/>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5.- 20193210031512</a:t>
                      </a:r>
                    </a:p>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3/4/2019</a:t>
                      </a:r>
                      <a:endParaRPr lang="es-CO" sz="1600" b="1"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419"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s-419"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419" sz="1600" kern="1200" dirty="0" smtClean="0">
                          <a:solidFill>
                            <a:schemeClr val="tx2"/>
                          </a:solidFill>
                          <a:effectLst/>
                          <a:latin typeface="+mn-lt"/>
                          <a:ea typeface="+mn-ea"/>
                          <a:cs typeface="+mn-cs"/>
                        </a:rPr>
                        <a:t>Solicitud</a:t>
                      </a:r>
                      <a:r>
                        <a:rPr lang="es-419" sz="1600" kern="1200" baseline="0" dirty="0" smtClean="0">
                          <a:solidFill>
                            <a:schemeClr val="tx2"/>
                          </a:solidFill>
                          <a:effectLst/>
                          <a:latin typeface="+mn-lt"/>
                          <a:ea typeface="+mn-ea"/>
                          <a:cs typeface="+mn-cs"/>
                        </a:rPr>
                        <a:t> de expedición de certificado laboral</a:t>
                      </a:r>
                      <a:endParaRPr lang="es-ES" sz="160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smtClean="0">
                        <a:solidFill>
                          <a:schemeClr val="tx2"/>
                        </a:solidFill>
                        <a:effectLst/>
                        <a:latin typeface="+mn-lt"/>
                        <a:ea typeface="+mn-ea"/>
                        <a:cs typeface="+mn-cs"/>
                      </a:endParaRPr>
                    </a:p>
                  </a:txBody>
                  <a:tcPr marL="68580" marR="68580" marT="0" marB="0">
                    <a:solidFill>
                      <a:schemeClr val="accent2">
                        <a:lumMod val="20000"/>
                        <a:lumOff val="80000"/>
                      </a:schemeClr>
                    </a:solidFill>
                  </a:tcPr>
                </a:tc>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extLst>
                  <a:ext uri="{0D108BD9-81ED-4DB2-BD59-A6C34878D82A}">
                    <a16:rowId xmlns:a16="http://schemas.microsoft.com/office/drawing/2014/main" val="2791738671"/>
                  </a:ext>
                </a:extLst>
              </a:tr>
            </a:tbl>
          </a:graphicData>
        </a:graphic>
      </p:graphicFrame>
    </p:spTree>
    <p:extLst>
      <p:ext uri="{BB962C8B-B14F-4D97-AF65-F5344CB8AC3E}">
        <p14:creationId xmlns:p14="http://schemas.microsoft.com/office/powerpoint/2010/main" val="3176096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3" name="CuadroTexto 2"/>
          <p:cNvSpPr txBox="1"/>
          <p:nvPr/>
        </p:nvSpPr>
        <p:spPr>
          <a:xfrm>
            <a:off x="399392" y="294290"/>
            <a:ext cx="8492360" cy="954107"/>
          </a:xfrm>
          <a:prstGeom prst="rect">
            <a:avLst/>
          </a:prstGeom>
          <a:ln w="1905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2800" b="1" dirty="0">
                <a:solidFill>
                  <a:schemeClr val="tx2"/>
                </a:solidFill>
              </a:rPr>
              <a:t>NO SE TRASLADÓ POR COMPETENCIA</a:t>
            </a:r>
          </a:p>
          <a:p>
            <a:pPr algn="ctr"/>
            <a:r>
              <a:rPr lang="es-MX" sz="2800" b="1" dirty="0" smtClean="0">
                <a:solidFill>
                  <a:schemeClr val="tx2"/>
                </a:solidFill>
              </a:rPr>
              <a:t>ANEXO 4</a:t>
            </a:r>
            <a:endParaRPr lang="es-MX" sz="2800" b="1" dirty="0">
              <a:solidFill>
                <a:schemeClr val="tx2"/>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276321370"/>
              </p:ext>
            </p:extLst>
          </p:nvPr>
        </p:nvGraphicFramePr>
        <p:xfrm>
          <a:off x="399392" y="1403887"/>
          <a:ext cx="8492360" cy="3649140"/>
        </p:xfrm>
        <a:graphic>
          <a:graphicData uri="http://schemas.openxmlformats.org/drawingml/2006/table">
            <a:tbl>
              <a:tblPr firstRow="1" bandRow="1">
                <a:tableStyleId>{5C22544A-7EE6-4342-B048-85BDC9FD1C3A}</a:tableStyleId>
              </a:tblPr>
              <a:tblGrid>
                <a:gridCol w="1849822">
                  <a:extLst>
                    <a:ext uri="{9D8B030D-6E8A-4147-A177-3AD203B41FA5}">
                      <a16:colId xmlns:a16="http://schemas.microsoft.com/office/drawing/2014/main" val="192275602"/>
                    </a:ext>
                  </a:extLst>
                </a:gridCol>
                <a:gridCol w="5749158">
                  <a:extLst>
                    <a:ext uri="{9D8B030D-6E8A-4147-A177-3AD203B41FA5}">
                      <a16:colId xmlns:a16="http://schemas.microsoft.com/office/drawing/2014/main" val="3880163575"/>
                    </a:ext>
                  </a:extLst>
                </a:gridCol>
                <a:gridCol w="893380">
                  <a:extLst>
                    <a:ext uri="{9D8B030D-6E8A-4147-A177-3AD203B41FA5}">
                      <a16:colId xmlns:a16="http://schemas.microsoft.com/office/drawing/2014/main" val="1646661187"/>
                    </a:ext>
                  </a:extLst>
                </a:gridCol>
              </a:tblGrid>
              <a:tr h="62461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b="1"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b="1" kern="1200" dirty="0" smtClean="0">
                          <a:solidFill>
                            <a:schemeClr val="tx2"/>
                          </a:solidFill>
                          <a:effectLst/>
                          <a:latin typeface="+mn-lt"/>
                          <a:ea typeface="+mn-ea"/>
                          <a:cs typeface="+mn-cs"/>
                        </a:rPr>
                        <a:t>N°  DEL  RADICADO</a:t>
                      </a:r>
                      <a:endParaRPr lang="es-CO" sz="14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b="1"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b="1" kern="1200" dirty="0" smtClean="0">
                          <a:solidFill>
                            <a:schemeClr val="tx2"/>
                          </a:solidFill>
                          <a:effectLst/>
                          <a:latin typeface="+mn-lt"/>
                          <a:ea typeface="+mn-ea"/>
                          <a:cs typeface="+mn-cs"/>
                        </a:rPr>
                        <a:t>OBSERVACIONES</a:t>
                      </a:r>
                      <a:endParaRPr lang="es-CO" sz="1400" b="1" kern="1200" dirty="0">
                        <a:solidFill>
                          <a:schemeClr val="tx2"/>
                        </a:solidFill>
                        <a:effectLst/>
                        <a:latin typeface="+mn-lt"/>
                        <a:ea typeface="+mn-ea"/>
                        <a:cs typeface="+mn-cs"/>
                      </a:endParaRPr>
                    </a:p>
                  </a:txBody>
                  <a:tcPr marL="68580" marR="68580" marT="0" marB="0">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400" b="1"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400" b="1" kern="1200" dirty="0" smtClean="0">
                          <a:solidFill>
                            <a:schemeClr val="tx2"/>
                          </a:solidFill>
                          <a:effectLst/>
                          <a:latin typeface="+mn-lt"/>
                          <a:ea typeface="+mn-ea"/>
                          <a:cs typeface="+mn-cs"/>
                        </a:rPr>
                        <a:t>ÁREA</a:t>
                      </a:r>
                      <a:endParaRPr lang="es-CO" sz="1400" b="1" kern="1200" dirty="0">
                        <a:solidFill>
                          <a:schemeClr val="tx2"/>
                        </a:solidFill>
                        <a:effectLst/>
                        <a:latin typeface="+mn-lt"/>
                        <a:ea typeface="+mn-ea"/>
                        <a:cs typeface="+mn-cs"/>
                      </a:endParaRPr>
                    </a:p>
                  </a:txBody>
                  <a:tcPr marL="68580" marR="68580" marT="0" marB="0">
                    <a:solidFill>
                      <a:schemeClr val="bg1">
                        <a:lumMod val="65000"/>
                      </a:schemeClr>
                    </a:solidFill>
                  </a:tcPr>
                </a:tc>
                <a:extLst>
                  <a:ext uri="{0D108BD9-81ED-4DB2-BD59-A6C34878D82A}">
                    <a16:rowId xmlns:a16="http://schemas.microsoft.com/office/drawing/2014/main" val="3382264639"/>
                  </a:ext>
                </a:extLst>
              </a:tr>
              <a:tr h="302453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s-419" sz="1600" b="1" kern="1200" dirty="0" smtClean="0">
                        <a:solidFill>
                          <a:schemeClr val="tx2"/>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s-419" sz="1600" b="1" kern="1200" dirty="0" smtClean="0">
                        <a:solidFill>
                          <a:schemeClr val="tx2"/>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s-419" sz="1600" b="1" kern="1200" dirty="0" smtClean="0">
                        <a:solidFill>
                          <a:schemeClr val="tx2"/>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s-419" sz="1600" b="1" kern="1200" dirty="0" smtClean="0">
                        <a:solidFill>
                          <a:schemeClr val="tx2"/>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1.- 20193210046712</a:t>
                      </a:r>
                    </a:p>
                    <a:p>
                      <a:pPr marL="0" marR="0" lvl="0" indent="0" algn="ctr" defTabSz="914400" rtl="0" eaLnBrk="1" fontAlgn="auto" latinLnBrk="0" hangingPunct="1">
                        <a:lnSpc>
                          <a:spcPct val="115000"/>
                        </a:lnSpc>
                        <a:spcBef>
                          <a:spcPts val="0"/>
                        </a:spcBef>
                        <a:spcAft>
                          <a:spcPts val="0"/>
                        </a:spcAft>
                        <a:buClrTx/>
                        <a:buSzTx/>
                        <a:buFontTx/>
                        <a:buNone/>
                        <a:tabLst/>
                        <a:defRPr/>
                      </a:pPr>
                      <a:r>
                        <a:rPr lang="es-419" sz="1600" b="1" kern="1200" dirty="0" smtClean="0">
                          <a:solidFill>
                            <a:schemeClr val="tx2"/>
                          </a:solidFill>
                          <a:effectLst/>
                          <a:latin typeface="+mn-lt"/>
                          <a:ea typeface="+mn-ea"/>
                          <a:cs typeface="+mn-cs"/>
                        </a:rPr>
                        <a:t>27/5/2019</a:t>
                      </a:r>
                      <a:endParaRPr lang="es-CO" sz="1600" b="1" kern="1200" dirty="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algn="just"/>
                      <a:endParaRPr lang="es-CO" sz="1600" b="0" kern="1200" dirty="0" smtClean="0">
                        <a:solidFill>
                          <a:schemeClr val="tx2"/>
                        </a:solidFill>
                        <a:effectLst/>
                        <a:latin typeface="+mn-lt"/>
                        <a:ea typeface="+mn-ea"/>
                        <a:cs typeface="+mn-cs"/>
                      </a:endParaRPr>
                    </a:p>
                    <a:p>
                      <a:pPr algn="just"/>
                      <a:endParaRPr lang="es-CO" sz="1600" b="0" kern="1200" dirty="0" smtClean="0">
                        <a:solidFill>
                          <a:schemeClr val="tx2"/>
                        </a:solidFill>
                        <a:effectLst/>
                        <a:latin typeface="+mn-lt"/>
                        <a:ea typeface="+mn-ea"/>
                        <a:cs typeface="+mn-cs"/>
                      </a:endParaRPr>
                    </a:p>
                    <a:p>
                      <a:pPr algn="just"/>
                      <a:r>
                        <a:rPr lang="es-CO" sz="1600" b="0" kern="1200" dirty="0" smtClean="0">
                          <a:solidFill>
                            <a:schemeClr val="tx2"/>
                          </a:solidFill>
                          <a:effectLst/>
                          <a:latin typeface="+mn-lt"/>
                          <a:ea typeface="+mn-ea"/>
                          <a:cs typeface="+mn-cs"/>
                        </a:rPr>
                        <a:t>El peticionario elevó un derecho de petición al Vicepresidente</a:t>
                      </a:r>
                      <a:r>
                        <a:rPr lang="es-CO" sz="1600" b="0" kern="1200" baseline="0" dirty="0" smtClean="0">
                          <a:solidFill>
                            <a:schemeClr val="tx2"/>
                          </a:solidFill>
                          <a:effectLst/>
                          <a:latin typeface="+mn-lt"/>
                          <a:ea typeface="+mn-ea"/>
                          <a:cs typeface="+mn-cs"/>
                        </a:rPr>
                        <a:t> ambiental de</a:t>
                      </a:r>
                      <a:r>
                        <a:rPr lang="es-CO" sz="1600" b="0" kern="1200" dirty="0" smtClean="0">
                          <a:solidFill>
                            <a:schemeClr val="tx2"/>
                          </a:solidFill>
                          <a:effectLst/>
                          <a:latin typeface="+mn-lt"/>
                          <a:ea typeface="+mn-ea"/>
                          <a:cs typeface="+mn-cs"/>
                        </a:rPr>
                        <a:t> la EAAB, solicitando orientación</a:t>
                      </a:r>
                      <a:r>
                        <a:rPr lang="es-CO" sz="1600" b="0" kern="1200" baseline="0" dirty="0" smtClean="0">
                          <a:solidFill>
                            <a:schemeClr val="tx2"/>
                          </a:solidFill>
                          <a:effectLst/>
                          <a:latin typeface="+mn-lt"/>
                          <a:ea typeface="+mn-ea"/>
                          <a:cs typeface="+mn-cs"/>
                        </a:rPr>
                        <a:t> sobre la metodología tarifaria adoptada para calcular los costos medios generados por tasas ambientales</a:t>
                      </a:r>
                      <a:r>
                        <a:rPr lang="es-CO" sz="1600" b="0" kern="1200" dirty="0" smtClean="0">
                          <a:solidFill>
                            <a:schemeClr val="tx2"/>
                          </a:solidFill>
                          <a:effectLst/>
                          <a:latin typeface="+mn-lt"/>
                          <a:ea typeface="+mn-ea"/>
                          <a:cs typeface="+mn-cs"/>
                        </a:rPr>
                        <a:t> y lo radicó</a:t>
                      </a:r>
                      <a:r>
                        <a:rPr lang="es-CO" sz="1600" b="0" kern="1200" baseline="0" dirty="0" smtClean="0">
                          <a:solidFill>
                            <a:schemeClr val="tx2"/>
                          </a:solidFill>
                          <a:effectLst/>
                          <a:latin typeface="+mn-lt"/>
                          <a:ea typeface="+mn-ea"/>
                          <a:cs typeface="+mn-cs"/>
                        </a:rPr>
                        <a:t> en la página web de la UAE CRA</a:t>
                      </a:r>
                      <a:r>
                        <a:rPr lang="es-CO" sz="1600" b="0" kern="1200" dirty="0" smtClean="0">
                          <a:solidFill>
                            <a:schemeClr val="tx2"/>
                          </a:solidFill>
                          <a:effectLst/>
                          <a:latin typeface="+mn-lt"/>
                          <a:ea typeface="+mn-ea"/>
                          <a:cs typeface="+mn-cs"/>
                        </a:rPr>
                        <a:t>.</a:t>
                      </a:r>
                    </a:p>
                    <a:p>
                      <a:pPr algn="just"/>
                      <a:endParaRPr lang="es-CO" sz="1000" b="0" kern="1200" dirty="0" smtClean="0">
                        <a:solidFill>
                          <a:schemeClr val="tx2"/>
                        </a:solidFill>
                        <a:effectLst/>
                        <a:latin typeface="+mn-lt"/>
                        <a:ea typeface="+mn-ea"/>
                        <a:cs typeface="+mn-cs"/>
                      </a:endParaRPr>
                    </a:p>
                    <a:p>
                      <a:pPr algn="just"/>
                      <a:r>
                        <a:rPr lang="es-CO" sz="1600" b="0" kern="1200" dirty="0" smtClean="0">
                          <a:solidFill>
                            <a:schemeClr val="tx2"/>
                          </a:solidFill>
                          <a:effectLst/>
                          <a:latin typeface="+mn-lt"/>
                          <a:ea typeface="+mn-ea"/>
                          <a:cs typeface="+mn-cs"/>
                        </a:rPr>
                        <a:t>Posteriormente,</a:t>
                      </a:r>
                      <a:r>
                        <a:rPr lang="es-CO" sz="1600" b="0" kern="1200" baseline="0" dirty="0" smtClean="0">
                          <a:solidFill>
                            <a:schemeClr val="tx2"/>
                          </a:solidFill>
                          <a:effectLst/>
                          <a:latin typeface="+mn-lt"/>
                          <a:ea typeface="+mn-ea"/>
                          <a:cs typeface="+mn-cs"/>
                        </a:rPr>
                        <a:t> la entidad en el histórico de Orfeo señaló lo siguiente: </a:t>
                      </a:r>
                      <a:r>
                        <a:rPr lang="es-CO" sz="1400" i="1" kern="1200" dirty="0" smtClean="0">
                          <a:solidFill>
                            <a:schemeClr val="tx2"/>
                          </a:solidFill>
                          <a:latin typeface="+mn-lt"/>
                          <a:ea typeface="+mn-ea"/>
                          <a:cs typeface="+mn-cs"/>
                        </a:rPr>
                        <a:t>“NRR. Comunicación no dirigida a la CRA. un ciudadano pide información a la EAAB sobre el cumplimiento del plan de mejoramiento de la </a:t>
                      </a:r>
                      <a:r>
                        <a:rPr lang="es-CO" sz="1400" i="1" kern="1200" dirty="0" err="1" smtClean="0">
                          <a:solidFill>
                            <a:schemeClr val="tx2"/>
                          </a:solidFill>
                          <a:latin typeface="+mn-lt"/>
                          <a:ea typeface="+mn-ea"/>
                          <a:cs typeface="+mn-cs"/>
                        </a:rPr>
                        <a:t>contraloria</a:t>
                      </a:r>
                      <a:r>
                        <a:rPr lang="es-CO" sz="1400" i="1" kern="1200" dirty="0" smtClean="0">
                          <a:solidFill>
                            <a:schemeClr val="tx2"/>
                          </a:solidFill>
                          <a:latin typeface="+mn-lt"/>
                          <a:ea typeface="+mn-ea"/>
                          <a:cs typeface="+mn-cs"/>
                        </a:rPr>
                        <a:t>. asunto que no es competencia de la CRA”.</a:t>
                      </a:r>
                    </a:p>
                    <a:p>
                      <a:pPr algn="just"/>
                      <a:endParaRPr lang="es-CO" sz="700" i="1" kern="1200" dirty="0" smtClean="0">
                        <a:solidFill>
                          <a:schemeClr val="tx2"/>
                        </a:solidFill>
                        <a:latin typeface="+mn-lt"/>
                        <a:ea typeface="+mn-ea"/>
                        <a:cs typeface="+mn-cs"/>
                      </a:endParaRPr>
                    </a:p>
                    <a:p>
                      <a:pPr algn="just"/>
                      <a:endParaRPr lang="es-CO" sz="700" b="0" kern="1200" baseline="0" dirty="0" smtClean="0">
                        <a:solidFill>
                          <a:schemeClr val="tx2"/>
                        </a:solidFill>
                        <a:effectLst/>
                        <a:latin typeface="+mn-lt"/>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s-CO" sz="1600" b="0" kern="1200" dirty="0" smtClean="0">
                        <a:solidFill>
                          <a:schemeClr val="tx2"/>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CO" sz="1600" b="0" kern="1200" dirty="0" smtClean="0">
                          <a:solidFill>
                            <a:schemeClr val="tx2"/>
                          </a:solidFill>
                          <a:effectLst/>
                          <a:latin typeface="+mn-lt"/>
                          <a:ea typeface="+mn-ea"/>
                          <a:cs typeface="+mn-cs"/>
                        </a:rPr>
                        <a:t>Oficina Asesora Jurídica </a:t>
                      </a:r>
                    </a:p>
                  </a:txBody>
                  <a:tcPr marL="68580" marR="68580" marT="0" marB="0">
                    <a:solidFill>
                      <a:schemeClr val="accent2">
                        <a:lumMod val="20000"/>
                        <a:lumOff val="80000"/>
                      </a:schemeClr>
                    </a:solidFill>
                  </a:tcPr>
                </a:tc>
                <a:extLst>
                  <a:ext uri="{0D108BD9-81ED-4DB2-BD59-A6C34878D82A}">
                    <a16:rowId xmlns:a16="http://schemas.microsoft.com/office/drawing/2014/main" val="4128956921"/>
                  </a:ext>
                </a:extLst>
              </a:tr>
            </a:tbl>
          </a:graphicData>
        </a:graphic>
      </p:graphicFrame>
    </p:spTree>
    <p:extLst>
      <p:ext uri="{BB962C8B-B14F-4D97-AF65-F5344CB8AC3E}">
        <p14:creationId xmlns:p14="http://schemas.microsoft.com/office/powerpoint/2010/main" val="3587283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45564" y="339123"/>
            <a:ext cx="8671034" cy="5124480"/>
          </a:xfrm>
          <a:prstGeom prst="rect">
            <a:avLst/>
          </a:prstGeom>
          <a:ln w="285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3200" b="1" dirty="0" smtClean="0">
                <a:solidFill>
                  <a:schemeClr val="tx2"/>
                </a:solidFill>
              </a:rPr>
              <a:t>FORTALEZAS</a:t>
            </a:r>
          </a:p>
          <a:p>
            <a:pPr algn="ctr">
              <a:defRPr/>
            </a:pPr>
            <a:endParaRPr lang="es-419" sz="3200" b="1" dirty="0">
              <a:solidFill>
                <a:schemeClr val="tx2"/>
              </a:solidFill>
            </a:endParaRPr>
          </a:p>
          <a:p>
            <a:pPr algn="ctr">
              <a:defRPr/>
            </a:pPr>
            <a:endParaRPr lang="es-419" sz="3200" b="1" dirty="0" smtClean="0">
              <a:solidFill>
                <a:schemeClr val="tx2"/>
              </a:solidFill>
            </a:endParaRPr>
          </a:p>
          <a:p>
            <a:pPr algn="ctr">
              <a:defRPr/>
            </a:pPr>
            <a:endParaRPr lang="es-419" sz="1000" b="1" dirty="0" smtClean="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a:solidFill>
                <a:schemeClr val="tx2"/>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631279031"/>
              </p:ext>
            </p:extLst>
          </p:nvPr>
        </p:nvGraphicFramePr>
        <p:xfrm>
          <a:off x="310242" y="1156137"/>
          <a:ext cx="8476406" cy="4109545"/>
        </p:xfrm>
        <a:graphic>
          <a:graphicData uri="http://schemas.openxmlformats.org/drawingml/2006/table">
            <a:tbl>
              <a:tblPr firstRow="1" bandRow="1">
                <a:tableStyleId>{5C22544A-7EE6-4342-B048-85BDC9FD1C3A}</a:tableStyleId>
              </a:tblPr>
              <a:tblGrid>
                <a:gridCol w="4643989">
                  <a:extLst>
                    <a:ext uri="{9D8B030D-6E8A-4147-A177-3AD203B41FA5}">
                      <a16:colId xmlns:a16="http://schemas.microsoft.com/office/drawing/2014/main" val="1595961351"/>
                    </a:ext>
                  </a:extLst>
                </a:gridCol>
                <a:gridCol w="3832417">
                  <a:extLst>
                    <a:ext uri="{9D8B030D-6E8A-4147-A177-3AD203B41FA5}">
                      <a16:colId xmlns:a16="http://schemas.microsoft.com/office/drawing/2014/main" val="1518975351"/>
                    </a:ext>
                  </a:extLst>
                </a:gridCol>
              </a:tblGrid>
              <a:tr h="1286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kern="1200" baseline="0" dirty="0" smtClean="0">
                          <a:solidFill>
                            <a:schemeClr val="tx2"/>
                          </a:solidFill>
                          <a:latin typeface="+mn-lt"/>
                          <a:ea typeface="+mn-ea"/>
                          <a:cs typeface="+mn-cs"/>
                        </a:rPr>
                        <a:t>Directrices Ley 1437 de 2011</a:t>
                      </a:r>
                    </a:p>
                    <a:p>
                      <a:pPr marL="0" marR="0" indent="0" algn="ctr" defTabSz="914400" rtl="0" eaLnBrk="1" fontAlgn="auto" latinLnBrk="0" hangingPunct="1">
                        <a:lnSpc>
                          <a:spcPct val="100000"/>
                        </a:lnSpc>
                        <a:spcBef>
                          <a:spcPts val="0"/>
                        </a:spcBef>
                        <a:spcAft>
                          <a:spcPts val="0"/>
                        </a:spcAft>
                        <a:buClrTx/>
                        <a:buSzTx/>
                        <a:buFontTx/>
                        <a:buNone/>
                        <a:tabLst/>
                        <a:defRPr/>
                      </a:pPr>
                      <a:r>
                        <a:rPr lang="es-MX" sz="2200" b="1" i="0" kern="1200" baseline="0" dirty="0" smtClean="0">
                          <a:solidFill>
                            <a:schemeClr val="tx2"/>
                          </a:solidFill>
                          <a:latin typeface="+mn-lt"/>
                          <a:ea typeface="+mn-ea"/>
                          <a:cs typeface="+mn-cs"/>
                        </a:rPr>
                        <a:t>Artículo 7º Numeral 4 </a:t>
                      </a:r>
                      <a:r>
                        <a:rPr lang="es-MX" sz="2200" b="1" i="1" kern="1200" baseline="0" dirty="0" smtClean="0">
                          <a:solidFill>
                            <a:schemeClr val="tx2"/>
                          </a:solidFill>
                          <a:latin typeface="+mn-lt"/>
                          <a:ea typeface="+mn-ea"/>
                          <a:cs typeface="+mn-cs"/>
                        </a:rPr>
                        <a:t>“Deberes de las autoridades en la atención al público”</a:t>
                      </a:r>
                      <a:endParaRPr lang="es-CO" sz="2200" b="1" i="1" kern="1200" baseline="0" dirty="0" smtClean="0">
                        <a:solidFill>
                          <a:schemeClr val="tx2"/>
                        </a:solidFill>
                        <a:latin typeface="+mn-lt"/>
                        <a:ea typeface="+mn-ea"/>
                        <a:cs typeface="+mn-cs"/>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2200" b="1" i="1" kern="1200" baseline="0" dirty="0" smtClean="0">
                        <a:solidFill>
                          <a:schemeClr val="tx2"/>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kern="1200" baseline="0" dirty="0" smtClean="0">
                          <a:solidFill>
                            <a:schemeClr val="tx2"/>
                          </a:solidFill>
                          <a:latin typeface="+mn-lt"/>
                          <a:ea typeface="+mn-ea"/>
                          <a:cs typeface="+mn-cs"/>
                        </a:rPr>
                        <a:t>Implementación en la </a:t>
                      </a:r>
                    </a:p>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kern="1200" baseline="0" dirty="0" smtClean="0">
                          <a:solidFill>
                            <a:schemeClr val="tx2"/>
                          </a:solidFill>
                          <a:latin typeface="+mn-lt"/>
                          <a:ea typeface="+mn-ea"/>
                          <a:cs typeface="+mn-cs"/>
                        </a:rPr>
                        <a:t>UAE CRA</a:t>
                      </a:r>
                    </a:p>
                  </a:txBody>
                  <a:tcPr>
                    <a:solidFill>
                      <a:schemeClr val="bg1">
                        <a:lumMod val="75000"/>
                      </a:schemeClr>
                    </a:solidFill>
                  </a:tcPr>
                </a:tc>
                <a:extLst>
                  <a:ext uri="{0D108BD9-81ED-4DB2-BD59-A6C34878D82A}">
                    <a16:rowId xmlns:a16="http://schemas.microsoft.com/office/drawing/2014/main" val="234393229"/>
                  </a:ext>
                </a:extLst>
              </a:tr>
              <a:tr h="2822800">
                <a:tc>
                  <a:txBody>
                    <a:bodyPr/>
                    <a:lstStyle/>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s-CO" sz="1800" b="0" i="1"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s-CO" sz="1800" b="0" i="1" u="none" strike="noStrike" kern="1200" cap="none" spc="0" normalizeH="0" baseline="0" noProof="0" dirty="0" smtClean="0">
                          <a:ln>
                            <a:noFill/>
                          </a:ln>
                          <a:solidFill>
                            <a:schemeClr val="tx2"/>
                          </a:solidFill>
                          <a:effectLst/>
                          <a:uLnTx/>
                          <a:uFillTx/>
                          <a:latin typeface="+mn-lt"/>
                          <a:ea typeface="+mn-ea"/>
                          <a:cs typeface="+mn-cs"/>
                        </a:rPr>
                        <a:t>“Establecer un sistema de turnos acorde con las necesidades del servicio y las nuevas tecnologías, para la ordenada atención de peticiones, quejas, denuncias o reclamos”</a:t>
                      </a:r>
                    </a:p>
                    <a:p>
                      <a:endParaRPr lang="es-CO" sz="1800" dirty="0" smtClean="0">
                        <a:solidFill>
                          <a:schemeClr val="tx2"/>
                        </a:solidFill>
                      </a:endParaRPr>
                    </a:p>
                  </a:txBody>
                  <a:tcPr>
                    <a:solidFill>
                      <a:schemeClr val="bg1">
                        <a:lumMod val="75000"/>
                      </a:schemeClr>
                    </a:solidFill>
                  </a:tcPr>
                </a:tc>
                <a:tc>
                  <a:txBody>
                    <a:bodyPr/>
                    <a:lstStyle/>
                    <a:p>
                      <a:pPr marL="0" indent="0" algn="just">
                        <a:buFont typeface="Arial" panose="020B0604020202020204" pitchFamily="34" charset="0"/>
                        <a:buNone/>
                      </a:pPr>
                      <a:endParaRPr lang="es-CO" sz="1800" baseline="0" dirty="0" smtClean="0">
                        <a:solidFill>
                          <a:schemeClr val="tx2"/>
                        </a:solidFill>
                      </a:endParaRPr>
                    </a:p>
                    <a:p>
                      <a:pPr marL="285750" indent="-285750" algn="just">
                        <a:buFont typeface="Arial" panose="020B0604020202020204" pitchFamily="34" charset="0"/>
                        <a:buChar char="•"/>
                      </a:pPr>
                      <a:r>
                        <a:rPr lang="es-CO" sz="1800" baseline="0" dirty="0" smtClean="0">
                          <a:solidFill>
                            <a:schemeClr val="tx2"/>
                          </a:solidFill>
                        </a:rPr>
                        <a:t>Si bien la entidad no cuenta con un sistema de turnos para la atención de las PQRSD, esto obedece al bajo volumen de atención presencial por lo que no se requiere su implementación en la entidad. </a:t>
                      </a:r>
                    </a:p>
                  </a:txBody>
                  <a:tcPr>
                    <a:solidFill>
                      <a:schemeClr val="bg1">
                        <a:lumMod val="75000"/>
                      </a:schemeClr>
                    </a:solidFill>
                  </a:tcPr>
                </a:tc>
                <a:extLst>
                  <a:ext uri="{0D108BD9-81ED-4DB2-BD59-A6C34878D82A}">
                    <a16:rowId xmlns:a16="http://schemas.microsoft.com/office/drawing/2014/main" val="1653246449"/>
                  </a:ext>
                </a:extLst>
              </a:tr>
            </a:tbl>
          </a:graphicData>
        </a:graphic>
      </p:graphicFrame>
    </p:spTree>
    <p:extLst>
      <p:ext uri="{BB962C8B-B14F-4D97-AF65-F5344CB8AC3E}">
        <p14:creationId xmlns:p14="http://schemas.microsoft.com/office/powerpoint/2010/main" val="3882736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36483" y="265550"/>
            <a:ext cx="8747860" cy="5124480"/>
          </a:xfrm>
          <a:prstGeom prst="rect">
            <a:avLst/>
          </a:prstGeom>
          <a:ln w="285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3200" b="1" dirty="0" smtClean="0">
                <a:solidFill>
                  <a:schemeClr val="tx2"/>
                </a:solidFill>
              </a:rPr>
              <a:t>FORTALEZAS</a:t>
            </a:r>
          </a:p>
          <a:p>
            <a:pPr algn="ctr">
              <a:defRPr/>
            </a:pPr>
            <a:endParaRPr lang="es-419" sz="3200" b="1" dirty="0">
              <a:solidFill>
                <a:schemeClr val="tx2"/>
              </a:solidFill>
            </a:endParaRPr>
          </a:p>
          <a:p>
            <a:pPr algn="ctr">
              <a:defRPr/>
            </a:pPr>
            <a:endParaRPr lang="es-419" sz="3200" b="1" dirty="0" smtClean="0">
              <a:solidFill>
                <a:schemeClr val="tx2"/>
              </a:solidFill>
            </a:endParaRPr>
          </a:p>
          <a:p>
            <a:pPr algn="ctr">
              <a:defRPr/>
            </a:pPr>
            <a:endParaRPr lang="es-419" sz="1000" b="1" dirty="0" smtClean="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a:solidFill>
                <a:schemeClr val="tx2"/>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021299141"/>
              </p:ext>
            </p:extLst>
          </p:nvPr>
        </p:nvGraphicFramePr>
        <p:xfrm>
          <a:off x="383627" y="906005"/>
          <a:ext cx="8376745" cy="4329198"/>
        </p:xfrm>
        <a:graphic>
          <a:graphicData uri="http://schemas.openxmlformats.org/drawingml/2006/table">
            <a:tbl>
              <a:tblPr firstRow="1" bandRow="1">
                <a:tableStyleId>{5C22544A-7EE6-4342-B048-85BDC9FD1C3A}</a:tableStyleId>
              </a:tblPr>
              <a:tblGrid>
                <a:gridCol w="4088525">
                  <a:extLst>
                    <a:ext uri="{9D8B030D-6E8A-4147-A177-3AD203B41FA5}">
                      <a16:colId xmlns:a16="http://schemas.microsoft.com/office/drawing/2014/main" val="1595961351"/>
                    </a:ext>
                  </a:extLst>
                </a:gridCol>
                <a:gridCol w="4288220">
                  <a:extLst>
                    <a:ext uri="{9D8B030D-6E8A-4147-A177-3AD203B41FA5}">
                      <a16:colId xmlns:a16="http://schemas.microsoft.com/office/drawing/2014/main" val="1518975351"/>
                    </a:ext>
                  </a:extLst>
                </a:gridCol>
              </a:tblGrid>
              <a:tr h="13116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b="1" i="0" kern="1200" baseline="0" dirty="0" smtClean="0">
                          <a:solidFill>
                            <a:schemeClr val="tx2"/>
                          </a:solidFill>
                          <a:latin typeface="+mn-lt"/>
                          <a:ea typeface="+mn-ea"/>
                          <a:cs typeface="+mn-cs"/>
                        </a:rPr>
                        <a:t>Directrices Ley 1437 de 2011</a:t>
                      </a:r>
                    </a:p>
                    <a:p>
                      <a:pPr marL="0" marR="0" indent="0" algn="ctr" defTabSz="914400" rtl="0" eaLnBrk="1" fontAlgn="auto" latinLnBrk="0" hangingPunct="1">
                        <a:lnSpc>
                          <a:spcPct val="100000"/>
                        </a:lnSpc>
                        <a:spcBef>
                          <a:spcPts val="0"/>
                        </a:spcBef>
                        <a:spcAft>
                          <a:spcPts val="0"/>
                        </a:spcAft>
                        <a:buClrTx/>
                        <a:buSzTx/>
                        <a:buFontTx/>
                        <a:buNone/>
                        <a:tabLst/>
                        <a:defRPr/>
                      </a:pPr>
                      <a:r>
                        <a:rPr lang="es-MX" sz="2000" b="1" i="0" kern="1200" baseline="0" dirty="0" smtClean="0">
                          <a:solidFill>
                            <a:schemeClr val="tx2"/>
                          </a:solidFill>
                          <a:latin typeface="+mn-lt"/>
                          <a:ea typeface="+mn-ea"/>
                          <a:cs typeface="+mn-cs"/>
                        </a:rPr>
                        <a:t>Artículo 7º Numerales 2 y 6  </a:t>
                      </a:r>
                      <a:r>
                        <a:rPr lang="es-MX" sz="2000" b="1" i="1" kern="1200" baseline="0" dirty="0" smtClean="0">
                          <a:solidFill>
                            <a:schemeClr val="tx2"/>
                          </a:solidFill>
                          <a:latin typeface="+mn-lt"/>
                          <a:ea typeface="+mn-ea"/>
                          <a:cs typeface="+mn-cs"/>
                        </a:rPr>
                        <a:t>“Deberes de las autoridades en la atención al público”  </a:t>
                      </a:r>
                      <a:endParaRPr lang="es-CO" sz="2000" b="1" i="1" kern="1200" baseline="0" dirty="0" smtClean="0">
                        <a:solidFill>
                          <a:schemeClr val="tx2"/>
                        </a:solidFill>
                        <a:latin typeface="+mn-lt"/>
                        <a:ea typeface="+mn-ea"/>
                        <a:cs typeface="+mn-cs"/>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2000" b="1" i="1" kern="1200" baseline="0" dirty="0" smtClean="0">
                        <a:solidFill>
                          <a:schemeClr val="tx2"/>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2000" b="1" i="0" kern="1200" baseline="0" dirty="0" smtClean="0">
                          <a:solidFill>
                            <a:schemeClr val="tx2"/>
                          </a:solidFill>
                          <a:latin typeface="+mn-lt"/>
                          <a:ea typeface="+mn-ea"/>
                          <a:cs typeface="+mn-cs"/>
                        </a:rPr>
                        <a:t>Implementación en la </a:t>
                      </a:r>
                    </a:p>
                    <a:p>
                      <a:pPr marL="0" marR="0" indent="0" algn="ctr" defTabSz="914400" rtl="0" eaLnBrk="1" fontAlgn="auto" latinLnBrk="0" hangingPunct="1">
                        <a:lnSpc>
                          <a:spcPct val="100000"/>
                        </a:lnSpc>
                        <a:spcBef>
                          <a:spcPts val="0"/>
                        </a:spcBef>
                        <a:spcAft>
                          <a:spcPts val="0"/>
                        </a:spcAft>
                        <a:buClrTx/>
                        <a:buSzTx/>
                        <a:buFontTx/>
                        <a:buNone/>
                        <a:tabLst/>
                        <a:defRPr/>
                      </a:pPr>
                      <a:r>
                        <a:rPr lang="es-CO" sz="2000" b="1" i="0" kern="1200" baseline="0" dirty="0" smtClean="0">
                          <a:solidFill>
                            <a:schemeClr val="tx2"/>
                          </a:solidFill>
                          <a:latin typeface="+mn-lt"/>
                          <a:ea typeface="+mn-ea"/>
                          <a:cs typeface="+mn-cs"/>
                        </a:rPr>
                        <a:t>UAE CRA</a:t>
                      </a:r>
                    </a:p>
                  </a:txBody>
                  <a:tcPr>
                    <a:solidFill>
                      <a:schemeClr val="bg1">
                        <a:lumMod val="75000"/>
                      </a:schemeClr>
                    </a:solidFill>
                  </a:tcPr>
                </a:tc>
                <a:extLst>
                  <a:ext uri="{0D108BD9-81ED-4DB2-BD59-A6C34878D82A}">
                    <a16:rowId xmlns:a16="http://schemas.microsoft.com/office/drawing/2014/main" val="234393229"/>
                  </a:ext>
                </a:extLst>
              </a:tr>
              <a:tr h="2765894">
                <a:tc>
                  <a:txBody>
                    <a:bodyPr/>
                    <a:lstStyle/>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Char char="•"/>
                        <a:tabLst/>
                        <a:defRPr/>
                      </a:pPr>
                      <a:r>
                        <a:rPr lang="es-CO" sz="1700" i="1" kern="1200" baseline="0" noProof="0" dirty="0" smtClean="0">
                          <a:solidFill>
                            <a:schemeClr val="tx2"/>
                          </a:solidFill>
                          <a:latin typeface="+mn-lt"/>
                          <a:ea typeface="+mn-ea"/>
                          <a:cs typeface="+mn-cs"/>
                        </a:rPr>
                        <a:t>“Garantizar atención personal al público, como mínimo durante cuarenta (40) horas a la semana, las cuales se distribuirán en horarios que satisfagan las necesidades del servicio”. </a:t>
                      </a:r>
                    </a:p>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Char char="•"/>
                        <a:tabLst/>
                        <a:defRPr/>
                      </a:pPr>
                      <a:r>
                        <a:rPr lang="es-CO" sz="1700" i="1" kern="1200" baseline="0" dirty="0" smtClean="0">
                          <a:solidFill>
                            <a:schemeClr val="tx2"/>
                          </a:solidFill>
                          <a:latin typeface="+mn-lt"/>
                          <a:ea typeface="+mn-ea"/>
                          <a:cs typeface="+mn-cs"/>
                        </a:rPr>
                        <a:t>“Tramitar las peticiones que lleguen vía fax o por medios electrónicos (…)”.</a:t>
                      </a:r>
                    </a:p>
                  </a:txBody>
                  <a:tcPr>
                    <a:solidFill>
                      <a:schemeClr val="bg1">
                        <a:lumMod val="75000"/>
                      </a:schemeClr>
                    </a:solidFill>
                  </a:tcPr>
                </a:tc>
                <a:tc>
                  <a:txBody>
                    <a:bodyPr/>
                    <a:lstStyle/>
                    <a:p>
                      <a:pPr marL="285750" indent="-285750" algn="just">
                        <a:buFont typeface="Arial" panose="020B0604020202020204" pitchFamily="34" charset="0"/>
                        <a:buChar char="•"/>
                      </a:pPr>
                      <a:r>
                        <a:rPr lang="es-CO" sz="1600" kern="1200" baseline="0" dirty="0" smtClean="0">
                          <a:solidFill>
                            <a:schemeClr val="tx2"/>
                          </a:solidFill>
                          <a:latin typeface="+mn-lt"/>
                          <a:ea typeface="+mn-ea"/>
                          <a:cs typeface="+mn-cs"/>
                        </a:rPr>
                        <a:t>La UAE CRA cuenta con atención personalizada 40 horas semanales de lunes a viernes de 8:00 a.m. a 4:00 p.m. en jornada continua, conforme a lo establecido en la Resolución N° 099 del 03 de marzo de 2015.</a:t>
                      </a:r>
                    </a:p>
                    <a:p>
                      <a:pPr marL="0" indent="0" algn="just">
                        <a:buFont typeface="Arial" panose="020B0604020202020204" pitchFamily="34" charset="0"/>
                        <a:buNone/>
                      </a:pPr>
                      <a:endParaRPr lang="es-CO" sz="1600" kern="1200" baseline="0" dirty="0" smtClean="0">
                        <a:solidFill>
                          <a:schemeClr val="tx2"/>
                        </a:solidFill>
                        <a:latin typeface="+mn-lt"/>
                        <a:ea typeface="+mn-ea"/>
                        <a:cs typeface="+mn-cs"/>
                      </a:endParaRPr>
                    </a:p>
                    <a:p>
                      <a:pPr marL="285750" indent="-285750" algn="just" defTabSz="914400" rtl="0" eaLnBrk="1" latinLnBrk="0" hangingPunct="1">
                        <a:buFont typeface="Arial" panose="020B0604020202020204" pitchFamily="34" charset="0"/>
                        <a:buChar char="•"/>
                      </a:pPr>
                      <a:r>
                        <a:rPr lang="es-CO" sz="1600" kern="1200" baseline="0" dirty="0" smtClean="0">
                          <a:solidFill>
                            <a:schemeClr val="tx2"/>
                          </a:solidFill>
                          <a:latin typeface="+mn-lt"/>
                          <a:ea typeface="+mn-ea"/>
                          <a:cs typeface="+mn-cs"/>
                        </a:rPr>
                        <a:t>Cuando las PQRSD llegan a la entidad vía fax, son radicadas por el área de correspondencia en el sistema ORFEO, y los medios electrónicos son direccionados  al sistema ORFEO en donde son radicados por dicha dependencia.</a:t>
                      </a:r>
                    </a:p>
                  </a:txBody>
                  <a:tcPr>
                    <a:solidFill>
                      <a:schemeClr val="bg1">
                        <a:lumMod val="75000"/>
                      </a:schemeClr>
                    </a:solidFill>
                  </a:tcPr>
                </a:tc>
                <a:extLst>
                  <a:ext uri="{0D108BD9-81ED-4DB2-BD59-A6C34878D82A}">
                    <a16:rowId xmlns:a16="http://schemas.microsoft.com/office/drawing/2014/main" val="1653246449"/>
                  </a:ext>
                </a:extLst>
              </a:tr>
            </a:tbl>
          </a:graphicData>
        </a:graphic>
      </p:graphicFrame>
    </p:spTree>
    <p:extLst>
      <p:ext uri="{BB962C8B-B14F-4D97-AF65-F5344CB8AC3E}">
        <p14:creationId xmlns:p14="http://schemas.microsoft.com/office/powerpoint/2010/main" val="2936215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36483" y="265551"/>
            <a:ext cx="8671034" cy="5124480"/>
          </a:xfrm>
          <a:prstGeom prst="rect">
            <a:avLst/>
          </a:prstGeom>
          <a:ln w="285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3200" b="1" dirty="0" smtClean="0">
                <a:solidFill>
                  <a:schemeClr val="tx2"/>
                </a:solidFill>
              </a:rPr>
              <a:t>FORTALEZAS</a:t>
            </a:r>
          </a:p>
          <a:p>
            <a:pPr algn="ctr">
              <a:defRPr/>
            </a:pPr>
            <a:endParaRPr lang="es-419" sz="3200" b="1" dirty="0">
              <a:solidFill>
                <a:schemeClr val="tx2"/>
              </a:solidFill>
            </a:endParaRPr>
          </a:p>
          <a:p>
            <a:pPr algn="ctr">
              <a:defRPr/>
            </a:pPr>
            <a:endParaRPr lang="es-419" sz="3200" b="1" dirty="0" smtClean="0">
              <a:solidFill>
                <a:schemeClr val="tx2"/>
              </a:solidFill>
            </a:endParaRPr>
          </a:p>
          <a:p>
            <a:pPr algn="ctr">
              <a:defRPr/>
            </a:pPr>
            <a:endParaRPr lang="es-419" sz="1000" b="1" dirty="0" smtClean="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a:solidFill>
                <a:schemeClr val="tx2"/>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688597720"/>
              </p:ext>
            </p:extLst>
          </p:nvPr>
        </p:nvGraphicFramePr>
        <p:xfrm>
          <a:off x="333797" y="973553"/>
          <a:ext cx="8476406" cy="4239239"/>
        </p:xfrm>
        <a:graphic>
          <a:graphicData uri="http://schemas.openxmlformats.org/drawingml/2006/table">
            <a:tbl>
              <a:tblPr firstRow="1" bandRow="1">
                <a:tableStyleId>{5C22544A-7EE6-4342-B048-85BDC9FD1C3A}</a:tableStyleId>
              </a:tblPr>
              <a:tblGrid>
                <a:gridCol w="3901872">
                  <a:extLst>
                    <a:ext uri="{9D8B030D-6E8A-4147-A177-3AD203B41FA5}">
                      <a16:colId xmlns:a16="http://schemas.microsoft.com/office/drawing/2014/main" val="1595961351"/>
                    </a:ext>
                  </a:extLst>
                </a:gridCol>
                <a:gridCol w="4574534">
                  <a:extLst>
                    <a:ext uri="{9D8B030D-6E8A-4147-A177-3AD203B41FA5}">
                      <a16:colId xmlns:a16="http://schemas.microsoft.com/office/drawing/2014/main" val="1518975351"/>
                    </a:ext>
                  </a:extLst>
                </a:gridCol>
              </a:tblGrid>
              <a:tr h="999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i="0" dirty="0" smtClean="0">
                          <a:solidFill>
                            <a:schemeClr val="tx2"/>
                          </a:solidFill>
                        </a:rPr>
                        <a:t>Directrices Ley 1437 de 2011</a:t>
                      </a:r>
                    </a:p>
                    <a:p>
                      <a:pPr marL="0" marR="0" indent="0" algn="ctr" defTabSz="914400" rtl="0" eaLnBrk="1" fontAlgn="auto" latinLnBrk="0" hangingPunct="1">
                        <a:lnSpc>
                          <a:spcPct val="100000"/>
                        </a:lnSpc>
                        <a:spcBef>
                          <a:spcPts val="0"/>
                        </a:spcBef>
                        <a:spcAft>
                          <a:spcPts val="0"/>
                        </a:spcAft>
                        <a:buClrTx/>
                        <a:buSzTx/>
                        <a:buFontTx/>
                        <a:buNone/>
                        <a:tabLst/>
                        <a:defRPr/>
                      </a:pPr>
                      <a:r>
                        <a:rPr lang="es-MX" sz="2400" b="1" i="0" dirty="0" smtClean="0">
                          <a:solidFill>
                            <a:schemeClr val="tx2"/>
                          </a:solidFill>
                        </a:rPr>
                        <a:t>Artículo 7º numeral 8</a:t>
                      </a:r>
                      <a:r>
                        <a:rPr lang="es-MX" sz="2400" b="1" i="0" baseline="0" dirty="0" smtClean="0">
                          <a:solidFill>
                            <a:schemeClr val="tx2"/>
                          </a:solidFill>
                        </a:rPr>
                        <a:t> </a:t>
                      </a:r>
                      <a:r>
                        <a:rPr lang="es-MX" sz="2200" b="1" i="1" baseline="0" dirty="0" smtClean="0">
                          <a:solidFill>
                            <a:schemeClr val="tx2"/>
                          </a:solidFill>
                        </a:rPr>
                        <a:t>“Deberes de las autoridades en la atención al público”</a:t>
                      </a:r>
                      <a:endParaRPr lang="es-CO" sz="1800" b="1" i="1" dirty="0" smtClean="0">
                        <a:solidFill>
                          <a:schemeClr val="tx2"/>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800" b="1" i="1" dirty="0" smtClean="0">
                        <a:solidFill>
                          <a:schemeClr val="tx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2400" b="1" i="0" dirty="0" smtClean="0">
                          <a:solidFill>
                            <a:schemeClr val="tx2"/>
                          </a:solidFill>
                        </a:rPr>
                        <a:t>Implementación en la </a:t>
                      </a:r>
                    </a:p>
                    <a:p>
                      <a:pPr marL="0" marR="0" indent="0" algn="ctr" defTabSz="914400" rtl="0" eaLnBrk="1" fontAlgn="auto" latinLnBrk="0" hangingPunct="1">
                        <a:lnSpc>
                          <a:spcPct val="100000"/>
                        </a:lnSpc>
                        <a:spcBef>
                          <a:spcPts val="0"/>
                        </a:spcBef>
                        <a:spcAft>
                          <a:spcPts val="0"/>
                        </a:spcAft>
                        <a:buClrTx/>
                        <a:buSzTx/>
                        <a:buFontTx/>
                        <a:buNone/>
                        <a:tabLst/>
                        <a:defRPr/>
                      </a:pPr>
                      <a:r>
                        <a:rPr lang="es-CO" sz="2400" b="1" i="0" dirty="0" smtClean="0">
                          <a:solidFill>
                            <a:schemeClr val="tx2"/>
                          </a:solidFill>
                        </a:rPr>
                        <a:t>UAE CRA</a:t>
                      </a:r>
                    </a:p>
                  </a:txBody>
                  <a:tcPr>
                    <a:solidFill>
                      <a:schemeClr val="bg1">
                        <a:lumMod val="75000"/>
                      </a:schemeClr>
                    </a:solidFill>
                  </a:tcPr>
                </a:tc>
                <a:extLst>
                  <a:ext uri="{0D108BD9-81ED-4DB2-BD59-A6C34878D82A}">
                    <a16:rowId xmlns:a16="http://schemas.microsoft.com/office/drawing/2014/main" val="234393229"/>
                  </a:ext>
                </a:extLst>
              </a:tr>
              <a:tr h="2745719">
                <a:tc>
                  <a:txBody>
                    <a:bodyPr/>
                    <a:lstStyle/>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s-CO" sz="1800" b="0" i="1" u="none" strike="noStrike" kern="1200" cap="none" spc="0" normalizeH="0" baseline="0" noProof="0" dirty="0" smtClean="0">
                          <a:ln>
                            <a:noFill/>
                          </a:ln>
                          <a:solidFill>
                            <a:schemeClr val="tx2"/>
                          </a:solidFill>
                          <a:effectLst/>
                          <a:uLnTx/>
                          <a:uFillTx/>
                          <a:latin typeface="+mn-lt"/>
                          <a:ea typeface="+mn-ea"/>
                          <a:cs typeface="+mn-cs"/>
                        </a:rPr>
                        <a:t>“Adoptar medios tecnológicos para el trámite y resolución de peticiones, y permitir el uso de medios alternativos para quienes no dispongan de aquellos”.</a:t>
                      </a:r>
                    </a:p>
                  </a:txBody>
                  <a:tcPr>
                    <a:solidFill>
                      <a:schemeClr val="bg1">
                        <a:lumMod val="75000"/>
                      </a:schemeClr>
                    </a:solidFill>
                  </a:tcPr>
                </a:tc>
                <a:tc>
                  <a:txBody>
                    <a:bodyPr/>
                    <a:lstStyle/>
                    <a:p>
                      <a:pPr marL="285750" indent="-285750" algn="just">
                        <a:buFont typeface="Arial" panose="020B0604020202020204" pitchFamily="34" charset="0"/>
                        <a:buChar char="•"/>
                      </a:pPr>
                      <a:r>
                        <a:rPr lang="es-CO" baseline="0" dirty="0" smtClean="0">
                          <a:solidFill>
                            <a:schemeClr val="tx2"/>
                          </a:solidFill>
                        </a:rPr>
                        <a:t>La entidad cuenta con canales para recepcionar y tramitar las PQRSD tales como: presencial y/o correspondencia; telefónico; virtual (página web propia, correo electrónico, chat); redes sociales como </a:t>
                      </a:r>
                      <a:r>
                        <a:rPr lang="es-CO" baseline="0" dirty="0" err="1" smtClean="0">
                          <a:solidFill>
                            <a:schemeClr val="tx2"/>
                          </a:solidFill>
                        </a:rPr>
                        <a:t>facebook</a:t>
                      </a:r>
                      <a:r>
                        <a:rPr lang="es-CO" baseline="0" dirty="0" smtClean="0">
                          <a:solidFill>
                            <a:schemeClr val="tx2"/>
                          </a:solidFill>
                        </a:rPr>
                        <a:t>, </a:t>
                      </a:r>
                      <a:r>
                        <a:rPr lang="es-CO" sz="1800" kern="1200" dirty="0" smtClean="0">
                          <a:solidFill>
                            <a:schemeClr val="tx2"/>
                          </a:solidFill>
                          <a:effectLst/>
                          <a:latin typeface="+mn-lt"/>
                          <a:ea typeface="+mn-ea"/>
                          <a:cs typeface="+mn-cs"/>
                        </a:rPr>
                        <a:t>twitter, </a:t>
                      </a:r>
                      <a:r>
                        <a:rPr lang="es-CO" sz="1800" kern="1200" dirty="0" err="1" smtClean="0">
                          <a:solidFill>
                            <a:schemeClr val="tx2"/>
                          </a:solidFill>
                          <a:effectLst/>
                          <a:latin typeface="+mn-lt"/>
                          <a:ea typeface="+mn-ea"/>
                          <a:cs typeface="+mn-cs"/>
                        </a:rPr>
                        <a:t>youtube</a:t>
                      </a:r>
                      <a:r>
                        <a:rPr lang="es-CO" baseline="0" dirty="0" smtClean="0">
                          <a:solidFill>
                            <a:schemeClr val="tx2"/>
                          </a:solidFill>
                        </a:rPr>
                        <a:t>; jornadas de participación y divulgación.</a:t>
                      </a:r>
                    </a:p>
                  </a:txBody>
                  <a:tcPr>
                    <a:solidFill>
                      <a:schemeClr val="bg1">
                        <a:lumMod val="75000"/>
                      </a:schemeClr>
                    </a:solidFill>
                  </a:tcPr>
                </a:tc>
                <a:extLst>
                  <a:ext uri="{0D108BD9-81ED-4DB2-BD59-A6C34878D82A}">
                    <a16:rowId xmlns:a16="http://schemas.microsoft.com/office/drawing/2014/main" val="1653246449"/>
                  </a:ext>
                </a:extLst>
              </a:tr>
            </a:tbl>
          </a:graphicData>
        </a:graphic>
      </p:graphicFrame>
    </p:spTree>
    <p:extLst>
      <p:ext uri="{BB962C8B-B14F-4D97-AF65-F5344CB8AC3E}">
        <p14:creationId xmlns:p14="http://schemas.microsoft.com/office/powerpoint/2010/main" val="505420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36483" y="265551"/>
            <a:ext cx="8671034" cy="5124480"/>
          </a:xfrm>
          <a:prstGeom prst="rect">
            <a:avLst/>
          </a:prstGeom>
          <a:ln w="285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3200" b="1" dirty="0" smtClean="0">
                <a:solidFill>
                  <a:schemeClr val="tx2"/>
                </a:solidFill>
              </a:rPr>
              <a:t>FORTALEZAS</a:t>
            </a:r>
          </a:p>
          <a:p>
            <a:pPr algn="ctr">
              <a:defRPr/>
            </a:pPr>
            <a:endParaRPr lang="es-419" sz="3200" b="1" dirty="0">
              <a:solidFill>
                <a:schemeClr val="tx2"/>
              </a:solidFill>
            </a:endParaRPr>
          </a:p>
          <a:p>
            <a:pPr algn="ctr">
              <a:defRPr/>
            </a:pPr>
            <a:endParaRPr lang="es-419" sz="3200" b="1" dirty="0" smtClean="0">
              <a:solidFill>
                <a:schemeClr val="tx2"/>
              </a:solidFill>
            </a:endParaRPr>
          </a:p>
          <a:p>
            <a:pPr algn="ctr">
              <a:defRPr/>
            </a:pPr>
            <a:endParaRPr lang="es-419" sz="1000" b="1" dirty="0" smtClean="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a:solidFill>
                <a:schemeClr val="tx2"/>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241476063"/>
              </p:ext>
            </p:extLst>
          </p:nvPr>
        </p:nvGraphicFramePr>
        <p:xfrm>
          <a:off x="333797" y="973553"/>
          <a:ext cx="8476406" cy="4178279"/>
        </p:xfrm>
        <a:graphic>
          <a:graphicData uri="http://schemas.openxmlformats.org/drawingml/2006/table">
            <a:tbl>
              <a:tblPr firstRow="1" bandRow="1">
                <a:tableStyleId>{5C22544A-7EE6-4342-B048-85BDC9FD1C3A}</a:tableStyleId>
              </a:tblPr>
              <a:tblGrid>
                <a:gridCol w="3901872">
                  <a:extLst>
                    <a:ext uri="{9D8B030D-6E8A-4147-A177-3AD203B41FA5}">
                      <a16:colId xmlns:a16="http://schemas.microsoft.com/office/drawing/2014/main" val="1595961351"/>
                    </a:ext>
                  </a:extLst>
                </a:gridCol>
                <a:gridCol w="4574534">
                  <a:extLst>
                    <a:ext uri="{9D8B030D-6E8A-4147-A177-3AD203B41FA5}">
                      <a16:colId xmlns:a16="http://schemas.microsoft.com/office/drawing/2014/main" val="1518975351"/>
                    </a:ext>
                  </a:extLst>
                </a:gridCol>
              </a:tblGrid>
              <a:tr h="999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dirty="0" smtClean="0">
                          <a:solidFill>
                            <a:schemeClr val="tx2"/>
                          </a:solidFill>
                        </a:rPr>
                        <a:t>Directrices Ley 1437 de 2011</a:t>
                      </a:r>
                    </a:p>
                    <a:p>
                      <a:pPr marL="0" marR="0" indent="0" algn="ctr" defTabSz="914400" rtl="0" eaLnBrk="1" fontAlgn="auto" latinLnBrk="0" hangingPunct="1">
                        <a:lnSpc>
                          <a:spcPct val="100000"/>
                        </a:lnSpc>
                        <a:spcBef>
                          <a:spcPts val="0"/>
                        </a:spcBef>
                        <a:spcAft>
                          <a:spcPts val="0"/>
                        </a:spcAft>
                        <a:buClrTx/>
                        <a:buSzTx/>
                        <a:buFontTx/>
                        <a:buNone/>
                        <a:tabLst/>
                        <a:defRPr/>
                      </a:pPr>
                      <a:r>
                        <a:rPr lang="es-MX" sz="2200" b="1" i="0" dirty="0" smtClean="0">
                          <a:solidFill>
                            <a:schemeClr val="tx2"/>
                          </a:solidFill>
                        </a:rPr>
                        <a:t>Artículo 7º Numeral 5 </a:t>
                      </a:r>
                      <a:r>
                        <a:rPr lang="es-MX" sz="2200" b="1" i="1" dirty="0" smtClean="0">
                          <a:solidFill>
                            <a:schemeClr val="tx2"/>
                          </a:solidFill>
                        </a:rPr>
                        <a:t> </a:t>
                      </a:r>
                      <a:r>
                        <a:rPr lang="es-MX" sz="2200" b="1" i="1" baseline="0" dirty="0" smtClean="0">
                          <a:solidFill>
                            <a:schemeClr val="tx2"/>
                          </a:solidFill>
                        </a:rPr>
                        <a:t>“Deberes de las autoridades en la atención al público” </a:t>
                      </a:r>
                      <a:r>
                        <a:rPr lang="es-MX" sz="2200" b="1" i="1" dirty="0" smtClean="0">
                          <a:solidFill>
                            <a:schemeClr val="tx2"/>
                          </a:solidFill>
                        </a:rPr>
                        <a:t> </a:t>
                      </a:r>
                      <a:endParaRPr lang="es-CO" sz="2200" b="1" i="1" dirty="0" smtClean="0">
                        <a:solidFill>
                          <a:schemeClr val="tx2"/>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2200" b="1" i="1" dirty="0" smtClean="0">
                        <a:solidFill>
                          <a:schemeClr val="tx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dirty="0" smtClean="0">
                          <a:solidFill>
                            <a:schemeClr val="tx2"/>
                          </a:solidFill>
                        </a:rPr>
                        <a:t>Implementación en la </a:t>
                      </a:r>
                    </a:p>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dirty="0" smtClean="0">
                          <a:solidFill>
                            <a:schemeClr val="tx2"/>
                          </a:solidFill>
                        </a:rPr>
                        <a:t>UAE CRA</a:t>
                      </a:r>
                    </a:p>
                  </a:txBody>
                  <a:tcPr>
                    <a:solidFill>
                      <a:schemeClr val="bg1">
                        <a:lumMod val="75000"/>
                      </a:schemeClr>
                    </a:solidFill>
                  </a:tcPr>
                </a:tc>
                <a:extLst>
                  <a:ext uri="{0D108BD9-81ED-4DB2-BD59-A6C34878D82A}">
                    <a16:rowId xmlns:a16="http://schemas.microsoft.com/office/drawing/2014/main" val="234393229"/>
                  </a:ext>
                </a:extLst>
              </a:tr>
              <a:tr h="2745719">
                <a:tc>
                  <a:txBody>
                    <a:bodyPr/>
                    <a:lstStyle/>
                    <a:p>
                      <a:pPr lvl="0" algn="just"/>
                      <a:r>
                        <a:rPr kumimoji="0" lang="es-CO" sz="1800" b="0" i="1" u="none" strike="noStrike" kern="1200" cap="none" spc="0" normalizeH="0" baseline="0" noProof="0" dirty="0" smtClean="0">
                          <a:ln>
                            <a:noFill/>
                          </a:ln>
                          <a:solidFill>
                            <a:schemeClr val="tx2"/>
                          </a:solidFill>
                          <a:effectLst/>
                          <a:uLnTx/>
                          <a:uFillTx/>
                          <a:latin typeface="+mn-lt"/>
                          <a:ea typeface="+mn-ea"/>
                          <a:cs typeface="+mn-cs"/>
                        </a:rPr>
                        <a:t>“</a:t>
                      </a:r>
                      <a:r>
                        <a:rPr lang="es-CO" sz="1800" i="1" dirty="0" smtClean="0">
                          <a:solidFill>
                            <a:schemeClr val="tx2"/>
                          </a:solidFill>
                        </a:rPr>
                        <a:t>Expedir, hacer visible y actualizar anualmente una carta de trato digno al usuario donde la respectiva autoridad especifique todos los derechos de los usuarios y los medios puestos a su disposición para garantizarlos efectivamente”.</a:t>
                      </a:r>
                      <a:endParaRPr lang="es-ES" dirty="0" smtClean="0">
                        <a:solidFill>
                          <a:schemeClr val="tx2"/>
                        </a:solidFill>
                      </a:endParaRPr>
                    </a:p>
                  </a:txBody>
                  <a:tcPr>
                    <a:solidFill>
                      <a:schemeClr val="bg1">
                        <a:lumMod val="75000"/>
                      </a:schemeClr>
                    </a:solidFill>
                  </a:tcPr>
                </a:tc>
                <a:tc>
                  <a:txBody>
                    <a:bodyPr/>
                    <a:lstStyle/>
                    <a:p>
                      <a:pPr marL="285750" indent="-285750" algn="just">
                        <a:buFont typeface="Arial" panose="020B0604020202020204" pitchFamily="34" charset="0"/>
                        <a:buChar char="•"/>
                      </a:pPr>
                      <a:r>
                        <a:rPr lang="es-CO" baseline="0" dirty="0" smtClean="0">
                          <a:solidFill>
                            <a:schemeClr val="tx2"/>
                          </a:solidFill>
                        </a:rPr>
                        <a:t>La entidad en su página web cuenta con una pestaña denominada “</a:t>
                      </a:r>
                      <a:r>
                        <a:rPr lang="es-CO" sz="1800" i="1" kern="1200" baseline="0" dirty="0" smtClean="0">
                          <a:solidFill>
                            <a:schemeClr val="tx2"/>
                          </a:solidFill>
                          <a:latin typeface="+mn-lt"/>
                          <a:ea typeface="+mn-ea"/>
                          <a:cs typeface="+mn-cs"/>
                        </a:rPr>
                        <a:t>Servicio al Ciudadano”, </a:t>
                      </a:r>
                      <a:r>
                        <a:rPr lang="es-CO" baseline="0" dirty="0" smtClean="0">
                          <a:solidFill>
                            <a:schemeClr val="tx2"/>
                          </a:solidFill>
                        </a:rPr>
                        <a:t>en la cual se puede acceder a la </a:t>
                      </a:r>
                      <a:r>
                        <a:rPr lang="es-CO" i="1" baseline="0" dirty="0" smtClean="0">
                          <a:solidFill>
                            <a:schemeClr val="tx2"/>
                          </a:solidFill>
                        </a:rPr>
                        <a:t>“carta de trato digno”, </a:t>
                      </a:r>
                      <a:r>
                        <a:rPr lang="es-CO" i="0" baseline="0" dirty="0" smtClean="0">
                          <a:solidFill>
                            <a:schemeClr val="tx2"/>
                          </a:solidFill>
                        </a:rPr>
                        <a:t>que contiene los compromisos, deberes, derechos y los canales disponibles para la atención al ciudadano. </a:t>
                      </a:r>
                    </a:p>
                  </a:txBody>
                  <a:tcPr>
                    <a:solidFill>
                      <a:schemeClr val="bg1">
                        <a:lumMod val="75000"/>
                      </a:schemeClr>
                    </a:solidFill>
                  </a:tcPr>
                </a:tc>
                <a:extLst>
                  <a:ext uri="{0D108BD9-81ED-4DB2-BD59-A6C34878D82A}">
                    <a16:rowId xmlns:a16="http://schemas.microsoft.com/office/drawing/2014/main" val="1653246449"/>
                  </a:ext>
                </a:extLst>
              </a:tr>
            </a:tbl>
          </a:graphicData>
        </a:graphic>
      </p:graphicFrame>
    </p:spTree>
    <p:extLst>
      <p:ext uri="{BB962C8B-B14F-4D97-AF65-F5344CB8AC3E}">
        <p14:creationId xmlns:p14="http://schemas.microsoft.com/office/powerpoint/2010/main" val="1307649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812971"/>
            <a:ext cx="9144000" cy="1045029"/>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29 Imagen"/>
          <p:cNvPicPr>
            <a:picLocks noChangeAspect="1"/>
          </p:cNvPicPr>
          <p:nvPr/>
        </p:nvPicPr>
        <p:blipFill rotWithShape="1">
          <a:blip r:embed="rId2" cstate="print">
            <a:extLst>
              <a:ext uri="{28A0092B-C50C-407E-A947-70E740481C1C}">
                <a14:useLocalDpi xmlns:a14="http://schemas.microsoft.com/office/drawing/2010/main" val="0"/>
              </a:ext>
            </a:extLst>
          </a:blip>
          <a:srcRect t="24256"/>
          <a:stretch/>
        </p:blipFill>
        <p:spPr>
          <a:xfrm>
            <a:off x="310242" y="5968460"/>
            <a:ext cx="2343809" cy="734049"/>
          </a:xfrm>
          <a:prstGeom prst="rect">
            <a:avLst/>
          </a:prstGeom>
          <a:solidFill>
            <a:srgbClr val="1C3481"/>
          </a:solidFill>
        </p:spPr>
      </p:pic>
      <p:pic>
        <p:nvPicPr>
          <p:cNvPr id="2" name="Imagen 1"/>
          <p:cNvPicPr>
            <a:picLocks noChangeAspect="1"/>
          </p:cNvPicPr>
          <p:nvPr/>
        </p:nvPicPr>
        <p:blipFill>
          <a:blip r:embed="rId3"/>
          <a:stretch>
            <a:fillRect/>
          </a:stretch>
        </p:blipFill>
        <p:spPr>
          <a:xfrm>
            <a:off x="4871722" y="6080663"/>
            <a:ext cx="3785944" cy="621846"/>
          </a:xfrm>
          <a:prstGeom prst="rect">
            <a:avLst/>
          </a:prstGeom>
        </p:spPr>
      </p:pic>
      <p:sp>
        <p:nvSpPr>
          <p:cNvPr id="6" name="CuadroTexto 5"/>
          <p:cNvSpPr txBox="1"/>
          <p:nvPr/>
        </p:nvSpPr>
        <p:spPr>
          <a:xfrm>
            <a:off x="236483" y="265551"/>
            <a:ext cx="8671034" cy="5124480"/>
          </a:xfrm>
          <a:prstGeom prst="rect">
            <a:avLst/>
          </a:prstGeom>
          <a:ln w="285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s-419" sz="3200" b="1" dirty="0" smtClean="0">
                <a:solidFill>
                  <a:schemeClr val="tx2"/>
                </a:solidFill>
              </a:rPr>
              <a:t>FORTALEZAS</a:t>
            </a:r>
          </a:p>
          <a:p>
            <a:pPr algn="ctr">
              <a:defRPr/>
            </a:pPr>
            <a:endParaRPr lang="es-419" sz="3200" b="1" dirty="0">
              <a:solidFill>
                <a:schemeClr val="tx2"/>
              </a:solidFill>
            </a:endParaRPr>
          </a:p>
          <a:p>
            <a:pPr algn="ctr">
              <a:defRPr/>
            </a:pPr>
            <a:endParaRPr lang="es-419" sz="3200" b="1" dirty="0" smtClean="0">
              <a:solidFill>
                <a:schemeClr val="tx2"/>
              </a:solidFill>
            </a:endParaRPr>
          </a:p>
          <a:p>
            <a:pPr algn="ctr">
              <a:defRPr/>
            </a:pPr>
            <a:endParaRPr lang="es-419" sz="1000" b="1" dirty="0" smtClean="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smtClean="0">
              <a:solidFill>
                <a:schemeClr val="tx2"/>
              </a:solidFill>
            </a:endParaRPr>
          </a:p>
          <a:p>
            <a:pPr algn="just">
              <a:defRPr/>
            </a:pPr>
            <a:endParaRPr lang="es-419" sz="1700" dirty="0">
              <a:solidFill>
                <a:schemeClr val="tx2"/>
              </a:solidFill>
            </a:endParaRPr>
          </a:p>
          <a:p>
            <a:pPr algn="just">
              <a:defRPr/>
            </a:pPr>
            <a:endParaRPr lang="es-419" sz="1700" dirty="0">
              <a:solidFill>
                <a:schemeClr val="tx2"/>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359966421"/>
              </p:ext>
            </p:extLst>
          </p:nvPr>
        </p:nvGraphicFramePr>
        <p:xfrm>
          <a:off x="333797" y="1078657"/>
          <a:ext cx="8476406" cy="4178279"/>
        </p:xfrm>
        <a:graphic>
          <a:graphicData uri="http://schemas.openxmlformats.org/drawingml/2006/table">
            <a:tbl>
              <a:tblPr firstRow="1" bandRow="1">
                <a:tableStyleId>{5C22544A-7EE6-4342-B048-85BDC9FD1C3A}</a:tableStyleId>
              </a:tblPr>
              <a:tblGrid>
                <a:gridCol w="3901872">
                  <a:extLst>
                    <a:ext uri="{9D8B030D-6E8A-4147-A177-3AD203B41FA5}">
                      <a16:colId xmlns:a16="http://schemas.microsoft.com/office/drawing/2014/main" val="1595961351"/>
                    </a:ext>
                  </a:extLst>
                </a:gridCol>
                <a:gridCol w="4574534">
                  <a:extLst>
                    <a:ext uri="{9D8B030D-6E8A-4147-A177-3AD203B41FA5}">
                      <a16:colId xmlns:a16="http://schemas.microsoft.com/office/drawing/2014/main" val="1518975351"/>
                    </a:ext>
                  </a:extLst>
                </a:gridCol>
              </a:tblGrid>
              <a:tr h="999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dirty="0" smtClean="0">
                          <a:solidFill>
                            <a:schemeClr val="tx2"/>
                          </a:solidFill>
                        </a:rPr>
                        <a:t>Directrices Ley 1474 de 2011</a:t>
                      </a:r>
                    </a:p>
                    <a:p>
                      <a:pPr marL="0" marR="0" indent="0" algn="ctr" defTabSz="914400" rtl="0" eaLnBrk="1" fontAlgn="auto" latinLnBrk="0" hangingPunct="1">
                        <a:lnSpc>
                          <a:spcPct val="100000"/>
                        </a:lnSpc>
                        <a:spcBef>
                          <a:spcPts val="0"/>
                        </a:spcBef>
                        <a:spcAft>
                          <a:spcPts val="0"/>
                        </a:spcAft>
                        <a:buClrTx/>
                        <a:buSzTx/>
                        <a:buFontTx/>
                        <a:buNone/>
                        <a:tabLst/>
                        <a:defRPr/>
                      </a:pPr>
                      <a:r>
                        <a:rPr lang="es-MX" sz="2200" b="1" i="0" dirty="0" smtClean="0">
                          <a:solidFill>
                            <a:schemeClr val="tx2"/>
                          </a:solidFill>
                        </a:rPr>
                        <a:t>Artículo 76º inciso</a:t>
                      </a:r>
                      <a:r>
                        <a:rPr lang="es-MX" sz="2200" b="1" i="0" baseline="0" dirty="0" smtClean="0">
                          <a:solidFill>
                            <a:schemeClr val="tx2"/>
                          </a:solidFill>
                        </a:rPr>
                        <a:t> 3° </a:t>
                      </a:r>
                    </a:p>
                    <a:p>
                      <a:pPr marL="0" marR="0" indent="0" algn="ctr" defTabSz="914400" rtl="0" eaLnBrk="1" fontAlgn="auto" latinLnBrk="0" hangingPunct="1">
                        <a:lnSpc>
                          <a:spcPct val="100000"/>
                        </a:lnSpc>
                        <a:spcBef>
                          <a:spcPts val="0"/>
                        </a:spcBef>
                        <a:spcAft>
                          <a:spcPts val="0"/>
                        </a:spcAft>
                        <a:buClrTx/>
                        <a:buSzTx/>
                        <a:buFontTx/>
                        <a:buNone/>
                        <a:tabLst/>
                        <a:defRPr/>
                      </a:pPr>
                      <a:r>
                        <a:rPr lang="es-MX" sz="2200" b="1" i="1" baseline="0" dirty="0" smtClean="0">
                          <a:solidFill>
                            <a:schemeClr val="tx2"/>
                          </a:solidFill>
                        </a:rPr>
                        <a:t>“Oficina de Quejas, Sugerencias y Reclamos”</a:t>
                      </a:r>
                      <a:endParaRPr lang="es-CO" sz="2200" b="1" i="1" dirty="0" smtClean="0">
                        <a:solidFill>
                          <a:schemeClr val="tx2"/>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2200" b="1" i="1" dirty="0" smtClean="0">
                        <a:solidFill>
                          <a:schemeClr val="tx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dirty="0" smtClean="0">
                          <a:solidFill>
                            <a:schemeClr val="tx2"/>
                          </a:solidFill>
                        </a:rPr>
                        <a:t>Implementación en la </a:t>
                      </a:r>
                    </a:p>
                    <a:p>
                      <a:pPr marL="0" marR="0" indent="0" algn="ctr" defTabSz="914400" rtl="0" eaLnBrk="1" fontAlgn="auto" latinLnBrk="0" hangingPunct="1">
                        <a:lnSpc>
                          <a:spcPct val="100000"/>
                        </a:lnSpc>
                        <a:spcBef>
                          <a:spcPts val="0"/>
                        </a:spcBef>
                        <a:spcAft>
                          <a:spcPts val="0"/>
                        </a:spcAft>
                        <a:buClrTx/>
                        <a:buSzTx/>
                        <a:buFontTx/>
                        <a:buNone/>
                        <a:tabLst/>
                        <a:defRPr/>
                      </a:pPr>
                      <a:r>
                        <a:rPr lang="es-CO" sz="2200" b="1" i="0" dirty="0" smtClean="0">
                          <a:solidFill>
                            <a:schemeClr val="tx2"/>
                          </a:solidFill>
                        </a:rPr>
                        <a:t>UAE CRA</a:t>
                      </a:r>
                    </a:p>
                  </a:txBody>
                  <a:tcPr>
                    <a:solidFill>
                      <a:schemeClr val="bg1">
                        <a:lumMod val="75000"/>
                      </a:schemeClr>
                    </a:solidFill>
                  </a:tcPr>
                </a:tc>
                <a:extLst>
                  <a:ext uri="{0D108BD9-81ED-4DB2-BD59-A6C34878D82A}">
                    <a16:rowId xmlns:a16="http://schemas.microsoft.com/office/drawing/2014/main" val="234393229"/>
                  </a:ext>
                </a:extLst>
              </a:tr>
              <a:tr h="274571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1" u="none" strike="noStrike" kern="1200" cap="none" spc="0" normalizeH="0" baseline="0" noProof="0" dirty="0" smtClean="0">
                          <a:ln>
                            <a:noFill/>
                          </a:ln>
                          <a:solidFill>
                            <a:schemeClr val="tx2"/>
                          </a:solidFill>
                          <a:effectLst/>
                          <a:uLnTx/>
                          <a:uFillTx/>
                          <a:latin typeface="+mn-lt"/>
                          <a:ea typeface="+mn-ea"/>
                          <a:cs typeface="+mn-cs"/>
                        </a:rPr>
                        <a:t>“</a:t>
                      </a:r>
                      <a:r>
                        <a:rPr lang="es-CO" sz="1800" i="1" dirty="0" smtClean="0">
                          <a:solidFill>
                            <a:schemeClr val="tx2"/>
                          </a:solidFill>
                          <a:latin typeface="+mn-lt"/>
                          <a:cs typeface="Arial" panose="020B0604020202020204" pitchFamily="34" charset="0"/>
                        </a:rPr>
                        <a:t>Todas las entidades públicas deberán contar con un espacio en su página web principal para que los ciudadanos presenten quejas y denuncias de los actos de corrupción realizados por funcionarios de la entidad, (…)”</a:t>
                      </a:r>
                      <a:r>
                        <a:rPr lang="es-CO" sz="1800" i="0" dirty="0" smtClean="0">
                          <a:solidFill>
                            <a:schemeClr val="tx2"/>
                          </a:solidFill>
                          <a:latin typeface="+mn-lt"/>
                          <a:cs typeface="Arial" panose="020B0604020202020204" pitchFamily="34" charset="0"/>
                        </a:rPr>
                        <a:t>.</a:t>
                      </a:r>
                    </a:p>
                  </a:txBody>
                  <a:tcPr>
                    <a:solidFill>
                      <a:schemeClr val="bg1">
                        <a:lumMod val="75000"/>
                      </a:schemeClr>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baseline="0" dirty="0" smtClean="0">
                          <a:solidFill>
                            <a:schemeClr val="tx2"/>
                          </a:solidFill>
                        </a:rPr>
                        <a:t>La entidad en su página web cuenta con una pestaña denominada “</a:t>
                      </a:r>
                      <a:r>
                        <a:rPr lang="es-CO" sz="1800" i="1" kern="1200" baseline="0" dirty="0" smtClean="0">
                          <a:solidFill>
                            <a:schemeClr val="tx2"/>
                          </a:solidFill>
                          <a:latin typeface="+mn-lt"/>
                          <a:ea typeface="+mn-ea"/>
                          <a:cs typeface="+mn-cs"/>
                        </a:rPr>
                        <a:t>Servicio al Ciudadano”, </a:t>
                      </a:r>
                      <a:r>
                        <a:rPr lang="es-CO" sz="1800" i="0" kern="1200" baseline="0" dirty="0" smtClean="0">
                          <a:solidFill>
                            <a:schemeClr val="tx2"/>
                          </a:solidFill>
                          <a:latin typeface="+mn-lt"/>
                          <a:ea typeface="+mn-ea"/>
                          <a:cs typeface="+mn-cs"/>
                        </a:rPr>
                        <a:t>en la que se </a:t>
                      </a:r>
                      <a:r>
                        <a:rPr lang="es-CO" baseline="0" dirty="0" smtClean="0">
                          <a:solidFill>
                            <a:schemeClr val="tx2"/>
                          </a:solidFill>
                        </a:rPr>
                        <a:t>puede acceder al botón </a:t>
                      </a:r>
                      <a:r>
                        <a:rPr lang="es-CO" i="1" baseline="0" dirty="0" smtClean="0">
                          <a:solidFill>
                            <a:schemeClr val="tx2"/>
                          </a:solidFill>
                        </a:rPr>
                        <a:t>“Registre aquí su Denuncia de corrupción”, </a:t>
                      </a:r>
                      <a:r>
                        <a:rPr lang="es-CO" sz="1800" kern="1200" baseline="0" dirty="0" smtClean="0">
                          <a:solidFill>
                            <a:schemeClr val="tx2"/>
                          </a:solidFill>
                          <a:latin typeface="+mn-lt"/>
                          <a:ea typeface="+mn-ea"/>
                          <a:cs typeface="+mn-cs"/>
                        </a:rPr>
                        <a:t>el cual permite presentar denuncias </a:t>
                      </a:r>
                      <a:r>
                        <a:rPr lang="es-MX" sz="1800" kern="1200" baseline="0" dirty="0" smtClean="0">
                          <a:solidFill>
                            <a:schemeClr val="tx2"/>
                          </a:solidFill>
                          <a:latin typeface="+mn-lt"/>
                          <a:ea typeface="+mn-ea"/>
                          <a:cs typeface="+mn-cs"/>
                        </a:rPr>
                        <a:t>ante la entidad sobre presuntos actos de corrupción</a:t>
                      </a:r>
                      <a:r>
                        <a:rPr lang="es-CO" sz="1800" kern="1200" baseline="0" dirty="0" smtClean="0">
                          <a:solidFill>
                            <a:schemeClr val="tx2"/>
                          </a:solidFill>
                          <a:latin typeface="+mn-lt"/>
                          <a:ea typeface="+mn-ea"/>
                          <a:cs typeface="+mn-cs"/>
                        </a:rPr>
                        <a:t>.</a:t>
                      </a:r>
                      <a:endParaRPr lang="es-ES" sz="1800" kern="1200" baseline="0" dirty="0" smtClean="0">
                        <a:solidFill>
                          <a:schemeClr val="tx2"/>
                        </a:solidFill>
                        <a:latin typeface="+mn-lt"/>
                        <a:ea typeface="+mn-ea"/>
                        <a:cs typeface="+mn-cs"/>
                      </a:endParaRPr>
                    </a:p>
                  </a:txBody>
                  <a:tcPr>
                    <a:solidFill>
                      <a:schemeClr val="bg1">
                        <a:lumMod val="75000"/>
                      </a:schemeClr>
                    </a:solidFill>
                  </a:tcPr>
                </a:tc>
                <a:extLst>
                  <a:ext uri="{0D108BD9-81ED-4DB2-BD59-A6C34878D82A}">
                    <a16:rowId xmlns:a16="http://schemas.microsoft.com/office/drawing/2014/main" val="1653246449"/>
                  </a:ext>
                </a:extLst>
              </a:tr>
            </a:tbl>
          </a:graphicData>
        </a:graphic>
      </p:graphicFrame>
    </p:spTree>
    <p:extLst>
      <p:ext uri="{BB962C8B-B14F-4D97-AF65-F5344CB8AC3E}">
        <p14:creationId xmlns:p14="http://schemas.microsoft.com/office/powerpoint/2010/main" val="3629701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11037</TotalTime>
  <Words>4652</Words>
  <Application>Microsoft Office PowerPoint</Application>
  <PresentationFormat>Presentación en pantalla (4:3)</PresentationFormat>
  <Paragraphs>563</Paragraphs>
  <Slides>45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45</vt:i4>
      </vt:variant>
    </vt:vector>
  </HeadingPairs>
  <TitlesOfParts>
    <vt:vector size="50" baseType="lpstr">
      <vt:lpstr>AR JULIAN</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OBSERVACIONES – 1° SEMESTRE 2019</vt:lpstr>
      <vt:lpstr>COMPARATIVO 1° y 2° TRIMESTRE 2019</vt:lpstr>
      <vt:lpstr>OBSERVACIÓN ADICIONAL  2° TRIMESTRE 2019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Clemencia Lozano Villegas</dc:creator>
  <cp:lastModifiedBy>Diana Carolina Rodriguez Guevara</cp:lastModifiedBy>
  <cp:revision>879</cp:revision>
  <dcterms:created xsi:type="dcterms:W3CDTF">2018-11-30T14:45:29Z</dcterms:created>
  <dcterms:modified xsi:type="dcterms:W3CDTF">2019-09-06T13:14:54Z</dcterms:modified>
</cp:coreProperties>
</file>