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5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7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8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9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0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58" r:id="rId4"/>
    <p:sldId id="259" r:id="rId5"/>
    <p:sldId id="266" r:id="rId6"/>
    <p:sldId id="262" r:id="rId7"/>
    <p:sldId id="265" r:id="rId8"/>
    <p:sldId id="264" r:id="rId9"/>
    <p:sldId id="263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84" r:id="rId25"/>
    <p:sldId id="285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0066"/>
    <a:srgbClr val="1D3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5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Hoja_de_c_lculo_de_Microsoft_Excel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Hoja_de_c_lculo_de_Microsoft_Excel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Hoja_de_c_lculo_de_Microsoft_Excel9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Hoja_de_c_lculo_de_Microsoft_Excel10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Hoja_de_c_lculo_de_Microsoft_Excel11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Hoja_de_c_lculo_de_Microsoft_Excel12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shiba\Documents\informe%20definitiv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4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Hoja_de_c_lculo_de_Microsoft_Excel5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Hoja_de_c_lculo_de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[informe definitivo.xlsx]Hoja4!TablaDinámica13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rgbClr val="CCFF99"/>
          </a:solidFill>
          <a:ln>
            <a:noFill/>
          </a:ln>
          <a:effectLst/>
        </c:spPr>
      </c:pivotFmt>
      <c:pivotFmt>
        <c:idx val="2"/>
        <c:spPr>
          <a:solidFill>
            <a:srgbClr val="9900FF"/>
          </a:solidFill>
          <a:ln>
            <a:noFill/>
          </a:ln>
          <a:effectLst/>
        </c:spPr>
      </c:pivotFmt>
      <c:pivotFmt>
        <c:idx val="3"/>
        <c:spPr>
          <a:solidFill>
            <a:srgbClr val="FFC000"/>
          </a:solidFill>
          <a:ln>
            <a:noFill/>
          </a:ln>
          <a:effectLst/>
        </c:spPr>
      </c:pivotFmt>
      <c:pivotFmt>
        <c:idx val="4"/>
        <c:spPr>
          <a:solidFill>
            <a:srgbClr val="92D050"/>
          </a:solidFill>
          <a:ln>
            <a:noFill/>
          </a:ln>
          <a:effectLst/>
        </c:spPr>
      </c:pivotFmt>
      <c:pivotFmt>
        <c:idx val="5"/>
        <c:spPr>
          <a:solidFill>
            <a:srgbClr val="00B0F0"/>
          </a:solidFill>
          <a:ln>
            <a:noFill/>
          </a:ln>
          <a:effectLst/>
        </c:spPr>
      </c:pivotFmt>
      <c:pivotFmt>
        <c:idx val="6"/>
        <c:spPr>
          <a:solidFill>
            <a:srgbClr val="FF3399"/>
          </a:solidFill>
          <a:ln>
            <a:noFill/>
          </a:ln>
          <a:effectLst/>
        </c:spPr>
      </c:pivotFmt>
      <c:pivotFmt>
        <c:idx val="7"/>
        <c:spPr>
          <a:solidFill>
            <a:srgbClr val="FFFF00"/>
          </a:solidFill>
          <a:ln>
            <a:noFill/>
          </a:ln>
          <a:effectLst/>
        </c:spPr>
      </c:pivotFmt>
      <c:pivotFmt>
        <c:idx val="8"/>
        <c:spPr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9"/>
        <c:spPr>
          <a:solidFill>
            <a:srgbClr val="0070C0"/>
          </a:solidFill>
          <a:ln>
            <a:noFill/>
          </a:ln>
          <a:effectLst/>
        </c:spPr>
      </c:pivotFmt>
      <c:pivotFmt>
        <c:idx val="10"/>
        <c:spPr>
          <a:solidFill>
            <a:srgbClr val="FF0000"/>
          </a:solidFill>
          <a:ln>
            <a:noFill/>
          </a:ln>
          <a:effectLst/>
        </c:spPr>
      </c:pivotFmt>
      <c:pivotFmt>
        <c:idx val="11"/>
        <c:spPr>
          <a:solidFill>
            <a:srgbClr val="00FFFF"/>
          </a:solidFill>
          <a:ln>
            <a:noFill/>
          </a:ln>
          <a:effectLst/>
        </c:spPr>
      </c:pivotFmt>
      <c:pivotFmt>
        <c:idx val="12"/>
        <c:spPr>
          <a:solidFill>
            <a:srgbClr val="993300"/>
          </a:solidFill>
          <a:ln>
            <a:noFill/>
          </a:ln>
          <a:effectLst/>
        </c:spP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CCFF99"/>
          </a:solidFill>
          <a:ln>
            <a:noFill/>
          </a:ln>
          <a:effectLst/>
        </c:spPr>
      </c:pivotFmt>
      <c:pivotFmt>
        <c:idx val="16"/>
        <c:spPr>
          <a:solidFill>
            <a:srgbClr val="9900FF"/>
          </a:solidFill>
          <a:ln>
            <a:noFill/>
          </a:ln>
          <a:effectLst/>
        </c:spPr>
      </c:pivotFmt>
      <c:pivotFmt>
        <c:idx val="17"/>
        <c:spPr>
          <a:solidFill>
            <a:srgbClr val="FFC000"/>
          </a:solidFill>
          <a:ln>
            <a:noFill/>
          </a:ln>
          <a:effectLst/>
        </c:spPr>
      </c:pivotFmt>
      <c:pivotFmt>
        <c:idx val="18"/>
        <c:spPr>
          <a:solidFill>
            <a:srgbClr val="92D050"/>
          </a:solidFill>
          <a:ln>
            <a:noFill/>
          </a:ln>
          <a:effectLst/>
        </c:spPr>
      </c:pivotFmt>
      <c:pivotFmt>
        <c:idx val="19"/>
        <c:spPr>
          <a:solidFill>
            <a:srgbClr val="00B0F0"/>
          </a:solidFill>
          <a:ln>
            <a:noFill/>
          </a:ln>
          <a:effectLst/>
        </c:spPr>
      </c:pivotFmt>
      <c:pivotFmt>
        <c:idx val="20"/>
        <c:spPr>
          <a:solidFill>
            <a:srgbClr val="FF3399"/>
          </a:solidFill>
          <a:ln>
            <a:noFill/>
          </a:ln>
          <a:effectLst/>
        </c:spPr>
      </c:pivotFmt>
      <c:pivotFmt>
        <c:idx val="21"/>
        <c:spPr>
          <a:solidFill>
            <a:srgbClr val="FFFF00"/>
          </a:solidFill>
          <a:ln>
            <a:noFill/>
          </a:ln>
          <a:effectLst/>
        </c:spPr>
      </c:pivotFmt>
      <c:pivotFmt>
        <c:idx val="22"/>
        <c:spPr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23"/>
        <c:spPr>
          <a:solidFill>
            <a:srgbClr val="0070C0"/>
          </a:solidFill>
          <a:ln>
            <a:noFill/>
          </a:ln>
          <a:effectLst/>
        </c:spPr>
      </c:pivotFmt>
      <c:pivotFmt>
        <c:idx val="24"/>
        <c:spPr>
          <a:solidFill>
            <a:srgbClr val="FF0000"/>
          </a:solidFill>
          <a:ln>
            <a:noFill/>
          </a:ln>
          <a:effectLst/>
        </c:spPr>
      </c:pivotFmt>
      <c:pivotFmt>
        <c:idx val="25"/>
        <c:spPr>
          <a:solidFill>
            <a:srgbClr val="00FFFF"/>
          </a:solidFill>
          <a:ln>
            <a:noFill/>
          </a:ln>
          <a:effectLst/>
        </c:spPr>
      </c:pivotFmt>
      <c:pivotFmt>
        <c:idx val="26"/>
        <c:spPr>
          <a:solidFill>
            <a:srgbClr val="993300"/>
          </a:solidFill>
          <a:ln>
            <a:noFill/>
          </a:ln>
          <a:effectLst/>
        </c:spP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rgbClr val="CCFF99"/>
          </a:solidFill>
          <a:ln>
            <a:noFill/>
          </a:ln>
          <a:effectLst/>
        </c:spPr>
      </c:pivotFmt>
      <c:pivotFmt>
        <c:idx val="29"/>
        <c:spPr>
          <a:solidFill>
            <a:srgbClr val="9900FF"/>
          </a:solidFill>
          <a:ln>
            <a:noFill/>
          </a:ln>
          <a:effectLst/>
        </c:spPr>
      </c:pivotFmt>
      <c:pivotFmt>
        <c:idx val="30"/>
        <c:spPr>
          <a:solidFill>
            <a:srgbClr val="FFC000"/>
          </a:solidFill>
          <a:ln>
            <a:noFill/>
          </a:ln>
          <a:effectLst/>
        </c:spPr>
      </c:pivotFmt>
      <c:pivotFmt>
        <c:idx val="31"/>
        <c:spPr>
          <a:solidFill>
            <a:srgbClr val="92D050"/>
          </a:solidFill>
          <a:ln>
            <a:noFill/>
          </a:ln>
          <a:effectLst/>
        </c:spPr>
      </c:pivotFmt>
      <c:pivotFmt>
        <c:idx val="32"/>
        <c:spPr>
          <a:solidFill>
            <a:srgbClr val="00B0F0"/>
          </a:solidFill>
          <a:ln>
            <a:noFill/>
          </a:ln>
          <a:effectLst/>
        </c:spPr>
      </c:pivotFmt>
      <c:pivotFmt>
        <c:idx val="33"/>
        <c:spPr>
          <a:solidFill>
            <a:srgbClr val="FF3399"/>
          </a:solidFill>
          <a:ln>
            <a:noFill/>
          </a:ln>
          <a:effectLst/>
        </c:spPr>
      </c:pivotFmt>
      <c:pivotFmt>
        <c:idx val="34"/>
        <c:spPr>
          <a:solidFill>
            <a:srgbClr val="FFFF00"/>
          </a:solidFill>
          <a:ln>
            <a:noFill/>
          </a:ln>
          <a:effectLst/>
        </c:spPr>
      </c:pivotFmt>
      <c:pivotFmt>
        <c:idx val="35"/>
        <c:spPr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c:spPr>
      </c:pivotFmt>
      <c:pivotFmt>
        <c:idx val="36"/>
        <c:spPr>
          <a:solidFill>
            <a:srgbClr val="0070C0"/>
          </a:solidFill>
          <a:ln>
            <a:noFill/>
          </a:ln>
          <a:effectLst/>
        </c:spPr>
      </c:pivotFmt>
      <c:pivotFmt>
        <c:idx val="37"/>
        <c:spPr>
          <a:solidFill>
            <a:srgbClr val="FF0000"/>
          </a:solidFill>
          <a:ln>
            <a:noFill/>
          </a:ln>
          <a:effectLst/>
        </c:spPr>
      </c:pivotFmt>
      <c:pivotFmt>
        <c:idx val="38"/>
        <c:spPr>
          <a:solidFill>
            <a:srgbClr val="00FFFF"/>
          </a:solidFill>
          <a:ln>
            <a:noFill/>
          </a:ln>
          <a:effectLst/>
        </c:spPr>
      </c:pivotFmt>
      <c:pivotFmt>
        <c:idx val="39"/>
        <c:spPr>
          <a:solidFill>
            <a:srgbClr val="993300"/>
          </a:solidFill>
          <a:ln>
            <a:noFill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5.5799226950867045E-2"/>
          <c:y val="1.3876535733944506E-2"/>
          <c:w val="0.94043922070553931"/>
          <c:h val="0.913600039468205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Hoja4!$B$3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FF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EAC-4E9F-9991-E25A9AEDD0A9}"/>
              </c:ext>
            </c:extLst>
          </c:dPt>
          <c:dPt>
            <c:idx val="1"/>
            <c:invertIfNegative val="0"/>
            <c:bubble3D val="0"/>
            <c:spPr>
              <a:solidFill>
                <a:srgbClr val="99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EAC-4E9F-9991-E25A9AEDD0A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EAC-4E9F-9991-E25A9AEDD0A9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EAC-4E9F-9991-E25A9AEDD0A9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EAC-4E9F-9991-E25A9AEDD0A9}"/>
              </c:ext>
            </c:extLst>
          </c:dPt>
          <c:dPt>
            <c:idx val="5"/>
            <c:invertIfNegative val="0"/>
            <c:bubble3D val="0"/>
            <c:spPr>
              <a:solidFill>
                <a:srgbClr val="FF33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EAC-4E9F-9991-E25A9AEDD0A9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EAC-4E9F-9991-E25A9AEDD0A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EAC-4E9F-9991-E25A9AEDD0A9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EAC-4E9F-9991-E25A9AEDD0A9}"/>
              </c:ext>
            </c:extLst>
          </c:dPt>
          <c:dPt>
            <c:idx val="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EAC-4E9F-9991-E25A9AEDD0A9}"/>
              </c:ext>
            </c:extLst>
          </c:dPt>
          <c:dPt>
            <c:idx val="10"/>
            <c:invertIfNegative val="0"/>
            <c:bubble3D val="0"/>
            <c:spPr>
              <a:solidFill>
                <a:srgbClr val="00FF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EAC-4E9F-9991-E25A9AEDD0A9}"/>
              </c:ext>
            </c:extLst>
          </c:dPt>
          <c:dPt>
            <c:idx val="11"/>
            <c:invertIfNegative val="0"/>
            <c:bubble3D val="0"/>
            <c:spPr>
              <a:solidFill>
                <a:srgbClr val="993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EAC-4E9F-9991-E25A9AEDD0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Hoja4!$A$4:$A$15</c:f>
              <c:strCache>
                <c:ptCount val="12"/>
                <c:pt idx="0">
                  <c:v>Barranquilla</c:v>
                </c:pt>
                <c:pt idx="1">
                  <c:v>Bogotá</c:v>
                </c:pt>
                <c:pt idx="2">
                  <c:v>Bucaramanga</c:v>
                </c:pt>
                <c:pt idx="3">
                  <c:v>Cali</c:v>
                </c:pt>
                <c:pt idx="4">
                  <c:v>Cartagena</c:v>
                </c:pt>
                <c:pt idx="5">
                  <c:v>Manizales</c:v>
                </c:pt>
                <c:pt idx="6">
                  <c:v>Medelllìn</c:v>
                </c:pt>
                <c:pt idx="7">
                  <c:v>Neiva</c:v>
                </c:pt>
                <c:pt idx="8">
                  <c:v>Nobsa</c:v>
                </c:pt>
                <c:pt idx="9">
                  <c:v>Pasto</c:v>
                </c:pt>
                <c:pt idx="10">
                  <c:v>Popayán</c:v>
                </c:pt>
                <c:pt idx="11">
                  <c:v>Santa Marta</c:v>
                </c:pt>
              </c:strCache>
            </c:strRef>
          </c:cat>
          <c:val>
            <c:numRef>
              <c:f>Hoja4!$B$4:$B$15</c:f>
              <c:numCache>
                <c:formatCode>General</c:formatCode>
                <c:ptCount val="12"/>
                <c:pt idx="0">
                  <c:v>18</c:v>
                </c:pt>
                <c:pt idx="1">
                  <c:v>91</c:v>
                </c:pt>
                <c:pt idx="2">
                  <c:v>33</c:v>
                </c:pt>
                <c:pt idx="3">
                  <c:v>50</c:v>
                </c:pt>
                <c:pt idx="4">
                  <c:v>9</c:v>
                </c:pt>
                <c:pt idx="5">
                  <c:v>32</c:v>
                </c:pt>
                <c:pt idx="6">
                  <c:v>20</c:v>
                </c:pt>
                <c:pt idx="7">
                  <c:v>19</c:v>
                </c:pt>
                <c:pt idx="8">
                  <c:v>15</c:v>
                </c:pt>
                <c:pt idx="9">
                  <c:v>10</c:v>
                </c:pt>
                <c:pt idx="10">
                  <c:v>43</c:v>
                </c:pt>
                <c:pt idx="1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EAC-4E9F-9991-E25A9AEDD0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9181359"/>
        <c:axId val="2049182191"/>
      </c:barChart>
      <c:catAx>
        <c:axId val="2049181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49182191"/>
        <c:crosses val="autoZero"/>
        <c:auto val="1"/>
        <c:lblAlgn val="ctr"/>
        <c:lblOffset val="100"/>
        <c:noMultiLvlLbl val="0"/>
      </c:catAx>
      <c:valAx>
        <c:axId val="2049182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49181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33A-4558-87B5-9E7458F89F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33A-4558-87B5-9E7458F89F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33A-4558-87B5-9E7458F89F41}"/>
              </c:ext>
            </c:extLst>
          </c:dPt>
          <c:dLbls>
            <c:dLbl>
              <c:idx val="0"/>
              <c:layout>
                <c:manualLayout>
                  <c:x val="-9.5069777323365773E-2"/>
                  <c:y val="0.196350903735286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C08AB08-3705-4915-95BE-95BBF06338E6}" type="PERCENTAGE">
                      <a:rPr lang="en-US" sz="1600" baseline="0"/>
                      <a:pPr>
                        <a:defRPr sz="1600"/>
                      </a:pPr>
                      <a:t>[PORCENTAJE]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13153456998314"/>
                      <c:h val="0.125138397001684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33A-4558-87B5-9E7458F89F41}"/>
                </c:ext>
              </c:extLst>
            </c:dLbl>
            <c:dLbl>
              <c:idx val="1"/>
              <c:layout>
                <c:manualLayout>
                  <c:x val="-1.9232958443432344E-2"/>
                  <c:y val="-0.22105445334617016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1C25921E-3801-4F5C-9781-7DF5AC036D7D}" type="PERCENTAGE">
                      <a:rPr lang="en-US" baseline="0"/>
                      <a:pPr/>
                      <a:t>[PORCENTAJE]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33A-4558-87B5-9E7458F89F41}"/>
                </c:ext>
              </c:extLst>
            </c:dLbl>
            <c:dLbl>
              <c:idx val="2"/>
              <c:layout>
                <c:manualLayout>
                  <c:x val="0.14056149389420758"/>
                  <c:y val="0.158628522963013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3513560-F405-4EB4-8436-FF98CF4B49B3}" type="PERCENTAGE">
                      <a:rPr lang="en-US" sz="1600" baseline="0"/>
                      <a:pPr>
                        <a:defRPr sz="1600"/>
                      </a:pPr>
                      <a:t>[PORCENTAJE]</a:t>
                    </a:fld>
                    <a:endParaRPr lang="es-CO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12535132096683"/>
                      <c:h val="7.85590665795596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33A-4558-87B5-9E7458F89F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Hoja1!$F$19:$F$35</c:f>
              <c:strCache>
                <c:ptCount val="3"/>
                <c:pt idx="0">
                  <c:v>Muy sencillo</c:v>
                </c:pt>
                <c:pt idx="1">
                  <c:v>Sencillo</c:v>
                </c:pt>
                <c:pt idx="2">
                  <c:v>Díficil</c:v>
                </c:pt>
              </c:strCache>
            </c:strRef>
          </c:cat>
          <c:val>
            <c:numRef>
              <c:f>Hoja1!$G$19:$G$35</c:f>
              <c:numCache>
                <c:formatCode>General</c:formatCode>
                <c:ptCount val="3"/>
                <c:pt idx="0">
                  <c:v>7</c:v>
                </c:pt>
                <c:pt idx="1">
                  <c:v>27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3A-4558-87B5-9E7458F89F4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80989465356574408"/>
          <c:y val="0.80737234793617518"/>
          <c:w val="0.18775399060478129"/>
          <c:h val="0.152755697549248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Hoja6!$G$2</c:f>
              <c:strCache>
                <c:ptCount val="1"/>
                <c:pt idx="0">
                  <c:v>[Frecuencia de actualización]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Hoja6!$F$3:$F$6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Hoja6!$G$3:$G$6</c:f>
              <c:numCache>
                <c:formatCode>General</c:formatCode>
                <c:ptCount val="4"/>
                <c:pt idx="0">
                  <c:v>8</c:v>
                </c:pt>
                <c:pt idx="1">
                  <c:v>31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19-4563-A4E7-0DB4FC506241}"/>
            </c:ext>
          </c:extLst>
        </c:ser>
        <c:ser>
          <c:idx val="1"/>
          <c:order val="1"/>
          <c:tx>
            <c:strRef>
              <c:f>Hoja6!$H$2</c:f>
              <c:strCache>
                <c:ptCount val="1"/>
                <c:pt idx="0">
                  <c:v> [Calidad de la información]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Hoja6!$F$3:$F$6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Hoja6!$H$3:$H$6</c:f>
              <c:numCache>
                <c:formatCode>General</c:formatCode>
                <c:ptCount val="4"/>
                <c:pt idx="0">
                  <c:v>15</c:v>
                </c:pt>
                <c:pt idx="1">
                  <c:v>25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19-4563-A4E7-0DB4FC506241}"/>
            </c:ext>
          </c:extLst>
        </c:ser>
        <c:ser>
          <c:idx val="2"/>
          <c:order val="2"/>
          <c:tx>
            <c:strRef>
              <c:f>Hoja6!$I$2</c:f>
              <c:strCache>
                <c:ptCount val="1"/>
                <c:pt idx="0">
                  <c:v> [Diseño]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Hoja6!$F$3:$F$6</c:f>
              <c:strCache>
                <c:ptCount val="4"/>
                <c:pt idx="0">
                  <c:v>Excelente</c:v>
                </c:pt>
                <c:pt idx="1">
                  <c:v>Bueno</c:v>
                </c:pt>
                <c:pt idx="2">
                  <c:v>Regular</c:v>
                </c:pt>
                <c:pt idx="3">
                  <c:v>Malo</c:v>
                </c:pt>
              </c:strCache>
            </c:strRef>
          </c:cat>
          <c:val>
            <c:numRef>
              <c:f>Hoja6!$I$3:$I$6</c:f>
              <c:numCache>
                <c:formatCode>General</c:formatCode>
                <c:ptCount val="4"/>
                <c:pt idx="0">
                  <c:v>11</c:v>
                </c:pt>
                <c:pt idx="1">
                  <c:v>27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19-4563-A4E7-0DB4FC506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785168"/>
        <c:axId val="667775600"/>
      </c:barChart>
      <c:catAx>
        <c:axId val="66778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7775600"/>
        <c:crosses val="autoZero"/>
        <c:auto val="1"/>
        <c:lblAlgn val="ctr"/>
        <c:lblOffset val="100"/>
        <c:noMultiLvlLbl val="0"/>
      </c:catAx>
      <c:valAx>
        <c:axId val="667775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778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958605118086349"/>
          <c:y val="0.94319311026529373"/>
          <c:w val="0.74572264192430415"/>
          <c:h val="5.68068897347062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[SATISFACCIÓN DEL USUARIO (respuestas).xlsx]Hoja7!TablaDinámica14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92D050"/>
          </a:solidFill>
          <a:ln>
            <a:noFill/>
          </a:ln>
          <a:effectLst/>
        </c:spPr>
      </c:pivotFmt>
      <c:pivotFmt>
        <c:idx val="3"/>
        <c:spPr>
          <a:solidFill>
            <a:srgbClr val="FF0066"/>
          </a:solidFill>
          <a:ln>
            <a:noFill/>
          </a:ln>
          <a:effectLst/>
        </c:spP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92D050"/>
          </a:solidFill>
          <a:ln>
            <a:noFill/>
          </a:ln>
          <a:effectLst/>
        </c:spPr>
      </c:pivotFmt>
      <c:pivotFmt>
        <c:idx val="6"/>
        <c:spPr>
          <a:solidFill>
            <a:srgbClr val="FF0066"/>
          </a:solidFill>
          <a:ln>
            <a:noFill/>
          </a:ln>
          <a:effectLst/>
        </c:spP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92D050"/>
          </a:solidFill>
          <a:ln>
            <a:noFill/>
          </a:ln>
          <a:effectLst/>
        </c:spPr>
      </c:pivotFmt>
      <c:pivotFmt>
        <c:idx val="9"/>
        <c:spPr>
          <a:solidFill>
            <a:srgbClr val="FF0066"/>
          </a:solidFill>
          <a:ln>
            <a:noFill/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4.7082994856526561E-2"/>
          <c:y val="7.8945703720371407E-2"/>
          <c:w val="0.90286351706036749"/>
          <c:h val="0.79366839327206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Hoja7!$B$3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42-46E1-B433-BF0DB35516BF}"/>
              </c:ext>
            </c:extLst>
          </c:dPt>
          <c:dPt>
            <c:idx val="1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42-46E1-B433-BF0DB35516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Hoja7!$A$4:$A$5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Hoja7!$B$4:$B$5</c:f>
              <c:numCache>
                <c:formatCode>General</c:formatCode>
                <c:ptCount val="2"/>
                <c:pt idx="0">
                  <c:v>26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42-46E1-B433-BF0DB3551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785584"/>
        <c:axId val="667772272"/>
      </c:barChart>
      <c:catAx>
        <c:axId val="66778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7772272"/>
        <c:crosses val="autoZero"/>
        <c:auto val="1"/>
        <c:lblAlgn val="ctr"/>
        <c:lblOffset val="100"/>
        <c:noMultiLvlLbl val="0"/>
      </c:catAx>
      <c:valAx>
        <c:axId val="66777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6778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[Libro4]Hoja2!TablaDinámica20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-1.2624251037254553E-3"/>
              <c:y val="-0.2997594745101306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-1.2624251037254553E-3"/>
              <c:y val="-0.2997594745101306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-1.2624251037254553E-3"/>
              <c:y val="-0.29975947451013069"/>
            </c:manualLayout>
          </c:layout>
          <c:tx>
            <c:rich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100%</a:t>
                </a:r>
              </a:p>
            </c:rich>
          </c:tx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Hoja2!$B$3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06-4ED1-8D40-B467DD320FEC}"/>
              </c:ext>
            </c:extLst>
          </c:dPt>
          <c:dLbls>
            <c:dLbl>
              <c:idx val="0"/>
              <c:layout>
                <c:manualLayout>
                  <c:x val="-9.9741064502843566E-3"/>
                  <c:y val="-0.408186108973523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06-4ED1-8D40-B467DD320F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Hoja2!$A$4:$A$5</c:f>
              <c:strCache>
                <c:ptCount val="1"/>
                <c:pt idx="0">
                  <c:v>Suficiente</c:v>
                </c:pt>
              </c:strCache>
            </c:strRef>
          </c:cat>
          <c:val>
            <c:numRef>
              <c:f>Hoja2!$B$4:$B$5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06-4ED1-8D40-B467DD320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92D050"/>
            </a:solidFill>
          </c:spPr>
          <c:explosion val="1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050-43B5-977A-62F41A1C496A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050-43B5-977A-62F41A1C496A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050-43B5-977A-62F41A1C496A}"/>
              </c:ext>
            </c:extLst>
          </c:dPt>
          <c:dLbls>
            <c:dLbl>
              <c:idx val="0"/>
              <c:layout>
                <c:manualLayout>
                  <c:x val="-0.13191677193140075"/>
                  <c:y val="4.146076630545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50-43B5-977A-62F41A1C496A}"/>
                </c:ext>
              </c:extLst>
            </c:dLbl>
            <c:dLbl>
              <c:idx val="1"/>
              <c:layout>
                <c:manualLayout>
                  <c:x val="0.14045584960237029"/>
                  <c:y val="-0.10348612216994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50-43B5-977A-62F41A1C49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Hoja4!$F$3:$F$5</c:f>
              <c:strCache>
                <c:ptCount val="3"/>
                <c:pt idx="0">
                  <c:v>Totalmete efectivo</c:v>
                </c:pt>
                <c:pt idx="1">
                  <c:v>Efectivo</c:v>
                </c:pt>
                <c:pt idx="2">
                  <c:v>Poco efectivo</c:v>
                </c:pt>
              </c:strCache>
            </c:strRef>
          </c:cat>
          <c:val>
            <c:numRef>
              <c:f>Hoja4!$G$3:$G$5</c:f>
              <c:numCache>
                <c:formatCode>General</c:formatCode>
                <c:ptCount val="3"/>
                <c:pt idx="0">
                  <c:v>8</c:v>
                </c:pt>
                <c:pt idx="1">
                  <c:v>9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50-43B5-977A-62F41A1C49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>
          <a:innerShdw blurRad="63500" dist="50800" dir="16200000">
            <a:prstClr val="black">
              <a:alpha val="50000"/>
            </a:prstClr>
          </a:innerShdw>
        </a:effectLst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92D050"/>
            </a:solidFill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A56-4EEF-AA7F-3882F5A8F1D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A56-4EEF-AA7F-3882F5A8F1D2}"/>
              </c:ext>
            </c:extLst>
          </c:dPt>
          <c:dLbls>
            <c:dLbl>
              <c:idx val="0"/>
              <c:layout>
                <c:manualLayout>
                  <c:x val="-0.15504445821431631"/>
                  <c:y val="-0.2040681134370398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56-4EEF-AA7F-3882F5A8F1D2}"/>
                </c:ext>
              </c:extLst>
            </c:dLbl>
            <c:dLbl>
              <c:idx val="1"/>
              <c:layout>
                <c:manualLayout>
                  <c:x val="0.18575463095903799"/>
                  <c:y val="0.1614769861084437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56-4EEF-AA7F-3882F5A8F1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Hoja5!$G$12:$G$13</c:f>
              <c:strCache>
                <c:ptCount val="2"/>
                <c:pt idx="0">
                  <c:v>Totalmente de acuerdo</c:v>
                </c:pt>
                <c:pt idx="1">
                  <c:v>De acuerdo</c:v>
                </c:pt>
              </c:strCache>
            </c:strRef>
          </c:cat>
          <c:val>
            <c:numRef>
              <c:f>Hoja5!$H$12:$H$13</c:f>
              <c:numCache>
                <c:formatCode>General</c:formatCode>
                <c:ptCount val="2"/>
                <c:pt idx="0">
                  <c:v>14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56-4EEF-AA7F-3882F5A8F1D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</c:spPr>
          <c:dPt>
            <c:idx val="0"/>
            <c:bubble3D val="0"/>
            <c:spPr>
              <a:solidFill>
                <a:srgbClr val="00B0F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6859-443F-A167-FB8DEB4DF1B8}"/>
              </c:ext>
            </c:extLst>
          </c:dPt>
          <c:dPt>
            <c:idx val="1"/>
            <c:bubble3D val="0"/>
            <c:spPr>
              <a:solidFill>
                <a:srgbClr val="FF0066"/>
              </a:soli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6859-443F-A167-FB8DEB4DF1B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Hoja6!$H$3:$H$4</c:f>
              <c:strCache>
                <c:ptCount val="2"/>
                <c:pt idx="0">
                  <c:v>Excelente</c:v>
                </c:pt>
                <c:pt idx="1">
                  <c:v>Bueno</c:v>
                </c:pt>
              </c:strCache>
            </c:strRef>
          </c:cat>
          <c:val>
            <c:numRef>
              <c:f>Hoja6!$I$3:$I$4</c:f>
              <c:numCache>
                <c:formatCode>General</c:formatCode>
                <c:ptCount val="2"/>
                <c:pt idx="0">
                  <c:v>13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59-443F-A167-FB8DEB4DF1B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[informe definitivo.xlsx]Hoja3!TablaDinámica4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C000"/>
          </a:solidFill>
          <a:ln>
            <a:noFill/>
          </a:ln>
          <a:effectLst/>
          <a:sp3d/>
        </c:spPr>
        <c:dLbl>
          <c:idx val="0"/>
          <c:layout>
            <c:manualLayout>
              <c:x val="-2.7777777777777779E-3"/>
              <c:y val="0.1666666666666666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92D050"/>
          </a:solidFill>
          <a:ln>
            <a:noFill/>
          </a:ln>
          <a:effectLst/>
          <a:sp3d/>
        </c:spPr>
        <c:dLbl>
          <c:idx val="0"/>
          <c:layout>
            <c:manualLayout>
              <c:x val="2.7777777777777779E-3"/>
              <c:y val="0.1666668489355497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6.3E-2"/>
                  <c:h val="7.8634441528142307E-2"/>
                </c:manualLayout>
              </c15:layout>
            </c:ext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  <a:sp3d/>
        </c:spPr>
        <c:dLbl>
          <c:idx val="0"/>
          <c:layout>
            <c:manualLayout>
              <c:x val="1.6666666666666666E-2"/>
              <c:y val="8.4875562720133283E-1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FFC000"/>
          </a:solidFill>
          <a:ln>
            <a:noFill/>
          </a:ln>
          <a:effectLst/>
          <a:sp3d/>
        </c:spPr>
        <c:dLbl>
          <c:idx val="0"/>
          <c:layout>
            <c:manualLayout>
              <c:x val="-2.7777777777777779E-3"/>
              <c:y val="0.1666666666666666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92D050"/>
          </a:solidFill>
          <a:ln>
            <a:noFill/>
          </a:ln>
          <a:effectLst/>
          <a:sp3d/>
        </c:spPr>
        <c:dLbl>
          <c:idx val="0"/>
          <c:layout>
            <c:manualLayout>
              <c:x val="2.7777777777777779E-3"/>
              <c:y val="0.1666668489355497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6.3E-2"/>
                  <c:h val="7.8634441528142307E-2"/>
                </c:manualLayout>
              </c15:layout>
            </c:ext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  <a:sp3d/>
        </c:spPr>
        <c:dLbl>
          <c:idx val="0"/>
          <c:layout>
            <c:manualLayout>
              <c:x val="1.6666666666666666E-2"/>
              <c:y val="8.4875562720133283E-1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  <a:sp3d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rgbClr val="FFC000"/>
          </a:solidFill>
          <a:ln>
            <a:noFill/>
          </a:ln>
          <a:effectLst/>
          <a:sp3d/>
        </c:spPr>
        <c:dLbl>
          <c:idx val="0"/>
          <c:layout>
            <c:manualLayout>
              <c:x val="-2.7777777777777779E-3"/>
              <c:y val="0.1666666666666666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rgbClr val="92D050"/>
          </a:solidFill>
          <a:ln>
            <a:noFill/>
          </a:ln>
          <a:effectLst/>
          <a:sp3d/>
        </c:spPr>
        <c:dLbl>
          <c:idx val="0"/>
          <c:layout>
            <c:manualLayout>
              <c:x val="2.7777777777777779E-3"/>
              <c:y val="0.1666668489355497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no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>
              <c15:layout>
                <c:manualLayout>
                  <c:w val="6.3E-2"/>
                  <c:h val="7.8634441528142307E-2"/>
                </c:manualLayout>
              </c15:layout>
            </c:ext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  <a:sp3d/>
        </c:spPr>
        <c:dLbl>
          <c:idx val="0"/>
          <c:layout>
            <c:manualLayout>
              <c:x val="1.6666666666666666E-2"/>
              <c:y val="8.4875562720133283E-17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6A4-414B-B4B7-03C4CDCA3539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6A4-414B-B4B7-03C4CDCA3539}"/>
              </c:ext>
            </c:extLst>
          </c:dPt>
          <c:dLbls>
            <c:dLbl>
              <c:idx val="0"/>
              <c:layout>
                <c:manualLayout>
                  <c:x val="-2.7777777777777779E-3"/>
                  <c:y val="0.166666666666666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6A4-414B-B4B7-03C4CDCA3539}"/>
                </c:ext>
              </c:extLst>
            </c:dLbl>
            <c:dLbl>
              <c:idx val="1"/>
              <c:layout>
                <c:manualLayout>
                  <c:x val="2.7777777777777779E-3"/>
                  <c:y val="0.166666848935549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E-2"/>
                      <c:h val="7.86344415281423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6A4-414B-B4B7-03C4CDCA3539}"/>
                </c:ext>
              </c:extLst>
            </c:dLbl>
            <c:dLbl>
              <c:idx val="2"/>
              <c:layout>
                <c:manualLayout>
                  <c:x val="1.6666666666666666E-2"/>
                  <c:y val="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16A4-414B-B4B7-03C4CDCA35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Hoja3!$A$4:$A$7</c:f>
              <c:strCache>
                <c:ptCount val="3"/>
                <c:pt idx="0">
                  <c:v>Femenino</c:v>
                </c:pt>
                <c:pt idx="1">
                  <c:v>Masculino</c:v>
                </c:pt>
                <c:pt idx="2">
                  <c:v>(en blanco)</c:v>
                </c:pt>
              </c:strCache>
            </c:strRef>
          </c:cat>
          <c:val>
            <c:numRef>
              <c:f>Hoja3!$B$4:$B$7</c:f>
              <c:numCache>
                <c:formatCode>General</c:formatCode>
                <c:ptCount val="3"/>
                <c:pt idx="0">
                  <c:v>193</c:v>
                </c:pt>
                <c:pt idx="1">
                  <c:v>175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A4-414B-B4B7-03C4CDCA35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04374479"/>
        <c:axId val="2104398607"/>
        <c:axId val="0"/>
      </c:bar3DChart>
      <c:catAx>
        <c:axId val="2104374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04398607"/>
        <c:crosses val="autoZero"/>
        <c:auto val="1"/>
        <c:lblAlgn val="ctr"/>
        <c:lblOffset val="100"/>
        <c:noMultiLvlLbl val="0"/>
      </c:catAx>
      <c:valAx>
        <c:axId val="2104398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04374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ayout>
        <c:manualLayout>
          <c:xMode val="edge"/>
          <c:yMode val="edge"/>
          <c:x val="0.83444894481541121"/>
          <c:y val="0.4016280549610578"/>
          <c:w val="0.15571406902027105"/>
          <c:h val="0.16888629959133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[informe definitivo.xlsx]Hoja3!TablaDinámica4</c:name>
    <c:fmtId val="-1"/>
  </c:pivotSource>
  <c:chart>
    <c:autoTitleDeleted val="0"/>
    <c:pivotFmts>
      <c:pivotFmt>
        <c:idx val="0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rgbClr val="FFFF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rgbClr val="FFFF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92D05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FFFF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Hoja3!$B$3:$B$4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9981019604684179E-3"/>
                  <c:y val="-5.2397774587152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8F2-497F-8229-F4E9A136D1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Hoja3!$A$5:$A$8</c:f>
              <c:strCache>
                <c:ptCount val="3"/>
                <c:pt idx="0">
                  <c:v>Femenino</c:v>
                </c:pt>
                <c:pt idx="1">
                  <c:v>Masculino</c:v>
                </c:pt>
                <c:pt idx="2">
                  <c:v>(en blanco)</c:v>
                </c:pt>
              </c:strCache>
            </c:strRef>
          </c:cat>
          <c:val>
            <c:numRef>
              <c:f>Hoja3!$B$5:$B$8</c:f>
              <c:numCache>
                <c:formatCode>General</c:formatCode>
                <c:ptCount val="3"/>
                <c:pt idx="0">
                  <c:v>103</c:v>
                </c:pt>
                <c:pt idx="1">
                  <c:v>86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F2-497F-8229-F4E9A136D1C8}"/>
            </c:ext>
          </c:extLst>
        </c:ser>
        <c:ser>
          <c:idx val="1"/>
          <c:order val="1"/>
          <c:tx>
            <c:strRef>
              <c:f>Hoja3!$C$3:$C$4</c:f>
              <c:strCache>
                <c:ptCount val="1"/>
                <c:pt idx="0">
                  <c:v>Si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Hoja3!$A$5:$A$8</c:f>
              <c:strCache>
                <c:ptCount val="3"/>
                <c:pt idx="0">
                  <c:v>Femenino</c:v>
                </c:pt>
                <c:pt idx="1">
                  <c:v>Masculino</c:v>
                </c:pt>
                <c:pt idx="2">
                  <c:v>(en blanco)</c:v>
                </c:pt>
              </c:strCache>
            </c:strRef>
          </c:cat>
          <c:val>
            <c:numRef>
              <c:f>Hoja3!$C$5:$C$8</c:f>
              <c:numCache>
                <c:formatCode>General</c:formatCode>
                <c:ptCount val="3"/>
                <c:pt idx="0">
                  <c:v>90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F2-497F-8229-F4E9A136D1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04386543"/>
        <c:axId val="2104389039"/>
      </c:barChart>
      <c:catAx>
        <c:axId val="2104386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04389039"/>
        <c:crosses val="autoZero"/>
        <c:auto val="1"/>
        <c:lblAlgn val="ctr"/>
        <c:lblOffset val="100"/>
        <c:noMultiLvlLbl val="0"/>
      </c:catAx>
      <c:valAx>
        <c:axId val="2104389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104386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layout>
        <c:manualLayout>
          <c:xMode val="edge"/>
          <c:yMode val="edge"/>
          <c:x val="0.80683760683760686"/>
          <c:y val="0.3928195912447881"/>
          <c:w val="0.13846153846153847"/>
          <c:h val="0.222368825518431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[informe definitivo.xlsx]Hoja7!TablaDinámica18</c:name>
    <c:fmtId val="-1"/>
  </c:pivotSource>
  <c:chart>
    <c:autoTitleDeleted val="1"/>
    <c:pivotFmts>
      <c:pivotFmt>
        <c:idx val="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5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0.1149742481284862"/>
              <c:y val="3.344327330827008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4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0.12025652901984538"/>
              <c:y val="-0.17220158881484929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3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-2.8188105446095256E-3"/>
              <c:y val="-0.171995541778671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6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7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-2.8188105446095256E-3"/>
              <c:y val="-0.171995541778671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0.12025652901984538"/>
              <c:y val="-0.17220158881484929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0.1149742481284862"/>
              <c:y val="3.344327330827008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1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2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4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5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-2.8188105446095256E-3"/>
              <c:y val="-0.1719955417786716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0.12025652901984538"/>
              <c:y val="-0.17220158881484929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  <c:dLbl>
          <c:idx val="0"/>
          <c:layout>
            <c:manualLayout>
              <c:x val="0.1149742481284862"/>
              <c:y val="3.3443273308270086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  <c:pivotFmt>
        <c:idx val="19"/>
        <c:spPr>
          <a:solidFill>
            <a:schemeClr val="accent1"/>
          </a:solidFill>
          <a:ln w="25400">
            <a:solidFill>
              <a:schemeClr val="lt1"/>
            </a:solidFill>
          </a:ln>
          <a:effectLst/>
          <a:sp3d contourW="25400">
            <a:contourClr>
              <a:schemeClr val="lt1"/>
            </a:contourClr>
          </a:sp3d>
        </c:spPr>
      </c:pivotFmt>
    </c:pivotFmts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116365799941739E-2"/>
          <c:y val="0.13299040327363279"/>
          <c:w val="0.64168390715866397"/>
          <c:h val="0.6422818006187736"/>
        </c:manualLayout>
      </c:layout>
      <c:pie3DChart>
        <c:varyColors val="1"/>
        <c:ser>
          <c:idx val="0"/>
          <c:order val="0"/>
          <c:tx>
            <c:strRef>
              <c:f>Hoja7!$B$3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E84-4108-A05A-D54513864446}"/>
              </c:ext>
            </c:extLst>
          </c:dPt>
          <c:dPt>
            <c:idx val="1"/>
            <c:bubble3D val="0"/>
            <c:spPr>
              <a:solidFill>
                <a:srgbClr val="FF33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E84-4108-A05A-D545138644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E84-4108-A05A-D545138644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E84-4108-A05A-D54513864446}"/>
              </c:ext>
            </c:extLst>
          </c:dPt>
          <c:dPt>
            <c:idx val="4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E84-4108-A05A-D5451386444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E84-4108-A05A-D5451386444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E84-4108-A05A-D54513864446}"/>
              </c:ext>
            </c:extLst>
          </c:dPt>
          <c:dLbls>
            <c:dLbl>
              <c:idx val="2"/>
              <c:layout>
                <c:manualLayout>
                  <c:x val="-2.8188615958490049E-3"/>
                  <c:y val="-0.220428494168609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84-4108-A05A-D54513864446}"/>
                </c:ext>
              </c:extLst>
            </c:dLbl>
            <c:dLbl>
              <c:idx val="3"/>
              <c:layout>
                <c:manualLayout>
                  <c:x val="0.12025652901984538"/>
                  <c:y val="-0.172201588814849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84-4108-A05A-D54513864446}"/>
                </c:ext>
              </c:extLst>
            </c:dLbl>
            <c:dLbl>
              <c:idx val="4"/>
              <c:layout>
                <c:manualLayout>
                  <c:x val="0.1149742481284862"/>
                  <c:y val="3.3443273308270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E84-4108-A05A-D545138644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Hoja7!$A$4:$A$11</c:f>
              <c:strCache>
                <c:ptCount val="7"/>
                <c:pt idx="0">
                  <c:v>Correo Certificado</c:v>
                </c:pt>
                <c:pt idx="1">
                  <c:v>Email</c:v>
                </c:pt>
                <c:pt idx="2">
                  <c:v>Facebook</c:v>
                </c:pt>
                <c:pt idx="3">
                  <c:v>Otro</c:v>
                </c:pt>
                <c:pt idx="4">
                  <c:v>Pagina Web</c:v>
                </c:pt>
                <c:pt idx="5">
                  <c:v>Twitter</c:v>
                </c:pt>
                <c:pt idx="6">
                  <c:v>(en blanco)</c:v>
                </c:pt>
              </c:strCache>
            </c:strRef>
          </c:cat>
          <c:val>
            <c:numRef>
              <c:f>Hoja7!$B$4:$B$11</c:f>
              <c:numCache>
                <c:formatCode>General</c:formatCode>
                <c:ptCount val="7"/>
                <c:pt idx="0">
                  <c:v>1</c:v>
                </c:pt>
                <c:pt idx="1">
                  <c:v>176</c:v>
                </c:pt>
                <c:pt idx="2">
                  <c:v>17</c:v>
                </c:pt>
                <c:pt idx="3">
                  <c:v>61</c:v>
                </c:pt>
                <c:pt idx="4">
                  <c:v>111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E84-4108-A05A-D54513864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'presentaciòn de la jornada'!$G$3</c:f>
              <c:strCache>
                <c:ptCount val="1"/>
                <c:pt idx="0">
                  <c:v>Puntualidad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'presentaciòn de la jornada'!$F$4:$F$9</c:f>
              <c:strCache>
                <c:ptCount val="6"/>
                <c:pt idx="0">
                  <c:v>Excelente</c:v>
                </c:pt>
                <c:pt idx="1">
                  <c:v>Muy Bueno</c:v>
                </c:pt>
                <c:pt idx="2">
                  <c:v>Bueno</c:v>
                </c:pt>
                <c:pt idx="3">
                  <c:v>Regular</c:v>
                </c:pt>
                <c:pt idx="4">
                  <c:v>Malo</c:v>
                </c:pt>
                <c:pt idx="5">
                  <c:v>No Aplica</c:v>
                </c:pt>
              </c:strCache>
            </c:strRef>
          </c:cat>
          <c:val>
            <c:numRef>
              <c:f>'presentaciòn de la jornada'!$G$4:$G$9</c:f>
              <c:numCache>
                <c:formatCode>General</c:formatCode>
                <c:ptCount val="6"/>
                <c:pt idx="0">
                  <c:v>114</c:v>
                </c:pt>
                <c:pt idx="1">
                  <c:v>121</c:v>
                </c:pt>
                <c:pt idx="2">
                  <c:v>90</c:v>
                </c:pt>
                <c:pt idx="3">
                  <c:v>29</c:v>
                </c:pt>
                <c:pt idx="4">
                  <c:v>8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A6-496B-BA18-09CA0B4EE9E1}"/>
            </c:ext>
          </c:extLst>
        </c:ser>
        <c:ser>
          <c:idx val="1"/>
          <c:order val="1"/>
          <c:tx>
            <c:strRef>
              <c:f>'presentaciòn de la jornada'!$H$3</c:f>
              <c:strCache>
                <c:ptCount val="1"/>
                <c:pt idx="0">
                  <c:v>Letra  Presentación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'presentaciòn de la jornada'!$F$4:$F$9</c:f>
              <c:strCache>
                <c:ptCount val="6"/>
                <c:pt idx="0">
                  <c:v>Excelente</c:v>
                </c:pt>
                <c:pt idx="1">
                  <c:v>Muy Bueno</c:v>
                </c:pt>
                <c:pt idx="2">
                  <c:v>Bueno</c:v>
                </c:pt>
                <c:pt idx="3">
                  <c:v>Regular</c:v>
                </c:pt>
                <c:pt idx="4">
                  <c:v>Malo</c:v>
                </c:pt>
                <c:pt idx="5">
                  <c:v>No Aplica</c:v>
                </c:pt>
              </c:strCache>
            </c:strRef>
          </c:cat>
          <c:val>
            <c:numRef>
              <c:f>'presentaciòn de la jornada'!$H$4:$H$9</c:f>
              <c:numCache>
                <c:formatCode>General</c:formatCode>
                <c:ptCount val="6"/>
                <c:pt idx="0">
                  <c:v>106</c:v>
                </c:pt>
                <c:pt idx="1">
                  <c:v>122</c:v>
                </c:pt>
                <c:pt idx="2">
                  <c:v>106</c:v>
                </c:pt>
                <c:pt idx="3">
                  <c:v>33</c:v>
                </c:pt>
                <c:pt idx="4">
                  <c:v>1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A6-496B-BA18-09CA0B4EE9E1}"/>
            </c:ext>
          </c:extLst>
        </c:ser>
        <c:ser>
          <c:idx val="2"/>
          <c:order val="2"/>
          <c:tx>
            <c:strRef>
              <c:f>'presentaciòn de la jornada'!$I$3</c:f>
              <c:strCache>
                <c:ptCount val="1"/>
                <c:pt idx="0">
                  <c:v>Satisfacción de Expectativas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'presentaciòn de la jornada'!$F$4:$F$9</c:f>
              <c:strCache>
                <c:ptCount val="6"/>
                <c:pt idx="0">
                  <c:v>Excelente</c:v>
                </c:pt>
                <c:pt idx="1">
                  <c:v>Muy Bueno</c:v>
                </c:pt>
                <c:pt idx="2">
                  <c:v>Bueno</c:v>
                </c:pt>
                <c:pt idx="3">
                  <c:v>Regular</c:v>
                </c:pt>
                <c:pt idx="4">
                  <c:v>Malo</c:v>
                </c:pt>
                <c:pt idx="5">
                  <c:v>No Aplica</c:v>
                </c:pt>
              </c:strCache>
            </c:strRef>
          </c:cat>
          <c:val>
            <c:numRef>
              <c:f>'presentaciòn de la jornada'!$I$4:$I$9</c:f>
              <c:numCache>
                <c:formatCode>General</c:formatCode>
                <c:ptCount val="6"/>
                <c:pt idx="0">
                  <c:v>119</c:v>
                </c:pt>
                <c:pt idx="1">
                  <c:v>132</c:v>
                </c:pt>
                <c:pt idx="2">
                  <c:v>95</c:v>
                </c:pt>
                <c:pt idx="3">
                  <c:v>15</c:v>
                </c:pt>
                <c:pt idx="4">
                  <c:v>3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A6-496B-BA18-09CA0B4EE9E1}"/>
            </c:ext>
          </c:extLst>
        </c:ser>
        <c:ser>
          <c:idx val="3"/>
          <c:order val="3"/>
          <c:tx>
            <c:strRef>
              <c:f>'presentaciòn de la jornada'!$J$3</c:f>
              <c:strCache>
                <c:ptCount val="1"/>
                <c:pt idx="0">
                  <c:v>Exposición Clara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'presentaciòn de la jornada'!$F$4:$F$9</c:f>
              <c:strCache>
                <c:ptCount val="6"/>
                <c:pt idx="0">
                  <c:v>Excelente</c:v>
                </c:pt>
                <c:pt idx="1">
                  <c:v>Muy Bueno</c:v>
                </c:pt>
                <c:pt idx="2">
                  <c:v>Bueno</c:v>
                </c:pt>
                <c:pt idx="3">
                  <c:v>Regular</c:v>
                </c:pt>
                <c:pt idx="4">
                  <c:v>Malo</c:v>
                </c:pt>
                <c:pt idx="5">
                  <c:v>No Aplica</c:v>
                </c:pt>
              </c:strCache>
            </c:strRef>
          </c:cat>
          <c:val>
            <c:numRef>
              <c:f>'presentaciòn de la jornada'!$J$4:$J$9</c:f>
              <c:numCache>
                <c:formatCode>General</c:formatCode>
                <c:ptCount val="6"/>
                <c:pt idx="0">
                  <c:v>138</c:v>
                </c:pt>
                <c:pt idx="1">
                  <c:v>129</c:v>
                </c:pt>
                <c:pt idx="2">
                  <c:v>86</c:v>
                </c:pt>
                <c:pt idx="3">
                  <c:v>12</c:v>
                </c:pt>
                <c:pt idx="4">
                  <c:v>4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A6-496B-BA18-09CA0B4EE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6607711"/>
        <c:axId val="446610207"/>
      </c:barChart>
      <c:catAx>
        <c:axId val="446607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46610207"/>
        <c:crosses val="autoZero"/>
        <c:auto val="1"/>
        <c:lblAlgn val="ctr"/>
        <c:lblOffset val="100"/>
        <c:noMultiLvlLbl val="0"/>
      </c:catAx>
      <c:valAx>
        <c:axId val="446610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46607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'presentaciòn de la jornada'!$F$4</c:f>
              <c:strCache>
                <c:ptCount val="1"/>
                <c:pt idx="0">
                  <c:v>Excelente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'presentaciòn de la jornada'!$G$3:$K$3</c:f>
              <c:strCache>
                <c:ptCount val="5"/>
                <c:pt idx="0">
                  <c:v>Puntualidad</c:v>
                </c:pt>
                <c:pt idx="1">
                  <c:v>Letra  Presentación</c:v>
                </c:pt>
                <c:pt idx="2">
                  <c:v>Satisfacción de Expectativas</c:v>
                </c:pt>
                <c:pt idx="3">
                  <c:v>Exposición Clara</c:v>
                </c:pt>
                <c:pt idx="4">
                  <c:v>Respuesta inquietudes</c:v>
                </c:pt>
              </c:strCache>
            </c:strRef>
          </c:cat>
          <c:val>
            <c:numRef>
              <c:f>'presentaciòn de la jornada'!$G$4:$K$4</c:f>
              <c:numCache>
                <c:formatCode>General</c:formatCode>
                <c:ptCount val="5"/>
                <c:pt idx="0">
                  <c:v>114</c:v>
                </c:pt>
                <c:pt idx="1">
                  <c:v>106</c:v>
                </c:pt>
                <c:pt idx="2">
                  <c:v>119</c:v>
                </c:pt>
                <c:pt idx="3">
                  <c:v>138</c:v>
                </c:pt>
                <c:pt idx="4">
                  <c:v>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E-4338-B23E-EBC5772D3EDD}"/>
            </c:ext>
          </c:extLst>
        </c:ser>
        <c:ser>
          <c:idx val="1"/>
          <c:order val="1"/>
          <c:tx>
            <c:strRef>
              <c:f>'presentaciòn de la jornada'!$F$5</c:f>
              <c:strCache>
                <c:ptCount val="1"/>
                <c:pt idx="0">
                  <c:v>Muy Bueno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'presentaciòn de la jornada'!$G$3:$K$3</c:f>
              <c:strCache>
                <c:ptCount val="5"/>
                <c:pt idx="0">
                  <c:v>Puntualidad</c:v>
                </c:pt>
                <c:pt idx="1">
                  <c:v>Letra  Presentación</c:v>
                </c:pt>
                <c:pt idx="2">
                  <c:v>Satisfacción de Expectativas</c:v>
                </c:pt>
                <c:pt idx="3">
                  <c:v>Exposición Clara</c:v>
                </c:pt>
                <c:pt idx="4">
                  <c:v>Respuesta inquietudes</c:v>
                </c:pt>
              </c:strCache>
            </c:strRef>
          </c:cat>
          <c:val>
            <c:numRef>
              <c:f>'presentaciòn de la jornada'!$G$5:$K$5</c:f>
              <c:numCache>
                <c:formatCode>General</c:formatCode>
                <c:ptCount val="5"/>
                <c:pt idx="0">
                  <c:v>121</c:v>
                </c:pt>
                <c:pt idx="1">
                  <c:v>122</c:v>
                </c:pt>
                <c:pt idx="2">
                  <c:v>132</c:v>
                </c:pt>
                <c:pt idx="3">
                  <c:v>129</c:v>
                </c:pt>
                <c:pt idx="4">
                  <c:v>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7E-4338-B23E-EBC5772D3EDD}"/>
            </c:ext>
          </c:extLst>
        </c:ser>
        <c:ser>
          <c:idx val="2"/>
          <c:order val="2"/>
          <c:tx>
            <c:strRef>
              <c:f>'presentaciòn de la jornada'!$F$6</c:f>
              <c:strCache>
                <c:ptCount val="1"/>
                <c:pt idx="0">
                  <c:v>Bueno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'presentaciòn de la jornada'!$G$3:$K$3</c:f>
              <c:strCache>
                <c:ptCount val="5"/>
                <c:pt idx="0">
                  <c:v>Puntualidad</c:v>
                </c:pt>
                <c:pt idx="1">
                  <c:v>Letra  Presentación</c:v>
                </c:pt>
                <c:pt idx="2">
                  <c:v>Satisfacción de Expectativas</c:v>
                </c:pt>
                <c:pt idx="3">
                  <c:v>Exposición Clara</c:v>
                </c:pt>
                <c:pt idx="4">
                  <c:v>Respuesta inquietudes</c:v>
                </c:pt>
              </c:strCache>
            </c:strRef>
          </c:cat>
          <c:val>
            <c:numRef>
              <c:f>'presentaciòn de la jornada'!$G$6:$K$6</c:f>
              <c:numCache>
                <c:formatCode>General</c:formatCode>
                <c:ptCount val="5"/>
                <c:pt idx="0">
                  <c:v>90</c:v>
                </c:pt>
                <c:pt idx="1">
                  <c:v>106</c:v>
                </c:pt>
                <c:pt idx="2">
                  <c:v>95</c:v>
                </c:pt>
                <c:pt idx="3">
                  <c:v>86</c:v>
                </c:pt>
                <c:pt idx="4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7E-4338-B23E-EBC5772D3EDD}"/>
            </c:ext>
          </c:extLst>
        </c:ser>
        <c:ser>
          <c:idx val="3"/>
          <c:order val="3"/>
          <c:tx>
            <c:strRef>
              <c:f>'presentaciòn de la jornada'!$F$7</c:f>
              <c:strCache>
                <c:ptCount val="1"/>
                <c:pt idx="0">
                  <c:v>Regular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'presentaciòn de la jornada'!$G$3:$K$3</c:f>
              <c:strCache>
                <c:ptCount val="5"/>
                <c:pt idx="0">
                  <c:v>Puntualidad</c:v>
                </c:pt>
                <c:pt idx="1">
                  <c:v>Letra  Presentación</c:v>
                </c:pt>
                <c:pt idx="2">
                  <c:v>Satisfacción de Expectativas</c:v>
                </c:pt>
                <c:pt idx="3">
                  <c:v>Exposición Clara</c:v>
                </c:pt>
                <c:pt idx="4">
                  <c:v>Respuesta inquietudes</c:v>
                </c:pt>
              </c:strCache>
            </c:strRef>
          </c:cat>
          <c:val>
            <c:numRef>
              <c:f>'presentaciòn de la jornada'!$G$7:$K$7</c:f>
              <c:numCache>
                <c:formatCode>General</c:formatCode>
                <c:ptCount val="5"/>
                <c:pt idx="0">
                  <c:v>29</c:v>
                </c:pt>
                <c:pt idx="1">
                  <c:v>33</c:v>
                </c:pt>
                <c:pt idx="2">
                  <c:v>15</c:v>
                </c:pt>
                <c:pt idx="3">
                  <c:v>12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7E-4338-B23E-EBC5772D3EDD}"/>
            </c:ext>
          </c:extLst>
        </c:ser>
        <c:ser>
          <c:idx val="4"/>
          <c:order val="4"/>
          <c:tx>
            <c:strRef>
              <c:f>'presentaciòn de la jornada'!$F$8</c:f>
              <c:strCache>
                <c:ptCount val="1"/>
                <c:pt idx="0">
                  <c:v>Malo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'presentaciòn de la jornada'!$G$3:$K$3</c:f>
              <c:strCache>
                <c:ptCount val="5"/>
                <c:pt idx="0">
                  <c:v>Puntualidad</c:v>
                </c:pt>
                <c:pt idx="1">
                  <c:v>Letra  Presentación</c:v>
                </c:pt>
                <c:pt idx="2">
                  <c:v>Satisfacción de Expectativas</c:v>
                </c:pt>
                <c:pt idx="3">
                  <c:v>Exposición Clara</c:v>
                </c:pt>
                <c:pt idx="4">
                  <c:v>Respuesta inquietudes</c:v>
                </c:pt>
              </c:strCache>
            </c:strRef>
          </c:cat>
          <c:val>
            <c:numRef>
              <c:f>'presentaciòn de la jornada'!$G$8:$K$8</c:f>
              <c:numCache>
                <c:formatCode>General</c:formatCode>
                <c:ptCount val="5"/>
                <c:pt idx="0">
                  <c:v>8</c:v>
                </c:pt>
                <c:pt idx="1">
                  <c:v>1</c:v>
                </c:pt>
                <c:pt idx="2">
                  <c:v>3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7E-4338-B23E-EBC5772D3EDD}"/>
            </c:ext>
          </c:extLst>
        </c:ser>
        <c:ser>
          <c:idx val="5"/>
          <c:order val="5"/>
          <c:tx>
            <c:strRef>
              <c:f>'presentaciòn de la jornada'!$F$9</c:f>
              <c:strCache>
                <c:ptCount val="1"/>
                <c:pt idx="0">
                  <c:v>No Aplica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'presentaciòn de la jornada'!$G$3:$K$3</c:f>
              <c:strCache>
                <c:ptCount val="5"/>
                <c:pt idx="0">
                  <c:v>Puntualidad</c:v>
                </c:pt>
                <c:pt idx="1">
                  <c:v>Letra  Presentación</c:v>
                </c:pt>
                <c:pt idx="2">
                  <c:v>Satisfacción de Expectativas</c:v>
                </c:pt>
                <c:pt idx="3">
                  <c:v>Exposición Clara</c:v>
                </c:pt>
                <c:pt idx="4">
                  <c:v>Respuesta inquietudes</c:v>
                </c:pt>
              </c:strCache>
            </c:strRef>
          </c:cat>
          <c:val>
            <c:numRef>
              <c:f>'presentaciòn de la jornada'!$G$9:$K$9</c:f>
              <c:numCache>
                <c:formatCode>General</c:formatCode>
                <c:ptCount val="5"/>
                <c:pt idx="0">
                  <c:v>7</c:v>
                </c:pt>
                <c:pt idx="1">
                  <c:v>2</c:v>
                </c:pt>
                <c:pt idx="2">
                  <c:v>6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7E-4338-B23E-EBC5772D3E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67228783"/>
        <c:axId val="2067228367"/>
      </c:barChart>
      <c:catAx>
        <c:axId val="20672287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67228367"/>
        <c:crosses val="autoZero"/>
        <c:auto val="1"/>
        <c:lblAlgn val="ctr"/>
        <c:lblOffset val="100"/>
        <c:noMultiLvlLbl val="0"/>
      </c:catAx>
      <c:valAx>
        <c:axId val="20672283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67228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[SATISFACCIÓN DEL USUARIO (respuestas).xlsx]Rengo edad visitantes web!TablaDinámica5</c:name>
    <c:fmtId val="5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'Rengo edad visitantes web'!$B$3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5A-44DB-BD6A-11F7B949813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35A-44DB-BD6A-11F7B949813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35A-44DB-BD6A-11F7B949813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35A-44DB-BD6A-11F7B949813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'Rengo edad visitantes web'!$A$4:$A$8</c:f>
              <c:strCache>
                <c:ptCount val="4"/>
                <c:pt idx="0">
                  <c:v>19 - 30</c:v>
                </c:pt>
                <c:pt idx="1">
                  <c:v>31 - 45</c:v>
                </c:pt>
                <c:pt idx="2">
                  <c:v>46 - 60</c:v>
                </c:pt>
                <c:pt idx="3">
                  <c:v>61 o más</c:v>
                </c:pt>
              </c:strCache>
            </c:strRef>
          </c:cat>
          <c:val>
            <c:numRef>
              <c:f>'Rengo edad visitantes web'!$B$4:$B$8</c:f>
              <c:numCache>
                <c:formatCode>General</c:formatCode>
                <c:ptCount val="4"/>
                <c:pt idx="0">
                  <c:v>13</c:v>
                </c:pt>
                <c:pt idx="1">
                  <c:v>18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5A-44DB-BD6A-11F7B9498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Hoja4!$B$14</c:f>
              <c:strCache>
                <c:ptCount val="1"/>
                <c:pt idx="0">
                  <c:v>No. Personas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5D-45AC-BEA5-B5353ABA1510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5D-45AC-BEA5-B5353ABA1510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5D-45AC-BEA5-B5353ABA1510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45D-45AC-BEA5-B5353ABA1510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45D-45AC-BEA5-B5353ABA15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Hoja4!$A$15:$A$20</c:f>
              <c:strCache>
                <c:ptCount val="6"/>
                <c:pt idx="0">
                  <c:v>Nueva normatividad</c:v>
                </c:pt>
                <c:pt idx="1">
                  <c:v>Ìndices de actualización</c:v>
                </c:pt>
                <c:pt idx="2">
                  <c:v>Mantenerse actualizado noticias que genera la CRA</c:v>
                </c:pt>
                <c:pt idx="3">
                  <c:v>Para realizar algún trámite</c:v>
                </c:pt>
                <c:pt idx="4">
                  <c:v>Por curiosidad</c:v>
                </c:pt>
                <c:pt idx="5">
                  <c:v>Por trabajo</c:v>
                </c:pt>
              </c:strCache>
            </c:strRef>
          </c:cat>
          <c:val>
            <c:numRef>
              <c:f>Hoja4!$B$15:$B$20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34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45D-45AC-BEA5-B5353ABA1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78170880"/>
        <c:axId val="1978165472"/>
      </c:barChart>
      <c:catAx>
        <c:axId val="1978170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78165472"/>
        <c:crosses val="autoZero"/>
        <c:auto val="1"/>
        <c:lblAlgn val="ctr"/>
        <c:lblOffset val="100"/>
        <c:noMultiLvlLbl val="0"/>
      </c:catAx>
      <c:valAx>
        <c:axId val="197816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78170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4687975221801483E-2"/>
          <c:y val="4.4653059565092905E-2"/>
          <c:w val="0.94730796150481189"/>
          <c:h val="0.868349302762911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D1A-467D-A8AF-7ACCCA09D852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D1A-467D-A8AF-7ACCCA09D852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D1A-467D-A8AF-7ACCCA09D852}"/>
              </c:ext>
            </c:extLst>
          </c:dPt>
          <c:dLbls>
            <c:dLbl>
              <c:idx val="0"/>
              <c:layout>
                <c:manualLayout>
                  <c:x val="0"/>
                  <c:y val="0.12084116523061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1A-467D-A8AF-7ACCCA09D852}"/>
                </c:ext>
              </c:extLst>
            </c:dLbl>
            <c:dLbl>
              <c:idx val="1"/>
              <c:layout>
                <c:manualLayout>
                  <c:x val="-3.6008229723432698E-3"/>
                  <c:y val="0.115348384992859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1A-467D-A8AF-7ACCCA09D852}"/>
                </c:ext>
              </c:extLst>
            </c:dLbl>
            <c:dLbl>
              <c:idx val="2"/>
              <c:layout>
                <c:manualLayout>
                  <c:x val="0"/>
                  <c:y val="0.107109214636226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D1A-467D-A8AF-7ACCCA09D8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Hoja1!$A$1:$A$4</c:f>
              <c:strCache>
                <c:ptCount val="4"/>
                <c:pt idx="0">
                  <c:v>Diariamente</c:v>
                </c:pt>
                <c:pt idx="1">
                  <c:v>Semanalmente</c:v>
                </c:pt>
                <c:pt idx="2">
                  <c:v>Mensualmente</c:v>
                </c:pt>
                <c:pt idx="3">
                  <c:v>Nunca</c:v>
                </c:pt>
              </c:strCache>
            </c:strRef>
          </c:cat>
          <c:val>
            <c:numRef>
              <c:f>Hoja1!$B$1:$B$4</c:f>
              <c:numCache>
                <c:formatCode>General</c:formatCode>
                <c:ptCount val="4"/>
                <c:pt idx="0">
                  <c:v>4</c:v>
                </c:pt>
                <c:pt idx="1">
                  <c:v>17</c:v>
                </c:pt>
                <c:pt idx="2">
                  <c:v>19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D1A-467D-A8AF-7ACCCA09D8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8901440"/>
        <c:axId val="558904768"/>
      </c:barChart>
      <c:catAx>
        <c:axId val="55890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58904768"/>
        <c:crosses val="autoZero"/>
        <c:auto val="1"/>
        <c:lblAlgn val="ctr"/>
        <c:lblOffset val="100"/>
        <c:noMultiLvlLbl val="0"/>
      </c:catAx>
      <c:valAx>
        <c:axId val="55890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5890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72AA4-DC89-46BF-8136-23DA88BF215B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99BFF2B7-860E-4C66-8682-25EC37487E22}">
      <dgm:prSet phldrT="[Texto]"/>
      <dgm:spPr/>
      <dgm:t>
        <a:bodyPr/>
        <a:lstStyle/>
        <a:p>
          <a:r>
            <a:rPr lang="es-CO" dirty="0" smtClean="0"/>
            <a:t>Encuesta Evaluación Evento de Participación</a:t>
          </a:r>
        </a:p>
        <a:p>
          <a:r>
            <a:rPr lang="es-CO" dirty="0" smtClean="0"/>
            <a:t>REG-FOR 08</a:t>
          </a:r>
          <a:endParaRPr lang="es-ES" dirty="0"/>
        </a:p>
      </dgm:t>
    </dgm:pt>
    <dgm:pt modelId="{76DC5395-2579-491B-AB0F-D21681AF81BE}" type="parTrans" cxnId="{CD8661BA-1F4F-49CE-8B60-A676A1E9860D}">
      <dgm:prSet/>
      <dgm:spPr/>
      <dgm:t>
        <a:bodyPr/>
        <a:lstStyle/>
        <a:p>
          <a:endParaRPr lang="es-ES"/>
        </a:p>
      </dgm:t>
    </dgm:pt>
    <dgm:pt modelId="{3C3B2549-DF7B-46A0-9267-532E5525DF95}" type="sibTrans" cxnId="{CD8661BA-1F4F-49CE-8B60-A676A1E9860D}">
      <dgm:prSet/>
      <dgm:spPr/>
      <dgm:t>
        <a:bodyPr/>
        <a:lstStyle/>
        <a:p>
          <a:endParaRPr lang="es-ES"/>
        </a:p>
      </dgm:t>
    </dgm:pt>
    <dgm:pt modelId="{32A440EB-01C8-4853-9833-AEAC5F591A0E}">
      <dgm:prSet phldrT="[Texto]"/>
      <dgm:spPr/>
      <dgm:t>
        <a:bodyPr/>
        <a:lstStyle/>
        <a:p>
          <a:r>
            <a:rPr lang="es-CO" dirty="0" smtClean="0"/>
            <a:t>Encuesta Virtual</a:t>
          </a:r>
          <a:endParaRPr lang="es-ES" dirty="0"/>
        </a:p>
      </dgm:t>
    </dgm:pt>
    <dgm:pt modelId="{9092A312-3F55-404A-9C1D-A1931188C7FD}" type="parTrans" cxnId="{E54E5726-2143-4841-9A40-41414C6EFCC6}">
      <dgm:prSet/>
      <dgm:spPr/>
      <dgm:t>
        <a:bodyPr/>
        <a:lstStyle/>
        <a:p>
          <a:endParaRPr lang="es-ES"/>
        </a:p>
      </dgm:t>
    </dgm:pt>
    <dgm:pt modelId="{A0273FCF-7463-4D4E-B866-CADDC73012FB}" type="sibTrans" cxnId="{E54E5726-2143-4841-9A40-41414C6EFCC6}">
      <dgm:prSet/>
      <dgm:spPr/>
      <dgm:t>
        <a:bodyPr/>
        <a:lstStyle/>
        <a:p>
          <a:endParaRPr lang="es-ES"/>
        </a:p>
      </dgm:t>
    </dgm:pt>
    <dgm:pt modelId="{D493D538-652E-4D21-B177-153CBEE9633D}">
      <dgm:prSet phldrT="[Texto]"/>
      <dgm:spPr/>
      <dgm:t>
        <a:bodyPr/>
        <a:lstStyle/>
        <a:p>
          <a:r>
            <a:rPr lang="es-CO" dirty="0" smtClean="0"/>
            <a:t>Encuesta  Evaluación Jornada Rendición de Cuentas Interna</a:t>
          </a:r>
          <a:endParaRPr lang="es-ES" dirty="0"/>
        </a:p>
      </dgm:t>
    </dgm:pt>
    <dgm:pt modelId="{B209EC41-337B-457D-8C17-21B984C1C14A}" type="parTrans" cxnId="{73C98F14-CDC6-418B-BF3C-E7C3641C38B8}">
      <dgm:prSet/>
      <dgm:spPr/>
      <dgm:t>
        <a:bodyPr/>
        <a:lstStyle/>
        <a:p>
          <a:endParaRPr lang="es-ES"/>
        </a:p>
      </dgm:t>
    </dgm:pt>
    <dgm:pt modelId="{931BAC60-B326-435D-9CC1-022A08EF2D2F}" type="sibTrans" cxnId="{73C98F14-CDC6-418B-BF3C-E7C3641C38B8}">
      <dgm:prSet/>
      <dgm:spPr/>
      <dgm:t>
        <a:bodyPr/>
        <a:lstStyle/>
        <a:p>
          <a:endParaRPr lang="es-ES"/>
        </a:p>
      </dgm:t>
    </dgm:pt>
    <dgm:pt modelId="{3134B3B0-5DCA-435C-A8F7-8B713A7B487E}" type="pres">
      <dgm:prSet presAssocID="{36E72AA4-DC89-46BF-8136-23DA88BF215B}" presName="CompostProcess" presStyleCnt="0">
        <dgm:presLayoutVars>
          <dgm:dir/>
          <dgm:resizeHandles val="exact"/>
        </dgm:presLayoutVars>
      </dgm:prSet>
      <dgm:spPr/>
    </dgm:pt>
    <dgm:pt modelId="{4EDCFDA7-9217-49A2-8450-8BB121211D15}" type="pres">
      <dgm:prSet presAssocID="{36E72AA4-DC89-46BF-8136-23DA88BF215B}" presName="arrow" presStyleLbl="bgShp" presStyleIdx="0" presStyleCnt="1" custScaleX="117647"/>
      <dgm:spPr/>
    </dgm:pt>
    <dgm:pt modelId="{DC071964-8E1D-44B5-A545-BAA90DDE11F8}" type="pres">
      <dgm:prSet presAssocID="{36E72AA4-DC89-46BF-8136-23DA88BF215B}" presName="linearProcess" presStyleCnt="0"/>
      <dgm:spPr/>
    </dgm:pt>
    <dgm:pt modelId="{B14ED590-87A0-4D16-989A-97012903137F}" type="pres">
      <dgm:prSet presAssocID="{99BFF2B7-860E-4C66-8682-25EC37487E2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AA560F-CFBE-42F8-8C63-F298D71901EE}" type="pres">
      <dgm:prSet presAssocID="{3C3B2549-DF7B-46A0-9267-532E5525DF95}" presName="sibTrans" presStyleCnt="0"/>
      <dgm:spPr/>
    </dgm:pt>
    <dgm:pt modelId="{E1B2F4B0-3CFC-4DFD-BCF5-B2BC652A56CB}" type="pres">
      <dgm:prSet presAssocID="{32A440EB-01C8-4853-9833-AEAC5F591A0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085009-4D5C-410C-9DEA-AE8996FE8829}" type="pres">
      <dgm:prSet presAssocID="{A0273FCF-7463-4D4E-B866-CADDC73012FB}" presName="sibTrans" presStyleCnt="0"/>
      <dgm:spPr/>
    </dgm:pt>
    <dgm:pt modelId="{F37A6D34-22CB-48CC-9764-354B66CE9B62}" type="pres">
      <dgm:prSet presAssocID="{D493D538-652E-4D21-B177-153CBEE9633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E124EF2-B69B-4D24-9CA1-13F117587412}" type="presOf" srcId="{32A440EB-01C8-4853-9833-AEAC5F591A0E}" destId="{E1B2F4B0-3CFC-4DFD-BCF5-B2BC652A56CB}" srcOrd="0" destOrd="0" presId="urn:microsoft.com/office/officeart/2005/8/layout/hProcess9"/>
    <dgm:cxn modelId="{E54E5726-2143-4841-9A40-41414C6EFCC6}" srcId="{36E72AA4-DC89-46BF-8136-23DA88BF215B}" destId="{32A440EB-01C8-4853-9833-AEAC5F591A0E}" srcOrd="1" destOrd="0" parTransId="{9092A312-3F55-404A-9C1D-A1931188C7FD}" sibTransId="{A0273FCF-7463-4D4E-B866-CADDC73012FB}"/>
    <dgm:cxn modelId="{B975E9D4-A351-4181-8F5B-BD02D0384C11}" type="presOf" srcId="{D493D538-652E-4D21-B177-153CBEE9633D}" destId="{F37A6D34-22CB-48CC-9764-354B66CE9B62}" srcOrd="0" destOrd="0" presId="urn:microsoft.com/office/officeart/2005/8/layout/hProcess9"/>
    <dgm:cxn modelId="{66A75D09-17CB-4B08-AA19-48026F0F7999}" type="presOf" srcId="{99BFF2B7-860E-4C66-8682-25EC37487E22}" destId="{B14ED590-87A0-4D16-989A-97012903137F}" srcOrd="0" destOrd="0" presId="urn:microsoft.com/office/officeart/2005/8/layout/hProcess9"/>
    <dgm:cxn modelId="{CD8661BA-1F4F-49CE-8B60-A676A1E9860D}" srcId="{36E72AA4-DC89-46BF-8136-23DA88BF215B}" destId="{99BFF2B7-860E-4C66-8682-25EC37487E22}" srcOrd="0" destOrd="0" parTransId="{76DC5395-2579-491B-AB0F-D21681AF81BE}" sibTransId="{3C3B2549-DF7B-46A0-9267-532E5525DF95}"/>
    <dgm:cxn modelId="{73C98F14-CDC6-418B-BF3C-E7C3641C38B8}" srcId="{36E72AA4-DC89-46BF-8136-23DA88BF215B}" destId="{D493D538-652E-4D21-B177-153CBEE9633D}" srcOrd="2" destOrd="0" parTransId="{B209EC41-337B-457D-8C17-21B984C1C14A}" sibTransId="{931BAC60-B326-435D-9CC1-022A08EF2D2F}"/>
    <dgm:cxn modelId="{9CA4F7A1-52C3-4098-A03D-A9F29396D8C9}" type="presOf" srcId="{36E72AA4-DC89-46BF-8136-23DA88BF215B}" destId="{3134B3B0-5DCA-435C-A8F7-8B713A7B487E}" srcOrd="0" destOrd="0" presId="urn:microsoft.com/office/officeart/2005/8/layout/hProcess9"/>
    <dgm:cxn modelId="{133A2334-8BC9-4F51-A572-7926C1E1AD76}" type="presParOf" srcId="{3134B3B0-5DCA-435C-A8F7-8B713A7B487E}" destId="{4EDCFDA7-9217-49A2-8450-8BB121211D15}" srcOrd="0" destOrd="0" presId="urn:microsoft.com/office/officeart/2005/8/layout/hProcess9"/>
    <dgm:cxn modelId="{A6591355-DC11-4CEC-9E57-24A896AA3D50}" type="presParOf" srcId="{3134B3B0-5DCA-435C-A8F7-8B713A7B487E}" destId="{DC071964-8E1D-44B5-A545-BAA90DDE11F8}" srcOrd="1" destOrd="0" presId="urn:microsoft.com/office/officeart/2005/8/layout/hProcess9"/>
    <dgm:cxn modelId="{DB34681F-875F-44C2-AD53-EC02E53C2376}" type="presParOf" srcId="{DC071964-8E1D-44B5-A545-BAA90DDE11F8}" destId="{B14ED590-87A0-4D16-989A-97012903137F}" srcOrd="0" destOrd="0" presId="urn:microsoft.com/office/officeart/2005/8/layout/hProcess9"/>
    <dgm:cxn modelId="{764C9952-78A9-4841-8A9C-69BFD2A1AC40}" type="presParOf" srcId="{DC071964-8E1D-44B5-A545-BAA90DDE11F8}" destId="{34AA560F-CFBE-42F8-8C63-F298D71901EE}" srcOrd="1" destOrd="0" presId="urn:microsoft.com/office/officeart/2005/8/layout/hProcess9"/>
    <dgm:cxn modelId="{593FEB54-7FCE-4CB0-A35B-B83278556F90}" type="presParOf" srcId="{DC071964-8E1D-44B5-A545-BAA90DDE11F8}" destId="{E1B2F4B0-3CFC-4DFD-BCF5-B2BC652A56CB}" srcOrd="2" destOrd="0" presId="urn:microsoft.com/office/officeart/2005/8/layout/hProcess9"/>
    <dgm:cxn modelId="{A7848966-9901-466E-9059-A40EB828B99A}" type="presParOf" srcId="{DC071964-8E1D-44B5-A545-BAA90DDE11F8}" destId="{0D085009-4D5C-410C-9DEA-AE8996FE8829}" srcOrd="3" destOrd="0" presId="urn:microsoft.com/office/officeart/2005/8/layout/hProcess9"/>
    <dgm:cxn modelId="{02D4D626-E448-4039-8CE0-0ACB739D6950}" type="presParOf" srcId="{DC071964-8E1D-44B5-A545-BAA90DDE11F8}" destId="{F37A6D34-22CB-48CC-9764-354B66CE9B6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FDA7-9217-49A2-8450-8BB121211D15}">
      <dsp:nvSpPr>
        <dsp:cNvPr id="0" name=""/>
        <dsp:cNvSpPr/>
      </dsp:nvSpPr>
      <dsp:spPr>
        <a:xfrm>
          <a:off x="2" y="0"/>
          <a:ext cx="8391910" cy="4247055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ED590-87A0-4D16-989A-97012903137F}">
      <dsp:nvSpPr>
        <dsp:cNvPr id="0" name=""/>
        <dsp:cNvSpPr/>
      </dsp:nvSpPr>
      <dsp:spPr>
        <a:xfrm>
          <a:off x="284374" y="1274116"/>
          <a:ext cx="2517574" cy="169882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Encuesta Evaluación Evento de Participación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REG-FOR 08</a:t>
          </a:r>
          <a:endParaRPr lang="es-ES" sz="2200" kern="1200" dirty="0"/>
        </a:p>
      </dsp:txBody>
      <dsp:txXfrm>
        <a:off x="367304" y="1357046"/>
        <a:ext cx="2351714" cy="1532962"/>
      </dsp:txXfrm>
    </dsp:sp>
    <dsp:sp modelId="{E1B2F4B0-3CFC-4DFD-BCF5-B2BC652A56CB}">
      <dsp:nvSpPr>
        <dsp:cNvPr id="0" name=""/>
        <dsp:cNvSpPr/>
      </dsp:nvSpPr>
      <dsp:spPr>
        <a:xfrm>
          <a:off x="2937170" y="1274116"/>
          <a:ext cx="2517574" cy="1698822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Encuesta Virtual</a:t>
          </a:r>
          <a:endParaRPr lang="es-ES" sz="2200" kern="1200" dirty="0"/>
        </a:p>
      </dsp:txBody>
      <dsp:txXfrm>
        <a:off x="3020100" y="1357046"/>
        <a:ext cx="2351714" cy="1532962"/>
      </dsp:txXfrm>
    </dsp:sp>
    <dsp:sp modelId="{F37A6D34-22CB-48CC-9764-354B66CE9B62}">
      <dsp:nvSpPr>
        <dsp:cNvPr id="0" name=""/>
        <dsp:cNvSpPr/>
      </dsp:nvSpPr>
      <dsp:spPr>
        <a:xfrm>
          <a:off x="5589966" y="1274116"/>
          <a:ext cx="2517574" cy="1698822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Encuesta  Evaluación Jornada Rendición de Cuentas Interna</a:t>
          </a:r>
          <a:endParaRPr lang="es-ES" sz="2200" kern="1200" dirty="0"/>
        </a:p>
      </dsp:txBody>
      <dsp:txXfrm>
        <a:off x="5672896" y="1357046"/>
        <a:ext cx="2351714" cy="1532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561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074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4026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8063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267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2639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984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005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2608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099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459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1F5FC-5DED-4D09-9BF9-49D83CB18935}" type="datetimeFigureOut">
              <a:rPr lang="es-ES" smtClean="0"/>
              <a:t>21/09/2018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A6CDF-BF39-43C4-B36E-C098E7513A2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227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hyperlink" Target="https://goo.gl/w8ReBz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2476" y="1"/>
            <a:ext cx="12190476" cy="68571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431" y="160338"/>
            <a:ext cx="3115923" cy="1089060"/>
          </a:xfrm>
          <a:prstGeom prst="rect">
            <a:avLst/>
          </a:prstGeom>
        </p:spPr>
      </p:pic>
      <p:sp>
        <p:nvSpPr>
          <p:cNvPr id="13" name="AutoShape 2" descr="Resultado de imagen para CROSSWORD PNG"/>
          <p:cNvSpPr>
            <a:spLocks noChangeAspect="1" noChangeArrowheads="1"/>
          </p:cNvSpPr>
          <p:nvPr/>
        </p:nvSpPr>
        <p:spPr bwMode="auto">
          <a:xfrm>
            <a:off x="-1311831" y="-1348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4" name="AutoShape 4" descr="Resultado de imagen para CROSSWORD PNG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15" name="AutoShape 6" descr="Resultado de imagen para VECTOR CRUCIGRAMA"/>
          <p:cNvSpPr>
            <a:spLocks noChangeAspect="1" noChangeArrowheads="1"/>
          </p:cNvSpPr>
          <p:nvPr/>
        </p:nvSpPr>
        <p:spPr bwMode="auto">
          <a:xfrm>
            <a:off x="-121602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6390290" y="1961755"/>
            <a:ext cx="26486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>
              <a:solidFill>
                <a:schemeClr val="bg1"/>
              </a:solidFill>
            </a:endParaRPr>
          </a:p>
          <a:p>
            <a:pPr algn="ctr"/>
            <a:r>
              <a:rPr lang="es-CO" sz="3200" b="1" dirty="0" smtClean="0">
                <a:solidFill>
                  <a:schemeClr val="bg1"/>
                </a:solidFill>
              </a:rPr>
              <a:t>INFORME DE PERCEPCIÓN</a:t>
            </a:r>
          </a:p>
          <a:p>
            <a:pPr algn="ctr"/>
            <a:r>
              <a:rPr lang="es-CO" sz="3200" b="1" dirty="0">
                <a:solidFill>
                  <a:schemeClr val="bg1"/>
                </a:solidFill>
              </a:rPr>
              <a:t>C</a:t>
            </a:r>
            <a:r>
              <a:rPr lang="es-CO" sz="3200" b="1" dirty="0" smtClean="0">
                <a:solidFill>
                  <a:schemeClr val="bg1"/>
                </a:solidFill>
              </a:rPr>
              <a:t>IUDADANA</a:t>
            </a:r>
          </a:p>
          <a:p>
            <a:pPr algn="ctr"/>
            <a:r>
              <a:rPr lang="es-CO" dirty="0" smtClean="0">
                <a:solidFill>
                  <a:schemeClr val="bg1"/>
                </a:solidFill>
              </a:rPr>
              <a:t>I SEMESTRE DE </a:t>
            </a:r>
            <a:r>
              <a:rPr lang="es-CO" dirty="0" smtClean="0">
                <a:solidFill>
                  <a:schemeClr val="bg1"/>
                </a:solidFill>
              </a:rPr>
              <a:t>2018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053633" y="6091825"/>
            <a:ext cx="3324892" cy="63603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193" y="6231093"/>
            <a:ext cx="3211332" cy="38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9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213877" y="249513"/>
            <a:ext cx="7109352" cy="615123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Presentación de la Jornada</a:t>
            </a:r>
          </a:p>
        </p:txBody>
      </p:sp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8323595"/>
              </p:ext>
            </p:extLst>
          </p:nvPr>
        </p:nvGraphicFramePr>
        <p:xfrm>
          <a:off x="587829" y="864636"/>
          <a:ext cx="7865629" cy="4868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801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071366" y="398114"/>
            <a:ext cx="7109352" cy="615123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Sugerencias de los asistentes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98625" y="1646806"/>
            <a:ext cx="765483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capacitaciones a nivel departamental.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Puntualidad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y cobertura a otros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departamentos.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Entregar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material escrito de la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exposición.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Capacitaciones más sencillas para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rurales.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Asesorías más continuas a los pequeños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prestadores.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Entregar material de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consulta.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Realizar jornadas de capacitación sobre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facturación.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Enviar 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las presentaciones a los correos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electrónicos.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169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154233" y="339706"/>
            <a:ext cx="7109352" cy="615123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ENCUESTA VIRTUAL</a:t>
            </a:r>
            <a:endParaRPr lang="es-E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n 10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006" y="1285018"/>
            <a:ext cx="4615234" cy="2756244"/>
          </a:xfrm>
          <a:prstGeom prst="rect">
            <a:avLst/>
          </a:prstGeom>
        </p:spPr>
      </p:pic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843815"/>
              </p:ext>
            </p:extLst>
          </p:nvPr>
        </p:nvGraphicFramePr>
        <p:xfrm>
          <a:off x="5416470" y="4041262"/>
          <a:ext cx="3469431" cy="1760446"/>
        </p:xfrm>
        <a:graphic>
          <a:graphicData uri="http://schemas.openxmlformats.org/drawingml/2006/table">
            <a:tbl>
              <a:tblPr firstRow="1" bandRow="1"/>
              <a:tblGrid>
                <a:gridCol w="1086447">
                  <a:extLst>
                    <a:ext uri="{9D8B030D-6E8A-4147-A177-3AD203B41FA5}">
                      <a16:colId xmlns:a16="http://schemas.microsoft.com/office/drawing/2014/main" val="337500849"/>
                    </a:ext>
                  </a:extLst>
                </a:gridCol>
                <a:gridCol w="2382984">
                  <a:extLst>
                    <a:ext uri="{9D8B030D-6E8A-4147-A177-3AD203B41FA5}">
                      <a16:colId xmlns:a16="http://schemas.microsoft.com/office/drawing/2014/main" val="1452720127"/>
                    </a:ext>
                  </a:extLst>
                </a:gridCol>
              </a:tblGrid>
              <a:tr h="4316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Metodología</a:t>
                      </a:r>
                      <a:endParaRPr lang="es-E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7" marR="101257" marT="50628" marB="506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Encuesta virtual publicada en página web y redes sociales</a:t>
                      </a:r>
                      <a:endParaRPr lang="es-ES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7" marR="101257" marT="50628" marB="506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73395"/>
                  </a:ext>
                </a:extLst>
              </a:tr>
              <a:tr h="2463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Temas</a:t>
                      </a:r>
                      <a:endParaRPr lang="es-ES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7" marR="101257" marT="50628" marB="506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b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</a:t>
                      </a:r>
                      <a:r>
                        <a:rPr lang="es-CO" sz="1200" b="0" baseline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satisfacción portal web</a:t>
                      </a:r>
                      <a:endParaRPr lang="es-ES" sz="1200" b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7" marR="101257" marT="50628" marB="506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30289"/>
                  </a:ext>
                </a:extLst>
              </a:tr>
              <a:tr h="4049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Fecha Aplicación</a:t>
                      </a:r>
                      <a:endParaRPr lang="es-ES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7" marR="101257" marT="50628" marB="506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s-CO" sz="1200" b="0" kern="12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Mayo 15 de 2018 a Julio 15 de 2018</a:t>
                      </a:r>
                      <a:endParaRPr lang="es-ES" sz="1200" b="0" kern="12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257" marR="101257" marT="50628" marB="5062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60339"/>
                  </a:ext>
                </a:extLst>
              </a:tr>
              <a:tr h="542278">
                <a:tc>
                  <a:txBody>
                    <a:bodyPr/>
                    <a:lstStyle/>
                    <a:p>
                      <a:r>
                        <a:rPr lang="es-ES" sz="12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</a:t>
                      </a:r>
                      <a:r>
                        <a:rPr lang="es-ES" sz="12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encuesta </a:t>
                      </a:r>
                      <a:endParaRPr lang="es-ES" sz="1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257" marR="101257" marT="50628" marB="50628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200" b="0" kern="12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  <a:endParaRPr lang="es-ES" sz="1200" b="0" kern="12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257" marR="101257" marT="50628" marB="50628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8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9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6609023"/>
              </p:ext>
            </p:extLst>
          </p:nvPr>
        </p:nvGraphicFramePr>
        <p:xfrm>
          <a:off x="416859" y="1390432"/>
          <a:ext cx="7826188" cy="4176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304799" y="398114"/>
            <a:ext cx="8387256" cy="992318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Rango de edad de los visitantes a web</a:t>
            </a:r>
            <a:endParaRPr lang="es-E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304799" y="249513"/>
            <a:ext cx="8148660" cy="615123"/>
          </a:xfrm>
        </p:spPr>
        <p:txBody>
          <a:bodyPr>
            <a:noAutofit/>
          </a:bodyPr>
          <a:lstStyle/>
          <a:p>
            <a:pPr algn="ctr"/>
            <a:r>
              <a:rPr lang="es-ES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Motivo de consulta a la  página web</a:t>
            </a:r>
            <a:endParaRPr lang="es-E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057078"/>
              </p:ext>
            </p:extLst>
          </p:nvPr>
        </p:nvGraphicFramePr>
        <p:xfrm>
          <a:off x="484094" y="1290918"/>
          <a:ext cx="7490011" cy="4626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158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Frecuencia</a:t>
            </a:r>
            <a:r>
              <a:rPr lang="es-ES" sz="40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visita a la página web</a:t>
            </a:r>
            <a:endParaRPr lang="es-ES" sz="40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2770881"/>
              </p:ext>
            </p:extLst>
          </p:nvPr>
        </p:nvGraphicFramePr>
        <p:xfrm>
          <a:off x="1306286" y="966651"/>
          <a:ext cx="7053943" cy="4624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660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2604782"/>
              </p:ext>
            </p:extLst>
          </p:nvPr>
        </p:nvGraphicFramePr>
        <p:xfrm>
          <a:off x="1005841" y="705394"/>
          <a:ext cx="7447618" cy="5096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ángulo 7"/>
          <p:cNvSpPr/>
          <p:nvPr/>
        </p:nvSpPr>
        <p:spPr>
          <a:xfrm>
            <a:off x="587829" y="198298"/>
            <a:ext cx="7981405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¿</a:t>
            </a:r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Qué tan sencillo </a:t>
            </a:r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resulta buscar información en la página web de la CRA? </a:t>
            </a:r>
          </a:p>
        </p:txBody>
      </p:sp>
    </p:spTree>
    <p:extLst>
      <p:ext uri="{BB962C8B-B14F-4D97-AF65-F5344CB8AC3E}">
        <p14:creationId xmlns:p14="http://schemas.microsoft.com/office/powerpoint/2010/main" val="397357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98625" y="382219"/>
            <a:ext cx="7886700" cy="483960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Impresión general de la página web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866507"/>
              </p:ext>
            </p:extLst>
          </p:nvPr>
        </p:nvGraphicFramePr>
        <p:xfrm>
          <a:off x="217583" y="1273104"/>
          <a:ext cx="8668318" cy="458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5357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35931" y="-55796"/>
            <a:ext cx="8580222" cy="1201990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Conoce nuestro servicio de noticias en línea?</a:t>
            </a:r>
            <a:endParaRPr lang="es-E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308648"/>
              </p:ext>
            </p:extLst>
          </p:nvPr>
        </p:nvGraphicFramePr>
        <p:xfrm>
          <a:off x="1031965" y="1251760"/>
          <a:ext cx="6792686" cy="471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61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2256" y="-50747"/>
            <a:ext cx="78867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Jornada de Rendición de Cuentas Interna</a:t>
            </a:r>
            <a:endParaRPr lang="es-E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868" y="1149210"/>
            <a:ext cx="1889840" cy="1905612"/>
          </a:xfrm>
          <a:prstGeom prst="rect">
            <a:avLst/>
          </a:prstGeom>
        </p:spPr>
      </p:pic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367522"/>
              </p:ext>
            </p:extLst>
          </p:nvPr>
        </p:nvGraphicFramePr>
        <p:xfrm>
          <a:off x="413427" y="1037510"/>
          <a:ext cx="4789193" cy="2169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13">
                  <a:extLst>
                    <a:ext uri="{9D8B030D-6E8A-4147-A177-3AD203B41FA5}">
                      <a16:colId xmlns:a16="http://schemas.microsoft.com/office/drawing/2014/main" val="337500849"/>
                    </a:ext>
                  </a:extLst>
                </a:gridCol>
                <a:gridCol w="3280380">
                  <a:extLst>
                    <a:ext uri="{9D8B030D-6E8A-4147-A177-3AD203B41FA5}">
                      <a16:colId xmlns:a16="http://schemas.microsoft.com/office/drawing/2014/main" val="1452720127"/>
                    </a:ext>
                  </a:extLst>
                </a:gridCol>
              </a:tblGrid>
              <a:tr h="6558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200" b="0" kern="12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Metodología</a:t>
                      </a:r>
                      <a:endParaRPr lang="es-ES" sz="1200" b="0" kern="120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lang="es-CO" sz="1200" b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tabulación de la Encuesta de Evaluación de la Jornada de Rendición de Cuentas Interna se realizó de manera virtual, a través de un código IQ</a:t>
                      </a:r>
                      <a:endParaRPr lang="es-ES"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673395"/>
                  </a:ext>
                </a:extLst>
              </a:tr>
              <a:tr h="3531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200" b="0" kern="1200" baseline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Temas</a:t>
                      </a:r>
                      <a:endParaRPr lang="es-ES" sz="1200" b="0" kern="1200" baseline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Convocatoria, frecuencia de asistencia, logística de la jornada,</a:t>
                      </a:r>
                      <a:r>
                        <a:rPr lang="es-CO" sz="1200" baseline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presentación de la jornada y aspectos a mejorar</a:t>
                      </a:r>
                      <a:r>
                        <a:rPr lang="es-CO" sz="1200" baseline="0" dirty="0" smtClean="0">
                          <a:solidFill>
                            <a:schemeClr val="accent5"/>
                          </a:solidFill>
                        </a:rPr>
                        <a:t>.</a:t>
                      </a:r>
                      <a:endParaRPr lang="es-ES" sz="1200" dirty="0">
                        <a:solidFill>
                          <a:schemeClr val="accent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30289"/>
                  </a:ext>
                </a:extLst>
              </a:tr>
              <a:tr h="3531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200" b="0" kern="1200" baseline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Fecha Aplicación</a:t>
                      </a:r>
                      <a:endParaRPr lang="es-ES" sz="1200" b="0" kern="1200" baseline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kern="12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Agosto de 2018</a:t>
                      </a:r>
                      <a:endParaRPr lang="es-ES" sz="1200" kern="12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60339"/>
                  </a:ext>
                </a:extLst>
              </a:tr>
              <a:tr h="3531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200" b="0" kern="1200" baseline="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No. Encuestados</a:t>
                      </a:r>
                      <a:endParaRPr lang="es-ES" sz="1200" b="0" kern="1200" baseline="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solidFill>
                            <a:schemeClr val="accent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asistentes</a:t>
                      </a:r>
                      <a:endParaRPr lang="es-ES" sz="12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937463"/>
                  </a:ext>
                </a:extLst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624" y="3457239"/>
            <a:ext cx="7347341" cy="22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463" y="2427939"/>
            <a:ext cx="2910437" cy="28298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es-ES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3" name="CuadroTexto 2"/>
          <p:cNvSpPr txBox="1"/>
          <p:nvPr/>
        </p:nvSpPr>
        <p:spPr>
          <a:xfrm>
            <a:off x="304799" y="1829957"/>
            <a:ext cx="59089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Percibir el grado de satisfacción del  usuario interno y externo, respecto a los productos y servicios que ofrece la CRA.</a:t>
            </a:r>
          </a:p>
          <a:p>
            <a:pPr marL="342900" indent="-342900">
              <a:buAutoNum type="arabicPeriod"/>
            </a:pPr>
            <a:endParaRPr lang="es-C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s-CO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Implementar, de ser necesario,  acciones de mejora.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076845" y="5679946"/>
            <a:ext cx="38090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600" dirty="0"/>
              <a:t>Imagen </a:t>
            </a:r>
            <a:r>
              <a:rPr lang="es-CO" sz="600" dirty="0" smtClean="0"/>
              <a:t>https</a:t>
            </a:r>
            <a:r>
              <a:rPr lang="es-CO" sz="600" dirty="0"/>
              <a:t>://</a:t>
            </a:r>
            <a:r>
              <a:rPr lang="es-CO" sz="600" b="1" dirty="0"/>
              <a:t>www.compromisoempresarial.com/transparencia/2013/10/del-pib-a-la-felicidad-interior-bruta</a:t>
            </a:r>
            <a:r>
              <a:rPr lang="es-CO" sz="1100" dirty="0"/>
              <a:t>/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13056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305006"/>
              </p:ext>
            </p:extLst>
          </p:nvPr>
        </p:nvGraphicFramePr>
        <p:xfrm>
          <a:off x="1005840" y="1628774"/>
          <a:ext cx="7289074" cy="433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04799" y="495011"/>
            <a:ext cx="85811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Considera que la información presentada en la Jornada de Rendición de Cuentas de la CRA </a:t>
            </a:r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fue:  </a:t>
            </a:r>
            <a:endParaRPr lang="es-E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1113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062544"/>
              </p:ext>
            </p:extLst>
          </p:nvPr>
        </p:nvGraphicFramePr>
        <p:xfrm>
          <a:off x="475978" y="1288115"/>
          <a:ext cx="8192044" cy="468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269193" y="83947"/>
            <a:ext cx="8605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¿</a:t>
            </a:r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Considera usted que la información presentada en la Rendición de Cuentas, permite ejercer un control efectivo sobre la gestión de la entidad?</a:t>
            </a:r>
          </a:p>
        </p:txBody>
      </p:sp>
    </p:spTree>
    <p:extLst>
      <p:ext uri="{BB962C8B-B14F-4D97-AF65-F5344CB8AC3E}">
        <p14:creationId xmlns:p14="http://schemas.microsoft.com/office/powerpoint/2010/main" val="36919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50811"/>
            <a:ext cx="9144000" cy="1325563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¿El </a:t>
            </a: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lenguaje utilizado en la Rendición de Cuentas de la CRA fue </a:t>
            </a: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claro?</a:t>
            </a: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3355433"/>
              </p:ext>
            </p:extLst>
          </p:nvPr>
        </p:nvGraphicFramePr>
        <p:xfrm>
          <a:off x="1097281" y="1031966"/>
          <a:ext cx="5930537" cy="4885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518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861909"/>
              </p:ext>
            </p:extLst>
          </p:nvPr>
        </p:nvGraphicFramePr>
        <p:xfrm>
          <a:off x="1818290" y="1124179"/>
          <a:ext cx="6413100" cy="4778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ángulo 2"/>
          <p:cNvSpPr/>
          <p:nvPr/>
        </p:nvSpPr>
        <p:spPr>
          <a:xfrm>
            <a:off x="54042" y="17007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En general, ¿cómo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califica 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el ejercicio de Rendición de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Cuentas interno 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 la 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CRA?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ES" sz="2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34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2" name="Rectángulo 1"/>
          <p:cNvSpPr/>
          <p:nvPr/>
        </p:nvSpPr>
        <p:spPr>
          <a:xfrm>
            <a:off x="798625" y="1390432"/>
            <a:ext cx="765483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23838" y="64869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s-ES" sz="5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Sugerencias</a:t>
            </a:r>
            <a:endParaRPr lang="es-ES" sz="54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001272"/>
            <a:ext cx="9144000" cy="230832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Profundizar </a:t>
            </a:r>
            <a:r>
              <a:rPr lang="es-ES" dirty="0" smtClean="0"/>
              <a:t>en </a:t>
            </a:r>
            <a:r>
              <a:rPr lang="es-ES" dirty="0" smtClean="0"/>
              <a:t>los retos que tiene la entidad.</a:t>
            </a:r>
            <a:r>
              <a:rPr lang="es-ES" dirty="0"/>
              <a:t>		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Ser más concisos en la presentación de la información. </a:t>
            </a:r>
            <a:r>
              <a:rPr lang="es-ES" dirty="0"/>
              <a:t>		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Incluir temas relacionados con la nueva </a:t>
            </a:r>
            <a:r>
              <a:rPr lang="es-ES" dirty="0"/>
              <a:t>contratación y </a:t>
            </a:r>
            <a:r>
              <a:rPr lang="es-ES" dirty="0" smtClean="0"/>
              <a:t>vinculación con la entidad.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Realizar la rendición de cuentas con </a:t>
            </a:r>
            <a:r>
              <a:rPr lang="es-ES" dirty="0"/>
              <a:t>mayor regularidad. </a:t>
            </a:r>
            <a:endParaRPr lang="es-ES" dirty="0" smtClean="0"/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Incluir en la agenda a un motivador que hable </a:t>
            </a:r>
            <a:r>
              <a:rPr lang="es-ES" dirty="0"/>
              <a:t>antes de la </a:t>
            </a:r>
            <a:r>
              <a:rPr lang="es-ES" dirty="0" smtClean="0"/>
              <a:t>rendición de </a:t>
            </a:r>
            <a:r>
              <a:rPr lang="es-ES" dirty="0" smtClean="0"/>
              <a:t>cuentas.</a:t>
            </a:r>
            <a:r>
              <a:rPr lang="es-ES" dirty="0"/>
              <a:t>	</a:t>
            </a:r>
            <a:endParaRPr lang="es-ES" dirty="0" smtClean="0"/>
          </a:p>
          <a:p>
            <a:pPr marL="342900" indent="-342900">
              <a:buFont typeface="+mj-lt"/>
              <a:buAutoNum type="arabicPeriod"/>
            </a:pPr>
            <a:r>
              <a:rPr lang="es-ES" dirty="0" smtClean="0"/>
              <a:t>Mayor </a:t>
            </a:r>
            <a:r>
              <a:rPr lang="es-ES" dirty="0" smtClean="0"/>
              <a:t>participación e interacción con los asistentes.</a:t>
            </a:r>
            <a:endParaRPr lang="es-ES" dirty="0"/>
          </a:p>
          <a:p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125" y="173565"/>
            <a:ext cx="2743200" cy="27432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23838" y="1698171"/>
            <a:ext cx="5869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 el propósito de mejorar nuestra Jornada Interna de Rendición de Cuentas, los encuestados realizaron las siguientes sugerencias: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518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5445224"/>
            <a:ext cx="9170641" cy="1412776"/>
          </a:xfrm>
          <a:prstGeom prst="rect">
            <a:avLst/>
          </a:prstGeom>
          <a:solidFill>
            <a:srgbClr val="1C34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07442" y="2254220"/>
            <a:ext cx="842905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Página web: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1C3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www.cra.gov.co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Twitter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C3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es-CO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C3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cracolombia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rgbClr val="1C3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YouTube: </a:t>
            </a:r>
            <a:r>
              <a:rPr kumimoji="0" lang="es-CO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C3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cracolombia</a:t>
            </a:r>
            <a:endParaRPr kumimoji="0" lang="es-CO" sz="3200" b="1" i="0" u="none" strike="noStrike" kern="1200" cap="none" spc="0" normalizeH="0" baseline="0" noProof="0" dirty="0">
              <a:ln>
                <a:noFill/>
              </a:ln>
              <a:solidFill>
                <a:srgbClr val="1C3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Facebook: </a:t>
            </a:r>
            <a:r>
              <a:rPr kumimoji="0" lang="es-CO" sz="3200" b="1" i="0" u="none" strike="noStrike" kern="1200" cap="none" spc="0" normalizeH="0" baseline="0" noProof="0" dirty="0">
                <a:ln>
                  <a:noFill/>
                </a:ln>
                <a:solidFill>
                  <a:srgbClr val="1C3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Comisión de Regulación CRA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Correo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electrónico: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1C3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correo@cra.gov.co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PBX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4873820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Línea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Nacional: </a:t>
            </a: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348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018000517565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1C348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-1" y="0"/>
            <a:ext cx="9170641" cy="1700808"/>
          </a:xfrm>
          <a:prstGeom prst="rect">
            <a:avLst/>
          </a:prstGeom>
          <a:solidFill>
            <a:srgbClr val="1C34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16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6"/>
          <a:stretch/>
        </p:blipFill>
        <p:spPr>
          <a:xfrm>
            <a:off x="539952" y="260648"/>
            <a:ext cx="3600000" cy="1127471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4272897" y="5636680"/>
            <a:ext cx="4622587" cy="1029863"/>
            <a:chOff x="3563888" y="5561856"/>
            <a:chExt cx="4536504" cy="1107504"/>
          </a:xfrm>
        </p:grpSpPr>
        <p:sp>
          <p:nvSpPr>
            <p:cNvPr id="13" name="Rectángulo redondeado 12"/>
            <p:cNvSpPr/>
            <p:nvPr/>
          </p:nvSpPr>
          <p:spPr>
            <a:xfrm>
              <a:off x="3563888" y="5561856"/>
              <a:ext cx="4536504" cy="1107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6499" y="5620119"/>
              <a:ext cx="4231282" cy="918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64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5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HERRAMIENTAS DE MEDICIÓN</a:t>
            </a:r>
            <a:endParaRPr lang="es-ES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853566901"/>
              </p:ext>
            </p:extLst>
          </p:nvPr>
        </p:nvGraphicFramePr>
        <p:xfrm>
          <a:off x="493985" y="1396999"/>
          <a:ext cx="8391915" cy="4247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7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7" y="622651"/>
            <a:ext cx="4170348" cy="5066081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1" name="Título 1"/>
          <p:cNvSpPr txBox="1">
            <a:spLocks/>
          </p:cNvSpPr>
          <p:nvPr/>
        </p:nvSpPr>
        <p:spPr>
          <a:xfrm>
            <a:off x="4033453" y="315633"/>
            <a:ext cx="4994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ENCUESTA EVALUACIÓN EVENTO DE PARTICIPACIÓN CIUDADANA </a:t>
            </a:r>
            <a:endParaRPr lang="es-E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90083"/>
              </p:ext>
            </p:extLst>
          </p:nvPr>
        </p:nvGraphicFramePr>
        <p:xfrm>
          <a:off x="4315626" y="2222240"/>
          <a:ext cx="4570275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9765">
                  <a:extLst>
                    <a:ext uri="{9D8B030D-6E8A-4147-A177-3AD203B41FA5}">
                      <a16:colId xmlns:a16="http://schemas.microsoft.com/office/drawing/2014/main" val="337500849"/>
                    </a:ext>
                  </a:extLst>
                </a:gridCol>
                <a:gridCol w="2990510">
                  <a:extLst>
                    <a:ext uri="{9D8B030D-6E8A-4147-A177-3AD203B41FA5}">
                      <a16:colId xmlns:a16="http://schemas.microsoft.com/office/drawing/2014/main" val="1452720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Metodología</a:t>
                      </a:r>
                      <a:endParaRPr lang="es-E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200" b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La</a:t>
                      </a:r>
                      <a:r>
                        <a:rPr lang="es-CO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tabulación de la </a:t>
                      </a:r>
                      <a:r>
                        <a:rPr lang="es-CO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encuesta </a:t>
                      </a:r>
                      <a:r>
                        <a:rPr lang="es-CO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CO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evaluación </a:t>
                      </a:r>
                      <a:r>
                        <a:rPr lang="es-CO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de eventos se realizó de acuerdo con la información suministrada por los usuarios y ciudadanos que participaron en los talleres y jornadas de participación ciudadana.</a:t>
                      </a:r>
                      <a:endParaRPr lang="es-ES" sz="12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67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Temas</a:t>
                      </a:r>
                      <a:endParaRPr lang="es-E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CO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Convocatoria, frecuencia de asistencia, logística de la jornada, presentación de la jornada y aspectos a mejorar.</a:t>
                      </a:r>
                      <a:endParaRPr lang="es-E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630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Fecha </a:t>
                      </a:r>
                      <a:r>
                        <a:rPr lang="es-CO" sz="12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de a</a:t>
                      </a:r>
                      <a:r>
                        <a:rPr lang="es-CO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plicación</a:t>
                      </a:r>
                      <a:endParaRPr lang="es-E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CO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Primer semestre de 2018</a:t>
                      </a:r>
                      <a:endParaRPr lang="es-E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60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Número de encuestados</a:t>
                      </a:r>
                      <a:endParaRPr lang="es-E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CO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370 asistentes</a:t>
                      </a:r>
                      <a:endParaRPr lang="es-E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93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O" sz="1200" dirty="0" smtClean="0">
                          <a:solidFill>
                            <a:schemeClr val="tx1"/>
                          </a:solidFill>
                          <a:latin typeface="+mn-lt"/>
                        </a:rPr>
                        <a:t>Ciudades</a:t>
                      </a:r>
                      <a:endParaRPr lang="es-E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es-CO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Bogotá, Bucaramanga, Popayán, Pasto, Nobsa, Santa Marta, Cali, Medellín, Cartagena, Neiva, Barranquilla, y Manizales</a:t>
                      </a:r>
                      <a:endParaRPr lang="es-E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440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23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1" name="Título 1"/>
          <p:cNvSpPr txBox="1">
            <a:spLocks/>
          </p:cNvSpPr>
          <p:nvPr/>
        </p:nvSpPr>
        <p:spPr>
          <a:xfrm>
            <a:off x="3520966" y="433443"/>
            <a:ext cx="4994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966952" y="184834"/>
            <a:ext cx="7647182" cy="615123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Número de </a:t>
            </a:r>
            <a:r>
              <a:rPr lang="es-E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encuestas diligenciadas por ciudad</a:t>
            </a:r>
            <a:endParaRPr lang="es-E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772421"/>
              </p:ext>
            </p:extLst>
          </p:nvPr>
        </p:nvGraphicFramePr>
        <p:xfrm>
          <a:off x="357649" y="830136"/>
          <a:ext cx="8428701" cy="5026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2194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1" name="Título 1"/>
          <p:cNvSpPr txBox="1">
            <a:spLocks/>
          </p:cNvSpPr>
          <p:nvPr/>
        </p:nvSpPr>
        <p:spPr>
          <a:xfrm>
            <a:off x="3520966" y="433443"/>
            <a:ext cx="4994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1515292" y="125881"/>
            <a:ext cx="7109352" cy="615123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No. Participantes por género</a:t>
            </a:r>
            <a:endParaRPr lang="es-E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482500"/>
              </p:ext>
            </p:extLst>
          </p:nvPr>
        </p:nvGraphicFramePr>
        <p:xfrm>
          <a:off x="966650" y="836023"/>
          <a:ext cx="7746275" cy="4558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032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1" name="Título 1"/>
          <p:cNvSpPr txBox="1">
            <a:spLocks/>
          </p:cNvSpPr>
          <p:nvPr/>
        </p:nvSpPr>
        <p:spPr>
          <a:xfrm>
            <a:off x="3520966" y="433443"/>
            <a:ext cx="4994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85799" y="249514"/>
            <a:ext cx="74500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 </a:t>
            </a:r>
            <a:r>
              <a:rPr lang="es-ES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es-ES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primera vez que asiste una jornada de 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participación ciudadana de </a:t>
            </a:r>
            <a:r>
              <a:rPr lang="es-ES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CRA?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9665324"/>
              </p:ext>
            </p:extLst>
          </p:nvPr>
        </p:nvGraphicFramePr>
        <p:xfrm>
          <a:off x="1097281" y="1570784"/>
          <a:ext cx="7038534" cy="4120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579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sp>
        <p:nvSpPr>
          <p:cNvPr id="11" name="Título 1"/>
          <p:cNvSpPr txBox="1">
            <a:spLocks/>
          </p:cNvSpPr>
          <p:nvPr/>
        </p:nvSpPr>
        <p:spPr>
          <a:xfrm>
            <a:off x="3520966" y="433443"/>
            <a:ext cx="4994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304799" y="52355"/>
            <a:ext cx="80712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¿</a:t>
            </a: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qué medio se enteró de la jornada?</a:t>
            </a:r>
            <a:endParaRPr lang="es-E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687020"/>
              </p:ext>
            </p:extLst>
          </p:nvPr>
        </p:nvGraphicFramePr>
        <p:xfrm>
          <a:off x="490721" y="1096224"/>
          <a:ext cx="7699367" cy="5380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072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0" y="5917324"/>
            <a:ext cx="9144000" cy="940676"/>
            <a:chOff x="1" y="5917324"/>
            <a:chExt cx="9144000" cy="940676"/>
          </a:xfrm>
        </p:grpSpPr>
        <p:sp>
          <p:nvSpPr>
            <p:cNvPr id="7" name="Rectángulo 6"/>
            <p:cNvSpPr/>
            <p:nvPr/>
          </p:nvSpPr>
          <p:spPr>
            <a:xfrm>
              <a:off x="1" y="5917324"/>
              <a:ext cx="9144000" cy="940676"/>
            </a:xfrm>
            <a:prstGeom prst="rect">
              <a:avLst/>
            </a:prstGeom>
            <a:solidFill>
              <a:srgbClr val="1D34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04800" y="5962580"/>
              <a:ext cx="8581102" cy="826948"/>
              <a:chOff x="304800" y="5962580"/>
              <a:chExt cx="8581102" cy="826948"/>
            </a:xfrm>
          </p:grpSpPr>
          <p:grpSp>
            <p:nvGrpSpPr>
              <p:cNvPr id="12" name="Grupo 11"/>
              <p:cNvGrpSpPr/>
              <p:nvPr/>
            </p:nvGrpSpPr>
            <p:grpSpPr>
              <a:xfrm>
                <a:off x="5561010" y="6038037"/>
                <a:ext cx="3324892" cy="636033"/>
                <a:chOff x="5561010" y="6038037"/>
                <a:chExt cx="3324892" cy="636033"/>
              </a:xfrm>
            </p:grpSpPr>
            <p:sp>
              <p:nvSpPr>
                <p:cNvPr id="10" name="Rectángulo redondeado 9"/>
                <p:cNvSpPr/>
                <p:nvPr/>
              </p:nvSpPr>
              <p:spPr>
                <a:xfrm>
                  <a:off x="5561010" y="6038037"/>
                  <a:ext cx="3324892" cy="636033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4570" y="6177305"/>
                  <a:ext cx="3211332" cy="381149"/>
                </a:xfrm>
                <a:prstGeom prst="rect">
                  <a:avLst/>
                </a:prstGeom>
              </p:spPr>
            </p:pic>
          </p:grp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800" y="5962580"/>
                <a:ext cx="2078617" cy="826948"/>
              </a:xfrm>
              <a:prstGeom prst="rect">
                <a:avLst/>
              </a:prstGeom>
            </p:spPr>
          </p:pic>
        </p:grpSp>
      </p:grp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20554"/>
              </p:ext>
            </p:extLst>
          </p:nvPr>
        </p:nvGraphicFramePr>
        <p:xfrm>
          <a:off x="5988211" y="2994820"/>
          <a:ext cx="3003745" cy="1623473"/>
        </p:xfrm>
        <a:graphic>
          <a:graphicData uri="http://schemas.openxmlformats.org/drawingml/2006/table">
            <a:tbl>
              <a:tblPr/>
              <a:tblGrid>
                <a:gridCol w="598910">
                  <a:extLst>
                    <a:ext uri="{9D8B030D-6E8A-4147-A177-3AD203B41FA5}">
                      <a16:colId xmlns:a16="http://schemas.microsoft.com/office/drawing/2014/main" val="1052236875"/>
                    </a:ext>
                  </a:extLst>
                </a:gridCol>
                <a:gridCol w="534408">
                  <a:extLst>
                    <a:ext uri="{9D8B030D-6E8A-4147-A177-3AD203B41FA5}">
                      <a16:colId xmlns:a16="http://schemas.microsoft.com/office/drawing/2014/main" val="2834806083"/>
                    </a:ext>
                  </a:extLst>
                </a:gridCol>
                <a:gridCol w="620856">
                  <a:extLst>
                    <a:ext uri="{9D8B030D-6E8A-4147-A177-3AD203B41FA5}">
                      <a16:colId xmlns:a16="http://schemas.microsoft.com/office/drawing/2014/main" val="3754995690"/>
                    </a:ext>
                  </a:extLst>
                </a:gridCol>
                <a:gridCol w="620856">
                  <a:extLst>
                    <a:ext uri="{9D8B030D-6E8A-4147-A177-3AD203B41FA5}">
                      <a16:colId xmlns:a16="http://schemas.microsoft.com/office/drawing/2014/main" val="1959124190"/>
                    </a:ext>
                  </a:extLst>
                </a:gridCol>
                <a:gridCol w="628715">
                  <a:extLst>
                    <a:ext uri="{9D8B030D-6E8A-4147-A177-3AD203B41FA5}">
                      <a16:colId xmlns:a16="http://schemas.microsoft.com/office/drawing/2014/main" val="1814113182"/>
                    </a:ext>
                  </a:extLst>
                </a:gridCol>
              </a:tblGrid>
              <a:tr h="392843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Calificación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Tamaño del Auditorio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Condiciones </a:t>
                      </a:r>
                      <a:b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Auditorio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Accesibilidad </a:t>
                      </a:r>
                      <a:b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Auditorio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Material </a:t>
                      </a:r>
                      <a:b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Entregado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418748"/>
                  </a:ext>
                </a:extLst>
              </a:tr>
              <a:tr h="154056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Excelente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34559"/>
                  </a:ext>
                </a:extLst>
              </a:tr>
              <a:tr h="154056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Muy Bueno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0449930"/>
                  </a:ext>
                </a:extLst>
              </a:tr>
              <a:tr h="154056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483125"/>
                  </a:ext>
                </a:extLst>
              </a:tr>
              <a:tr h="154056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188358"/>
                  </a:ext>
                </a:extLst>
              </a:tr>
              <a:tr h="154056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271258"/>
                  </a:ext>
                </a:extLst>
              </a:tr>
              <a:tr h="154056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Aplica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770796"/>
                  </a:ext>
                </a:extLst>
              </a:tr>
            </a:tbl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0902"/>
              </p:ext>
            </p:extLst>
          </p:nvPr>
        </p:nvGraphicFramePr>
        <p:xfrm>
          <a:off x="169817" y="1332411"/>
          <a:ext cx="5504752" cy="4521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1344107" y="249513"/>
            <a:ext cx="7109352" cy="61512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Logística de la Jornada</a:t>
            </a:r>
            <a:endParaRPr lang="es-E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82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764</TotalTime>
  <Words>600</Words>
  <Application>Microsoft Office PowerPoint</Application>
  <PresentationFormat>Presentación en pantalla (4:3)</PresentationFormat>
  <Paragraphs>152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de Office</vt:lpstr>
      <vt:lpstr>Presentación de PowerPoint</vt:lpstr>
      <vt:lpstr>OBJETIVOS</vt:lpstr>
      <vt:lpstr>HERRAMIENTAS DE MEDICIÓN</vt:lpstr>
      <vt:lpstr>Presentación de PowerPoint</vt:lpstr>
      <vt:lpstr>Número de encuestas diligenciadas por ciudad</vt:lpstr>
      <vt:lpstr>No. Participantes por género</vt:lpstr>
      <vt:lpstr>Presentación de PowerPoint</vt:lpstr>
      <vt:lpstr>Presentación de PowerPoint</vt:lpstr>
      <vt:lpstr>Logística de la Jornada</vt:lpstr>
      <vt:lpstr>Presentación de la Jornada</vt:lpstr>
      <vt:lpstr>Sugerencias de los asistentes</vt:lpstr>
      <vt:lpstr>ENCUESTA VIRTUAL</vt:lpstr>
      <vt:lpstr>Rango de edad de los visitantes a web</vt:lpstr>
      <vt:lpstr>Motivo de consulta a la  página web</vt:lpstr>
      <vt:lpstr>Frecuencia de visita a la página web</vt:lpstr>
      <vt:lpstr>Presentación de PowerPoint</vt:lpstr>
      <vt:lpstr>Impresión general de la página web</vt:lpstr>
      <vt:lpstr>¿Conoce nuestro servicio de noticias en línea?</vt:lpstr>
      <vt:lpstr>Jornada de Rendición de Cuentas Interna</vt:lpstr>
      <vt:lpstr>Presentación de PowerPoint</vt:lpstr>
      <vt:lpstr>Presentación de PowerPoint</vt:lpstr>
      <vt:lpstr>¿El lenguaje utilizado en la Rendición de Cuentas de la CRA fue claro? </vt:lpstr>
      <vt:lpstr>Presentación de PowerPoint</vt:lpstr>
      <vt:lpstr>Sugerencias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Clemencia Lozano Villegas</dc:creator>
  <cp:lastModifiedBy>Olga Lucia Llanos Orozco</cp:lastModifiedBy>
  <cp:revision>48</cp:revision>
  <dcterms:created xsi:type="dcterms:W3CDTF">2018-08-14T15:56:15Z</dcterms:created>
  <dcterms:modified xsi:type="dcterms:W3CDTF">2018-09-21T12:22:38Z</dcterms:modified>
</cp:coreProperties>
</file>