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1" r:id="rId2"/>
    <p:sldId id="662" r:id="rId3"/>
    <p:sldId id="655" r:id="rId4"/>
    <p:sldId id="663" r:id="rId5"/>
    <p:sldId id="674" r:id="rId6"/>
    <p:sldId id="675" r:id="rId7"/>
    <p:sldId id="665" r:id="rId8"/>
    <p:sldId id="666" r:id="rId9"/>
    <p:sldId id="667" r:id="rId10"/>
    <p:sldId id="669" r:id="rId11"/>
    <p:sldId id="668" r:id="rId12"/>
    <p:sldId id="670" r:id="rId13"/>
    <p:sldId id="671" r:id="rId14"/>
    <p:sldId id="672" r:id="rId15"/>
    <p:sldId id="673" r:id="rId16"/>
    <p:sldId id="676" r:id="rId17"/>
    <p:sldId id="528" r:id="rId18"/>
  </p:sldIdLst>
  <p:sldSz cx="9144000" cy="6858000" type="screen4x3"/>
  <p:notesSz cx="6946900" cy="9271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 Lucia Llanos Orozco" initials="OL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497D"/>
    <a:srgbClr val="77933C"/>
    <a:srgbClr val="DDD9C3"/>
    <a:srgbClr val="1C3481"/>
    <a:srgbClr val="31859C"/>
    <a:srgbClr val="4F81BD"/>
    <a:srgbClr val="000000"/>
    <a:srgbClr val="C4BD97"/>
    <a:srgbClr val="48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4669" autoAdjust="0"/>
  </p:normalViewPr>
  <p:slideViewPr>
    <p:cSldViewPr>
      <p:cViewPr varScale="1">
        <p:scale>
          <a:sx n="86" d="100"/>
          <a:sy n="86" d="100"/>
        </p:scale>
        <p:origin x="8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920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0D1703-ACE4-420A-821C-51DE8E173ABF}" type="datetimeFigureOut">
              <a:rPr lang="es-ES"/>
              <a:pPr>
                <a:defRPr/>
              </a:pPr>
              <a:t>03/10/2017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D1E2E-2358-40A7-B802-0AC69B49B2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487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8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70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2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84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5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7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0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50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32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936577" y="8807450"/>
            <a:ext cx="301032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5" tIns="46333" rIns="92665" bIns="4633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B23F-C8F4-4E12-AB01-0C93D7C40CB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9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3B11-977F-4743-96A8-4B85430EE86B}" type="datetimeFigureOut">
              <a:rPr lang="es-ES"/>
              <a:pPr>
                <a:defRPr/>
              </a:pPr>
              <a:t>03/10/2017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6EA-FA4B-4855-AECD-10A6642E87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13" name="12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7" name="6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2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0850" y="4714884"/>
            <a:ext cx="5851546" cy="652455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28604"/>
            <a:ext cx="5637232" cy="42989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C719-70E1-4D6E-903D-C00A4E1955DB}" type="datetimeFigureOut">
              <a:rPr lang="es-ES"/>
              <a:pPr>
                <a:defRPr/>
              </a:pPr>
              <a:t>03/10/2017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F176-EFAC-476E-A100-82FCE2B13E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16" name="15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1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852C0-83AC-45BD-8080-8739EC462417}" type="datetimeFigureOut">
              <a:rPr lang="es-ES"/>
              <a:pPr>
                <a:defRPr/>
              </a:pPr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1719B8-940F-4129-85A9-4F3830CCB4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16" name="15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dataprotector\calidad\PLANES%20CRA%202017\PLAN%20DE%20ACCI&#211;N%202017\PAI%20CRA%202017.xls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57513"/>
            <a:ext cx="2178660" cy="2835969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14" name="13 Rectángulo"/>
          <p:cNvSpPr/>
          <p:nvPr/>
        </p:nvSpPr>
        <p:spPr>
          <a:xfrm>
            <a:off x="-1" y="0"/>
            <a:ext cx="9144001" cy="1700808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" y="5445224"/>
            <a:ext cx="9144000" cy="1412776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1468" y="3140968"/>
            <a:ext cx="8501062" cy="1211585"/>
          </a:xfrm>
        </p:spPr>
        <p:txBody>
          <a:bodyPr/>
          <a:lstStyle/>
          <a:p>
            <a:pPr eaLnBrk="1" hangingPunct="1">
              <a:lnSpc>
                <a:spcPts val="3800"/>
              </a:lnSpc>
            </a:pPr>
            <a:r>
              <a:rPr lang="es-MX" sz="4400" dirty="0" smtClean="0">
                <a:solidFill>
                  <a:srgbClr val="1C3481"/>
                </a:solidFill>
              </a:rPr>
              <a:t>SEGUIMIENTO PAI 2017</a:t>
            </a:r>
            <a:r>
              <a:rPr lang="es-MX" sz="4800" dirty="0" smtClean="0">
                <a:solidFill>
                  <a:srgbClr val="1C3481"/>
                </a:solidFill>
              </a:rPr>
              <a:t/>
            </a:r>
            <a:br>
              <a:rPr lang="es-MX" sz="4800" dirty="0" smtClean="0">
                <a:solidFill>
                  <a:srgbClr val="1C3481"/>
                </a:solidFill>
              </a:rPr>
            </a:br>
            <a:r>
              <a:rPr lang="es-MX" sz="4800" dirty="0" smtClean="0">
                <a:solidFill>
                  <a:srgbClr val="1C3481"/>
                </a:solidFill>
              </a:rPr>
              <a:t/>
            </a:r>
            <a:br>
              <a:rPr lang="es-MX" sz="48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/>
            </a:r>
            <a:br>
              <a:rPr lang="es-MX" sz="44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>Oficina Asesora de Planeación y TIC</a:t>
            </a:r>
            <a:r>
              <a:rPr lang="es-MX" sz="2800" dirty="0">
                <a:solidFill>
                  <a:srgbClr val="1C3481"/>
                </a:solidFill>
              </a:rPr>
              <a:t/>
            </a:r>
            <a:br>
              <a:rPr lang="es-MX" sz="2800" dirty="0">
                <a:solidFill>
                  <a:srgbClr val="1C3481"/>
                </a:solidFill>
              </a:rPr>
            </a:br>
            <a:r>
              <a:rPr lang="es-MX" sz="2400" dirty="0" smtClean="0">
                <a:solidFill>
                  <a:srgbClr val="1C3481"/>
                </a:solidFill>
              </a:rPr>
              <a:t>Corte Septiembre 30 de 2017</a:t>
            </a:r>
            <a:endParaRPr lang="es-ES" sz="2400" dirty="0" smtClean="0">
              <a:solidFill>
                <a:srgbClr val="1C348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6"/>
          <a:stretch/>
        </p:blipFill>
        <p:spPr>
          <a:xfrm>
            <a:off x="539952" y="260648"/>
            <a:ext cx="3600000" cy="1127471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5004048" y="5697352"/>
            <a:ext cx="4166593" cy="900000"/>
            <a:chOff x="5004048" y="5697352"/>
            <a:chExt cx="4166593" cy="900000"/>
          </a:xfrm>
        </p:grpSpPr>
        <p:sp>
          <p:nvSpPr>
            <p:cNvPr id="18" name="17 Rectángulo redondeado"/>
            <p:cNvSpPr/>
            <p:nvPr/>
          </p:nvSpPr>
          <p:spPr>
            <a:xfrm>
              <a:off x="5004048" y="5697352"/>
              <a:ext cx="4166593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/>
          </p:blipFill>
          <p:spPr>
            <a:xfrm>
              <a:off x="5285975" y="5733256"/>
              <a:ext cx="3602736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9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 bwMode="auto">
          <a:xfrm>
            <a:off x="457200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EJECUCIÓN PRESUPUESTAL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Corte a 30 de Septiembre de 2017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14754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INVERSIÓN</a:t>
            </a:r>
            <a:endParaRPr lang="es-CO" b="1" dirty="0">
              <a:solidFill>
                <a:srgbClr val="1C348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2189212"/>
            <a:ext cx="88487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3568" y="12687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INVERSIÓN</a:t>
            </a:r>
            <a:endParaRPr lang="es-CO" b="1" dirty="0">
              <a:solidFill>
                <a:srgbClr val="1C3481"/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457200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EJECUCIÓN PRESUPUESTAL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Corte a 30 de Septiembre de 2017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9" y="1772816"/>
            <a:ext cx="88677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5577" y="6971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FUNCIONAMIENTO</a:t>
            </a:r>
            <a:endParaRPr lang="es-CO" b="1" dirty="0">
              <a:solidFill>
                <a:srgbClr val="1C3481"/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455577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PENDIENTE DE EJECUCIÓN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5577" y="4509120"/>
            <a:ext cx="8554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$600 mlls promedio mes </a:t>
            </a:r>
            <a:r>
              <a:rPr lang="es-CO" sz="1600" dirty="0"/>
              <a:t> </a:t>
            </a:r>
            <a:r>
              <a:rPr lang="es-CO" sz="1600" dirty="0" smtClean="0"/>
              <a:t>nómina</a:t>
            </a:r>
            <a:r>
              <a:rPr lang="es-CO" sz="1600" dirty="0"/>
              <a:t> </a:t>
            </a:r>
            <a:r>
              <a:rPr lang="es-CO" sz="1600" dirty="0" smtClean="0"/>
              <a:t>+ vacaciones y prima</a:t>
            </a:r>
          </a:p>
          <a:p>
            <a:r>
              <a:rPr lang="es-CO" sz="1600" dirty="0" smtClean="0"/>
              <a:t>$274 mlls Contrato seguros generales, pago administración y servicios</a:t>
            </a:r>
          </a:p>
          <a:p>
            <a:r>
              <a:rPr lang="es-CO" sz="1600" dirty="0"/>
              <a:t>$ 8 </a:t>
            </a:r>
            <a:r>
              <a:rPr lang="es-CO" sz="1600" dirty="0" err="1"/>
              <a:t>mlls</a:t>
            </a:r>
            <a:r>
              <a:rPr lang="es-CO" sz="1600" dirty="0"/>
              <a:t> Contrato Servicio de Internet</a:t>
            </a:r>
            <a:endParaRPr lang="es-CO" sz="1600" dirty="0">
              <a:solidFill>
                <a:srgbClr val="FF0000"/>
              </a:solidFill>
            </a:endParaRPr>
          </a:p>
          <a:p>
            <a:r>
              <a:rPr lang="es-CO" sz="1600" dirty="0" smtClean="0"/>
              <a:t>$79,2 mlls Cuota de Auditaje</a:t>
            </a:r>
          </a:p>
          <a:p>
            <a:r>
              <a:rPr lang="es-CO" sz="1600" dirty="0" smtClean="0"/>
              <a:t>$503,9 mlls Sentencias y Conciliaciones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124744"/>
            <a:ext cx="85439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5577" y="5393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INVERSIÓN</a:t>
            </a:r>
            <a:endParaRPr lang="es-CO" b="1" dirty="0">
              <a:solidFill>
                <a:srgbClr val="1C3481"/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455577" y="-27384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PENDIENTE DE EJECUCIÓN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528" y="3435965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 smtClean="0">
                <a:solidFill>
                  <a:srgbClr val="FF0000"/>
                </a:solidFill>
              </a:rPr>
              <a:t>$45 apoyo Jurídico para la </a:t>
            </a:r>
            <a:r>
              <a:rPr lang="es-CO" sz="1350" dirty="0">
                <a:solidFill>
                  <a:srgbClr val="FF0000"/>
                </a:solidFill>
              </a:rPr>
              <a:t>construcción y expedición de la </a:t>
            </a:r>
            <a:r>
              <a:rPr lang="es-CO" sz="1350" dirty="0" smtClean="0">
                <a:solidFill>
                  <a:srgbClr val="FF0000"/>
                </a:solidFill>
              </a:rPr>
              <a:t>Regulación</a:t>
            </a:r>
          </a:p>
          <a:p>
            <a:r>
              <a:rPr lang="es-CO" sz="1350" dirty="0" smtClean="0"/>
              <a:t>$24 mlls apoyo jurídico para la construcción </a:t>
            </a:r>
            <a:r>
              <a:rPr lang="es-CO" sz="1350" dirty="0"/>
              <a:t>y expedición de la </a:t>
            </a:r>
            <a:r>
              <a:rPr lang="es-CO" sz="1350" dirty="0" err="1" smtClean="0"/>
              <a:t>Reg</a:t>
            </a:r>
            <a:r>
              <a:rPr lang="es-CO" sz="1350" dirty="0" smtClean="0"/>
              <a:t> – LAAM Firma </a:t>
            </a:r>
            <a:r>
              <a:rPr lang="es-CO" sz="1350" dirty="0"/>
              <a:t>a partir </a:t>
            </a:r>
            <a:r>
              <a:rPr lang="es-CO" sz="1350" dirty="0" smtClean="0"/>
              <a:t>de </a:t>
            </a:r>
            <a:r>
              <a:rPr lang="es-CO" sz="1350" dirty="0" err="1" smtClean="0"/>
              <a:t>Sep</a:t>
            </a:r>
            <a:r>
              <a:rPr lang="es-CO" sz="1350" dirty="0" smtClean="0"/>
              <a:t> 6</a:t>
            </a:r>
            <a:r>
              <a:rPr lang="es-CO" sz="135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s-CO" sz="1350" dirty="0" smtClean="0"/>
              <a:t>$20,9 mlls adición contrato apoyo jurídico</a:t>
            </a:r>
          </a:p>
          <a:p>
            <a:r>
              <a:rPr lang="es-CO" sz="1350" dirty="0" smtClean="0">
                <a:solidFill>
                  <a:srgbClr val="FF0000"/>
                </a:solidFill>
              </a:rPr>
              <a:t>$ 6 mlls sobrante - por definir OAJ</a:t>
            </a:r>
            <a:r>
              <a:rPr lang="es-CO" sz="1350" dirty="0" smtClean="0"/>
              <a:t/>
            </a:r>
            <a:br>
              <a:rPr lang="es-CO" sz="1350" dirty="0" smtClean="0"/>
            </a:br>
            <a:r>
              <a:rPr lang="es-CO" sz="1350" dirty="0" smtClean="0">
                <a:solidFill>
                  <a:srgbClr val="FF0000"/>
                </a:solidFill>
              </a:rPr>
              <a:t>$</a:t>
            </a:r>
            <a:r>
              <a:rPr lang="es-CO" sz="1350" dirty="0">
                <a:solidFill>
                  <a:srgbClr val="FF0000"/>
                </a:solidFill>
              </a:rPr>
              <a:t>90 mlls Construcción Buenas Prácticas Gobierno Corporativo – Convenio U. </a:t>
            </a:r>
            <a:r>
              <a:rPr lang="es-CO" sz="1350" dirty="0" err="1">
                <a:solidFill>
                  <a:srgbClr val="FF0000"/>
                </a:solidFill>
              </a:rPr>
              <a:t>Nal</a:t>
            </a:r>
            <a:r>
              <a:rPr lang="es-CO" sz="1350" dirty="0">
                <a:solidFill>
                  <a:srgbClr val="FF0000"/>
                </a:solidFill>
              </a:rPr>
              <a:t> </a:t>
            </a:r>
            <a:r>
              <a:rPr lang="es-CO" sz="1350" dirty="0" smtClean="0">
                <a:solidFill>
                  <a:srgbClr val="FF0000"/>
                </a:solidFill>
              </a:rPr>
              <a:t/>
            </a:r>
            <a:br>
              <a:rPr lang="es-CO" sz="1350" dirty="0" smtClean="0">
                <a:solidFill>
                  <a:srgbClr val="FF0000"/>
                </a:solidFill>
              </a:rPr>
            </a:br>
            <a:r>
              <a:rPr lang="es-CO" sz="1350" dirty="0" smtClean="0">
                <a:solidFill>
                  <a:srgbClr val="FF0000"/>
                </a:solidFill>
              </a:rPr>
              <a:t>$20 mlls apoyo </a:t>
            </a:r>
            <a:r>
              <a:rPr lang="es-CO" sz="1350" dirty="0">
                <a:solidFill>
                  <a:srgbClr val="FF0000"/>
                </a:solidFill>
              </a:rPr>
              <a:t>técnico para </a:t>
            </a:r>
            <a:r>
              <a:rPr lang="es-CO" sz="1350" dirty="0" smtClean="0">
                <a:solidFill>
                  <a:srgbClr val="FF0000"/>
                </a:solidFill>
              </a:rPr>
              <a:t>la </a:t>
            </a:r>
            <a:r>
              <a:rPr lang="es-CO" sz="1350" dirty="0">
                <a:solidFill>
                  <a:srgbClr val="FF0000"/>
                </a:solidFill>
              </a:rPr>
              <a:t>construcción y expedición de la </a:t>
            </a:r>
            <a:r>
              <a:rPr lang="es-CO" sz="1350" dirty="0" smtClean="0">
                <a:solidFill>
                  <a:srgbClr val="FF0000"/>
                </a:solidFill>
              </a:rPr>
              <a:t>Regulación</a:t>
            </a:r>
          </a:p>
          <a:p>
            <a:r>
              <a:rPr lang="es-CO" sz="1350" dirty="0" smtClean="0"/>
              <a:t>$36 mlls apoyo </a:t>
            </a:r>
            <a:r>
              <a:rPr lang="es-CO" sz="1350" dirty="0"/>
              <a:t>técnico para la construcción y expedición de la </a:t>
            </a:r>
            <a:r>
              <a:rPr lang="es-CO" sz="1350" dirty="0" err="1" smtClean="0"/>
              <a:t>Reg</a:t>
            </a:r>
            <a:r>
              <a:rPr lang="es-CO" sz="1350" dirty="0" smtClean="0"/>
              <a:t> – MRC Firma a partir de </a:t>
            </a:r>
            <a:r>
              <a:rPr lang="es-CO" sz="1350" dirty="0" err="1" smtClean="0"/>
              <a:t>Sep</a:t>
            </a:r>
            <a:r>
              <a:rPr lang="es-CO" sz="1350" dirty="0" smtClean="0"/>
              <a:t> 1</a:t>
            </a:r>
          </a:p>
          <a:p>
            <a:r>
              <a:rPr lang="es-CO" sz="1350" dirty="0" smtClean="0"/>
              <a:t>$10,5 </a:t>
            </a:r>
            <a:r>
              <a:rPr lang="es-CO" sz="1350" dirty="0"/>
              <a:t>mlls adición </a:t>
            </a:r>
            <a:r>
              <a:rPr lang="es-CO" sz="1350" dirty="0" smtClean="0"/>
              <a:t>contrato Estudio Ambiental</a:t>
            </a:r>
          </a:p>
          <a:p>
            <a:r>
              <a:rPr lang="es-CO" sz="1350" dirty="0" smtClean="0">
                <a:solidFill>
                  <a:srgbClr val="FF0000"/>
                </a:solidFill>
              </a:rPr>
              <a:t>$</a:t>
            </a:r>
            <a:r>
              <a:rPr lang="es-CO" sz="1350" dirty="0">
                <a:solidFill>
                  <a:srgbClr val="FF0000"/>
                </a:solidFill>
              </a:rPr>
              <a:t>22 mlls Material, Diseño y diagramación </a:t>
            </a:r>
            <a:r>
              <a:rPr lang="es-CO" sz="1350" dirty="0" smtClean="0">
                <a:solidFill>
                  <a:srgbClr val="FF0000"/>
                </a:solidFill>
              </a:rPr>
              <a:t>SR</a:t>
            </a:r>
          </a:p>
          <a:p>
            <a:r>
              <a:rPr lang="es-CO" sz="1350" dirty="0" smtClean="0">
                <a:solidFill>
                  <a:srgbClr val="FF0000"/>
                </a:solidFill>
              </a:rPr>
              <a:t>$20 mlls sobrante - por </a:t>
            </a:r>
            <a:r>
              <a:rPr lang="es-CO" sz="1350" dirty="0">
                <a:solidFill>
                  <a:srgbClr val="FF0000"/>
                </a:solidFill>
              </a:rPr>
              <a:t>definir </a:t>
            </a:r>
            <a:r>
              <a:rPr lang="es-CO" sz="1350" dirty="0" smtClean="0">
                <a:solidFill>
                  <a:srgbClr val="FF0000"/>
                </a:solidFill>
              </a:rPr>
              <a:t>SR </a:t>
            </a:r>
          </a:p>
          <a:p>
            <a:r>
              <a:rPr lang="es-CO" sz="1350" dirty="0" smtClean="0"/>
              <a:t>$</a:t>
            </a:r>
            <a:r>
              <a:rPr lang="es-CO" sz="1350" dirty="0"/>
              <a:t>34,5 mlls Videos para facilitar entendimiento y divulgación de medidas regulatorias </a:t>
            </a:r>
            <a:r>
              <a:rPr lang="es-CO" sz="1350" dirty="0" smtClean="0"/>
              <a:t/>
            </a:r>
            <a:br>
              <a:rPr lang="es-CO" sz="1350" dirty="0" smtClean="0"/>
            </a:br>
            <a:r>
              <a:rPr lang="es-CO" sz="1350" dirty="0" smtClean="0"/>
              <a:t>$26,9 mlls Viáticos y tiquetes</a:t>
            </a:r>
            <a:endParaRPr lang="es-CO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5629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5577" y="6971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INVERSIÓN</a:t>
            </a:r>
            <a:endParaRPr lang="es-CO" b="1" dirty="0">
              <a:solidFill>
                <a:srgbClr val="1C3481"/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455577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PENDIENTE DE EJECUCIÓN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2761" y="3284984"/>
            <a:ext cx="8554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$276,1 mlls Renovación infraestructura</a:t>
            </a:r>
          </a:p>
          <a:p>
            <a:r>
              <a:rPr lang="es-CO" dirty="0" smtClean="0"/>
              <a:t>$49 Mantenimiento </a:t>
            </a:r>
            <a:r>
              <a:rPr lang="es-CO" dirty="0"/>
              <a:t>a la infraestructura </a:t>
            </a:r>
            <a:r>
              <a:rPr lang="es-CO" dirty="0" smtClean="0"/>
              <a:t>tecnológica</a:t>
            </a:r>
          </a:p>
          <a:p>
            <a:r>
              <a:rPr lang="es-CO" dirty="0" smtClean="0"/>
              <a:t>$120 mlls Plan de Arquitectura Empresarial</a:t>
            </a:r>
            <a:br>
              <a:rPr lang="es-CO" dirty="0" smtClean="0"/>
            </a:br>
            <a:r>
              <a:rPr lang="es-CO" dirty="0" smtClean="0"/>
              <a:t>$9,7 Adición </a:t>
            </a:r>
            <a:r>
              <a:rPr lang="es-CO" dirty="0"/>
              <a:t>contrato Web </a:t>
            </a:r>
            <a:r>
              <a:rPr lang="es-CO" dirty="0" smtClean="0"/>
              <a:t>Master</a:t>
            </a:r>
          </a:p>
          <a:p>
            <a:r>
              <a:rPr lang="es-CO" dirty="0" smtClean="0"/>
              <a:t>$13 mlls sobrante – por definir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1" y="1059593"/>
            <a:ext cx="8543925" cy="18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5577" y="6971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INVERSIÓN</a:t>
            </a:r>
            <a:endParaRPr lang="es-CO" b="1" dirty="0">
              <a:solidFill>
                <a:srgbClr val="1C3481"/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455577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PENDIENTE DE EJECUCIÓN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520" y="3789040"/>
            <a:ext cx="8554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$40 mlls Audiencia Pública de Rendición de Cuentas</a:t>
            </a:r>
          </a:p>
          <a:p>
            <a:r>
              <a:rPr lang="es-CO" sz="1600" dirty="0" smtClean="0"/>
              <a:t>$34,6 mlls estrategia regional de comunicaciones</a:t>
            </a:r>
          </a:p>
          <a:p>
            <a:r>
              <a:rPr lang="es-CO" sz="1600" dirty="0" smtClean="0"/>
              <a:t>$4,5 mlls visita de seguimiento SGC</a:t>
            </a:r>
          </a:p>
          <a:p>
            <a:r>
              <a:rPr lang="es-CO" sz="1600" dirty="0" smtClean="0"/>
              <a:t>$8,5 mlls apoyo publicista</a:t>
            </a:r>
          </a:p>
          <a:p>
            <a:r>
              <a:rPr lang="es-CO" sz="1600" dirty="0" smtClean="0"/>
              <a:t>$</a:t>
            </a:r>
            <a:r>
              <a:rPr lang="es-CO" sz="1600" dirty="0"/>
              <a:t>9,3  mlls eventos</a:t>
            </a:r>
          </a:p>
          <a:p>
            <a:r>
              <a:rPr lang="es-CO" sz="1600" dirty="0" smtClean="0"/>
              <a:t>$45,8 mlls apoyo planta de personal – SAF. Se compromete en Sep.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4" y="1073274"/>
            <a:ext cx="8553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32691" y="127059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1C3481"/>
                </a:solidFill>
              </a:rPr>
              <a:t>RESERVA PRESUPUESTAL 2016</a:t>
            </a:r>
            <a:endParaRPr lang="es-CO" sz="2800" b="1" dirty="0">
              <a:solidFill>
                <a:srgbClr val="1C3481"/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459045" y="310868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PENDIENTE DE EJECUCIÓN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9552" y="3789040"/>
            <a:ext cx="74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$8,2 mlls Contrato Tiquetes</a:t>
            </a:r>
          </a:p>
          <a:p>
            <a:r>
              <a:rPr lang="es-CO" sz="1600" dirty="0" smtClean="0"/>
              <a:t>$12,5 mlls contrato eventos ACODAL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19793"/>
              </p:ext>
            </p:extLst>
          </p:nvPr>
        </p:nvGraphicFramePr>
        <p:xfrm>
          <a:off x="488216" y="2132856"/>
          <a:ext cx="7776334" cy="148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Hoja de cálculo" r:id="rId4" imgW="5708539" imgH="1092156" progId="Excel.Sheet.12">
                  <p:embed/>
                </p:oleObj>
              </mc:Choice>
              <mc:Fallback>
                <p:oleObj name="Hoja de cálculo" r:id="rId4" imgW="5708539" imgH="10921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216" y="2132856"/>
                        <a:ext cx="7776334" cy="1487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2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445224"/>
            <a:ext cx="9170641" cy="1412776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7442" y="2060848"/>
            <a:ext cx="84290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+mn-lt"/>
              </a:rPr>
              <a:t>Página web: </a:t>
            </a:r>
            <a:r>
              <a:rPr lang="es-MX" sz="3200" b="1" dirty="0">
                <a:solidFill>
                  <a:srgbClr val="1C3481"/>
                </a:solidFill>
                <a:latin typeface="+mn-lt"/>
              </a:rPr>
              <a:t>www.cra.gov.co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Twitter: </a:t>
            </a:r>
            <a:r>
              <a:rPr lang="es-CO" sz="3200" b="1" dirty="0">
                <a:solidFill>
                  <a:srgbClr val="1C3481"/>
                </a:solidFill>
                <a:latin typeface="+mn-lt"/>
              </a:rPr>
              <a:t>@cracolombia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YouTube: </a:t>
            </a:r>
            <a:r>
              <a:rPr lang="es-CO" sz="3200" b="1" dirty="0">
                <a:solidFill>
                  <a:srgbClr val="1C3481"/>
                </a:solidFill>
                <a:latin typeface="+mn-lt"/>
              </a:rPr>
              <a:t>crapsbcol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Facebook: </a:t>
            </a:r>
            <a:r>
              <a:rPr lang="es-CO" sz="3200" b="1" dirty="0">
                <a:solidFill>
                  <a:srgbClr val="1C3481"/>
                </a:solidFill>
                <a:latin typeface="+mn-lt"/>
              </a:rPr>
              <a:t>Comisión de Regulación CRA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latin typeface="+mn-lt"/>
              </a:rPr>
              <a:t>Correo </a:t>
            </a:r>
            <a:r>
              <a:rPr lang="es-MX" sz="3200" b="1" dirty="0">
                <a:latin typeface="+mn-lt"/>
              </a:rPr>
              <a:t>electrónico:</a:t>
            </a:r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>
                <a:solidFill>
                  <a:srgbClr val="1C3481"/>
                </a:solidFill>
                <a:latin typeface="+mn-lt"/>
              </a:rPr>
              <a:t>correo@cra.gov.co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+mn-lt"/>
              </a:rPr>
              <a:t>PBX</a:t>
            </a:r>
            <a:r>
              <a:rPr lang="es-MX" sz="3200" b="1" dirty="0" smtClean="0">
                <a:latin typeface="+mn-lt"/>
              </a:rPr>
              <a:t>: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(1)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4873820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>
                <a:latin typeface="+mn-lt"/>
              </a:rPr>
              <a:t>Línea </a:t>
            </a:r>
            <a:r>
              <a:rPr lang="es-MX" sz="3200" b="1" dirty="0" smtClean="0">
                <a:latin typeface="+mn-lt"/>
              </a:rPr>
              <a:t>Nacional: </a:t>
            </a:r>
            <a:r>
              <a:rPr lang="es-MX" sz="3200" b="1" dirty="0" smtClean="0">
                <a:solidFill>
                  <a:srgbClr val="1C3481"/>
                </a:solidFill>
                <a:latin typeface="+mn-lt"/>
              </a:rPr>
              <a:t>018000517565</a:t>
            </a:r>
            <a:endParaRPr lang="es-ES" sz="3200" b="1" dirty="0">
              <a:solidFill>
                <a:srgbClr val="1C3481"/>
              </a:solidFill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1" y="0"/>
            <a:ext cx="9170641" cy="1700808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6"/>
          <a:stretch/>
        </p:blipFill>
        <p:spPr>
          <a:xfrm>
            <a:off x="539952" y="260648"/>
            <a:ext cx="3600000" cy="1127471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5004048" y="5697352"/>
            <a:ext cx="4166593" cy="900000"/>
            <a:chOff x="5004048" y="5697352"/>
            <a:chExt cx="4166593" cy="900000"/>
          </a:xfrm>
        </p:grpSpPr>
        <p:sp>
          <p:nvSpPr>
            <p:cNvPr id="11" name="10 Rectángulo redondeado"/>
            <p:cNvSpPr/>
            <p:nvPr/>
          </p:nvSpPr>
          <p:spPr>
            <a:xfrm>
              <a:off x="5004048" y="5697352"/>
              <a:ext cx="4166593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/>
          </p:blipFill>
          <p:spPr>
            <a:xfrm>
              <a:off x="5285975" y="5733256"/>
              <a:ext cx="3602736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2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908" y="291405"/>
            <a:ext cx="10763540" cy="7170043"/>
          </a:xfrm>
          <a:prstGeom prst="rect">
            <a:avLst/>
          </a:prstGeom>
          <a:effectLst>
            <a:softEdge rad="10414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bg2">
              <a:lumMod val="75000"/>
              <a:alpha val="50980"/>
            </a:schemeClr>
          </a:solidFill>
        </p:spPr>
        <p:txBody>
          <a:bodyPr/>
          <a:lstStyle/>
          <a:p>
            <a:r>
              <a:rPr lang="es-CO" dirty="0" smtClean="0">
                <a:solidFill>
                  <a:srgbClr val="1C3481"/>
                </a:solidFill>
              </a:rPr>
              <a:t>RESULTADO PAI – CRA</a:t>
            </a:r>
            <a:br>
              <a:rPr lang="es-CO" dirty="0" smtClean="0">
                <a:solidFill>
                  <a:srgbClr val="1C3481"/>
                </a:solidFill>
              </a:rPr>
            </a:br>
            <a:r>
              <a:rPr lang="es-CO" dirty="0" smtClean="0">
                <a:solidFill>
                  <a:srgbClr val="1C3481"/>
                </a:solidFill>
              </a:rPr>
              <a:t>Corte 30 de septiembre 2017</a:t>
            </a:r>
            <a:endParaRPr lang="es-ES" dirty="0">
              <a:solidFill>
                <a:srgbClr val="1C348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87224"/>
              </p:ext>
            </p:extLst>
          </p:nvPr>
        </p:nvGraphicFramePr>
        <p:xfrm>
          <a:off x="898466" y="1376264"/>
          <a:ext cx="7128792" cy="182228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297405">
                  <a:extLst>
                    <a:ext uri="{9D8B030D-6E8A-4147-A177-3AD203B41FA5}">
                      <a16:colId xmlns:a16="http://schemas.microsoft.com/office/drawing/2014/main" val="2743612891"/>
                    </a:ext>
                  </a:extLst>
                </a:gridCol>
                <a:gridCol w="3831387">
                  <a:extLst>
                    <a:ext uri="{9D8B030D-6E8A-4147-A177-3AD203B41FA5}">
                      <a16:colId xmlns:a16="http://schemas.microsoft.com/office/drawing/2014/main" val="325456185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smtClean="0">
                          <a:effectLst/>
                        </a:rPr>
                        <a:t>Avance Financiero*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497D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400" u="none" strike="noStrike" kern="1200" dirty="0" smtClean="0">
                          <a:effectLst/>
                        </a:rPr>
                        <a:t>67%        Compromisos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CO" sz="2400" u="none" strike="noStrike" kern="1200" dirty="0" smtClean="0">
                          <a:effectLst/>
                        </a:rPr>
                        <a:t>58%        Obligaciones</a:t>
                      </a:r>
                      <a:endParaRPr lang="es-CO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1F497D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68189"/>
                  </a:ext>
                </a:extLst>
              </a:tr>
              <a:tr h="492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400" u="none" strike="noStrike" kern="1200" dirty="0" smtClean="0">
                          <a:effectLst/>
                        </a:rPr>
                        <a:t>Avance  Gestión</a:t>
                      </a:r>
                      <a:endParaRPr lang="es-CO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400" u="none" strike="noStrike" kern="1200" dirty="0" smtClean="0">
                          <a:effectLst/>
                        </a:rPr>
                        <a:t>51%       32 </a:t>
                      </a:r>
                      <a:r>
                        <a:rPr lang="es-CO" sz="2400" u="none" strike="noStrike" kern="1200" dirty="0" smtClean="0">
                          <a:effectLst/>
                        </a:rPr>
                        <a:t>de </a:t>
                      </a:r>
                      <a:r>
                        <a:rPr lang="es-CO" sz="2400" u="none" strike="noStrike" kern="1200" dirty="0" smtClean="0">
                          <a:effectLst/>
                        </a:rPr>
                        <a:t>63 </a:t>
                      </a:r>
                      <a:r>
                        <a:rPr lang="es-CO" sz="2400" u="none" strike="noStrike" kern="1200" dirty="0" smtClean="0">
                          <a:effectLst/>
                        </a:rPr>
                        <a:t>actividades</a:t>
                      </a:r>
                      <a:endParaRPr lang="es-CO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9242"/>
                  </a:ext>
                </a:extLst>
              </a:tr>
              <a:tr h="4655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Avance Físico</a:t>
                      </a:r>
                      <a:endParaRPr lang="es-CO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4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54%       33 </a:t>
                      </a:r>
                      <a:r>
                        <a:rPr lang="es-CO" sz="2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CO" sz="2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60 </a:t>
                      </a:r>
                      <a:r>
                        <a:rPr lang="es-CO" sz="2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62847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63334" y="4869160"/>
            <a:ext cx="7838020" cy="646331"/>
          </a:xfrm>
          <a:prstGeom prst="rect">
            <a:avLst/>
          </a:prstGeom>
          <a:solidFill>
            <a:srgbClr val="C4BD97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*Ejecución presupuestal SIIF a 30 de septiembre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38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46" y="3068960"/>
            <a:ext cx="4881746" cy="31661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85195"/>
              </p:ext>
            </p:extLst>
          </p:nvPr>
        </p:nvGraphicFramePr>
        <p:xfrm>
          <a:off x="136848" y="1628800"/>
          <a:ext cx="6624736" cy="3354339"/>
        </p:xfrm>
        <a:graphic>
          <a:graphicData uri="http://schemas.openxmlformats.org/drawingml/2006/table">
            <a:tbl>
              <a:tblPr/>
              <a:tblGrid>
                <a:gridCol w="2228602">
                  <a:extLst>
                    <a:ext uri="{9D8B030D-6E8A-4147-A177-3AD203B41FA5}">
                      <a16:colId xmlns:a16="http://schemas.microsoft.com/office/drawing/2014/main" val="2220017640"/>
                    </a:ext>
                  </a:extLst>
                </a:gridCol>
                <a:gridCol w="1175031">
                  <a:extLst>
                    <a:ext uri="{9D8B030D-6E8A-4147-A177-3AD203B41FA5}">
                      <a16:colId xmlns:a16="http://schemas.microsoft.com/office/drawing/2014/main" val="2378736134"/>
                    </a:ext>
                  </a:extLst>
                </a:gridCol>
                <a:gridCol w="1328321">
                  <a:extLst>
                    <a:ext uri="{9D8B030D-6E8A-4147-A177-3AD203B41FA5}">
                      <a16:colId xmlns:a16="http://schemas.microsoft.com/office/drawing/2014/main" val="24917748"/>
                    </a:ext>
                  </a:extLst>
                </a:gridCol>
                <a:gridCol w="1115517">
                  <a:extLst>
                    <a:ext uri="{9D8B030D-6E8A-4147-A177-3AD203B41FA5}">
                      <a16:colId xmlns:a16="http://schemas.microsoft.com/office/drawing/2014/main" val="1959302485"/>
                    </a:ext>
                  </a:extLst>
                </a:gridCol>
                <a:gridCol w="777265">
                  <a:extLst>
                    <a:ext uri="{9D8B030D-6E8A-4147-A177-3AD203B41FA5}">
                      <a16:colId xmlns:a16="http://schemas.microsoft.com/office/drawing/2014/main" val="505466507"/>
                    </a:ext>
                  </a:extLst>
                </a:gridCol>
              </a:tblGrid>
              <a:tr h="667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Área 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  <a:endParaRPr lang="pt-BR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programadas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Activ. Planeadas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Activ. ejecutadas</a:t>
                      </a:r>
                    </a:p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030973"/>
                  </a:ext>
                </a:extLst>
              </a:tr>
              <a:tr h="27310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76491"/>
                  </a:ext>
                </a:extLst>
              </a:tr>
              <a:tr h="47675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Regulación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21523"/>
                  </a:ext>
                </a:extLst>
              </a:tr>
              <a:tr h="27310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Jurídica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16146"/>
                  </a:ext>
                </a:extLst>
              </a:tr>
              <a:tr h="47675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de Planeación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57330"/>
                  </a:ext>
                </a:extLst>
              </a:tr>
              <a:tr h="7151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Administrativa y Financiera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19346"/>
                  </a:ext>
                </a:extLst>
              </a:tr>
              <a:tr h="28605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579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0" y="-27384"/>
            <a:ext cx="9144000" cy="1143000"/>
          </a:xfrm>
          <a:prstGeom prst="rect">
            <a:avLst/>
          </a:prstGeom>
          <a:solidFill>
            <a:srgbClr val="DDD9C3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solidFill>
                  <a:srgbClr val="1C3481"/>
                </a:solidFill>
              </a:rPr>
              <a:t>RESULTADO PAI 2017</a:t>
            </a:r>
            <a:br>
              <a:rPr lang="es-CO" dirty="0" smtClean="0">
                <a:solidFill>
                  <a:srgbClr val="1C3481"/>
                </a:solidFill>
              </a:rPr>
            </a:br>
            <a:r>
              <a:rPr lang="es-CO" dirty="0" smtClean="0">
                <a:solidFill>
                  <a:srgbClr val="1C3481"/>
                </a:solidFill>
              </a:rPr>
              <a:t>a 30 de septiembre</a:t>
            </a:r>
            <a:endParaRPr lang="es-ES" dirty="0">
              <a:solidFill>
                <a:srgbClr val="1C348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6848" y="12498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Avance de gestión: 100%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979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87872" y="13431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Avance físico: 100%</a:t>
            </a:r>
            <a:endParaRPr lang="es-CO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29666"/>
              </p:ext>
            </p:extLst>
          </p:nvPr>
        </p:nvGraphicFramePr>
        <p:xfrm>
          <a:off x="798141" y="1747474"/>
          <a:ext cx="6006107" cy="3382849"/>
        </p:xfrm>
        <a:graphic>
          <a:graphicData uri="http://schemas.openxmlformats.org/drawingml/2006/table">
            <a:tbl>
              <a:tblPr/>
              <a:tblGrid>
                <a:gridCol w="2102404">
                  <a:extLst>
                    <a:ext uri="{9D8B030D-6E8A-4147-A177-3AD203B41FA5}">
                      <a16:colId xmlns:a16="http://schemas.microsoft.com/office/drawing/2014/main" val="4092227721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486555254"/>
                    </a:ext>
                  </a:extLst>
                </a:gridCol>
                <a:gridCol w="1108491">
                  <a:extLst>
                    <a:ext uri="{9D8B030D-6E8A-4147-A177-3AD203B41FA5}">
                      <a16:colId xmlns:a16="http://schemas.microsoft.com/office/drawing/2014/main" val="2504117516"/>
                    </a:ext>
                  </a:extLst>
                </a:gridCol>
                <a:gridCol w="1047206">
                  <a:extLst>
                    <a:ext uri="{9D8B030D-6E8A-4147-A177-3AD203B41FA5}">
                      <a16:colId xmlns:a16="http://schemas.microsoft.com/office/drawing/2014/main" val="2933819419"/>
                    </a:ext>
                  </a:extLst>
                </a:gridCol>
                <a:gridCol w="639515">
                  <a:extLst>
                    <a:ext uri="{9D8B030D-6E8A-4147-A177-3AD203B41FA5}">
                      <a16:colId xmlns:a16="http://schemas.microsoft.com/office/drawing/2014/main" val="625958547"/>
                    </a:ext>
                  </a:extLst>
                </a:gridCol>
              </a:tblGrid>
              <a:tr h="8969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productos </a:t>
                      </a:r>
                    </a:p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Planeados</a:t>
                      </a:r>
                    </a:p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de septiembre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ejecutados</a:t>
                      </a:r>
                    </a:p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de septiembre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38214"/>
                  </a:ext>
                </a:extLst>
              </a:tr>
              <a:tr h="4081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301706"/>
                  </a:ext>
                </a:extLst>
              </a:tr>
              <a:tr h="4081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Regulación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62083"/>
                  </a:ext>
                </a:extLst>
              </a:tr>
              <a:tr h="4081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Jurídica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  <a:endParaRPr lang="es-CO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81818"/>
                  </a:ext>
                </a:extLst>
              </a:tr>
              <a:tr h="4081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de Planeación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68773"/>
                  </a:ext>
                </a:extLst>
              </a:tr>
              <a:tr h="40811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Administrativa y Financiera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37974"/>
                  </a:ext>
                </a:extLst>
              </a:tr>
              <a:tr h="4081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24931"/>
                  </a:ext>
                </a:extLst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0" y="-27384"/>
            <a:ext cx="9144000" cy="1143000"/>
          </a:xfrm>
          <a:prstGeom prst="rect">
            <a:avLst/>
          </a:prstGeom>
          <a:solidFill>
            <a:srgbClr val="DDD9C3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solidFill>
                  <a:srgbClr val="1C3481"/>
                </a:solidFill>
              </a:rPr>
              <a:t>RESULTADO PAI 2017</a:t>
            </a:r>
            <a:br>
              <a:rPr lang="es-CO" dirty="0" smtClean="0">
                <a:solidFill>
                  <a:srgbClr val="1C3481"/>
                </a:solidFill>
              </a:rPr>
            </a:br>
            <a:r>
              <a:rPr lang="es-CO" dirty="0" smtClean="0">
                <a:solidFill>
                  <a:srgbClr val="1C3481"/>
                </a:solidFill>
              </a:rPr>
              <a:t>a </a:t>
            </a:r>
            <a:r>
              <a:rPr lang="es-CO" dirty="0" smtClean="0">
                <a:solidFill>
                  <a:srgbClr val="1C3481"/>
                </a:solidFill>
              </a:rPr>
              <a:t>30 </a:t>
            </a:r>
            <a:r>
              <a:rPr lang="es-CO" dirty="0" smtClean="0">
                <a:solidFill>
                  <a:srgbClr val="1C3481"/>
                </a:solidFill>
              </a:rPr>
              <a:t>de </a:t>
            </a:r>
            <a:r>
              <a:rPr lang="es-CO" dirty="0" smtClean="0">
                <a:solidFill>
                  <a:srgbClr val="1C3481"/>
                </a:solidFill>
              </a:rPr>
              <a:t>septiembre</a:t>
            </a:r>
            <a:endParaRPr lang="es-ES" dirty="0">
              <a:solidFill>
                <a:srgbClr val="1C3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743" b="4498"/>
          <a:stretch/>
        </p:blipFill>
        <p:spPr>
          <a:xfrm>
            <a:off x="251520" y="-256672"/>
            <a:ext cx="8568952" cy="6520957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Rectángulo 1">
            <a:hlinkClick r:id="rId3" action="ppaction://hlinkfile"/>
          </p:cNvPr>
          <p:cNvSpPr/>
          <p:nvPr/>
        </p:nvSpPr>
        <p:spPr>
          <a:xfrm>
            <a:off x="3059832" y="2996952"/>
            <a:ext cx="3312368" cy="914400"/>
          </a:xfrm>
          <a:prstGeom prst="rect">
            <a:avLst/>
          </a:prstGeom>
          <a:solidFill>
            <a:srgbClr val="4F81BD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/>
              <a:t>PAI 2017</a:t>
            </a:r>
            <a:endParaRPr lang="es-CO" sz="40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971600" y="620688"/>
            <a:ext cx="7272808" cy="114300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solidFill>
                  <a:srgbClr val="1C3481"/>
                </a:solidFill>
              </a:rPr>
              <a:t>AVANCE PAI 2017</a:t>
            </a:r>
            <a:br>
              <a:rPr lang="es-CO" dirty="0" smtClean="0">
                <a:solidFill>
                  <a:srgbClr val="1C3481"/>
                </a:solidFill>
              </a:rPr>
            </a:br>
            <a:r>
              <a:rPr lang="es-CO" dirty="0" smtClean="0">
                <a:solidFill>
                  <a:srgbClr val="1C3481"/>
                </a:solidFill>
              </a:rPr>
              <a:t>a 30 de septiembre</a:t>
            </a:r>
            <a:endParaRPr lang="es-ES" dirty="0">
              <a:solidFill>
                <a:srgbClr val="1C3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" y="0"/>
            <a:ext cx="9144001" cy="1700808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" y="5445224"/>
            <a:ext cx="9144000" cy="1412776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1468" y="3140968"/>
            <a:ext cx="8501062" cy="1211585"/>
          </a:xfrm>
        </p:spPr>
        <p:txBody>
          <a:bodyPr/>
          <a:lstStyle/>
          <a:p>
            <a:pPr eaLnBrk="1" hangingPunct="1">
              <a:lnSpc>
                <a:spcPts val="3800"/>
              </a:lnSpc>
            </a:pPr>
            <a:r>
              <a:rPr lang="es-MX" sz="4400" dirty="0" smtClean="0">
                <a:solidFill>
                  <a:srgbClr val="1C3481"/>
                </a:solidFill>
              </a:rPr>
              <a:t>SEGUIMIENTO </a:t>
            </a:r>
            <a:br>
              <a:rPr lang="es-MX" sz="44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>EJECUCIÓN PRESUPUESTAL 2017</a:t>
            </a:r>
            <a:r>
              <a:rPr lang="es-MX" sz="4800" dirty="0" smtClean="0">
                <a:solidFill>
                  <a:srgbClr val="1C3481"/>
                </a:solidFill>
              </a:rPr>
              <a:t/>
            </a:r>
            <a:br>
              <a:rPr lang="es-MX" sz="4800" dirty="0" smtClean="0">
                <a:solidFill>
                  <a:srgbClr val="1C3481"/>
                </a:solidFill>
              </a:rPr>
            </a:br>
            <a:r>
              <a:rPr lang="es-MX" sz="4800" dirty="0" smtClean="0">
                <a:solidFill>
                  <a:srgbClr val="1C3481"/>
                </a:solidFill>
              </a:rPr>
              <a:t/>
            </a:r>
            <a:br>
              <a:rPr lang="es-MX" sz="48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/>
            </a:r>
            <a:br>
              <a:rPr lang="es-MX" sz="44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>Oficina Asesora de Planeación y TIC</a:t>
            </a:r>
            <a:r>
              <a:rPr lang="es-MX" sz="2800" dirty="0">
                <a:solidFill>
                  <a:srgbClr val="1C3481"/>
                </a:solidFill>
              </a:rPr>
              <a:t/>
            </a:r>
            <a:br>
              <a:rPr lang="es-MX" sz="2800" dirty="0">
                <a:solidFill>
                  <a:srgbClr val="1C3481"/>
                </a:solidFill>
              </a:rPr>
            </a:br>
            <a:r>
              <a:rPr lang="es-MX" sz="2400" dirty="0" smtClean="0">
                <a:solidFill>
                  <a:srgbClr val="1C3481"/>
                </a:solidFill>
              </a:rPr>
              <a:t>Corte septiembre 30 de 2017</a:t>
            </a:r>
            <a:endParaRPr lang="es-ES" sz="2400" dirty="0" smtClean="0">
              <a:solidFill>
                <a:srgbClr val="1C348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6"/>
          <a:stretch/>
        </p:blipFill>
        <p:spPr>
          <a:xfrm>
            <a:off x="539952" y="260648"/>
            <a:ext cx="3600000" cy="1127471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5004048" y="5697352"/>
            <a:ext cx="4166593" cy="900000"/>
            <a:chOff x="5004048" y="5697352"/>
            <a:chExt cx="4166593" cy="900000"/>
          </a:xfrm>
        </p:grpSpPr>
        <p:sp>
          <p:nvSpPr>
            <p:cNvPr id="18" name="17 Rectángulo redondeado"/>
            <p:cNvSpPr/>
            <p:nvPr/>
          </p:nvSpPr>
          <p:spPr>
            <a:xfrm>
              <a:off x="5004048" y="5697352"/>
              <a:ext cx="4166593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/>
          </p:blipFill>
          <p:spPr>
            <a:xfrm>
              <a:off x="5285975" y="5733256"/>
              <a:ext cx="3602736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EJECUCIÓN PRESUPUESTAL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Corte a 30 de Septiembre de 2017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8" y="2133029"/>
            <a:ext cx="7396486" cy="28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EJECUCIÓN PRESUPUESTAL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Corte a 30 de Septiembre de 2017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11430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FUNCIONAMIENTO</a:t>
            </a:r>
            <a:endParaRPr lang="es-CO" b="1" dirty="0">
              <a:solidFill>
                <a:srgbClr val="1C348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6" y="1623789"/>
            <a:ext cx="88582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58ED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EJECUCIÓN PRESUPUESTAL</a:t>
            </a: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Corte a 30 de Septiembre de 2017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12687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1C3481"/>
                </a:solidFill>
              </a:rPr>
              <a:t>INVERSIÓN</a:t>
            </a:r>
            <a:endParaRPr lang="es-CO" b="1" dirty="0">
              <a:solidFill>
                <a:srgbClr val="1C348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1" y="1768574"/>
            <a:ext cx="88487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22225</TotalTime>
  <Words>443</Words>
  <Application>Microsoft Office PowerPoint</Application>
  <PresentationFormat>Presentación en pantalla (4:3)</PresentationFormat>
  <Paragraphs>154</Paragraphs>
  <Slides>17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Tema de Office</vt:lpstr>
      <vt:lpstr>Hoja de cálculo</vt:lpstr>
      <vt:lpstr>SEGUIMIENTO PAI 2017   Oficina Asesora de Planeación y TIC Corte Septiembre 30 de 2017</vt:lpstr>
      <vt:lpstr>RESULTADO PAI – CRA Corte 30 de septiembre 2017</vt:lpstr>
      <vt:lpstr>Presentación de PowerPoint</vt:lpstr>
      <vt:lpstr>Presentación de PowerPoint</vt:lpstr>
      <vt:lpstr>Presentación de PowerPoint</vt:lpstr>
      <vt:lpstr>SEGUIMIENTO  EJECUCIÓN PRESUPUESTAL 2017   Oficina Asesora de Planeación y TIC Corte septiembre 30 de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Mercadeo básico</dc:title>
  <dc:creator>Preferred Customer</dc:creator>
  <cp:lastModifiedBy>Javier Garcia Martínez</cp:lastModifiedBy>
  <cp:revision>694</cp:revision>
  <cp:lastPrinted>2017-01-17T14:49:45Z</cp:lastPrinted>
  <dcterms:created xsi:type="dcterms:W3CDTF">2009-07-03T14:17:45Z</dcterms:created>
  <dcterms:modified xsi:type="dcterms:W3CDTF">2017-10-03T21:05:00Z</dcterms:modified>
</cp:coreProperties>
</file>