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01" r:id="rId2"/>
    <p:sldId id="636" r:id="rId3"/>
    <p:sldId id="662" r:id="rId4"/>
    <p:sldId id="649" r:id="rId5"/>
    <p:sldId id="655" r:id="rId6"/>
    <p:sldId id="661" r:id="rId7"/>
    <p:sldId id="659" r:id="rId8"/>
    <p:sldId id="663" r:id="rId9"/>
    <p:sldId id="528" r:id="rId10"/>
  </p:sldIdLst>
  <p:sldSz cx="9144000" cy="6858000" type="screen4x3"/>
  <p:notesSz cx="6946900" cy="9271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ga Lucia Llanos Orozco" initials="OLU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4C4"/>
    <a:srgbClr val="003399"/>
    <a:srgbClr val="1C3481"/>
    <a:srgbClr val="961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3" autoAdjust="0"/>
    <p:restoredTop sz="94669" autoAdjust="0"/>
  </p:normalViewPr>
  <p:slideViewPr>
    <p:cSldViewPr>
      <p:cViewPr varScale="1">
        <p:scale>
          <a:sx n="86" d="100"/>
          <a:sy n="86" d="100"/>
        </p:scale>
        <p:origin x="8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920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Avance Gestión segundo trimestre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'[Gráfico en Microsoft PowerPoint]Hoja1'!$C$19</c:f>
              <c:strCache>
                <c:ptCount val="1"/>
                <c:pt idx="0">
                  <c:v>Actividades Planeadas Segundo Trimestre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en Microsoft PowerPoint]Hoja1'!$B$20:$B$23</c:f>
              <c:strCache>
                <c:ptCount val="4"/>
                <c:pt idx="0">
                  <c:v>Control Interno</c:v>
                </c:pt>
                <c:pt idx="1">
                  <c:v>Oficina Asesora Jurídica</c:v>
                </c:pt>
                <c:pt idx="2">
                  <c:v>Subdirección Administrativa y Financiera</c:v>
                </c:pt>
                <c:pt idx="3">
                  <c:v>Subdirección de Regulación</c:v>
                </c:pt>
              </c:strCache>
            </c:strRef>
          </c:cat>
          <c:val>
            <c:numRef>
              <c:f>'[Gráfico en Microsoft PowerPoint]Hoja1'!$C$20:$C$23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4-4F5D-8EB8-5A969AB588E5}"/>
            </c:ext>
          </c:extLst>
        </c:ser>
        <c:ser>
          <c:idx val="1"/>
          <c:order val="1"/>
          <c:tx>
            <c:strRef>
              <c:f>'[Gráfico en Microsoft PowerPoint]Hoja1'!$D$19</c:f>
              <c:strCache>
                <c:ptCount val="1"/>
                <c:pt idx="0">
                  <c:v>Actividades ejecutadas Segundo Trimestre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en Microsoft PowerPoint]Hoja1'!$B$20:$B$23</c:f>
              <c:strCache>
                <c:ptCount val="4"/>
                <c:pt idx="0">
                  <c:v>Control Interno</c:v>
                </c:pt>
                <c:pt idx="1">
                  <c:v>Oficina Asesora Jurídica</c:v>
                </c:pt>
                <c:pt idx="2">
                  <c:v>Subdirección Administrativa y Financiera</c:v>
                </c:pt>
                <c:pt idx="3">
                  <c:v>Subdirección de Regulación</c:v>
                </c:pt>
              </c:strCache>
            </c:strRef>
          </c:cat>
          <c:val>
            <c:numRef>
              <c:f>'[Gráfico en Microsoft PowerPoint]Hoja1'!$D$20:$D$23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14-4F5D-8EB8-5A969AB58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1835615"/>
        <c:axId val="251835199"/>
      </c:barChart>
      <c:catAx>
        <c:axId val="251835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1835199"/>
        <c:crosses val="autoZero"/>
        <c:auto val="1"/>
        <c:lblAlgn val="ctr"/>
        <c:lblOffset val="100"/>
        <c:noMultiLvlLbl val="0"/>
      </c:catAx>
      <c:valAx>
        <c:axId val="251835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183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222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0D1703-ACE4-420A-821C-51DE8E173ABF}" type="datetimeFigureOut">
              <a:rPr lang="es-ES"/>
              <a:pPr>
                <a:defRPr/>
              </a:pPr>
              <a:t>12/09/2017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4690" y="4403725"/>
            <a:ext cx="5557520" cy="4171950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1D1E2E-2358-40A7-B802-0AC69B49B2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487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1046"/>
            <a:ext cx="2185421" cy="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3B11-977F-4743-96A8-4B85430EE86B}" type="datetimeFigureOut">
              <a:rPr lang="es-ES"/>
              <a:pPr>
                <a:defRPr/>
              </a:pPr>
              <a:t>12/09/2017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6EA-FA4B-4855-AECD-10A6642E87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1046"/>
            <a:ext cx="2185421" cy="676657"/>
          </a:xfrm>
          <a:prstGeom prst="rect">
            <a:avLst/>
          </a:prstGeom>
        </p:spPr>
      </p:pic>
      <p:sp>
        <p:nvSpPr>
          <p:cNvPr id="13" name="12 Rectángulo redondeado"/>
          <p:cNvSpPr/>
          <p:nvPr userDrawn="1"/>
        </p:nvSpPr>
        <p:spPr>
          <a:xfrm>
            <a:off x="5868144" y="6086854"/>
            <a:ext cx="3288060" cy="685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 b="8077"/>
          <a:stretch/>
        </p:blipFill>
        <p:spPr>
          <a:xfrm>
            <a:off x="6061866" y="6093296"/>
            <a:ext cx="2827787" cy="6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4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1046"/>
            <a:ext cx="2185421" cy="676657"/>
          </a:xfrm>
          <a:prstGeom prst="rect">
            <a:avLst/>
          </a:prstGeom>
        </p:spPr>
      </p:pic>
      <p:sp>
        <p:nvSpPr>
          <p:cNvPr id="7" name="6 Rectángulo redondeado"/>
          <p:cNvSpPr/>
          <p:nvPr userDrawn="1"/>
        </p:nvSpPr>
        <p:spPr>
          <a:xfrm>
            <a:off x="5868144" y="6086854"/>
            <a:ext cx="3288060" cy="685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 b="8077"/>
          <a:stretch/>
        </p:blipFill>
        <p:spPr>
          <a:xfrm>
            <a:off x="6061866" y="6093296"/>
            <a:ext cx="2827787" cy="6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2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0850" y="4714884"/>
            <a:ext cx="5851546" cy="652455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28604"/>
            <a:ext cx="5637232" cy="42989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C719-70E1-4D6E-903D-C00A4E1955DB}" type="datetimeFigureOut">
              <a:rPr lang="es-ES"/>
              <a:pPr>
                <a:defRPr/>
              </a:pPr>
              <a:t>12/09/2017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F176-EFAC-476E-A100-82FCE2B13E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1046"/>
            <a:ext cx="2185421" cy="676657"/>
          </a:xfrm>
          <a:prstGeom prst="rect">
            <a:avLst/>
          </a:prstGeom>
        </p:spPr>
      </p:pic>
      <p:sp>
        <p:nvSpPr>
          <p:cNvPr id="16" name="15 Rectángulo redondeado"/>
          <p:cNvSpPr/>
          <p:nvPr userDrawn="1"/>
        </p:nvSpPr>
        <p:spPr>
          <a:xfrm>
            <a:off x="5868144" y="6086854"/>
            <a:ext cx="3288060" cy="685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 b="8077"/>
          <a:stretch/>
        </p:blipFill>
        <p:spPr>
          <a:xfrm>
            <a:off x="6061866" y="6093296"/>
            <a:ext cx="2827787" cy="6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9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1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9852C0-83AC-45BD-8080-8739EC462417}" type="datetimeFigureOut">
              <a:rPr lang="es-ES"/>
              <a:pPr>
                <a:defRPr/>
              </a:pPr>
              <a:t>12/09/2017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1719B8-940F-4129-85A9-4F3830CCB4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1046"/>
            <a:ext cx="2185421" cy="676657"/>
          </a:xfrm>
          <a:prstGeom prst="rect">
            <a:avLst/>
          </a:prstGeom>
        </p:spPr>
      </p:pic>
      <p:sp>
        <p:nvSpPr>
          <p:cNvPr id="16" name="15 Rectángulo redondeado"/>
          <p:cNvSpPr/>
          <p:nvPr userDrawn="1"/>
        </p:nvSpPr>
        <p:spPr>
          <a:xfrm>
            <a:off x="5868144" y="6086854"/>
            <a:ext cx="3288060" cy="685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 b="8077"/>
          <a:stretch/>
        </p:blipFill>
        <p:spPr>
          <a:xfrm>
            <a:off x="6061866" y="6093296"/>
            <a:ext cx="2827787" cy="680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58ED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58ED5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$jgarcia\Documentos\Planeaci&#243;n\Planeaci&#243;n%202017\PEIGS%202017\Seguimiento%20Plan%20Estrat&#233;gico%20de%20Planeaci&#243;n%20y%20Gesti&#243;n%20Sectorial%201er%20Trim.%20CRA.xls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557513"/>
            <a:ext cx="2178660" cy="2835969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14" name="13 Rectángulo"/>
          <p:cNvSpPr/>
          <p:nvPr/>
        </p:nvSpPr>
        <p:spPr>
          <a:xfrm>
            <a:off x="-1" y="0"/>
            <a:ext cx="9144001" cy="1700808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1" y="5445224"/>
            <a:ext cx="9144000" cy="1412776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1468" y="3140968"/>
            <a:ext cx="8501062" cy="1211585"/>
          </a:xfrm>
        </p:spPr>
        <p:txBody>
          <a:bodyPr/>
          <a:lstStyle/>
          <a:p>
            <a:pPr eaLnBrk="1" hangingPunct="1">
              <a:lnSpc>
                <a:spcPts val="3800"/>
              </a:lnSpc>
            </a:pPr>
            <a:r>
              <a:rPr lang="es-MX" sz="4400" dirty="0" smtClean="0">
                <a:solidFill>
                  <a:srgbClr val="1C3481"/>
                </a:solidFill>
              </a:rPr>
              <a:t>SEGUIMIENTO PAI, PEQ 2017</a:t>
            </a:r>
            <a:r>
              <a:rPr lang="es-MX" sz="4800" dirty="0" smtClean="0">
                <a:solidFill>
                  <a:srgbClr val="1C3481"/>
                </a:solidFill>
              </a:rPr>
              <a:t/>
            </a:r>
            <a:br>
              <a:rPr lang="es-MX" sz="4800" dirty="0" smtClean="0">
                <a:solidFill>
                  <a:srgbClr val="1C3481"/>
                </a:solidFill>
              </a:rPr>
            </a:br>
            <a:r>
              <a:rPr lang="es-MX" sz="4800" dirty="0" smtClean="0">
                <a:solidFill>
                  <a:srgbClr val="1C3481"/>
                </a:solidFill>
              </a:rPr>
              <a:t/>
            </a:r>
            <a:br>
              <a:rPr lang="es-MX" sz="4800" dirty="0" smtClean="0">
                <a:solidFill>
                  <a:srgbClr val="1C3481"/>
                </a:solidFill>
              </a:rPr>
            </a:br>
            <a:r>
              <a:rPr lang="es-MX" sz="4400" dirty="0" smtClean="0">
                <a:solidFill>
                  <a:srgbClr val="1C3481"/>
                </a:solidFill>
              </a:rPr>
              <a:t/>
            </a:r>
            <a:br>
              <a:rPr lang="es-MX" sz="4400" dirty="0" smtClean="0">
                <a:solidFill>
                  <a:srgbClr val="1C3481"/>
                </a:solidFill>
              </a:rPr>
            </a:br>
            <a:r>
              <a:rPr lang="es-MX" sz="4400" dirty="0" smtClean="0">
                <a:solidFill>
                  <a:srgbClr val="1C3481"/>
                </a:solidFill>
              </a:rPr>
              <a:t>Oficina Asesora de Planeación y TIC</a:t>
            </a:r>
            <a:r>
              <a:rPr lang="es-MX" sz="2800" dirty="0">
                <a:solidFill>
                  <a:srgbClr val="1C3481"/>
                </a:solidFill>
              </a:rPr>
              <a:t/>
            </a:r>
            <a:br>
              <a:rPr lang="es-MX" sz="2800" dirty="0">
                <a:solidFill>
                  <a:srgbClr val="1C3481"/>
                </a:solidFill>
              </a:rPr>
            </a:br>
            <a:r>
              <a:rPr lang="es-MX" sz="2400" dirty="0" smtClean="0">
                <a:solidFill>
                  <a:srgbClr val="1C3481"/>
                </a:solidFill>
              </a:rPr>
              <a:t>Seguimiento Junio 30 de 2017</a:t>
            </a:r>
            <a:endParaRPr lang="es-ES" sz="2400" dirty="0" smtClean="0">
              <a:solidFill>
                <a:srgbClr val="1C3481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6"/>
          <a:stretch/>
        </p:blipFill>
        <p:spPr>
          <a:xfrm>
            <a:off x="539952" y="260648"/>
            <a:ext cx="3600000" cy="1127471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5004048" y="5697352"/>
            <a:ext cx="4166593" cy="900000"/>
            <a:chOff x="5004048" y="5697352"/>
            <a:chExt cx="4166593" cy="900000"/>
          </a:xfrm>
        </p:grpSpPr>
        <p:sp>
          <p:nvSpPr>
            <p:cNvPr id="18" name="17 Rectángulo redondeado"/>
            <p:cNvSpPr/>
            <p:nvPr/>
          </p:nvSpPr>
          <p:spPr>
            <a:xfrm>
              <a:off x="5004048" y="5697352"/>
              <a:ext cx="4166593" cy="9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7813"/>
            <a:stretch/>
          </p:blipFill>
          <p:spPr>
            <a:xfrm>
              <a:off x="5285975" y="5733256"/>
              <a:ext cx="3602736" cy="864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9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2636912"/>
            <a:ext cx="6048375" cy="4029075"/>
          </a:xfrm>
          <a:prstGeom prst="rect">
            <a:avLst/>
          </a:prstGeom>
          <a:effectLst>
            <a:softEdge rad="10414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C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 PEQ – CRA</a:t>
            </a:r>
            <a:br>
              <a:rPr lang="es-C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C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Corte 30 de junio 2017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940152" y="15225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.  </a:t>
            </a:r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752573"/>
              </p:ext>
            </p:extLst>
          </p:nvPr>
        </p:nvGraphicFramePr>
        <p:xfrm>
          <a:off x="2498323" y="1522512"/>
          <a:ext cx="5328592" cy="2401256"/>
        </p:xfrm>
        <a:graphic>
          <a:graphicData uri="http://schemas.openxmlformats.org/drawingml/2006/table">
            <a:tbl>
              <a:tblPr/>
              <a:tblGrid>
                <a:gridCol w="2690385">
                  <a:extLst>
                    <a:ext uri="{9D8B030D-6E8A-4147-A177-3AD203B41FA5}">
                      <a16:colId xmlns:a16="http://schemas.microsoft.com/office/drawing/2014/main" val="3139512886"/>
                    </a:ext>
                  </a:extLst>
                </a:gridCol>
                <a:gridCol w="1356606">
                  <a:extLst>
                    <a:ext uri="{9D8B030D-6E8A-4147-A177-3AD203B41FA5}">
                      <a16:colId xmlns:a16="http://schemas.microsoft.com/office/drawing/2014/main" val="3429642990"/>
                    </a:ext>
                  </a:extLst>
                </a:gridCol>
                <a:gridCol w="1281601">
                  <a:extLst>
                    <a:ext uri="{9D8B030D-6E8A-4147-A177-3AD203B41FA5}">
                      <a16:colId xmlns:a16="http://schemas.microsoft.com/office/drawing/2014/main" val="2686007020"/>
                    </a:ext>
                  </a:extLst>
                </a:gridCol>
              </a:tblGrid>
              <a:tr h="287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PEQ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indicadores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Avance promedio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092955"/>
                  </a:ext>
                </a:extLst>
              </a:tr>
              <a:tr h="27230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misionales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192075"/>
                  </a:ext>
                </a:extLst>
              </a:tr>
              <a:tr h="27230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indicadores con avance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461225"/>
                  </a:ext>
                </a:extLst>
              </a:tr>
              <a:tr h="27230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indicadores sin avance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000546"/>
                  </a:ext>
                </a:extLst>
              </a:tr>
              <a:tr h="259338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127558"/>
                  </a:ext>
                </a:extLst>
              </a:tr>
              <a:tr h="259338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463582"/>
                  </a:ext>
                </a:extLst>
              </a:tr>
              <a:tr h="25933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O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Información del avance PEIGS, reportado para el primer trimestre al MVCT</a:t>
                      </a:r>
                      <a:endParaRPr lang="es-CO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173087"/>
                  </a:ext>
                </a:extLst>
              </a:tr>
              <a:tr h="259338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971900"/>
                  </a:ext>
                </a:extLst>
              </a:tr>
              <a:tr h="259338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798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4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2636912"/>
            <a:ext cx="6048375" cy="4029075"/>
          </a:xfrm>
          <a:prstGeom prst="rect">
            <a:avLst/>
          </a:prstGeom>
          <a:effectLst>
            <a:softEdge rad="10414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C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 PAI – CRA</a:t>
            </a:r>
            <a:br>
              <a:rPr lang="es-C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C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Corte 30 de junio 2017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940152" y="15225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.  </a:t>
            </a:r>
            <a:endParaRPr lang="es-CO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771360"/>
              </p:ext>
            </p:extLst>
          </p:nvPr>
        </p:nvGraphicFramePr>
        <p:xfrm>
          <a:off x="1537463" y="1707178"/>
          <a:ext cx="7128792" cy="1383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74361289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254561852"/>
                    </a:ext>
                  </a:extLst>
                </a:gridCol>
              </a:tblGrid>
              <a:tr h="38708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 smtClean="0">
                          <a:effectLst/>
                        </a:rPr>
                        <a:t>Avance </a:t>
                      </a:r>
                      <a:r>
                        <a:rPr lang="es-CO" sz="2000" u="none" strike="noStrike" dirty="0">
                          <a:effectLst/>
                        </a:rPr>
                        <a:t>Financiero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O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s-CO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Obligaciones</a:t>
                      </a:r>
                      <a:r>
                        <a:rPr lang="es-CO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4768189"/>
                  </a:ext>
                </a:extLst>
              </a:tr>
              <a:tr h="3870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O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Avance  Actividades</a:t>
                      </a:r>
                      <a:endParaRPr 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O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309242"/>
                  </a:ext>
                </a:extLst>
              </a:tr>
              <a:tr h="3870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O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Avance Físico Gestión</a:t>
                      </a:r>
                      <a:endParaRPr 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O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7562847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3851920" y="3353828"/>
            <a:ext cx="21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</a:rPr>
              <a:t>* </a:t>
            </a:r>
            <a:r>
              <a:rPr lang="es-CO" dirty="0" smtClean="0">
                <a:solidFill>
                  <a:srgbClr val="000000"/>
                </a:solidFill>
                <a:latin typeface="Calibri" panose="020F0502020204030204" pitchFamily="34" charset="0"/>
              </a:rPr>
              <a:t>58% </a:t>
            </a:r>
            <a:r>
              <a:rPr lang="es-CO" dirty="0">
                <a:solidFill>
                  <a:srgbClr val="000000"/>
                </a:solidFill>
                <a:latin typeface="Calibri" panose="020F0502020204030204" pitchFamily="34" charset="0"/>
              </a:rPr>
              <a:t>Compromisos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8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C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 PAI 2017</a:t>
            </a:r>
            <a:br>
              <a:rPr lang="es-C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C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 Trimestre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67544" y="130243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Avance de actividades: 100%</a:t>
            </a:r>
            <a:endParaRPr lang="es-CO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888468"/>
              </p:ext>
            </p:extLst>
          </p:nvPr>
        </p:nvGraphicFramePr>
        <p:xfrm>
          <a:off x="1763688" y="1957387"/>
          <a:ext cx="5094312" cy="341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3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C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 PAI 2017</a:t>
            </a:r>
            <a:br>
              <a:rPr lang="es-C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C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 Trimestre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940152" y="15225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.  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827584" y="14036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Avance de Actividades: 100%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588596"/>
            <a:ext cx="3600173" cy="24298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452074"/>
              </p:ext>
            </p:extLst>
          </p:nvPr>
        </p:nvGraphicFramePr>
        <p:xfrm>
          <a:off x="1763688" y="2060849"/>
          <a:ext cx="6480720" cy="2009066"/>
        </p:xfrm>
        <a:graphic>
          <a:graphicData uri="http://schemas.openxmlformats.org/drawingml/2006/table">
            <a:tbl>
              <a:tblPr/>
              <a:tblGrid>
                <a:gridCol w="2781985">
                  <a:extLst>
                    <a:ext uri="{9D8B030D-6E8A-4147-A177-3AD203B41FA5}">
                      <a16:colId xmlns:a16="http://schemas.microsoft.com/office/drawing/2014/main" val="2279014870"/>
                    </a:ext>
                  </a:extLst>
                </a:gridCol>
                <a:gridCol w="1466801">
                  <a:extLst>
                    <a:ext uri="{9D8B030D-6E8A-4147-A177-3AD203B41FA5}">
                      <a16:colId xmlns:a16="http://schemas.microsoft.com/office/drawing/2014/main" val="841650738"/>
                    </a:ext>
                  </a:extLst>
                </a:gridCol>
                <a:gridCol w="1385703">
                  <a:extLst>
                    <a:ext uri="{9D8B030D-6E8A-4147-A177-3AD203B41FA5}">
                      <a16:colId xmlns:a16="http://schemas.microsoft.com/office/drawing/2014/main" val="19171477"/>
                    </a:ext>
                  </a:extLst>
                </a:gridCol>
                <a:gridCol w="846231">
                  <a:extLst>
                    <a:ext uri="{9D8B030D-6E8A-4147-A177-3AD203B41FA5}">
                      <a16:colId xmlns:a16="http://schemas.microsoft.com/office/drawing/2014/main" val="218038519"/>
                    </a:ext>
                  </a:extLst>
                </a:gridCol>
              </a:tblGrid>
              <a:tr h="648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 Planeadas Segundo Trimestre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 ejecutadas Segundo Trimestre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55708"/>
                  </a:ext>
                </a:extLst>
              </a:tr>
              <a:tr h="22683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Interno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742720"/>
                  </a:ext>
                </a:extLst>
              </a:tr>
              <a:tr h="22683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Jurídica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57883"/>
                  </a:ext>
                </a:extLst>
              </a:tr>
              <a:tr h="45366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Administrativa y Financiera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20508"/>
                  </a:ext>
                </a:extLst>
              </a:tr>
              <a:tr h="22683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Regulación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661182"/>
                  </a:ext>
                </a:extLst>
              </a:tr>
              <a:tr h="22683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247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9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C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 GESTIÓN PLAN DE ACCIÓN SEGUNDO TRIMESTRE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940152" y="15225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65271"/>
              </p:ext>
            </p:extLst>
          </p:nvPr>
        </p:nvGraphicFramePr>
        <p:xfrm>
          <a:off x="1475656" y="1707178"/>
          <a:ext cx="6696744" cy="1300821"/>
        </p:xfrm>
        <a:graphic>
          <a:graphicData uri="http://schemas.openxmlformats.org/drawingml/2006/table">
            <a:tbl>
              <a:tblPr/>
              <a:tblGrid>
                <a:gridCol w="2656214">
                  <a:extLst>
                    <a:ext uri="{9D8B030D-6E8A-4147-A177-3AD203B41FA5}">
                      <a16:colId xmlns:a16="http://schemas.microsoft.com/office/drawing/2014/main" val="407893671"/>
                    </a:ext>
                  </a:extLst>
                </a:gridCol>
                <a:gridCol w="1400972">
                  <a:extLst>
                    <a:ext uri="{9D8B030D-6E8A-4147-A177-3AD203B41FA5}">
                      <a16:colId xmlns:a16="http://schemas.microsoft.com/office/drawing/2014/main" val="3506859820"/>
                    </a:ext>
                  </a:extLst>
                </a:gridCol>
                <a:gridCol w="1158986">
                  <a:extLst>
                    <a:ext uri="{9D8B030D-6E8A-4147-A177-3AD203B41FA5}">
                      <a16:colId xmlns:a16="http://schemas.microsoft.com/office/drawing/2014/main" val="2373043478"/>
                    </a:ext>
                  </a:extLst>
                </a:gridCol>
                <a:gridCol w="1480572">
                  <a:extLst>
                    <a:ext uri="{9D8B030D-6E8A-4147-A177-3AD203B41FA5}">
                      <a16:colId xmlns:a16="http://schemas.microsoft.com/office/drawing/2014/main" val="873967123"/>
                    </a:ext>
                  </a:extLst>
                </a:gridCol>
              </a:tblGrid>
              <a:tr h="6219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Planeados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segundo trimestre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ejecutados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segundo trimestre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cumplimiento productos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634163"/>
                  </a:ext>
                </a:extLst>
              </a:tr>
              <a:tr h="23578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</a:t>
                      </a:r>
                      <a:r>
                        <a:rPr lang="es-CO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Regulación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687954"/>
                  </a:ext>
                </a:extLst>
              </a:tr>
              <a:tr h="23578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Administrativa y Financiera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24270"/>
                  </a:ext>
                </a:extLst>
              </a:tr>
              <a:tr h="20731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833206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94777"/>
            <a:ext cx="2664296" cy="2310342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21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-99392"/>
            <a:ext cx="3710927" cy="2504876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5184576" cy="648072"/>
          </a:xfrm>
        </p:spPr>
        <p:txBody>
          <a:bodyPr/>
          <a:lstStyle/>
          <a:p>
            <a:r>
              <a:rPr lang="es-CO" dirty="0" smtClean="0"/>
              <a:t>Resultados de gestión Segundo Trimestre</a:t>
            </a:r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507694"/>
            <a:ext cx="7200800" cy="42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-99392"/>
            <a:ext cx="3710927" cy="2504876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5184576" cy="648072"/>
          </a:xfrm>
        </p:spPr>
        <p:txBody>
          <a:bodyPr/>
          <a:lstStyle/>
          <a:p>
            <a:r>
              <a:rPr lang="es-CO" dirty="0" smtClean="0"/>
              <a:t>Resultados de gestión Segundo Trimestre</a:t>
            </a:r>
            <a:endParaRPr lang="es-CO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624" y="1600200"/>
            <a:ext cx="7344816" cy="40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5445224"/>
            <a:ext cx="9170641" cy="1412776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07442" y="2060848"/>
            <a:ext cx="84290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+mn-lt"/>
              </a:rPr>
              <a:t>Página web: </a:t>
            </a:r>
            <a:r>
              <a:rPr lang="es-MX" sz="3200" b="1" dirty="0">
                <a:solidFill>
                  <a:srgbClr val="1C3481"/>
                </a:solidFill>
                <a:latin typeface="+mn-lt"/>
              </a:rPr>
              <a:t>www.cra.gov.co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>
                <a:latin typeface="+mn-lt"/>
              </a:rPr>
              <a:t>Twitter: </a:t>
            </a:r>
            <a:r>
              <a:rPr lang="es-CO" sz="3200" b="1" dirty="0">
                <a:solidFill>
                  <a:srgbClr val="1C3481"/>
                </a:solidFill>
                <a:latin typeface="+mn-lt"/>
              </a:rPr>
              <a:t>@cracolombia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>
                <a:latin typeface="+mn-lt"/>
              </a:rPr>
              <a:t>YouTube: </a:t>
            </a:r>
            <a:r>
              <a:rPr lang="es-CO" sz="3200" b="1" dirty="0">
                <a:solidFill>
                  <a:srgbClr val="1C3481"/>
                </a:solidFill>
                <a:latin typeface="+mn-lt"/>
              </a:rPr>
              <a:t>crapsbcol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>
                <a:latin typeface="+mn-lt"/>
              </a:rPr>
              <a:t>Facebook: </a:t>
            </a:r>
            <a:r>
              <a:rPr lang="es-CO" sz="3200" b="1" dirty="0">
                <a:solidFill>
                  <a:srgbClr val="1C3481"/>
                </a:solidFill>
                <a:latin typeface="+mn-lt"/>
              </a:rPr>
              <a:t>Comisión de Regulación CRA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 smtClean="0">
                <a:latin typeface="+mn-lt"/>
              </a:rPr>
              <a:t>Correo </a:t>
            </a:r>
            <a:r>
              <a:rPr lang="es-MX" sz="3200" b="1" dirty="0">
                <a:latin typeface="+mn-lt"/>
              </a:rPr>
              <a:t>electrónico:</a:t>
            </a:r>
            <a:r>
              <a:rPr lang="es-MX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s-MX" sz="3200" b="1" dirty="0">
                <a:solidFill>
                  <a:srgbClr val="1C3481"/>
                </a:solidFill>
                <a:latin typeface="+mn-lt"/>
              </a:rPr>
              <a:t>correo@cra.gov.co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atin typeface="+mn-lt"/>
              </a:rPr>
              <a:t>PBX</a:t>
            </a:r>
            <a:r>
              <a:rPr lang="es-MX" sz="3200" b="1" dirty="0" smtClean="0">
                <a:latin typeface="+mn-lt"/>
              </a:rPr>
              <a:t>:</a:t>
            </a:r>
            <a:r>
              <a:rPr lang="es-MX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(1)</a:t>
            </a:r>
            <a:r>
              <a:rPr lang="es-MX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4873820</a:t>
            </a:r>
            <a:r>
              <a:rPr lang="es-MX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s-MX" sz="3200" b="1" dirty="0">
                <a:latin typeface="+mn-lt"/>
              </a:rPr>
              <a:t>Línea </a:t>
            </a:r>
            <a:r>
              <a:rPr lang="es-MX" sz="3200" b="1" dirty="0" smtClean="0">
                <a:latin typeface="+mn-lt"/>
              </a:rPr>
              <a:t>Nacional: </a:t>
            </a:r>
            <a:r>
              <a:rPr lang="es-MX" sz="3200" b="1" dirty="0" smtClean="0">
                <a:solidFill>
                  <a:srgbClr val="1C3481"/>
                </a:solidFill>
                <a:latin typeface="+mn-lt"/>
              </a:rPr>
              <a:t>018000517565</a:t>
            </a:r>
            <a:endParaRPr lang="es-ES" sz="3200" b="1" dirty="0">
              <a:solidFill>
                <a:srgbClr val="1C3481"/>
              </a:solidFill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-1" y="0"/>
            <a:ext cx="9170641" cy="1700808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6"/>
          <a:stretch/>
        </p:blipFill>
        <p:spPr>
          <a:xfrm>
            <a:off x="539952" y="260648"/>
            <a:ext cx="3600000" cy="1127471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5004048" y="5697352"/>
            <a:ext cx="4166593" cy="900000"/>
            <a:chOff x="5004048" y="5697352"/>
            <a:chExt cx="4166593" cy="900000"/>
          </a:xfrm>
        </p:grpSpPr>
        <p:sp>
          <p:nvSpPr>
            <p:cNvPr id="11" name="10 Rectángulo redondeado"/>
            <p:cNvSpPr/>
            <p:nvPr/>
          </p:nvSpPr>
          <p:spPr>
            <a:xfrm>
              <a:off x="5004048" y="5697352"/>
              <a:ext cx="4166593" cy="90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O" dirty="0"/>
            </a:p>
          </p:txBody>
        </p:sp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b="7813"/>
            <a:stretch/>
          </p:blipFill>
          <p:spPr>
            <a:xfrm>
              <a:off x="5285975" y="5733256"/>
              <a:ext cx="3602736" cy="864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2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20751</TotalTime>
  <Words>221</Words>
  <Application>Microsoft Office PowerPoint</Application>
  <PresentationFormat>Presentación en pantalla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SEGUIMIENTO PAI, PEQ 2017   Oficina Asesora de Planeación y TIC Seguimiento Junio 30 de 2017</vt:lpstr>
      <vt:lpstr>RESULTADO PEQ – CRA Corte 30 de junio 2017</vt:lpstr>
      <vt:lpstr>RESULTADO PAI – CRA Corte 30 de junio 2017</vt:lpstr>
      <vt:lpstr>RESULTADO PAI 2017 II Trimestre</vt:lpstr>
      <vt:lpstr>RESULTADO PAI 2017 II Trimestre</vt:lpstr>
      <vt:lpstr>RESULTADO GESTIÓN PLAN DE ACCIÓN SEGUNDO TRIMESTRE</vt:lpstr>
      <vt:lpstr>Resultados de gestión Segundo Trimestre</vt:lpstr>
      <vt:lpstr>Resultados de gestión Segundo Trimestre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Mercadeo básico</dc:title>
  <dc:creator>Preferred Customer</dc:creator>
  <cp:lastModifiedBy>Javier Garcia Martínez</cp:lastModifiedBy>
  <cp:revision>574</cp:revision>
  <cp:lastPrinted>2017-01-17T14:49:45Z</cp:lastPrinted>
  <dcterms:created xsi:type="dcterms:W3CDTF">2009-07-03T14:17:45Z</dcterms:created>
  <dcterms:modified xsi:type="dcterms:W3CDTF">2017-09-12T22:16:32Z</dcterms:modified>
</cp:coreProperties>
</file>