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555" r:id="rId2"/>
    <p:sldId id="576" r:id="rId3"/>
    <p:sldId id="608" r:id="rId4"/>
    <p:sldId id="628" r:id="rId5"/>
    <p:sldId id="629" r:id="rId6"/>
    <p:sldId id="625" r:id="rId7"/>
    <p:sldId id="630" r:id="rId8"/>
    <p:sldId id="607" r:id="rId9"/>
    <p:sldId id="627" r:id="rId10"/>
    <p:sldId id="623" r:id="rId11"/>
    <p:sldId id="614" r:id="rId12"/>
    <p:sldId id="635" r:id="rId13"/>
    <p:sldId id="634" r:id="rId14"/>
    <p:sldId id="598" r:id="rId15"/>
    <p:sldId id="611" r:id="rId16"/>
    <p:sldId id="631" r:id="rId17"/>
    <p:sldId id="612" r:id="rId18"/>
    <p:sldId id="633" r:id="rId19"/>
    <p:sldId id="622" r:id="rId20"/>
    <p:sldId id="616" r:id="rId21"/>
    <p:sldId id="615" r:id="rId22"/>
    <p:sldId id="632" r:id="rId23"/>
    <p:sldId id="637" r:id="rId24"/>
    <p:sldId id="581" r:id="rId25"/>
    <p:sldId id="638" r:id="rId26"/>
    <p:sldId id="639" r:id="rId27"/>
    <p:sldId id="640" r:id="rId28"/>
    <p:sldId id="641" r:id="rId29"/>
    <p:sldId id="554" r:id="rId30"/>
  </p:sldIdLst>
  <p:sldSz cx="9144000" cy="6858000" type="screen4x3"/>
  <p:notesSz cx="9296400" cy="70104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3481"/>
    <a:srgbClr val="003399"/>
    <a:srgbClr val="961D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67" autoAdjust="0"/>
    <p:restoredTop sz="86530" autoAdjust="0"/>
  </p:normalViewPr>
  <p:slideViewPr>
    <p:cSldViewPr>
      <p:cViewPr>
        <p:scale>
          <a:sx n="100" d="100"/>
          <a:sy n="100" d="100"/>
        </p:scale>
        <p:origin x="-1104" y="-2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_rels/data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slide" Target="../slides/slide1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881D21-C594-44A1-9FE4-9F52305E624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CO"/>
        </a:p>
      </dgm:t>
    </dgm:pt>
    <dgm:pt modelId="{90B5DFB1-2B7C-4C66-9CD9-01ED8AC76300}">
      <dgm:prSet phldrT="[Texto]"/>
      <dgm:spPr/>
      <dgm:t>
        <a:bodyPr/>
        <a:lstStyle/>
        <a:p>
          <a:r>
            <a:rPr lang="es-MX" dirty="0" smtClean="0"/>
            <a:t>CUMPLIMIENTO FECHA INTERNA</a:t>
          </a:r>
          <a:r>
            <a:rPr lang="es-MX" smtClean="0">
              <a:hlinkClick xmlns:r="http://schemas.openxmlformats.org/officeDocument/2006/relationships" r:id="rId1" action="ppaction://hlinksldjump"/>
            </a:rPr>
            <a:t>:</a:t>
          </a:r>
          <a:r>
            <a:rPr lang="es-MX" smtClean="0"/>
            <a:t> 24/27</a:t>
          </a:r>
          <a:r>
            <a:rPr lang="es-MX" dirty="0" smtClean="0"/>
            <a:t>		</a:t>
          </a:r>
          <a:r>
            <a:rPr lang="es-MX" smtClean="0"/>
            <a:t> 	 89%</a:t>
          </a:r>
          <a:endParaRPr lang="es-CO" dirty="0"/>
        </a:p>
      </dgm:t>
    </dgm:pt>
    <dgm:pt modelId="{6585EBD2-54D2-4CE7-A3BF-4A8CFD37DBC7}" type="parTrans" cxnId="{F6CE9967-0630-4CC3-BF86-CE20470AE2DD}">
      <dgm:prSet/>
      <dgm:spPr/>
      <dgm:t>
        <a:bodyPr/>
        <a:lstStyle/>
        <a:p>
          <a:endParaRPr lang="es-CO"/>
        </a:p>
      </dgm:t>
    </dgm:pt>
    <dgm:pt modelId="{1D455664-74C2-4C4B-820E-6188826A6D42}" type="sibTrans" cxnId="{F6CE9967-0630-4CC3-BF86-CE20470AE2DD}">
      <dgm:prSet/>
      <dgm:spPr/>
      <dgm:t>
        <a:bodyPr/>
        <a:lstStyle/>
        <a:p>
          <a:endParaRPr lang="es-CO"/>
        </a:p>
      </dgm:t>
    </dgm:pt>
    <dgm:pt modelId="{D938D85F-6026-43C1-8D66-048D71558C6A}">
      <dgm:prSet phldrT="[Texto]"/>
      <dgm:spPr/>
      <dgm:t>
        <a:bodyPr/>
        <a:lstStyle/>
        <a:p>
          <a:r>
            <a:rPr lang="es-MX" dirty="0" smtClean="0"/>
            <a:t>AVANCE</a:t>
          </a:r>
          <a:r>
            <a:rPr lang="es-MX" smtClean="0"/>
            <a:t>:  28,5/48</a:t>
          </a:r>
          <a:r>
            <a:rPr lang="es-MX" dirty="0" smtClean="0"/>
            <a:t>			  </a:t>
          </a:r>
          <a:r>
            <a:rPr lang="es-MX" smtClean="0"/>
            <a:t>		  59%</a:t>
          </a:r>
          <a:endParaRPr lang="es-CO" dirty="0"/>
        </a:p>
      </dgm:t>
    </dgm:pt>
    <dgm:pt modelId="{77DAC5B3-BACF-41CA-815A-60A6A51F6257}" type="parTrans" cxnId="{DC6F4208-E898-411D-AD91-03B0E8A0AC8A}">
      <dgm:prSet/>
      <dgm:spPr/>
      <dgm:t>
        <a:bodyPr/>
        <a:lstStyle/>
        <a:p>
          <a:endParaRPr lang="es-CO"/>
        </a:p>
      </dgm:t>
    </dgm:pt>
    <dgm:pt modelId="{9626B18E-EDE3-400D-BD13-F7137E50CD10}" type="sibTrans" cxnId="{DC6F4208-E898-411D-AD91-03B0E8A0AC8A}">
      <dgm:prSet/>
      <dgm:spPr/>
      <dgm:t>
        <a:bodyPr/>
        <a:lstStyle/>
        <a:p>
          <a:endParaRPr lang="es-CO"/>
        </a:p>
      </dgm:t>
    </dgm:pt>
    <dgm:pt modelId="{DC3D3C5C-4017-4843-B35D-D0323F1630DD}">
      <dgm:prSet phldrT="[Texto]" custT="1"/>
      <dgm:spPr/>
      <dgm:t>
        <a:bodyPr/>
        <a:lstStyle/>
        <a:p>
          <a:pPr>
            <a:spcAft>
              <a:spcPts val="0"/>
            </a:spcAft>
          </a:pPr>
          <a:endParaRPr lang="es-MX" sz="2800" dirty="0" smtClean="0"/>
        </a:p>
        <a:p>
          <a:pPr>
            <a:spcAft>
              <a:spcPts val="0"/>
            </a:spcAft>
          </a:pPr>
          <a:r>
            <a:rPr lang="es-MX" sz="2200" dirty="0" smtClean="0"/>
            <a:t>PRÓXIMAS A VENCERSE</a:t>
          </a:r>
        </a:p>
        <a:p>
          <a:pPr>
            <a:spcAft>
              <a:spcPts val="0"/>
            </a:spcAft>
          </a:pPr>
          <a:r>
            <a:rPr lang="es-MX" sz="2200" dirty="0" smtClean="0"/>
            <a:t>(4° trimestre de 2016)</a:t>
          </a:r>
          <a:r>
            <a:rPr lang="es-MX" sz="2200" dirty="0" smtClean="0">
              <a:hlinkClick xmlns:r="http://schemas.openxmlformats.org/officeDocument/2006/relationships" r:id="rId2" action="ppaction://hlinksldjump"/>
            </a:rPr>
            <a:t>:</a:t>
          </a:r>
          <a:r>
            <a:rPr lang="es-MX" sz="2200" dirty="0" smtClean="0"/>
            <a:t>          </a:t>
          </a:r>
          <a:r>
            <a:rPr lang="es-MX" sz="2500" dirty="0" smtClean="0"/>
            <a:t>		</a:t>
          </a:r>
          <a:r>
            <a:rPr lang="es-MX" sz="2500" smtClean="0"/>
            <a:t>                             </a:t>
          </a:r>
          <a:r>
            <a:rPr lang="es-MX" sz="2200" smtClean="0"/>
            <a:t>17</a:t>
          </a:r>
          <a:r>
            <a:rPr lang="es-MX" sz="2500" smtClean="0"/>
            <a:t> </a:t>
          </a:r>
          <a:endParaRPr lang="es-MX" sz="2500" dirty="0" smtClean="0"/>
        </a:p>
        <a:p>
          <a:pPr>
            <a:spcAft>
              <a:spcPct val="35000"/>
            </a:spcAft>
          </a:pPr>
          <a:endParaRPr lang="es-MX" sz="900" dirty="0" smtClean="0"/>
        </a:p>
        <a:p>
          <a:pPr>
            <a:spcAft>
              <a:spcPct val="35000"/>
            </a:spcAft>
          </a:pPr>
          <a:endParaRPr lang="es-CO" sz="200" dirty="0"/>
        </a:p>
      </dgm:t>
    </dgm:pt>
    <dgm:pt modelId="{D22E5B09-9599-4274-9671-D35A74E2D0F8}" type="parTrans" cxnId="{0814A62D-F763-444F-B736-91A066FE688F}">
      <dgm:prSet/>
      <dgm:spPr/>
      <dgm:t>
        <a:bodyPr/>
        <a:lstStyle/>
        <a:p>
          <a:endParaRPr lang="es-CO"/>
        </a:p>
      </dgm:t>
    </dgm:pt>
    <dgm:pt modelId="{A22FCFC7-359C-489C-92D1-655238BD347B}" type="sibTrans" cxnId="{0814A62D-F763-444F-B736-91A066FE688F}">
      <dgm:prSet/>
      <dgm:spPr/>
      <dgm:t>
        <a:bodyPr/>
        <a:lstStyle/>
        <a:p>
          <a:endParaRPr lang="es-CO"/>
        </a:p>
      </dgm:t>
    </dgm:pt>
    <dgm:pt modelId="{14932536-4481-4A1C-8D6F-8C406D879C42}" type="pres">
      <dgm:prSet presAssocID="{D9881D21-C594-44A1-9FE4-9F52305E6242}" presName="linear" presStyleCnt="0">
        <dgm:presLayoutVars>
          <dgm:dir/>
          <dgm:animLvl val="lvl"/>
          <dgm:resizeHandles val="exact"/>
        </dgm:presLayoutVars>
      </dgm:prSet>
      <dgm:spPr/>
      <dgm:t>
        <a:bodyPr/>
        <a:lstStyle/>
        <a:p>
          <a:endParaRPr lang="es-CO"/>
        </a:p>
      </dgm:t>
    </dgm:pt>
    <dgm:pt modelId="{07D412B5-9B15-44A1-BC29-EF02D8FD17C9}" type="pres">
      <dgm:prSet presAssocID="{90B5DFB1-2B7C-4C66-9CD9-01ED8AC76300}" presName="parentLin" presStyleCnt="0"/>
      <dgm:spPr/>
    </dgm:pt>
    <dgm:pt modelId="{7ECCDC65-038D-4912-A673-6959C98EB63F}" type="pres">
      <dgm:prSet presAssocID="{90B5DFB1-2B7C-4C66-9CD9-01ED8AC76300}" presName="parentLeftMargin" presStyleLbl="node1" presStyleIdx="0" presStyleCnt="3"/>
      <dgm:spPr/>
      <dgm:t>
        <a:bodyPr/>
        <a:lstStyle/>
        <a:p>
          <a:endParaRPr lang="es-CO"/>
        </a:p>
      </dgm:t>
    </dgm:pt>
    <dgm:pt modelId="{0B896676-27AA-4E44-8EF8-B790F54AA448}" type="pres">
      <dgm:prSet presAssocID="{90B5DFB1-2B7C-4C66-9CD9-01ED8AC76300}" presName="parentText" presStyleLbl="node1" presStyleIdx="0" presStyleCnt="3" custScaleX="142857">
        <dgm:presLayoutVars>
          <dgm:chMax val="0"/>
          <dgm:bulletEnabled val="1"/>
        </dgm:presLayoutVars>
      </dgm:prSet>
      <dgm:spPr/>
      <dgm:t>
        <a:bodyPr/>
        <a:lstStyle/>
        <a:p>
          <a:endParaRPr lang="es-CO"/>
        </a:p>
      </dgm:t>
    </dgm:pt>
    <dgm:pt modelId="{577122B1-852C-4BBE-B1B5-60C72BAA7AAD}" type="pres">
      <dgm:prSet presAssocID="{90B5DFB1-2B7C-4C66-9CD9-01ED8AC76300}" presName="negativeSpace" presStyleCnt="0"/>
      <dgm:spPr/>
    </dgm:pt>
    <dgm:pt modelId="{3353BBBC-B41F-4CA6-B6FF-47EF2E651CDF}" type="pres">
      <dgm:prSet presAssocID="{90B5DFB1-2B7C-4C66-9CD9-01ED8AC76300}" presName="childText" presStyleLbl="conFgAcc1" presStyleIdx="0" presStyleCnt="3">
        <dgm:presLayoutVars>
          <dgm:bulletEnabled val="1"/>
        </dgm:presLayoutVars>
      </dgm:prSet>
      <dgm:spPr/>
    </dgm:pt>
    <dgm:pt modelId="{D1596BDF-8E7E-4319-A04A-87945ED8D4E8}" type="pres">
      <dgm:prSet presAssocID="{1D455664-74C2-4C4B-820E-6188826A6D42}" presName="spaceBetweenRectangles" presStyleCnt="0"/>
      <dgm:spPr/>
    </dgm:pt>
    <dgm:pt modelId="{183DA9A9-0B3A-4C03-B3A3-039FF261948F}" type="pres">
      <dgm:prSet presAssocID="{D938D85F-6026-43C1-8D66-048D71558C6A}" presName="parentLin" presStyleCnt="0"/>
      <dgm:spPr/>
    </dgm:pt>
    <dgm:pt modelId="{037EB123-F7AA-49A8-A9D8-B9194B570A62}" type="pres">
      <dgm:prSet presAssocID="{D938D85F-6026-43C1-8D66-048D71558C6A}" presName="parentLeftMargin" presStyleLbl="node1" presStyleIdx="0" presStyleCnt="3"/>
      <dgm:spPr/>
      <dgm:t>
        <a:bodyPr/>
        <a:lstStyle/>
        <a:p>
          <a:endParaRPr lang="es-CO"/>
        </a:p>
      </dgm:t>
    </dgm:pt>
    <dgm:pt modelId="{4EE80AA3-92AD-4049-B95E-3672B3E74FA4}" type="pres">
      <dgm:prSet presAssocID="{D938D85F-6026-43C1-8D66-048D71558C6A}" presName="parentText" presStyleLbl="node1" presStyleIdx="1" presStyleCnt="3" custScaleX="142857">
        <dgm:presLayoutVars>
          <dgm:chMax val="0"/>
          <dgm:bulletEnabled val="1"/>
        </dgm:presLayoutVars>
      </dgm:prSet>
      <dgm:spPr/>
      <dgm:t>
        <a:bodyPr/>
        <a:lstStyle/>
        <a:p>
          <a:endParaRPr lang="es-CO"/>
        </a:p>
      </dgm:t>
    </dgm:pt>
    <dgm:pt modelId="{A4123210-674D-436F-BA37-86330E56AF62}" type="pres">
      <dgm:prSet presAssocID="{D938D85F-6026-43C1-8D66-048D71558C6A}" presName="negativeSpace" presStyleCnt="0"/>
      <dgm:spPr/>
    </dgm:pt>
    <dgm:pt modelId="{5AE32D0D-4F50-46F9-B6AC-671C87214BD4}" type="pres">
      <dgm:prSet presAssocID="{D938D85F-6026-43C1-8D66-048D71558C6A}" presName="childText" presStyleLbl="conFgAcc1" presStyleIdx="1" presStyleCnt="3">
        <dgm:presLayoutVars>
          <dgm:bulletEnabled val="1"/>
        </dgm:presLayoutVars>
      </dgm:prSet>
      <dgm:spPr/>
    </dgm:pt>
    <dgm:pt modelId="{BBF33702-1A1E-4866-837D-BEDDD248FA7F}" type="pres">
      <dgm:prSet presAssocID="{9626B18E-EDE3-400D-BD13-F7137E50CD10}" presName="spaceBetweenRectangles" presStyleCnt="0"/>
      <dgm:spPr/>
    </dgm:pt>
    <dgm:pt modelId="{E2B43C38-C5B8-4A32-849A-CE5F7746D906}" type="pres">
      <dgm:prSet presAssocID="{DC3D3C5C-4017-4843-B35D-D0323F1630DD}" presName="parentLin" presStyleCnt="0"/>
      <dgm:spPr/>
    </dgm:pt>
    <dgm:pt modelId="{FC1A6226-AC5F-4672-BE64-A19DF6B83E27}" type="pres">
      <dgm:prSet presAssocID="{DC3D3C5C-4017-4843-B35D-D0323F1630DD}" presName="parentLeftMargin" presStyleLbl="node1" presStyleIdx="1" presStyleCnt="3"/>
      <dgm:spPr/>
      <dgm:t>
        <a:bodyPr/>
        <a:lstStyle/>
        <a:p>
          <a:endParaRPr lang="es-CO"/>
        </a:p>
      </dgm:t>
    </dgm:pt>
    <dgm:pt modelId="{9D3ECA8C-CDE3-484C-A74A-4445873E7486}" type="pres">
      <dgm:prSet presAssocID="{DC3D3C5C-4017-4843-B35D-D0323F1630DD}" presName="parentText" presStyleLbl="node1" presStyleIdx="2" presStyleCnt="3" custScaleX="142857" custScaleY="135593">
        <dgm:presLayoutVars>
          <dgm:chMax val="0"/>
          <dgm:bulletEnabled val="1"/>
        </dgm:presLayoutVars>
      </dgm:prSet>
      <dgm:spPr/>
      <dgm:t>
        <a:bodyPr/>
        <a:lstStyle/>
        <a:p>
          <a:endParaRPr lang="es-CO"/>
        </a:p>
      </dgm:t>
    </dgm:pt>
    <dgm:pt modelId="{03797D94-2EB1-470C-B861-928147DD3FB5}" type="pres">
      <dgm:prSet presAssocID="{DC3D3C5C-4017-4843-B35D-D0323F1630DD}" presName="negativeSpace" presStyleCnt="0"/>
      <dgm:spPr/>
    </dgm:pt>
    <dgm:pt modelId="{236F5DC5-112E-483D-8885-0ED0AC216806}" type="pres">
      <dgm:prSet presAssocID="{DC3D3C5C-4017-4843-B35D-D0323F1630DD}" presName="childText" presStyleLbl="conFgAcc1" presStyleIdx="2" presStyleCnt="3">
        <dgm:presLayoutVars>
          <dgm:bulletEnabled val="1"/>
        </dgm:presLayoutVars>
      </dgm:prSet>
      <dgm:spPr/>
    </dgm:pt>
  </dgm:ptLst>
  <dgm:cxnLst>
    <dgm:cxn modelId="{F6CE9967-0630-4CC3-BF86-CE20470AE2DD}" srcId="{D9881D21-C594-44A1-9FE4-9F52305E6242}" destId="{90B5DFB1-2B7C-4C66-9CD9-01ED8AC76300}" srcOrd="0" destOrd="0" parTransId="{6585EBD2-54D2-4CE7-A3BF-4A8CFD37DBC7}" sibTransId="{1D455664-74C2-4C4B-820E-6188826A6D42}"/>
    <dgm:cxn modelId="{374036D5-21C1-4FDF-B428-80267F24DA1D}" type="presOf" srcId="{D9881D21-C594-44A1-9FE4-9F52305E6242}" destId="{14932536-4481-4A1C-8D6F-8C406D879C42}" srcOrd="0" destOrd="0" presId="urn:microsoft.com/office/officeart/2005/8/layout/list1"/>
    <dgm:cxn modelId="{744A69B6-3B74-45A8-AA7B-33C7D102BF1B}" type="presOf" srcId="{90B5DFB1-2B7C-4C66-9CD9-01ED8AC76300}" destId="{7ECCDC65-038D-4912-A673-6959C98EB63F}" srcOrd="0" destOrd="0" presId="urn:microsoft.com/office/officeart/2005/8/layout/list1"/>
    <dgm:cxn modelId="{0814A62D-F763-444F-B736-91A066FE688F}" srcId="{D9881D21-C594-44A1-9FE4-9F52305E6242}" destId="{DC3D3C5C-4017-4843-B35D-D0323F1630DD}" srcOrd="2" destOrd="0" parTransId="{D22E5B09-9599-4274-9671-D35A74E2D0F8}" sibTransId="{A22FCFC7-359C-489C-92D1-655238BD347B}"/>
    <dgm:cxn modelId="{A7BACCC8-D0AF-4898-9453-1F8A5ECC551D}" type="presOf" srcId="{DC3D3C5C-4017-4843-B35D-D0323F1630DD}" destId="{9D3ECA8C-CDE3-484C-A74A-4445873E7486}" srcOrd="1" destOrd="0" presId="urn:microsoft.com/office/officeart/2005/8/layout/list1"/>
    <dgm:cxn modelId="{DEF2134C-874C-42B9-8298-F35B0514FF7D}" type="presOf" srcId="{D938D85F-6026-43C1-8D66-048D71558C6A}" destId="{037EB123-F7AA-49A8-A9D8-B9194B570A62}" srcOrd="0" destOrd="0" presId="urn:microsoft.com/office/officeart/2005/8/layout/list1"/>
    <dgm:cxn modelId="{DC6F4208-E898-411D-AD91-03B0E8A0AC8A}" srcId="{D9881D21-C594-44A1-9FE4-9F52305E6242}" destId="{D938D85F-6026-43C1-8D66-048D71558C6A}" srcOrd="1" destOrd="0" parTransId="{77DAC5B3-BACF-41CA-815A-60A6A51F6257}" sibTransId="{9626B18E-EDE3-400D-BD13-F7137E50CD10}"/>
    <dgm:cxn modelId="{300CF35B-1DFB-4EE6-A8FD-3DF374E3E5AD}" type="presOf" srcId="{90B5DFB1-2B7C-4C66-9CD9-01ED8AC76300}" destId="{0B896676-27AA-4E44-8EF8-B790F54AA448}" srcOrd="1" destOrd="0" presId="urn:microsoft.com/office/officeart/2005/8/layout/list1"/>
    <dgm:cxn modelId="{AF5093E6-9B68-421B-927C-4597CD21ECC4}" type="presOf" srcId="{D938D85F-6026-43C1-8D66-048D71558C6A}" destId="{4EE80AA3-92AD-4049-B95E-3672B3E74FA4}" srcOrd="1" destOrd="0" presId="urn:microsoft.com/office/officeart/2005/8/layout/list1"/>
    <dgm:cxn modelId="{C9A0FED7-C35A-41F6-A0C9-7006334A6683}" type="presOf" srcId="{DC3D3C5C-4017-4843-B35D-D0323F1630DD}" destId="{FC1A6226-AC5F-4672-BE64-A19DF6B83E27}" srcOrd="0" destOrd="0" presId="urn:microsoft.com/office/officeart/2005/8/layout/list1"/>
    <dgm:cxn modelId="{BAAFD484-6B09-46D1-8B07-CA9735E8EBB8}" type="presParOf" srcId="{14932536-4481-4A1C-8D6F-8C406D879C42}" destId="{07D412B5-9B15-44A1-BC29-EF02D8FD17C9}" srcOrd="0" destOrd="0" presId="urn:microsoft.com/office/officeart/2005/8/layout/list1"/>
    <dgm:cxn modelId="{D9137323-8D12-4748-AA26-BD1427867E9F}" type="presParOf" srcId="{07D412B5-9B15-44A1-BC29-EF02D8FD17C9}" destId="{7ECCDC65-038D-4912-A673-6959C98EB63F}" srcOrd="0" destOrd="0" presId="urn:microsoft.com/office/officeart/2005/8/layout/list1"/>
    <dgm:cxn modelId="{16900FE1-DB29-4596-8C34-098499B01A0F}" type="presParOf" srcId="{07D412B5-9B15-44A1-BC29-EF02D8FD17C9}" destId="{0B896676-27AA-4E44-8EF8-B790F54AA448}" srcOrd="1" destOrd="0" presId="urn:microsoft.com/office/officeart/2005/8/layout/list1"/>
    <dgm:cxn modelId="{F012D6DE-72DB-4814-9962-3DF8BA11904C}" type="presParOf" srcId="{14932536-4481-4A1C-8D6F-8C406D879C42}" destId="{577122B1-852C-4BBE-B1B5-60C72BAA7AAD}" srcOrd="1" destOrd="0" presId="urn:microsoft.com/office/officeart/2005/8/layout/list1"/>
    <dgm:cxn modelId="{C23254EA-43F4-477C-A9F4-B03612B5840B}" type="presParOf" srcId="{14932536-4481-4A1C-8D6F-8C406D879C42}" destId="{3353BBBC-B41F-4CA6-B6FF-47EF2E651CDF}" srcOrd="2" destOrd="0" presId="urn:microsoft.com/office/officeart/2005/8/layout/list1"/>
    <dgm:cxn modelId="{736CD589-C497-4D5B-85E5-DF7F6E343016}" type="presParOf" srcId="{14932536-4481-4A1C-8D6F-8C406D879C42}" destId="{D1596BDF-8E7E-4319-A04A-87945ED8D4E8}" srcOrd="3" destOrd="0" presId="urn:microsoft.com/office/officeart/2005/8/layout/list1"/>
    <dgm:cxn modelId="{4C746B12-EF08-4EA5-94F6-519151B38418}" type="presParOf" srcId="{14932536-4481-4A1C-8D6F-8C406D879C42}" destId="{183DA9A9-0B3A-4C03-B3A3-039FF261948F}" srcOrd="4" destOrd="0" presId="urn:microsoft.com/office/officeart/2005/8/layout/list1"/>
    <dgm:cxn modelId="{B100232F-2C12-42B0-84C7-3A394B0401EA}" type="presParOf" srcId="{183DA9A9-0B3A-4C03-B3A3-039FF261948F}" destId="{037EB123-F7AA-49A8-A9D8-B9194B570A62}" srcOrd="0" destOrd="0" presId="urn:microsoft.com/office/officeart/2005/8/layout/list1"/>
    <dgm:cxn modelId="{A4B1F57E-C35A-46CC-84D1-159340DB673A}" type="presParOf" srcId="{183DA9A9-0B3A-4C03-B3A3-039FF261948F}" destId="{4EE80AA3-92AD-4049-B95E-3672B3E74FA4}" srcOrd="1" destOrd="0" presId="urn:microsoft.com/office/officeart/2005/8/layout/list1"/>
    <dgm:cxn modelId="{2773450D-AE3A-441B-87F9-FA9A579F82FD}" type="presParOf" srcId="{14932536-4481-4A1C-8D6F-8C406D879C42}" destId="{A4123210-674D-436F-BA37-86330E56AF62}" srcOrd="5" destOrd="0" presId="urn:microsoft.com/office/officeart/2005/8/layout/list1"/>
    <dgm:cxn modelId="{48FB5C2A-2466-42C3-ACB3-63406FE5A293}" type="presParOf" srcId="{14932536-4481-4A1C-8D6F-8C406D879C42}" destId="{5AE32D0D-4F50-46F9-B6AC-671C87214BD4}" srcOrd="6" destOrd="0" presId="urn:microsoft.com/office/officeart/2005/8/layout/list1"/>
    <dgm:cxn modelId="{BB877BCA-6577-4601-964C-08BFD0FBF97D}" type="presParOf" srcId="{14932536-4481-4A1C-8D6F-8C406D879C42}" destId="{BBF33702-1A1E-4866-837D-BEDDD248FA7F}" srcOrd="7" destOrd="0" presId="urn:microsoft.com/office/officeart/2005/8/layout/list1"/>
    <dgm:cxn modelId="{B82D9FF3-DF71-4B86-9E0C-4C980E9E47B6}" type="presParOf" srcId="{14932536-4481-4A1C-8D6F-8C406D879C42}" destId="{E2B43C38-C5B8-4A32-849A-CE5F7746D906}" srcOrd="8" destOrd="0" presId="urn:microsoft.com/office/officeart/2005/8/layout/list1"/>
    <dgm:cxn modelId="{59B02E42-083A-4732-98DA-C5D183DF4421}" type="presParOf" srcId="{E2B43C38-C5B8-4A32-849A-CE5F7746D906}" destId="{FC1A6226-AC5F-4672-BE64-A19DF6B83E27}" srcOrd="0" destOrd="0" presId="urn:microsoft.com/office/officeart/2005/8/layout/list1"/>
    <dgm:cxn modelId="{07EC5500-2B06-4130-8A87-D0BAF370B86B}" type="presParOf" srcId="{E2B43C38-C5B8-4A32-849A-CE5F7746D906}" destId="{9D3ECA8C-CDE3-484C-A74A-4445873E7486}" srcOrd="1" destOrd="0" presId="urn:microsoft.com/office/officeart/2005/8/layout/list1"/>
    <dgm:cxn modelId="{1C8583FD-7F4E-4C8F-BF06-959F30C95708}" type="presParOf" srcId="{14932536-4481-4A1C-8D6F-8C406D879C42}" destId="{03797D94-2EB1-470C-B861-928147DD3FB5}" srcOrd="9" destOrd="0" presId="urn:microsoft.com/office/officeart/2005/8/layout/list1"/>
    <dgm:cxn modelId="{DC727D7E-718F-4414-BF65-05B47CC432D4}" type="presParOf" srcId="{14932536-4481-4A1C-8D6F-8C406D879C42}" destId="{236F5DC5-112E-483D-8885-0ED0AC216806}"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53BBBC-B41F-4CA6-B6FF-47EF2E651CDF}">
      <dsp:nvSpPr>
        <dsp:cNvPr id="0" name=""/>
        <dsp:cNvSpPr/>
      </dsp:nvSpPr>
      <dsp:spPr>
        <a:xfrm>
          <a:off x="0" y="615754"/>
          <a:ext cx="8640960" cy="55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896676-27AA-4E44-8EF8-B790F54AA448}">
      <dsp:nvSpPr>
        <dsp:cNvPr id="0" name=""/>
        <dsp:cNvSpPr/>
      </dsp:nvSpPr>
      <dsp:spPr>
        <a:xfrm>
          <a:off x="411373" y="291034"/>
          <a:ext cx="8227468" cy="649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25" tIns="0" rIns="228625" bIns="0" numCol="1" spcCol="1270" anchor="ctr" anchorCtr="0">
          <a:noAutofit/>
        </a:bodyPr>
        <a:lstStyle/>
        <a:p>
          <a:pPr lvl="0" algn="l" defTabSz="977900">
            <a:lnSpc>
              <a:spcPct val="90000"/>
            </a:lnSpc>
            <a:spcBef>
              <a:spcPct val="0"/>
            </a:spcBef>
            <a:spcAft>
              <a:spcPct val="35000"/>
            </a:spcAft>
          </a:pPr>
          <a:r>
            <a:rPr lang="es-MX" sz="2200" kern="1200" dirty="0" smtClean="0"/>
            <a:t>CUMPLIMIENTO FECHA INTERNA</a:t>
          </a:r>
          <a:r>
            <a:rPr lang="es-MX" sz="2200" kern="1200" smtClean="0">
              <a:hlinkClick xmlns:r="http://schemas.openxmlformats.org/officeDocument/2006/relationships" r:id="" action="ppaction://hlinksldjump"/>
            </a:rPr>
            <a:t>:</a:t>
          </a:r>
          <a:r>
            <a:rPr lang="es-MX" sz="2200" kern="1200" smtClean="0"/>
            <a:t> 24/27</a:t>
          </a:r>
          <a:r>
            <a:rPr lang="es-MX" sz="2200" kern="1200" dirty="0" smtClean="0"/>
            <a:t>		</a:t>
          </a:r>
          <a:r>
            <a:rPr lang="es-MX" sz="2200" kern="1200" smtClean="0"/>
            <a:t> 	 89%</a:t>
          </a:r>
          <a:endParaRPr lang="es-CO" sz="2200" kern="1200" dirty="0"/>
        </a:p>
      </dsp:txBody>
      <dsp:txXfrm>
        <a:off x="443076" y="322737"/>
        <a:ext cx="8164062" cy="586034"/>
      </dsp:txXfrm>
    </dsp:sp>
    <dsp:sp modelId="{5AE32D0D-4F50-46F9-B6AC-671C87214BD4}">
      <dsp:nvSpPr>
        <dsp:cNvPr id="0" name=""/>
        <dsp:cNvSpPr/>
      </dsp:nvSpPr>
      <dsp:spPr>
        <a:xfrm>
          <a:off x="0" y="1613674"/>
          <a:ext cx="8640960" cy="55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E80AA3-92AD-4049-B95E-3672B3E74FA4}">
      <dsp:nvSpPr>
        <dsp:cNvPr id="0" name=""/>
        <dsp:cNvSpPr/>
      </dsp:nvSpPr>
      <dsp:spPr>
        <a:xfrm>
          <a:off x="411373" y="1288954"/>
          <a:ext cx="8227468" cy="649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25" tIns="0" rIns="228625" bIns="0" numCol="1" spcCol="1270" anchor="ctr" anchorCtr="0">
          <a:noAutofit/>
        </a:bodyPr>
        <a:lstStyle/>
        <a:p>
          <a:pPr lvl="0" algn="l" defTabSz="977900">
            <a:lnSpc>
              <a:spcPct val="90000"/>
            </a:lnSpc>
            <a:spcBef>
              <a:spcPct val="0"/>
            </a:spcBef>
            <a:spcAft>
              <a:spcPct val="35000"/>
            </a:spcAft>
          </a:pPr>
          <a:r>
            <a:rPr lang="es-MX" sz="2200" kern="1200" dirty="0" smtClean="0"/>
            <a:t>AVANCE</a:t>
          </a:r>
          <a:r>
            <a:rPr lang="es-MX" sz="2200" kern="1200" smtClean="0"/>
            <a:t>:  28,5/48</a:t>
          </a:r>
          <a:r>
            <a:rPr lang="es-MX" sz="2200" kern="1200" dirty="0" smtClean="0"/>
            <a:t>			  </a:t>
          </a:r>
          <a:r>
            <a:rPr lang="es-MX" sz="2200" kern="1200" smtClean="0"/>
            <a:t>		  59%</a:t>
          </a:r>
          <a:endParaRPr lang="es-CO" sz="2200" kern="1200" dirty="0"/>
        </a:p>
      </dsp:txBody>
      <dsp:txXfrm>
        <a:off x="443076" y="1320657"/>
        <a:ext cx="8164062" cy="586034"/>
      </dsp:txXfrm>
    </dsp:sp>
    <dsp:sp modelId="{236F5DC5-112E-483D-8885-0ED0AC216806}">
      <dsp:nvSpPr>
        <dsp:cNvPr id="0" name=""/>
        <dsp:cNvSpPr/>
      </dsp:nvSpPr>
      <dsp:spPr>
        <a:xfrm>
          <a:off x="0" y="2842749"/>
          <a:ext cx="8640960" cy="55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3ECA8C-CDE3-484C-A74A-4445873E7486}">
      <dsp:nvSpPr>
        <dsp:cNvPr id="0" name=""/>
        <dsp:cNvSpPr/>
      </dsp:nvSpPr>
      <dsp:spPr>
        <a:xfrm>
          <a:off x="411373" y="2286874"/>
          <a:ext cx="8227468" cy="8805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25" tIns="0" rIns="228625" bIns="0" numCol="1" spcCol="1270" anchor="ctr" anchorCtr="0">
          <a:noAutofit/>
        </a:bodyPr>
        <a:lstStyle/>
        <a:p>
          <a:pPr lvl="0" algn="l" defTabSz="1244600">
            <a:lnSpc>
              <a:spcPct val="90000"/>
            </a:lnSpc>
            <a:spcBef>
              <a:spcPct val="0"/>
            </a:spcBef>
            <a:spcAft>
              <a:spcPts val="0"/>
            </a:spcAft>
          </a:pPr>
          <a:endParaRPr lang="es-MX" sz="2800" kern="1200" dirty="0" smtClean="0"/>
        </a:p>
        <a:p>
          <a:pPr lvl="0" algn="l" defTabSz="1244600">
            <a:lnSpc>
              <a:spcPct val="90000"/>
            </a:lnSpc>
            <a:spcBef>
              <a:spcPct val="0"/>
            </a:spcBef>
            <a:spcAft>
              <a:spcPts val="0"/>
            </a:spcAft>
          </a:pPr>
          <a:r>
            <a:rPr lang="es-MX" sz="2200" kern="1200" dirty="0" smtClean="0"/>
            <a:t>PRÓXIMAS A VENCERSE</a:t>
          </a:r>
        </a:p>
        <a:p>
          <a:pPr lvl="0" algn="l" defTabSz="1244600">
            <a:lnSpc>
              <a:spcPct val="90000"/>
            </a:lnSpc>
            <a:spcBef>
              <a:spcPct val="0"/>
            </a:spcBef>
            <a:spcAft>
              <a:spcPts val="0"/>
            </a:spcAft>
          </a:pPr>
          <a:r>
            <a:rPr lang="es-MX" sz="2200" kern="1200" dirty="0" smtClean="0"/>
            <a:t>(4° trimestre de 2016)</a:t>
          </a:r>
          <a:r>
            <a:rPr lang="es-MX" sz="2200" kern="1200" dirty="0" smtClean="0">
              <a:hlinkClick xmlns:r="http://schemas.openxmlformats.org/officeDocument/2006/relationships" r:id="" action="ppaction://hlinksldjump"/>
            </a:rPr>
            <a:t>:</a:t>
          </a:r>
          <a:r>
            <a:rPr lang="es-MX" sz="2200" kern="1200" dirty="0" smtClean="0"/>
            <a:t>          </a:t>
          </a:r>
          <a:r>
            <a:rPr lang="es-MX" sz="2500" kern="1200" dirty="0" smtClean="0"/>
            <a:t>		</a:t>
          </a:r>
          <a:r>
            <a:rPr lang="es-MX" sz="2500" kern="1200" smtClean="0"/>
            <a:t>                             </a:t>
          </a:r>
          <a:r>
            <a:rPr lang="es-MX" sz="2200" kern="1200" smtClean="0"/>
            <a:t>17</a:t>
          </a:r>
          <a:r>
            <a:rPr lang="es-MX" sz="2500" kern="1200" smtClean="0"/>
            <a:t> </a:t>
          </a:r>
          <a:endParaRPr lang="es-MX" sz="2500" kern="1200" dirty="0" smtClean="0"/>
        </a:p>
        <a:p>
          <a:pPr lvl="0" algn="l" defTabSz="1244600">
            <a:lnSpc>
              <a:spcPct val="90000"/>
            </a:lnSpc>
            <a:spcBef>
              <a:spcPct val="0"/>
            </a:spcBef>
            <a:spcAft>
              <a:spcPct val="35000"/>
            </a:spcAft>
          </a:pPr>
          <a:endParaRPr lang="es-MX" sz="900" kern="1200" dirty="0" smtClean="0"/>
        </a:p>
        <a:p>
          <a:pPr lvl="0" algn="l" defTabSz="1244600">
            <a:lnSpc>
              <a:spcPct val="90000"/>
            </a:lnSpc>
            <a:spcBef>
              <a:spcPct val="0"/>
            </a:spcBef>
            <a:spcAft>
              <a:spcPct val="35000"/>
            </a:spcAft>
          </a:pPr>
          <a:endParaRPr lang="es-CO" sz="200" kern="1200" dirty="0"/>
        </a:p>
      </dsp:txBody>
      <dsp:txXfrm>
        <a:off x="454360" y="2329861"/>
        <a:ext cx="8141494" cy="79462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s-CO"/>
          </a:p>
        </p:txBody>
      </p:sp>
      <p:sp>
        <p:nvSpPr>
          <p:cNvPr id="3" name="2 Marcador de fecha"/>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99B95587-273F-410D-A590-A10B34E4BEE7}" type="datetimeFigureOut">
              <a:rPr lang="es-CO" smtClean="0"/>
              <a:t>1/11/2016</a:t>
            </a:fld>
            <a:endParaRPr lang="es-CO"/>
          </a:p>
        </p:txBody>
      </p:sp>
      <p:sp>
        <p:nvSpPr>
          <p:cNvPr id="4" name="3 Marcador de pie de página"/>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endParaRPr lang="es-CO"/>
          </a:p>
        </p:txBody>
      </p:sp>
      <p:sp>
        <p:nvSpPr>
          <p:cNvPr id="5" name="4 Marcador de número de diapositiva"/>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A72A0AC5-F40D-4B9F-A325-5C1799BE5B39}" type="slidenum">
              <a:rPr lang="es-CO" smtClean="0"/>
              <a:t>‹Nº›</a:t>
            </a:fld>
            <a:endParaRPr lang="es-CO"/>
          </a:p>
        </p:txBody>
      </p:sp>
    </p:spTree>
    <p:extLst>
      <p:ext uri="{BB962C8B-B14F-4D97-AF65-F5344CB8AC3E}">
        <p14:creationId xmlns:p14="http://schemas.microsoft.com/office/powerpoint/2010/main" val="3062684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028440" cy="350520"/>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s-ES"/>
          </a:p>
        </p:txBody>
      </p:sp>
      <p:sp>
        <p:nvSpPr>
          <p:cNvPr id="3" name="2 Marcador de fecha"/>
          <p:cNvSpPr>
            <a:spLocks noGrp="1"/>
          </p:cNvSpPr>
          <p:nvPr>
            <p:ph type="dt" idx="1"/>
          </p:nvPr>
        </p:nvSpPr>
        <p:spPr>
          <a:xfrm>
            <a:off x="5265809" y="0"/>
            <a:ext cx="4028440" cy="350520"/>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460D1703-ACE4-420A-821C-51DE8E173ABF}" type="datetimeFigureOut">
              <a:rPr lang="es-ES"/>
              <a:pPr>
                <a:defRPr/>
              </a:pPr>
              <a:t>01/11/2016</a:t>
            </a:fld>
            <a:endParaRPr lang="es-ES"/>
          </a:p>
        </p:txBody>
      </p:sp>
      <p:sp>
        <p:nvSpPr>
          <p:cNvPr id="4" name="3 Marcador de imagen de diapositiva"/>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pPr lvl="0"/>
            <a:endParaRPr lang="es-ES" noProof="0" smtClean="0"/>
          </a:p>
        </p:txBody>
      </p:sp>
      <p:sp>
        <p:nvSpPr>
          <p:cNvPr id="5" name="4 Marcador de notas"/>
          <p:cNvSpPr>
            <a:spLocks noGrp="1"/>
          </p:cNvSpPr>
          <p:nvPr>
            <p:ph type="body" sz="quarter" idx="3"/>
          </p:nvPr>
        </p:nvSpPr>
        <p:spPr>
          <a:xfrm>
            <a:off x="929640" y="3329940"/>
            <a:ext cx="7437120" cy="3154680"/>
          </a:xfrm>
          <a:prstGeom prst="rect">
            <a:avLst/>
          </a:prstGeom>
        </p:spPr>
        <p:txBody>
          <a:bodyPr vert="horz" lIns="93177" tIns="46589" rIns="93177" bIns="46589"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s-ES"/>
          </a:p>
        </p:txBody>
      </p:sp>
      <p:sp>
        <p:nvSpPr>
          <p:cNvPr id="7" name="6 Marcador de número de diapositiva"/>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2C1D1E2E-2358-40A7-B802-0AC69B49B2DC}" type="slidenum">
              <a:rPr lang="es-ES"/>
              <a:pPr>
                <a:defRPr/>
              </a:pPr>
              <a:t>‹Nº›</a:t>
            </a:fld>
            <a:endParaRPr lang="es-ES"/>
          </a:p>
        </p:txBody>
      </p:sp>
    </p:spTree>
    <p:extLst>
      <p:ext uri="{BB962C8B-B14F-4D97-AF65-F5344CB8AC3E}">
        <p14:creationId xmlns:p14="http://schemas.microsoft.com/office/powerpoint/2010/main" val="12904873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lvl1pPr>
              <a:defRPr>
                <a:solidFill>
                  <a:schemeClr val="tx2">
                    <a:lumMod val="60000"/>
                    <a:lumOff val="40000"/>
                  </a:schemeClr>
                </a:solidFill>
              </a:defRPr>
            </a:lvl1pPr>
          </a:lstStyle>
          <a:p>
            <a:r>
              <a:rPr lang="es-ES" dirty="0" smtClean="0"/>
              <a:t>Haga clic para modificar el estilo de título del patrón</a:t>
            </a:r>
            <a:endParaRPr lang="es-ES" dirty="0"/>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Haga clic para modificar el estilo de subtítulo del patrón</a:t>
            </a:r>
            <a:endParaRPr lang="es-ES" dirty="0"/>
          </a:p>
        </p:txBody>
      </p:sp>
      <p:pic>
        <p:nvPicPr>
          <p:cNvPr id="9" name="8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6091046"/>
            <a:ext cx="2185421" cy="676657"/>
          </a:xfrm>
          <a:prstGeom prst="rect">
            <a:avLst/>
          </a:prstGeom>
        </p:spPr>
      </p:pic>
    </p:spTree>
    <p:extLst>
      <p:ext uri="{BB962C8B-B14F-4D97-AF65-F5344CB8AC3E}">
        <p14:creationId xmlns:p14="http://schemas.microsoft.com/office/powerpoint/2010/main" val="93870122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3 Rectángulo"/>
          <p:cNvSpPr/>
          <p:nvPr userDrawn="1"/>
        </p:nvSpPr>
        <p:spPr>
          <a:xfrm>
            <a:off x="0" y="6000750"/>
            <a:ext cx="9144000" cy="857250"/>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 name="1 Título"/>
          <p:cNvSpPr>
            <a:spLocks noGrp="1"/>
          </p:cNvSpPr>
          <p:nvPr>
            <p:ph type="title"/>
          </p:nvPr>
        </p:nvSpPr>
        <p:spPr/>
        <p:txBody>
          <a:bodyPr/>
          <a:lstStyle/>
          <a:p>
            <a:r>
              <a:rPr lang="es-ES" dirty="0" smtClean="0"/>
              <a:t>Haga clic para modificar el estilo de título del patrón</a:t>
            </a:r>
            <a:endParaRPr lang="es-ES" dirty="0"/>
          </a:p>
        </p:txBody>
      </p:sp>
      <p:sp>
        <p:nvSpPr>
          <p:cNvPr id="3" name="2 Marcador de contenido"/>
          <p:cNvSpPr>
            <a:spLocks noGrp="1"/>
          </p:cNvSpPr>
          <p:nvPr>
            <p:ph idx="1"/>
          </p:nvPr>
        </p:nvSpPr>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7" name="3 Marcador de fecha"/>
          <p:cNvSpPr>
            <a:spLocks noGrp="1"/>
          </p:cNvSpPr>
          <p:nvPr>
            <p:ph type="dt" sz="half" idx="10"/>
          </p:nvPr>
        </p:nvSpPr>
        <p:spPr/>
        <p:txBody>
          <a:bodyPr/>
          <a:lstStyle>
            <a:lvl1pPr>
              <a:defRPr/>
            </a:lvl1pPr>
          </a:lstStyle>
          <a:p>
            <a:pPr>
              <a:defRPr/>
            </a:pPr>
            <a:fld id="{7DA63B11-977F-4743-96A8-4B85430EE86B}" type="datetimeFigureOut">
              <a:rPr lang="es-ES"/>
              <a:pPr>
                <a:defRPr/>
              </a:pPr>
              <a:t>01/11/2016</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0F2B26EA-FA4B-4855-AECD-10A6642E8768}" type="slidenum">
              <a:rPr lang="es-ES"/>
              <a:pPr>
                <a:defRPr/>
              </a:pPr>
              <a:t>‹Nº›</a:t>
            </a:fld>
            <a:endParaRPr lang="es-ES"/>
          </a:p>
        </p:txBody>
      </p:sp>
      <p:pic>
        <p:nvPicPr>
          <p:cNvPr id="11" name="10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6091046"/>
            <a:ext cx="2185421" cy="676657"/>
          </a:xfrm>
          <a:prstGeom prst="rect">
            <a:avLst/>
          </a:prstGeom>
        </p:spPr>
      </p:pic>
      <p:sp>
        <p:nvSpPr>
          <p:cNvPr id="13" name="12 Rectángulo redondeado"/>
          <p:cNvSpPr/>
          <p:nvPr userDrawn="1"/>
        </p:nvSpPr>
        <p:spPr>
          <a:xfrm>
            <a:off x="5868144" y="6086854"/>
            <a:ext cx="3288060" cy="6850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7" name="16 Imagen"/>
          <p:cNvPicPr>
            <a:picLocks noChangeAspect="1"/>
          </p:cNvPicPr>
          <p:nvPr userDrawn="1"/>
        </p:nvPicPr>
        <p:blipFill rotWithShape="1">
          <a:blip r:embed="rId3">
            <a:extLst>
              <a:ext uri="{28A0092B-C50C-407E-A947-70E740481C1C}">
                <a14:useLocalDpi xmlns:a14="http://schemas.microsoft.com/office/drawing/2010/main" val="0"/>
              </a:ext>
            </a:extLst>
          </a:blip>
          <a:srcRect t="7223" b="8077"/>
          <a:stretch/>
        </p:blipFill>
        <p:spPr>
          <a:xfrm>
            <a:off x="6061866" y="6093296"/>
            <a:ext cx="2827787" cy="680848"/>
          </a:xfrm>
          <a:prstGeom prst="rect">
            <a:avLst/>
          </a:prstGeom>
        </p:spPr>
      </p:pic>
    </p:spTree>
    <p:extLst>
      <p:ext uri="{BB962C8B-B14F-4D97-AF65-F5344CB8AC3E}">
        <p14:creationId xmlns:p14="http://schemas.microsoft.com/office/powerpoint/2010/main" val="7222400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6" name="5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6091046"/>
            <a:ext cx="2185421" cy="676657"/>
          </a:xfrm>
          <a:prstGeom prst="rect">
            <a:avLst/>
          </a:prstGeom>
        </p:spPr>
      </p:pic>
      <p:sp>
        <p:nvSpPr>
          <p:cNvPr id="7" name="6 Rectángulo redondeado"/>
          <p:cNvSpPr/>
          <p:nvPr userDrawn="1"/>
        </p:nvSpPr>
        <p:spPr>
          <a:xfrm>
            <a:off x="5868144" y="6086854"/>
            <a:ext cx="3288060" cy="6850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3" name="2 Imagen"/>
          <p:cNvPicPr>
            <a:picLocks noChangeAspect="1"/>
          </p:cNvPicPr>
          <p:nvPr userDrawn="1"/>
        </p:nvPicPr>
        <p:blipFill rotWithShape="1">
          <a:blip r:embed="rId3">
            <a:extLst>
              <a:ext uri="{28A0092B-C50C-407E-A947-70E740481C1C}">
                <a14:useLocalDpi xmlns:a14="http://schemas.microsoft.com/office/drawing/2010/main" val="0"/>
              </a:ext>
            </a:extLst>
          </a:blip>
          <a:srcRect t="7223" b="8077"/>
          <a:stretch/>
        </p:blipFill>
        <p:spPr>
          <a:xfrm>
            <a:off x="6061866" y="6093296"/>
            <a:ext cx="2827787" cy="680848"/>
          </a:xfrm>
          <a:prstGeom prst="rect">
            <a:avLst/>
          </a:prstGeom>
        </p:spPr>
      </p:pic>
    </p:spTree>
    <p:extLst>
      <p:ext uri="{BB962C8B-B14F-4D97-AF65-F5344CB8AC3E}">
        <p14:creationId xmlns:p14="http://schemas.microsoft.com/office/powerpoint/2010/main" val="152502800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sp>
        <p:nvSpPr>
          <p:cNvPr id="4" name="3 Rectángulo"/>
          <p:cNvSpPr/>
          <p:nvPr userDrawn="1"/>
        </p:nvSpPr>
        <p:spPr>
          <a:xfrm>
            <a:off x="0" y="6000750"/>
            <a:ext cx="9144000" cy="857250"/>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 name="1 Título"/>
          <p:cNvSpPr>
            <a:spLocks noGrp="1"/>
          </p:cNvSpPr>
          <p:nvPr>
            <p:ph type="title"/>
          </p:nvPr>
        </p:nvSpPr>
        <p:spPr>
          <a:xfrm>
            <a:off x="1720850" y="4714884"/>
            <a:ext cx="5851546" cy="652455"/>
          </a:xfrm>
        </p:spPr>
        <p:txBody>
          <a:bodyPr anchor="b"/>
          <a:lstStyle>
            <a:lvl1pPr algn="ctr">
              <a:defRPr sz="2200" b="1"/>
            </a:lvl1pPr>
          </a:lstStyle>
          <a:p>
            <a:r>
              <a:rPr lang="es-ES" dirty="0" smtClean="0"/>
              <a:t>Haga clic para modificar el estilo de título del patrón</a:t>
            </a:r>
            <a:endParaRPr lang="es-ES" dirty="0"/>
          </a:p>
        </p:txBody>
      </p:sp>
      <p:sp>
        <p:nvSpPr>
          <p:cNvPr id="3" name="2 Marcador de posición de imagen"/>
          <p:cNvSpPr>
            <a:spLocks noGrp="1"/>
          </p:cNvSpPr>
          <p:nvPr>
            <p:ph type="pic" idx="1"/>
          </p:nvPr>
        </p:nvSpPr>
        <p:spPr>
          <a:xfrm>
            <a:off x="1792288" y="428604"/>
            <a:ext cx="5637232" cy="4298971"/>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
        <p:nvSpPr>
          <p:cNvPr id="6" name="3 Marcador de fecha"/>
          <p:cNvSpPr>
            <a:spLocks noGrp="1"/>
          </p:cNvSpPr>
          <p:nvPr>
            <p:ph type="dt" sz="half" idx="10"/>
          </p:nvPr>
        </p:nvSpPr>
        <p:spPr/>
        <p:txBody>
          <a:bodyPr/>
          <a:lstStyle>
            <a:lvl1pPr>
              <a:defRPr/>
            </a:lvl1pPr>
          </a:lstStyle>
          <a:p>
            <a:pPr>
              <a:defRPr/>
            </a:pPr>
            <a:fld id="{4B42C719-70E1-4D6E-903D-C00A4E1955DB}" type="datetimeFigureOut">
              <a:rPr lang="es-ES"/>
              <a:pPr>
                <a:defRPr/>
              </a:pPr>
              <a:t>01/11/2016</a:t>
            </a:fld>
            <a:endParaRPr lang="es-ES"/>
          </a:p>
        </p:txBody>
      </p:sp>
      <p:sp>
        <p:nvSpPr>
          <p:cNvPr id="7" name="4 Marcador de pie de página"/>
          <p:cNvSpPr>
            <a:spLocks noGrp="1"/>
          </p:cNvSpPr>
          <p:nvPr>
            <p:ph type="ftr" sz="quarter" idx="11"/>
          </p:nvPr>
        </p:nvSpPr>
        <p:spPr/>
        <p:txBody>
          <a:bodyPr/>
          <a:lstStyle>
            <a:lvl1pPr>
              <a:defRPr/>
            </a:lvl1pPr>
          </a:lstStyle>
          <a:p>
            <a:pPr>
              <a:defRPr/>
            </a:pPr>
            <a:endParaRPr lang="es-ES"/>
          </a:p>
        </p:txBody>
      </p:sp>
      <p:sp>
        <p:nvSpPr>
          <p:cNvPr id="8" name="5 Marcador de número de diapositiva"/>
          <p:cNvSpPr>
            <a:spLocks noGrp="1"/>
          </p:cNvSpPr>
          <p:nvPr>
            <p:ph type="sldNum" sz="quarter" idx="12"/>
          </p:nvPr>
        </p:nvSpPr>
        <p:spPr/>
        <p:txBody>
          <a:bodyPr/>
          <a:lstStyle>
            <a:lvl1pPr>
              <a:defRPr/>
            </a:lvl1pPr>
          </a:lstStyle>
          <a:p>
            <a:pPr>
              <a:defRPr/>
            </a:pPr>
            <a:fld id="{8D69F176-EFAC-476E-A100-82FCE2B13E5D}" type="slidenum">
              <a:rPr lang="es-ES"/>
              <a:pPr>
                <a:defRPr/>
              </a:pPr>
              <a:t>‹Nº›</a:t>
            </a:fld>
            <a:endParaRPr lang="es-ES"/>
          </a:p>
        </p:txBody>
      </p:sp>
      <p:pic>
        <p:nvPicPr>
          <p:cNvPr id="10" name="9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6091046"/>
            <a:ext cx="2185421" cy="676657"/>
          </a:xfrm>
          <a:prstGeom prst="rect">
            <a:avLst/>
          </a:prstGeom>
        </p:spPr>
      </p:pic>
      <p:sp>
        <p:nvSpPr>
          <p:cNvPr id="16" name="15 Rectángulo redondeado"/>
          <p:cNvSpPr/>
          <p:nvPr userDrawn="1"/>
        </p:nvSpPr>
        <p:spPr>
          <a:xfrm>
            <a:off x="5868144" y="6086854"/>
            <a:ext cx="3288060" cy="6850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7" name="16 Imagen"/>
          <p:cNvPicPr>
            <a:picLocks noChangeAspect="1"/>
          </p:cNvPicPr>
          <p:nvPr userDrawn="1"/>
        </p:nvPicPr>
        <p:blipFill rotWithShape="1">
          <a:blip r:embed="rId3">
            <a:extLst>
              <a:ext uri="{28A0092B-C50C-407E-A947-70E740481C1C}">
                <a14:useLocalDpi xmlns:a14="http://schemas.microsoft.com/office/drawing/2010/main" val="0"/>
              </a:ext>
            </a:extLst>
          </a:blip>
          <a:srcRect t="7223" b="8077"/>
          <a:stretch/>
        </p:blipFill>
        <p:spPr>
          <a:xfrm>
            <a:off x="6061866" y="6093296"/>
            <a:ext cx="2827787" cy="680848"/>
          </a:xfrm>
          <a:prstGeom prst="rect">
            <a:avLst/>
          </a:prstGeom>
        </p:spPr>
      </p:pic>
    </p:spTree>
    <p:extLst>
      <p:ext uri="{BB962C8B-B14F-4D97-AF65-F5344CB8AC3E}">
        <p14:creationId xmlns:p14="http://schemas.microsoft.com/office/powerpoint/2010/main" val="73419336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1"/>
            <a:ext cx="8229600" cy="413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89852C0-83AC-45BD-8080-8739EC462417}" type="datetimeFigureOut">
              <a:rPr lang="es-ES"/>
              <a:pPr>
                <a:defRPr/>
              </a:pPr>
              <a:t>01/11/2016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C1719B8-940F-4129-85A9-4F3830CCB4DF}" type="slidenum">
              <a:rPr lang="es-ES"/>
              <a:pPr>
                <a:defRPr/>
              </a:pPr>
              <a:t>‹Nº›</a:t>
            </a:fld>
            <a:endParaRPr lang="es-ES"/>
          </a:p>
        </p:txBody>
      </p:sp>
      <p:sp>
        <p:nvSpPr>
          <p:cNvPr id="7" name="6 Rectángulo"/>
          <p:cNvSpPr/>
          <p:nvPr/>
        </p:nvSpPr>
        <p:spPr>
          <a:xfrm>
            <a:off x="0" y="6000750"/>
            <a:ext cx="9144000" cy="857250"/>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3" name="2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1520" y="6091046"/>
            <a:ext cx="2185421" cy="676657"/>
          </a:xfrm>
          <a:prstGeom prst="rect">
            <a:avLst/>
          </a:prstGeom>
        </p:spPr>
      </p:pic>
      <p:sp>
        <p:nvSpPr>
          <p:cNvPr id="16" name="15 Rectángulo redondeado"/>
          <p:cNvSpPr/>
          <p:nvPr userDrawn="1"/>
        </p:nvSpPr>
        <p:spPr>
          <a:xfrm>
            <a:off x="5868144" y="6086854"/>
            <a:ext cx="3288060" cy="6850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7" name="16 Imagen"/>
          <p:cNvPicPr>
            <a:picLocks noChangeAspect="1"/>
          </p:cNvPicPr>
          <p:nvPr userDrawn="1"/>
        </p:nvPicPr>
        <p:blipFill rotWithShape="1">
          <a:blip r:embed="rId7">
            <a:extLst>
              <a:ext uri="{28A0092B-C50C-407E-A947-70E740481C1C}">
                <a14:useLocalDpi xmlns:a14="http://schemas.microsoft.com/office/drawing/2010/main" val="0"/>
              </a:ext>
            </a:extLst>
          </a:blip>
          <a:srcRect t="7223" b="8077"/>
          <a:stretch/>
        </p:blipFill>
        <p:spPr>
          <a:xfrm>
            <a:off x="6061866" y="6093296"/>
            <a:ext cx="2827787" cy="680848"/>
          </a:xfrm>
          <a:prstGeom prst="rect">
            <a:avLst/>
          </a:prstGeom>
        </p:spPr>
      </p:pic>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Lst>
  <p:timing>
    <p:tnLst>
      <p:par>
        <p:cTn id="1" dur="indefinite" restart="never" nodeType="tmRoot"/>
      </p:par>
    </p:tnLst>
  </p:timing>
  <p:txStyles>
    <p:titleStyle>
      <a:lvl1pPr algn="ctr" rtl="0" eaLnBrk="0" fontAlgn="base" hangingPunct="0">
        <a:spcBef>
          <a:spcPct val="0"/>
        </a:spcBef>
        <a:spcAft>
          <a:spcPct val="0"/>
        </a:spcAft>
        <a:defRPr sz="3600" b="1" kern="1200">
          <a:solidFill>
            <a:srgbClr val="558ED5"/>
          </a:solidFill>
          <a:latin typeface="+mj-lt"/>
          <a:ea typeface="+mj-ea"/>
          <a:cs typeface="+mj-cs"/>
        </a:defRPr>
      </a:lvl1pPr>
      <a:lvl2pPr algn="ctr" rtl="0" eaLnBrk="0" fontAlgn="base" hangingPunct="0">
        <a:spcBef>
          <a:spcPct val="0"/>
        </a:spcBef>
        <a:spcAft>
          <a:spcPct val="0"/>
        </a:spcAft>
        <a:defRPr sz="3600" b="1">
          <a:solidFill>
            <a:srgbClr val="558ED5"/>
          </a:solidFill>
          <a:latin typeface="Calibri" pitchFamily="34" charset="0"/>
        </a:defRPr>
      </a:lvl2pPr>
      <a:lvl3pPr algn="ctr" rtl="0" eaLnBrk="0" fontAlgn="base" hangingPunct="0">
        <a:spcBef>
          <a:spcPct val="0"/>
        </a:spcBef>
        <a:spcAft>
          <a:spcPct val="0"/>
        </a:spcAft>
        <a:defRPr sz="3600" b="1">
          <a:solidFill>
            <a:srgbClr val="558ED5"/>
          </a:solidFill>
          <a:latin typeface="Calibri" pitchFamily="34" charset="0"/>
        </a:defRPr>
      </a:lvl3pPr>
      <a:lvl4pPr algn="ctr" rtl="0" eaLnBrk="0" fontAlgn="base" hangingPunct="0">
        <a:spcBef>
          <a:spcPct val="0"/>
        </a:spcBef>
        <a:spcAft>
          <a:spcPct val="0"/>
        </a:spcAft>
        <a:defRPr sz="3600" b="1">
          <a:solidFill>
            <a:srgbClr val="558ED5"/>
          </a:solidFill>
          <a:latin typeface="Calibri" pitchFamily="34" charset="0"/>
        </a:defRPr>
      </a:lvl4pPr>
      <a:lvl5pPr algn="ctr" rtl="0" eaLnBrk="0" fontAlgn="base" hangingPunct="0">
        <a:spcBef>
          <a:spcPct val="0"/>
        </a:spcBef>
        <a:spcAft>
          <a:spcPct val="0"/>
        </a:spcAft>
        <a:defRPr sz="3600" b="1">
          <a:solidFill>
            <a:srgbClr val="558ED5"/>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b="1"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b="1"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b="1"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gestiondocumental.cra.gov.co/orfeonew/busqueda/busquedaPiloto.php?PHPSESSID=160406094859o1921682560DVERA&amp;FormName=Search&amp;FormAction=search&amp;s_RADI_NUME_RADI=&amp;s_DOCTO=&amp;s_SGD_EXP_SUBEXPEDIENTE=&amp;s_solo_nomb=All&amp;s_RADI_NOMB=contaduria&amp;s_entrada=9999&amp;s_desde_dia=1&amp;s_desde_mes=3&amp;s_desde_ano=2016&amp;s_hasta_dia=6&amp;s_hasta_mes=4&amp;s_hasta_ano=2016&amp;s_TDOC_CODI=9999&amp;s_RADI_DEPE_ACTU=&amp;Busqueda=B%C3%BAsqueda"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19 Imagen" descr="Ambiente.jpg"/>
          <p:cNvPicPr>
            <a:picLocks noChangeAspect="1"/>
          </p:cNvPicPr>
          <p:nvPr/>
        </p:nvPicPr>
        <p:blipFill>
          <a:blip r:embed="rId2" cstate="print"/>
          <a:stretch>
            <a:fillRect/>
          </a:stretch>
        </p:blipFill>
        <p:spPr>
          <a:xfrm>
            <a:off x="9128" y="-101"/>
            <a:ext cx="9180000" cy="6885000"/>
          </a:xfrm>
          <a:prstGeom prst="rect">
            <a:avLst/>
          </a:prstGeom>
        </p:spPr>
      </p:pic>
      <p:sp>
        <p:nvSpPr>
          <p:cNvPr id="5" name="4 Rectángulo"/>
          <p:cNvSpPr/>
          <p:nvPr/>
        </p:nvSpPr>
        <p:spPr>
          <a:xfrm>
            <a:off x="0" y="3861048"/>
            <a:ext cx="9144000" cy="1440160"/>
          </a:xfrm>
          <a:prstGeom prst="rect">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grpSp>
        <p:nvGrpSpPr>
          <p:cNvPr id="4" name="3 Grupo"/>
          <p:cNvGrpSpPr/>
          <p:nvPr/>
        </p:nvGrpSpPr>
        <p:grpSpPr>
          <a:xfrm>
            <a:off x="-1" y="416992"/>
            <a:ext cx="4716017" cy="1440160"/>
            <a:chOff x="-1" y="416992"/>
            <a:chExt cx="4716017" cy="1440160"/>
          </a:xfrm>
        </p:grpSpPr>
        <p:sp>
          <p:nvSpPr>
            <p:cNvPr id="14" name="13 Rectángulo redondeado"/>
            <p:cNvSpPr/>
            <p:nvPr/>
          </p:nvSpPr>
          <p:spPr>
            <a:xfrm>
              <a:off x="-1" y="416992"/>
              <a:ext cx="4716017" cy="1440160"/>
            </a:xfrm>
            <a:prstGeom prst="round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O" dirty="0"/>
            </a:p>
          </p:txBody>
        </p:sp>
        <p:pic>
          <p:nvPicPr>
            <p:cNvPr id="15" name="1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048" y="620688"/>
              <a:ext cx="3564904" cy="1095150"/>
            </a:xfrm>
            <a:prstGeom prst="rect">
              <a:avLst/>
            </a:prstGeom>
          </p:spPr>
        </p:pic>
      </p:grpSp>
      <p:sp>
        <p:nvSpPr>
          <p:cNvPr id="17" name="1 Título"/>
          <p:cNvSpPr txBox="1">
            <a:spLocks/>
          </p:cNvSpPr>
          <p:nvPr/>
        </p:nvSpPr>
        <p:spPr bwMode="auto">
          <a:xfrm>
            <a:off x="535434" y="3795315"/>
            <a:ext cx="8501062"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kern="1200">
                <a:solidFill>
                  <a:schemeClr val="tx2">
                    <a:lumMod val="60000"/>
                    <a:lumOff val="40000"/>
                  </a:schemeClr>
                </a:solidFill>
                <a:latin typeface="+mj-lt"/>
                <a:ea typeface="+mj-ea"/>
                <a:cs typeface="+mj-cs"/>
              </a:defRPr>
            </a:lvl1pPr>
            <a:lvl2pPr algn="ctr" rtl="0" eaLnBrk="0" fontAlgn="base" hangingPunct="0">
              <a:spcBef>
                <a:spcPct val="0"/>
              </a:spcBef>
              <a:spcAft>
                <a:spcPct val="0"/>
              </a:spcAft>
              <a:defRPr sz="3600" b="1">
                <a:solidFill>
                  <a:srgbClr val="558ED5"/>
                </a:solidFill>
                <a:latin typeface="Calibri" pitchFamily="34" charset="0"/>
              </a:defRPr>
            </a:lvl2pPr>
            <a:lvl3pPr algn="ctr" rtl="0" eaLnBrk="0" fontAlgn="base" hangingPunct="0">
              <a:spcBef>
                <a:spcPct val="0"/>
              </a:spcBef>
              <a:spcAft>
                <a:spcPct val="0"/>
              </a:spcAft>
              <a:defRPr sz="3600" b="1">
                <a:solidFill>
                  <a:srgbClr val="558ED5"/>
                </a:solidFill>
                <a:latin typeface="Calibri" pitchFamily="34" charset="0"/>
              </a:defRPr>
            </a:lvl3pPr>
            <a:lvl4pPr algn="ctr" rtl="0" eaLnBrk="0" fontAlgn="base" hangingPunct="0">
              <a:spcBef>
                <a:spcPct val="0"/>
              </a:spcBef>
              <a:spcAft>
                <a:spcPct val="0"/>
              </a:spcAft>
              <a:defRPr sz="3600" b="1">
                <a:solidFill>
                  <a:srgbClr val="558ED5"/>
                </a:solidFill>
                <a:latin typeface="Calibri" pitchFamily="34" charset="0"/>
              </a:defRPr>
            </a:lvl4pPr>
            <a:lvl5pPr algn="ctr" rtl="0" eaLnBrk="0" fontAlgn="base" hangingPunct="0">
              <a:spcBef>
                <a:spcPct val="0"/>
              </a:spcBef>
              <a:spcAft>
                <a:spcPct val="0"/>
              </a:spcAft>
              <a:defRPr sz="3600" b="1">
                <a:solidFill>
                  <a:srgbClr val="558ED5"/>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s-MX" dirty="0" smtClean="0">
                <a:solidFill>
                  <a:schemeClr val="tx1"/>
                </a:solidFill>
              </a:rPr>
              <a:t>Control Interno </a:t>
            </a:r>
          </a:p>
          <a:p>
            <a:pPr algn="l" eaLnBrk="1" hangingPunct="1"/>
            <a:r>
              <a:rPr lang="es-MX" dirty="0" smtClean="0">
                <a:solidFill>
                  <a:schemeClr val="tx1"/>
                </a:solidFill>
              </a:rPr>
              <a:t>Seguimiento al Plan de Mejoramiento de la CGR-2013-2014</a:t>
            </a:r>
            <a:endParaRPr lang="es-ES" dirty="0" smtClean="0">
              <a:solidFill>
                <a:schemeClr val="tx1"/>
              </a:solidFill>
            </a:endParaRPr>
          </a:p>
        </p:txBody>
      </p:sp>
      <p:sp>
        <p:nvSpPr>
          <p:cNvPr id="21" name="20 CuadroTexto"/>
          <p:cNvSpPr txBox="1"/>
          <p:nvPr/>
        </p:nvSpPr>
        <p:spPr>
          <a:xfrm>
            <a:off x="683568" y="5684570"/>
            <a:ext cx="3013451" cy="1200329"/>
          </a:xfrm>
          <a:prstGeom prst="rect">
            <a:avLst/>
          </a:prstGeom>
          <a:noFill/>
        </p:spPr>
        <p:txBody>
          <a:bodyPr wrap="square" rtlCol="0">
            <a:spAutoFit/>
          </a:bodyPr>
          <a:lstStyle/>
          <a:p>
            <a:pPr eaLnBrk="1" hangingPunct="1"/>
            <a:r>
              <a:rPr lang="es-MX" sz="3600" b="1" smtClean="0">
                <a:latin typeface="+mj-lt"/>
                <a:ea typeface="+mj-ea"/>
                <a:cs typeface="+mj-cs"/>
              </a:rPr>
              <a:t>Octubre 31 </a:t>
            </a:r>
            <a:r>
              <a:rPr lang="es-MX" sz="3600" b="1" dirty="0">
                <a:latin typeface="+mj-lt"/>
                <a:ea typeface="+mj-ea"/>
                <a:cs typeface="+mj-cs"/>
              </a:rPr>
              <a:t>de </a:t>
            </a:r>
            <a:r>
              <a:rPr lang="es-MX" sz="3600" b="1" dirty="0" smtClean="0">
                <a:latin typeface="+mj-lt"/>
                <a:ea typeface="+mj-ea"/>
                <a:cs typeface="+mj-cs"/>
              </a:rPr>
              <a:t>2016</a:t>
            </a:r>
            <a:endParaRPr lang="es-ES" sz="3600" b="1" dirty="0">
              <a:latin typeface="+mj-lt"/>
              <a:ea typeface="+mj-ea"/>
              <a:cs typeface="+mj-cs"/>
            </a:endParaRPr>
          </a:p>
        </p:txBody>
      </p:sp>
      <p:sp>
        <p:nvSpPr>
          <p:cNvPr id="19" name="18 Rectángulo redondeado"/>
          <p:cNvSpPr/>
          <p:nvPr/>
        </p:nvSpPr>
        <p:spPr>
          <a:xfrm>
            <a:off x="5004048" y="5697352"/>
            <a:ext cx="4166593" cy="90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O" dirty="0"/>
          </a:p>
        </p:txBody>
      </p:sp>
      <p:pic>
        <p:nvPicPr>
          <p:cNvPr id="22" name="21 Imagen"/>
          <p:cNvPicPr>
            <a:picLocks noChangeAspect="1"/>
          </p:cNvPicPr>
          <p:nvPr/>
        </p:nvPicPr>
        <p:blipFill rotWithShape="1">
          <a:blip r:embed="rId4">
            <a:extLst>
              <a:ext uri="{28A0092B-C50C-407E-A947-70E740481C1C}">
                <a14:useLocalDpi xmlns:a14="http://schemas.microsoft.com/office/drawing/2010/main" val="0"/>
              </a:ext>
            </a:extLst>
          </a:blip>
          <a:srcRect t="7813" b="7813"/>
          <a:stretch/>
        </p:blipFill>
        <p:spPr>
          <a:xfrm>
            <a:off x="5285975" y="5733256"/>
            <a:ext cx="3602736" cy="864096"/>
          </a:xfrm>
          <a:prstGeom prst="rect">
            <a:avLst/>
          </a:prstGeom>
        </p:spPr>
      </p:pic>
    </p:spTree>
    <p:extLst>
      <p:ext uri="{BB962C8B-B14F-4D97-AF65-F5344CB8AC3E}">
        <p14:creationId xmlns:p14="http://schemas.microsoft.com/office/powerpoint/2010/main" val="318549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PLAN DE MEJORAMIENTO DE LA CGR AL 30 DE </a:t>
            </a:r>
            <a:r>
              <a:rPr lang="es-CO" sz="2400" dirty="0"/>
              <a:t>SEPTIEMBRE </a:t>
            </a:r>
            <a:r>
              <a:rPr lang="es-CO" sz="2400" dirty="0" smtClean="0"/>
              <a:t>DE 2016</a:t>
            </a:r>
            <a:endParaRPr lang="es-CO" sz="2400" dirty="0"/>
          </a:p>
        </p:txBody>
      </p:sp>
      <p:graphicFrame>
        <p:nvGraphicFramePr>
          <p:cNvPr id="10" name="9 Tabla"/>
          <p:cNvGraphicFramePr>
            <a:graphicFrameLocks noGrp="1"/>
          </p:cNvGraphicFramePr>
          <p:nvPr>
            <p:extLst>
              <p:ext uri="{D42A27DB-BD31-4B8C-83A1-F6EECF244321}">
                <p14:modId xmlns:p14="http://schemas.microsoft.com/office/powerpoint/2010/main" val="3524994009"/>
              </p:ext>
            </p:extLst>
          </p:nvPr>
        </p:nvGraphicFramePr>
        <p:xfrm>
          <a:off x="12948" y="1916832"/>
          <a:ext cx="8928992" cy="2880320"/>
        </p:xfrm>
        <a:graphic>
          <a:graphicData uri="http://schemas.openxmlformats.org/drawingml/2006/table">
            <a:tbl>
              <a:tblPr firstRow="1" firstCol="1" lastRow="1" lastCol="1" bandRow="1" bandCol="1">
                <a:tableStyleId>{5C22544A-7EE6-4342-B048-85BDC9FD1C3A}</a:tableStyleId>
              </a:tblPr>
              <a:tblGrid>
                <a:gridCol w="737933"/>
                <a:gridCol w="2165804"/>
                <a:gridCol w="2439019"/>
                <a:gridCol w="1097827"/>
                <a:gridCol w="1610146"/>
                <a:gridCol w="878263"/>
              </a:tblGrid>
              <a:tr h="875530">
                <a:tc>
                  <a:txBody>
                    <a:bodyPr/>
                    <a:lstStyle/>
                    <a:p>
                      <a:pPr algn="ctr">
                        <a:lnSpc>
                          <a:spcPts val="1000"/>
                        </a:lnSpc>
                        <a:spcBef>
                          <a:spcPts val="90"/>
                        </a:spcBef>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750"/>
                        </a:lnSpc>
                        <a:spcBef>
                          <a:spcPts val="5"/>
                        </a:spcBef>
                        <a:spcAft>
                          <a:spcPts val="0"/>
                        </a:spcAft>
                      </a:pPr>
                      <a:r>
                        <a:rPr lang="es-MX" sz="1100" dirty="0" smtClean="0">
                          <a:effectLst/>
                        </a:rPr>
                        <a:t>ACCIÓN DE MEJORA /UNIDAD DE MEDIDA/CANTIDADES</a:t>
                      </a:r>
                      <a:endParaRPr lang="es-CO" sz="1100" dirty="0">
                        <a:effectLst/>
                      </a:endParaRPr>
                    </a:p>
                  </a:txBody>
                  <a:tcPr marL="0" marR="0" marT="0" marB="0" anchor="ctr">
                    <a:solidFill>
                      <a:schemeClr val="tx2"/>
                    </a:solidFill>
                  </a:tcPr>
                </a:tc>
                <a:tc>
                  <a:txBody>
                    <a:bodyPr/>
                    <a:lstStyle/>
                    <a:p>
                      <a:pPr algn="ctr">
                        <a:lnSpc>
                          <a:spcPts val="750"/>
                        </a:lnSpc>
                        <a:spcBef>
                          <a:spcPts val="5"/>
                        </a:spcBef>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dirty="0" smtClean="0">
                          <a:effectLst/>
                        </a:rPr>
                        <a:t>FECHA DE  VENCIMIENTO                                             INTERNA </a:t>
                      </a:r>
                      <a:endParaRPr lang="es-CO" sz="1100" dirty="0">
                        <a:effectLst/>
                      </a:endParaRPr>
                    </a:p>
                  </a:txBody>
                  <a:tcPr marL="0" marR="0" marT="0" marB="0" anchor="ctr">
                    <a:solidFill>
                      <a:schemeClr val="tx2"/>
                    </a:solidFill>
                  </a:tcPr>
                </a:tc>
                <a:tc>
                  <a:txBody>
                    <a:bodyPr/>
                    <a:lstStyle/>
                    <a:p>
                      <a:pPr algn="ctr">
                        <a:lnSpc>
                          <a:spcPts val="750"/>
                        </a:lnSpc>
                        <a:spcBef>
                          <a:spcPts val="5"/>
                        </a:spcBef>
                        <a:spcAft>
                          <a:spcPts val="0"/>
                        </a:spcAft>
                      </a:pP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nchor="ctr">
                    <a:solidFill>
                      <a:schemeClr val="tx2"/>
                    </a:solidFill>
                  </a:tcPr>
                </a:tc>
              </a:tr>
              <a:tr h="2004790">
                <a:tc>
                  <a:txBody>
                    <a:bodyPr/>
                    <a:lstStyle/>
                    <a:p>
                      <a:pPr marL="12065" marR="3175" algn="ctr">
                        <a:lnSpc>
                          <a:spcPct val="107000"/>
                        </a:lnSpc>
                        <a:spcBef>
                          <a:spcPts val="445"/>
                        </a:spcBef>
                        <a:spcAft>
                          <a:spcPts val="0"/>
                        </a:spcAft>
                      </a:pPr>
                      <a:r>
                        <a:rPr lang="es-MX" sz="1000" dirty="0" smtClean="0">
                          <a:solidFill>
                            <a:schemeClr val="tx1"/>
                          </a:solidFill>
                          <a:effectLst/>
                          <a:latin typeface="Arial" panose="020B0604020202020204" pitchFamily="34" charset="0"/>
                          <a:ea typeface="Calibri"/>
                          <a:cs typeface="Arial" panose="020B0604020202020204" pitchFamily="34" charset="0"/>
                        </a:rPr>
                        <a:t>17</a:t>
                      </a:r>
                      <a:endParaRPr lang="es-CO" sz="10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5"/>
                        </a:spcBef>
                        <a:spcAft>
                          <a:spcPts val="0"/>
                        </a:spcAft>
                        <a:buClrTx/>
                        <a:buSzTx/>
                        <a:buFontTx/>
                        <a:buNone/>
                        <a:tabLst/>
                        <a:defRPr/>
                      </a:pPr>
                      <a:r>
                        <a:rPr lang="es-CO" sz="1000" b="0" i="0" kern="1200" dirty="0" smtClean="0">
                          <a:solidFill>
                            <a:schemeClr val="dk1"/>
                          </a:solidFill>
                          <a:effectLst/>
                          <a:latin typeface="Arial" panose="020B0604020202020204" pitchFamily="34" charset="0"/>
                          <a:ea typeface="+mn-ea"/>
                          <a:cs typeface="Arial" panose="020B0604020202020204" pitchFamily="34" charset="0"/>
                        </a:rPr>
                        <a:t>Revisar la Resolución UAE-CRA-190 de 2011 - Reglamento Interno de Cartera.</a:t>
                      </a:r>
                    </a:p>
                    <a:p>
                      <a:pPr marL="0" marR="0" indent="0" algn="l" defTabSz="914400" rtl="0" eaLnBrk="1" fontAlgn="auto" latinLnBrk="0" hangingPunct="1">
                        <a:lnSpc>
                          <a:spcPct val="100000"/>
                        </a:lnSpc>
                        <a:spcBef>
                          <a:spcPts val="5"/>
                        </a:spcBef>
                        <a:spcAft>
                          <a:spcPts val="0"/>
                        </a:spcAft>
                        <a:buClrTx/>
                        <a:buSzTx/>
                        <a:buFontTx/>
                        <a:buNone/>
                        <a:tabLst/>
                        <a:defRPr/>
                      </a:pPr>
                      <a:endParaRPr lang="es-MX" sz="1000" b="0" i="0" kern="1200" dirty="0" smtClean="0">
                        <a:solidFill>
                          <a:schemeClr val="dk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5"/>
                        </a:spcBef>
                        <a:spcAft>
                          <a:spcPts val="0"/>
                        </a:spcAft>
                        <a:buClrTx/>
                        <a:buSzTx/>
                        <a:buFontTx/>
                        <a:buNone/>
                        <a:tabLst/>
                        <a:defRPr/>
                      </a:pPr>
                      <a:r>
                        <a:rPr lang="es-MX" sz="1000" b="1" kern="1200" dirty="0" smtClean="0">
                          <a:solidFill>
                            <a:schemeClr val="dk1"/>
                          </a:solidFill>
                          <a:effectLst/>
                          <a:latin typeface="Arial" panose="020B0604020202020204" pitchFamily="34" charset="0"/>
                          <a:ea typeface="+mn-ea"/>
                          <a:cs typeface="Arial" panose="020B0604020202020204" pitchFamily="34" charset="0"/>
                        </a:rPr>
                        <a:t>UNIDAD DE MEDIDA/CANTIDADES</a:t>
                      </a:r>
                      <a:r>
                        <a:rPr lang="es-MX" sz="1000" b="0" kern="1200" dirty="0" smtClean="0">
                          <a:solidFill>
                            <a:schemeClr val="dk1"/>
                          </a:solidFill>
                          <a:effectLst/>
                          <a:latin typeface="Arial" panose="020B0604020202020204" pitchFamily="34" charset="0"/>
                          <a:ea typeface="+mn-ea"/>
                          <a:cs typeface="Arial" panose="020B0604020202020204" pitchFamily="34" charset="0"/>
                        </a:rPr>
                        <a:t>: </a:t>
                      </a:r>
                    </a:p>
                    <a:p>
                      <a:pPr marL="0" marR="0" indent="0" algn="l" defTabSz="914400" rtl="0" eaLnBrk="1" fontAlgn="auto" latinLnBrk="0" hangingPunct="1">
                        <a:lnSpc>
                          <a:spcPct val="100000"/>
                        </a:lnSpc>
                        <a:spcBef>
                          <a:spcPts val="5"/>
                        </a:spcBef>
                        <a:spcAft>
                          <a:spcPts val="0"/>
                        </a:spcAft>
                        <a:buClrTx/>
                        <a:buSzTx/>
                        <a:buFontTx/>
                        <a:buNone/>
                        <a:tabLst/>
                        <a:defRPr/>
                      </a:pPr>
                      <a:r>
                        <a:rPr lang="es-MX" sz="1000" b="0" kern="1200" dirty="0" smtClean="0">
                          <a:solidFill>
                            <a:schemeClr val="dk1"/>
                          </a:solidFill>
                          <a:effectLst/>
                          <a:latin typeface="Arial" panose="020B0604020202020204" pitchFamily="34" charset="0"/>
                          <a:ea typeface="+mn-ea"/>
                          <a:cs typeface="Arial" panose="020B0604020202020204" pitchFamily="34" charset="0"/>
                        </a:rPr>
                        <a:t>-</a:t>
                      </a:r>
                      <a:r>
                        <a:rPr lang="es-CO" sz="1000" b="0" kern="1200" dirty="0" smtClean="0">
                          <a:solidFill>
                            <a:schemeClr val="dk1"/>
                          </a:solidFill>
                          <a:effectLst/>
                          <a:latin typeface="Arial" panose="020B0604020202020204" pitchFamily="34" charset="0"/>
                          <a:ea typeface="+mn-ea"/>
                          <a:cs typeface="Arial" panose="020B0604020202020204" pitchFamily="34" charset="0"/>
                        </a:rPr>
                        <a:t>Resolución modificatoria de la Resolución UAE-CRA-190 de 2011.</a:t>
                      </a:r>
                    </a:p>
                  </a:txBody>
                  <a:tcPr marL="0" marR="0" marT="0" marB="0" anchor="ctr">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50"/>
                        </a:spcBef>
                        <a:spcAft>
                          <a:spcPts val="0"/>
                        </a:spcAft>
                        <a:buClrTx/>
                        <a:buSzTx/>
                        <a:buFontTx/>
                        <a:buNone/>
                        <a:tabLst/>
                        <a:defRPr/>
                      </a:pPr>
                      <a:r>
                        <a:rPr lang="es-CO" sz="1000" b="0" i="0" kern="1200" dirty="0" smtClean="0">
                          <a:solidFill>
                            <a:schemeClr val="tx1"/>
                          </a:solidFill>
                          <a:effectLst/>
                          <a:latin typeface="Arial" panose="020B0604020202020204" pitchFamily="34" charset="0"/>
                          <a:ea typeface="+mn-ea"/>
                          <a:cs typeface="Arial" panose="020B0604020202020204" pitchFamily="34" charset="0"/>
                        </a:rPr>
                        <a:t>Mediante</a:t>
                      </a:r>
                      <a:r>
                        <a:rPr lang="es-CO" sz="1000" b="0" i="0" kern="1200" baseline="0" dirty="0" smtClean="0">
                          <a:solidFill>
                            <a:schemeClr val="tx1"/>
                          </a:solidFill>
                          <a:effectLst/>
                          <a:latin typeface="Arial" panose="020B0604020202020204" pitchFamily="34" charset="0"/>
                          <a:ea typeface="+mn-ea"/>
                          <a:cs typeface="Arial" panose="020B0604020202020204" pitchFamily="34" charset="0"/>
                        </a:rPr>
                        <a:t> Resolución UAE- CRA 889 del 21 de septiembre de 2016, se modificó la Resolución UAE- CRA 190 del 10 de marzo de 2011, relacionada con el reglamento interno de recaudo de cartera de la UAE- CRA – Comisión de Regulación de Agua Potable y Saneamiento Básico.</a:t>
                      </a:r>
                      <a:endParaRPr lang="es-CO" sz="1000" b="0" i="0" kern="1200" dirty="0" smtClean="0">
                        <a:solidFill>
                          <a:schemeClr val="tx1"/>
                        </a:solidFill>
                        <a:effectLst/>
                        <a:latin typeface="Arial" panose="020B0604020202020204" pitchFamily="34" charset="0"/>
                        <a:ea typeface="+mn-ea"/>
                        <a:cs typeface="Arial" panose="020B0604020202020204" pitchFamily="34" charset="0"/>
                      </a:endParaRP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es-MX" sz="1000" b="0" dirty="0" smtClean="0">
                          <a:solidFill>
                            <a:schemeClr val="tx1"/>
                          </a:solidFill>
                          <a:effectLst/>
                          <a:latin typeface="Arial" panose="020B0604020202020204" pitchFamily="34" charset="0"/>
                          <a:ea typeface="Calibri"/>
                          <a:cs typeface="Arial" panose="020B0604020202020204" pitchFamily="34" charset="0"/>
                        </a:rPr>
                        <a:t>Subdirección Administrativa y Financiera</a:t>
                      </a:r>
                    </a:p>
                  </a:txBody>
                  <a:tcPr marL="0" marR="0" marT="0" marB="0"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50"/>
                        </a:spcBef>
                        <a:spcAft>
                          <a:spcPts val="0"/>
                        </a:spcAft>
                        <a:buClrTx/>
                        <a:buSzTx/>
                        <a:buFontTx/>
                        <a:buNone/>
                        <a:tabLst/>
                        <a:defRPr/>
                      </a:pPr>
                      <a:r>
                        <a:rPr lang="es-CO" sz="1000" b="0" kern="1200" dirty="0" smtClean="0">
                          <a:solidFill>
                            <a:schemeClr val="tx1"/>
                          </a:solidFill>
                          <a:effectLst/>
                          <a:latin typeface="Arial" panose="020B0604020202020204" pitchFamily="34" charset="0"/>
                          <a:ea typeface="+mn-ea"/>
                          <a:cs typeface="Arial" panose="020B0604020202020204" pitchFamily="34" charset="0"/>
                        </a:rPr>
                        <a:t>30 de abril de 2016</a:t>
                      </a: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000" b="1" baseline="0" dirty="0" smtClean="0">
                          <a:solidFill>
                            <a:schemeClr val="tx1"/>
                          </a:solidFill>
                          <a:effectLst/>
                          <a:latin typeface="Arial" panose="020B0604020202020204" pitchFamily="34" charset="0"/>
                          <a:ea typeface="Calibri"/>
                          <a:cs typeface="Arial" panose="020B0604020202020204" pitchFamily="34" charset="0"/>
                        </a:rPr>
                        <a:t>CUMPLIDA</a:t>
                      </a:r>
                      <a:endParaRPr lang="es-CO" sz="10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solidFill>
                      <a:schemeClr val="accent1">
                        <a:lumMod val="40000"/>
                        <a:lumOff val="60000"/>
                      </a:schemeClr>
                    </a:solidFill>
                  </a:tcPr>
                </a:tc>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0433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cene3d>
            <a:camera prst="orthographicFront">
              <a:rot lat="0" lon="0" rev="0"/>
            </a:camera>
            <a:lightRig rig="threePt" dir="t">
              <a:rot lat="0" lon="0" rev="1200000"/>
            </a:lightRig>
          </a:scene3d>
          <a:sp3d>
            <a:bevelT w="63500" h="25400" prst="artDeco"/>
            <a:bevelB w="114300" prst="artDeco"/>
          </a:sp3d>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PLAN DE MEJORAMIENTO DE LA CGR AL 30 DE </a:t>
            </a:r>
            <a:r>
              <a:rPr lang="es-CO" sz="2400" dirty="0"/>
              <a:t>SEPTIEMBRE </a:t>
            </a:r>
            <a:r>
              <a:rPr lang="es-CO" sz="2400" dirty="0" smtClean="0"/>
              <a:t>DE 2016</a:t>
            </a:r>
            <a:endParaRPr lang="es-CO" sz="2400" dirty="0"/>
          </a:p>
        </p:txBody>
      </p:sp>
      <p:graphicFrame>
        <p:nvGraphicFramePr>
          <p:cNvPr id="10" name="9 Tabla"/>
          <p:cNvGraphicFramePr>
            <a:graphicFrameLocks noGrp="1"/>
          </p:cNvGraphicFramePr>
          <p:nvPr>
            <p:extLst>
              <p:ext uri="{D42A27DB-BD31-4B8C-83A1-F6EECF244321}">
                <p14:modId xmlns:p14="http://schemas.microsoft.com/office/powerpoint/2010/main" val="3112929902"/>
              </p:ext>
            </p:extLst>
          </p:nvPr>
        </p:nvGraphicFramePr>
        <p:xfrm>
          <a:off x="107504" y="1628800"/>
          <a:ext cx="8928991" cy="4104458"/>
        </p:xfrm>
        <a:graphic>
          <a:graphicData uri="http://schemas.openxmlformats.org/drawingml/2006/table">
            <a:tbl>
              <a:tblPr firstRow="1" firstCol="1" lastRow="1" lastCol="1" bandRow="1" bandCol="1">
                <a:tableStyleId>{5C22544A-7EE6-4342-B048-85BDC9FD1C3A}</a:tableStyleId>
              </a:tblPr>
              <a:tblGrid>
                <a:gridCol w="737933"/>
                <a:gridCol w="2140006"/>
                <a:gridCol w="2464817"/>
                <a:gridCol w="1097826"/>
                <a:gridCol w="1610146"/>
                <a:gridCol w="878263"/>
              </a:tblGrid>
              <a:tr h="534936">
                <a:tc>
                  <a:txBody>
                    <a:bodyPr/>
                    <a:lstStyle/>
                    <a:p>
                      <a:pPr algn="ctr">
                        <a:lnSpc>
                          <a:spcPts val="1000"/>
                        </a:lnSpc>
                        <a:spcBef>
                          <a:spcPts val="90"/>
                        </a:spcBef>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750"/>
                        </a:lnSpc>
                        <a:spcBef>
                          <a:spcPts val="5"/>
                        </a:spcBef>
                        <a:spcAft>
                          <a:spcPts val="0"/>
                        </a:spcAft>
                      </a:pPr>
                      <a:r>
                        <a:rPr lang="es-MX" sz="1100" dirty="0" smtClean="0">
                          <a:effectLst/>
                        </a:rPr>
                        <a:t> ACCIÓN DE MEJORA /UNIDAD DE MEDIDA/CANTIDADES</a:t>
                      </a:r>
                      <a:endParaRPr lang="es-CO" sz="1100" dirty="0">
                        <a:effectLst/>
                      </a:endParaRPr>
                    </a:p>
                  </a:txBody>
                  <a:tcPr marL="0" marR="0" marT="0" marB="0" anchor="ctr">
                    <a:solidFill>
                      <a:schemeClr val="tx2"/>
                    </a:solidFill>
                  </a:tcPr>
                </a:tc>
                <a:tc>
                  <a:txBody>
                    <a:bodyPr/>
                    <a:lstStyle/>
                    <a:p>
                      <a:pPr algn="ctr">
                        <a:lnSpc>
                          <a:spcPts val="750"/>
                        </a:lnSpc>
                        <a:spcBef>
                          <a:spcPts val="5"/>
                        </a:spcBef>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dirty="0" smtClean="0">
                          <a:effectLst/>
                        </a:rPr>
                        <a:t>FECHA DE  VENCIMIENTO                                             INTERNA </a:t>
                      </a:r>
                      <a:endParaRPr lang="es-CO" sz="1100" dirty="0">
                        <a:effectLst/>
                      </a:endParaRPr>
                    </a:p>
                  </a:txBody>
                  <a:tcPr marL="0" marR="0" marT="0" marB="0" anchor="ctr">
                    <a:solidFill>
                      <a:schemeClr val="tx2"/>
                    </a:solidFill>
                  </a:tcPr>
                </a:tc>
                <a:tc>
                  <a:txBody>
                    <a:bodyPr/>
                    <a:lstStyle/>
                    <a:p>
                      <a:pPr algn="ctr">
                        <a:lnSpc>
                          <a:spcPts val="750"/>
                        </a:lnSpc>
                        <a:spcBef>
                          <a:spcPts val="5"/>
                        </a:spcBef>
                        <a:spcAft>
                          <a:spcPts val="0"/>
                        </a:spcAft>
                      </a:pP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nchor="ctr">
                    <a:solidFill>
                      <a:schemeClr val="tx2"/>
                    </a:solidFill>
                  </a:tcPr>
                </a:tc>
              </a:tr>
              <a:tr h="3569522">
                <a:tc>
                  <a:txBody>
                    <a:bodyPr/>
                    <a:lstStyle/>
                    <a:p>
                      <a:pPr marL="12065" marR="3175" algn="ctr">
                        <a:lnSpc>
                          <a:spcPct val="107000"/>
                        </a:lnSpc>
                        <a:spcBef>
                          <a:spcPts val="445"/>
                        </a:spcBef>
                        <a:spcAft>
                          <a:spcPts val="0"/>
                        </a:spcAft>
                      </a:pPr>
                      <a:r>
                        <a:rPr lang="es-CO" sz="1000" dirty="0" smtClean="0">
                          <a:solidFill>
                            <a:schemeClr val="tx1"/>
                          </a:solidFill>
                          <a:effectLst/>
                          <a:latin typeface="Arial" panose="020B0604020202020204" pitchFamily="34" charset="0"/>
                          <a:ea typeface="Calibri"/>
                          <a:cs typeface="Arial" panose="020B0604020202020204" pitchFamily="34" charset="0"/>
                        </a:rPr>
                        <a:t>21</a:t>
                      </a:r>
                    </a:p>
                    <a:p>
                      <a:pPr marL="12065" marR="3175" algn="ctr">
                        <a:lnSpc>
                          <a:spcPct val="107000"/>
                        </a:lnSpc>
                        <a:spcBef>
                          <a:spcPts val="445"/>
                        </a:spcBef>
                        <a:spcAft>
                          <a:spcPts val="0"/>
                        </a:spcAft>
                      </a:pPr>
                      <a:endParaRPr lang="es-CO" sz="10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solidFill>
                      <a:schemeClr val="accent1">
                        <a:lumMod val="40000"/>
                        <a:lumOff val="60000"/>
                      </a:schemeClr>
                    </a:solidFill>
                  </a:tcPr>
                </a:tc>
                <a:tc>
                  <a:txBody>
                    <a:bodyPr/>
                    <a:lstStyle/>
                    <a:p>
                      <a:pPr algn="just">
                        <a:lnSpc>
                          <a:spcPts val="850"/>
                        </a:lnSpc>
                        <a:spcBef>
                          <a:spcPts val="5"/>
                        </a:spcBef>
                        <a:spcAft>
                          <a:spcPts val="0"/>
                        </a:spcAft>
                      </a:pPr>
                      <a:endParaRPr lang="es-MX" sz="1000" b="0" dirty="0" smtClean="0">
                        <a:solidFill>
                          <a:schemeClr val="tx1"/>
                        </a:solidFill>
                        <a:effectLst/>
                        <a:latin typeface="Arial" panose="020B0604020202020204" pitchFamily="34" charset="0"/>
                        <a:ea typeface="Calibri"/>
                        <a:cs typeface="Arial" panose="020B0604020202020204" pitchFamily="34" charset="0"/>
                      </a:endParaRPr>
                    </a:p>
                    <a:p>
                      <a:pPr algn="just">
                        <a:lnSpc>
                          <a:spcPct val="100000"/>
                        </a:lnSpc>
                        <a:spcBef>
                          <a:spcPts val="5"/>
                        </a:spcBef>
                        <a:spcAft>
                          <a:spcPts val="0"/>
                        </a:spcAft>
                      </a:pPr>
                      <a:r>
                        <a:rPr lang="es-MX" sz="1000" b="0" dirty="0" smtClean="0">
                          <a:solidFill>
                            <a:schemeClr val="tx1"/>
                          </a:solidFill>
                          <a:effectLst/>
                          <a:latin typeface="Arial" panose="020B0604020202020204" pitchFamily="34" charset="0"/>
                          <a:ea typeface="Calibri"/>
                          <a:cs typeface="Arial" panose="020B0604020202020204" pitchFamily="34" charset="0"/>
                        </a:rPr>
                        <a:t> </a:t>
                      </a:r>
                      <a:r>
                        <a:rPr lang="es-CO" sz="1000" b="0" kern="1200" dirty="0" smtClean="0">
                          <a:solidFill>
                            <a:schemeClr val="dk1"/>
                          </a:solidFill>
                          <a:effectLst/>
                          <a:latin typeface="Arial" panose="020B0604020202020204" pitchFamily="34" charset="0"/>
                          <a:ea typeface="+mn-ea"/>
                          <a:cs typeface="Arial" panose="020B0604020202020204" pitchFamily="34" charset="0"/>
                        </a:rPr>
                        <a:t>Solicitar a los bancos que no se admitan consignaciones que no estén asociadas con un NIT.</a:t>
                      </a:r>
                    </a:p>
                    <a:p>
                      <a:pPr algn="just">
                        <a:lnSpc>
                          <a:spcPct val="100000"/>
                        </a:lnSpc>
                        <a:spcBef>
                          <a:spcPts val="5"/>
                        </a:spcBef>
                        <a:spcAft>
                          <a:spcPts val="0"/>
                        </a:spcAft>
                      </a:pPr>
                      <a:endParaRPr lang="es-MX" sz="1000" b="0" kern="1200" dirty="0" smtClean="0">
                        <a:solidFill>
                          <a:schemeClr val="dk1"/>
                        </a:solidFill>
                        <a:effectLst/>
                        <a:latin typeface="Arial" panose="020B0604020202020204" pitchFamily="34" charset="0"/>
                        <a:ea typeface="+mn-ea"/>
                        <a:cs typeface="Arial" panose="020B0604020202020204" pitchFamily="34" charset="0"/>
                      </a:endParaRPr>
                    </a:p>
                    <a:p>
                      <a:pPr algn="just">
                        <a:lnSpc>
                          <a:spcPct val="100000"/>
                        </a:lnSpc>
                        <a:spcBef>
                          <a:spcPts val="5"/>
                        </a:spcBef>
                        <a:spcAft>
                          <a:spcPts val="0"/>
                        </a:spcAft>
                      </a:pPr>
                      <a:r>
                        <a:rPr lang="es-MX" sz="1000" b="1" dirty="0" smtClean="0">
                          <a:solidFill>
                            <a:schemeClr val="tx1"/>
                          </a:solidFill>
                          <a:effectLst/>
                          <a:latin typeface="Arial" panose="020B0604020202020204" pitchFamily="34" charset="0"/>
                          <a:ea typeface="Calibri"/>
                          <a:cs typeface="Arial" panose="020B0604020202020204" pitchFamily="34" charset="0"/>
                        </a:rPr>
                        <a:t>UNIDAD</a:t>
                      </a:r>
                      <a:r>
                        <a:rPr lang="es-MX" sz="1000" b="1" baseline="0" dirty="0" smtClean="0">
                          <a:solidFill>
                            <a:schemeClr val="tx1"/>
                          </a:solidFill>
                          <a:effectLst/>
                          <a:latin typeface="Arial" panose="020B0604020202020204" pitchFamily="34" charset="0"/>
                          <a:ea typeface="Calibri"/>
                          <a:cs typeface="Arial" panose="020B0604020202020204" pitchFamily="34" charset="0"/>
                        </a:rPr>
                        <a:t> DE MEDIDA/CANTIDADES:</a:t>
                      </a:r>
                    </a:p>
                    <a:p>
                      <a:pPr algn="just">
                        <a:lnSpc>
                          <a:spcPct val="100000"/>
                        </a:lnSpc>
                        <a:spcBef>
                          <a:spcPts val="5"/>
                        </a:spcBef>
                        <a:spcAft>
                          <a:spcPts val="0"/>
                        </a:spcAft>
                      </a:pPr>
                      <a:endParaRPr lang="es-MX" sz="1000" b="1" baseline="0" dirty="0" smtClean="0">
                        <a:solidFill>
                          <a:schemeClr val="tx1"/>
                        </a:solidFill>
                        <a:effectLst/>
                        <a:latin typeface="Arial" panose="020B0604020202020204" pitchFamily="34" charset="0"/>
                        <a:ea typeface="Calibri"/>
                        <a:cs typeface="Arial" panose="020B0604020202020204" pitchFamily="34" charset="0"/>
                      </a:endParaRPr>
                    </a:p>
                    <a:p>
                      <a:pPr algn="just">
                        <a:lnSpc>
                          <a:spcPct val="100000"/>
                        </a:lnSpc>
                        <a:spcBef>
                          <a:spcPts val="5"/>
                        </a:spcBef>
                        <a:spcAft>
                          <a:spcPts val="0"/>
                        </a:spcAft>
                      </a:pPr>
                      <a:r>
                        <a:rPr lang="es-CO" sz="1000" b="0" baseline="0" dirty="0" smtClean="0">
                          <a:solidFill>
                            <a:schemeClr val="tx1"/>
                          </a:solidFill>
                          <a:effectLst/>
                          <a:latin typeface="Arial" panose="020B0604020202020204" pitchFamily="34" charset="0"/>
                          <a:ea typeface="Calibri"/>
                          <a:cs typeface="Arial" panose="020B0604020202020204" pitchFamily="34" charset="0"/>
                        </a:rPr>
                        <a:t>Comunicaciones enviadas a los bancos.</a:t>
                      </a:r>
                    </a:p>
                    <a:p>
                      <a:pPr algn="just">
                        <a:lnSpc>
                          <a:spcPct val="100000"/>
                        </a:lnSpc>
                        <a:spcBef>
                          <a:spcPts val="5"/>
                        </a:spcBef>
                        <a:spcAft>
                          <a:spcPts val="0"/>
                        </a:spcAft>
                      </a:pPr>
                      <a:endParaRPr lang="es-MX" sz="1000" b="0" baseline="0" dirty="0" smtClean="0">
                        <a:solidFill>
                          <a:schemeClr val="tx1"/>
                        </a:solidFill>
                        <a:effectLst/>
                        <a:latin typeface="Arial" panose="020B0604020202020204" pitchFamily="34" charset="0"/>
                        <a:ea typeface="Calibri"/>
                        <a:cs typeface="Arial" panose="020B0604020202020204" pitchFamily="34" charset="0"/>
                      </a:endParaRPr>
                    </a:p>
                    <a:p>
                      <a:pPr algn="just">
                        <a:lnSpc>
                          <a:spcPct val="100000"/>
                        </a:lnSpc>
                        <a:spcBef>
                          <a:spcPts val="5"/>
                        </a:spcBef>
                        <a:spcAft>
                          <a:spcPts val="0"/>
                        </a:spcAft>
                      </a:pPr>
                      <a:endParaRPr lang="es-MX" sz="1000" b="0" baseline="0" dirty="0" smtClean="0">
                        <a:solidFill>
                          <a:schemeClr val="tx1"/>
                        </a:solidFill>
                        <a:effectLst/>
                        <a:latin typeface="Arial" panose="020B0604020202020204" pitchFamily="34" charset="0"/>
                        <a:ea typeface="Calibri"/>
                        <a:cs typeface="Arial" panose="020B0604020202020204" pitchFamily="34" charset="0"/>
                      </a:endParaRPr>
                    </a:p>
                    <a:p>
                      <a:pPr algn="just">
                        <a:lnSpc>
                          <a:spcPct val="100000"/>
                        </a:lnSpc>
                        <a:spcBef>
                          <a:spcPts val="5"/>
                        </a:spcBef>
                        <a:spcAft>
                          <a:spcPts val="0"/>
                        </a:spcAft>
                      </a:pPr>
                      <a:endParaRPr lang="es-CO" sz="1000" b="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solidFill>
                      <a:schemeClr val="accent1">
                        <a:lumMod val="40000"/>
                        <a:lumOff val="60000"/>
                      </a:schemeClr>
                    </a:solidFill>
                  </a:tcPr>
                </a:tc>
                <a:tc>
                  <a:txBody>
                    <a:bodyPr/>
                    <a:lstStyle/>
                    <a:p>
                      <a:pPr>
                        <a:lnSpc>
                          <a:spcPts val="500"/>
                        </a:lnSpc>
                        <a:spcBef>
                          <a:spcPts val="50"/>
                        </a:spcBef>
                        <a:spcAft>
                          <a:spcPts val="0"/>
                        </a:spcAft>
                      </a:pPr>
                      <a:r>
                        <a:rPr lang="es-MX" sz="1000" b="0" kern="1200" dirty="0" smtClean="0">
                          <a:solidFill>
                            <a:schemeClr val="tx1"/>
                          </a:solidFill>
                          <a:effectLst/>
                          <a:latin typeface="Arial" panose="020B0604020202020204" pitchFamily="34" charset="0"/>
                          <a:ea typeface="+mn-ea"/>
                          <a:cs typeface="Arial" panose="020B0604020202020204" pitchFamily="34" charset="0"/>
                        </a:rPr>
                        <a:t> </a:t>
                      </a:r>
                    </a:p>
                    <a:p>
                      <a:pPr marL="0" algn="just" defTabSz="914400" rtl="0" eaLnBrk="1" latinLnBrk="0" hangingPunct="1">
                        <a:lnSpc>
                          <a:spcPct val="100000"/>
                        </a:lnSpc>
                        <a:spcBef>
                          <a:spcPts val="5"/>
                        </a:spcBef>
                        <a:spcAft>
                          <a:spcPts val="0"/>
                        </a:spcAft>
                      </a:pPr>
                      <a:r>
                        <a:rPr lang="es-MX" sz="1000" b="0" kern="1200" dirty="0" smtClean="0">
                          <a:solidFill>
                            <a:schemeClr val="tx1"/>
                          </a:solidFill>
                          <a:effectLst/>
                          <a:latin typeface="Arial" panose="020B0604020202020204" pitchFamily="34" charset="0"/>
                          <a:ea typeface="+mn-ea"/>
                          <a:cs typeface="Arial" panose="020B0604020202020204" pitchFamily="34" charset="0"/>
                        </a:rPr>
                        <a:t> </a:t>
                      </a:r>
                      <a:r>
                        <a:rPr lang="es-MX" sz="1000" b="0" kern="1200" dirty="0" smtClean="0">
                          <a:solidFill>
                            <a:schemeClr val="dk1"/>
                          </a:solidFill>
                          <a:effectLst/>
                          <a:latin typeface="Arial" panose="020B0604020202020204" pitchFamily="34" charset="0"/>
                          <a:ea typeface="+mn-ea"/>
                          <a:cs typeface="Arial" panose="020B0604020202020204" pitchFamily="34" charset="0"/>
                        </a:rPr>
                        <a:t>1.- </a:t>
                      </a:r>
                      <a:r>
                        <a:rPr lang="es-CO" sz="1000" b="0" kern="1200" dirty="0" smtClean="0">
                          <a:solidFill>
                            <a:schemeClr val="dk1"/>
                          </a:solidFill>
                          <a:effectLst/>
                          <a:latin typeface="Arial" panose="020B0604020202020204" pitchFamily="34" charset="0"/>
                          <a:ea typeface="+mn-ea"/>
                          <a:cs typeface="Arial" panose="020B0604020202020204" pitchFamily="34" charset="0"/>
                        </a:rPr>
                        <a:t>Mediante Oficio N° 20162000010731 de fecha 14 de marzo de 2016, se ofició al banco DAVIVIENDA, para que los abonos recibidos a la cuenta recaudadora N° 021992854 son únicamente referenciados con el NIT de la empresa contribuyente y no con la cédula del depositante. Así mismo, mediante oficio N° 20163210023032 DAVIVIENDA dio respuesta al oficio mencionando.                             </a:t>
                      </a:r>
                    </a:p>
                    <a:p>
                      <a:pPr marL="0" algn="just" defTabSz="914400" rtl="0" eaLnBrk="1" latinLnBrk="0" hangingPunct="1">
                        <a:lnSpc>
                          <a:spcPct val="100000"/>
                        </a:lnSpc>
                        <a:spcBef>
                          <a:spcPts val="5"/>
                        </a:spcBef>
                        <a:spcAft>
                          <a:spcPts val="0"/>
                        </a:spcAft>
                      </a:pPr>
                      <a:endParaRPr lang="es-CO" sz="1000" b="0" kern="1200" dirty="0" smtClean="0">
                        <a:solidFill>
                          <a:schemeClr val="dk1"/>
                        </a:solidFill>
                        <a:effectLst/>
                        <a:latin typeface="Arial" panose="020B0604020202020204" pitchFamily="34" charset="0"/>
                        <a:ea typeface="+mn-ea"/>
                        <a:cs typeface="Arial" panose="020B0604020202020204" pitchFamily="34" charset="0"/>
                      </a:endParaRPr>
                    </a:p>
                    <a:p>
                      <a:pPr marL="0" algn="just" defTabSz="914400" rtl="0" eaLnBrk="1" latinLnBrk="0" hangingPunct="1">
                        <a:lnSpc>
                          <a:spcPct val="100000"/>
                        </a:lnSpc>
                        <a:spcBef>
                          <a:spcPts val="5"/>
                        </a:spcBef>
                        <a:spcAft>
                          <a:spcPts val="0"/>
                        </a:spcAft>
                      </a:pPr>
                      <a:r>
                        <a:rPr lang="es-CO" sz="1000" b="0" kern="1200" dirty="0" smtClean="0">
                          <a:solidFill>
                            <a:schemeClr val="dk1"/>
                          </a:solidFill>
                          <a:effectLst/>
                          <a:latin typeface="Arial" panose="020B0604020202020204" pitchFamily="34" charset="0"/>
                          <a:ea typeface="+mn-ea"/>
                          <a:cs typeface="Arial" panose="020B0604020202020204" pitchFamily="34" charset="0"/>
                        </a:rPr>
                        <a:t>2.- De igual forma, mediante oficio N°  20163010013001 de fecha 11 de marzo de 2016, dirigido a BANCOLOMBIA se le recaba para que  los abonos recibidos a la cuenta recaudadora N° 03134013691 son únicamente referenciados con el NIT de la empresa contribuyente y no con la cédula del depositante.     </a:t>
                      </a:r>
                    </a:p>
                    <a:p>
                      <a:pPr marL="0" marR="0" indent="0" algn="just" defTabSz="914400" rtl="0" eaLnBrk="1" fontAlgn="auto" latinLnBrk="0" hangingPunct="1">
                        <a:lnSpc>
                          <a:spcPct val="100000"/>
                        </a:lnSpc>
                        <a:spcBef>
                          <a:spcPts val="50"/>
                        </a:spcBef>
                        <a:spcAft>
                          <a:spcPts val="0"/>
                        </a:spcAft>
                        <a:buClrTx/>
                        <a:buSzTx/>
                        <a:buFontTx/>
                        <a:buNone/>
                        <a:tabLst/>
                        <a:defRPr/>
                      </a:pPr>
                      <a:endParaRPr lang="es-CO" sz="1000" b="0" kern="1200" dirty="0" smtClean="0">
                        <a:solidFill>
                          <a:schemeClr val="tx1"/>
                        </a:solidFill>
                        <a:effectLst/>
                        <a:latin typeface="Arial" panose="020B0604020202020204" pitchFamily="34" charset="0"/>
                        <a:ea typeface="+mn-ea"/>
                        <a:cs typeface="Arial" panose="020B0604020202020204" pitchFamily="34" charset="0"/>
                      </a:endParaRP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es-MX" sz="1000" b="0" dirty="0" smtClean="0">
                          <a:solidFill>
                            <a:schemeClr val="tx1"/>
                          </a:solidFill>
                          <a:effectLst/>
                          <a:latin typeface="Arial" panose="020B0604020202020204" pitchFamily="34" charset="0"/>
                          <a:ea typeface="Calibri"/>
                          <a:cs typeface="Arial" panose="020B0604020202020204" pitchFamily="34" charset="0"/>
                        </a:rPr>
                        <a:t>Subdirección Administrativa y Financiera </a:t>
                      </a:r>
                      <a:endParaRPr lang="es-CO" sz="1000" b="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solidFill>
                      <a:schemeClr val="accent1">
                        <a:lumMod val="40000"/>
                        <a:lumOff val="60000"/>
                      </a:schemeClr>
                    </a:solidFill>
                  </a:tcPr>
                </a:tc>
                <a:tc>
                  <a:txBody>
                    <a:bodyPr/>
                    <a:lstStyle/>
                    <a:p>
                      <a:pPr algn="ctr">
                        <a:lnSpc>
                          <a:spcPct val="100000"/>
                        </a:lnSpc>
                        <a:spcBef>
                          <a:spcPts val="50"/>
                        </a:spcBef>
                        <a:spcAft>
                          <a:spcPts val="0"/>
                        </a:spcAft>
                      </a:pPr>
                      <a:r>
                        <a:rPr lang="es-MX" sz="1000" b="0" dirty="0" smtClean="0">
                          <a:solidFill>
                            <a:schemeClr val="tx1"/>
                          </a:solidFill>
                          <a:effectLst/>
                          <a:latin typeface="Arial" panose="020B0604020202020204" pitchFamily="34" charset="0"/>
                          <a:ea typeface="Calibri"/>
                          <a:cs typeface="Arial" panose="020B0604020202020204" pitchFamily="34" charset="0"/>
                        </a:rPr>
                        <a:t>31 de diciembre de 2016</a:t>
                      </a:r>
                      <a:endParaRPr lang="es-CO" sz="1000" b="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000" b="1" dirty="0" smtClean="0">
                          <a:solidFill>
                            <a:schemeClr val="tx1"/>
                          </a:solidFill>
                          <a:effectLst/>
                          <a:latin typeface="Arial" panose="020B0604020202020204" pitchFamily="34" charset="0"/>
                          <a:ea typeface="Calibri"/>
                          <a:cs typeface="Arial" panose="020B0604020202020204" pitchFamily="34" charset="0"/>
                        </a:rPr>
                        <a:t>CUMPLIDA</a:t>
                      </a:r>
                      <a:endParaRPr lang="es-CO" sz="1000" b="1"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solidFill>
                      <a:schemeClr val="accent1">
                        <a:lumMod val="40000"/>
                        <a:lumOff val="60000"/>
                      </a:schemeClr>
                    </a:solidFill>
                  </a:tcPr>
                </a:tc>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0630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PLAN DE MEJORAMIENTO DE LA CGR AL 30 DE </a:t>
            </a:r>
            <a:r>
              <a:rPr lang="es-CO" sz="2400" dirty="0"/>
              <a:t>SEPTIEMBRE </a:t>
            </a:r>
            <a:r>
              <a:rPr lang="es-CO" sz="2400" dirty="0" smtClean="0"/>
              <a:t>DE 2016</a:t>
            </a:r>
            <a:endParaRPr lang="es-CO" sz="2400" dirty="0"/>
          </a:p>
        </p:txBody>
      </p:sp>
      <p:graphicFrame>
        <p:nvGraphicFramePr>
          <p:cNvPr id="10" name="9 Tabla"/>
          <p:cNvGraphicFramePr>
            <a:graphicFrameLocks noGrp="1"/>
          </p:cNvGraphicFramePr>
          <p:nvPr>
            <p:extLst>
              <p:ext uri="{D42A27DB-BD31-4B8C-83A1-F6EECF244321}">
                <p14:modId xmlns:p14="http://schemas.microsoft.com/office/powerpoint/2010/main" val="209284583"/>
              </p:ext>
            </p:extLst>
          </p:nvPr>
        </p:nvGraphicFramePr>
        <p:xfrm>
          <a:off x="107504" y="1700808"/>
          <a:ext cx="8928992" cy="3920610"/>
        </p:xfrm>
        <a:graphic>
          <a:graphicData uri="http://schemas.openxmlformats.org/drawingml/2006/table">
            <a:tbl>
              <a:tblPr firstRow="1" firstCol="1" lastRow="1" lastCol="1" bandRow="1" bandCol="1">
                <a:tableStyleId>{5C22544A-7EE6-4342-B048-85BDC9FD1C3A}</a:tableStyleId>
              </a:tblPr>
              <a:tblGrid>
                <a:gridCol w="737933"/>
                <a:gridCol w="2165804"/>
                <a:gridCol w="2439019"/>
                <a:gridCol w="1097827"/>
                <a:gridCol w="1610146"/>
                <a:gridCol w="878263"/>
              </a:tblGrid>
              <a:tr h="720080">
                <a:tc>
                  <a:txBody>
                    <a:bodyPr/>
                    <a:lstStyle/>
                    <a:p>
                      <a:pPr algn="ctr">
                        <a:lnSpc>
                          <a:spcPts val="1000"/>
                        </a:lnSpc>
                        <a:spcBef>
                          <a:spcPts val="90"/>
                        </a:spcBef>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750"/>
                        </a:lnSpc>
                        <a:spcBef>
                          <a:spcPts val="5"/>
                        </a:spcBef>
                        <a:spcAft>
                          <a:spcPts val="0"/>
                        </a:spcAft>
                      </a:pPr>
                      <a:r>
                        <a:rPr lang="es-MX" sz="1100" dirty="0" smtClean="0">
                          <a:effectLst/>
                        </a:rPr>
                        <a:t>ACCIÓN DE MEJORA /UNIDAD DE MEDIDA/CANTIDADES</a:t>
                      </a:r>
                      <a:endParaRPr lang="es-CO" sz="1100" dirty="0">
                        <a:effectLst/>
                      </a:endParaRPr>
                    </a:p>
                  </a:txBody>
                  <a:tcPr marL="0" marR="0" marT="0" marB="0" anchor="ctr">
                    <a:solidFill>
                      <a:schemeClr val="tx2"/>
                    </a:solidFill>
                  </a:tcPr>
                </a:tc>
                <a:tc>
                  <a:txBody>
                    <a:bodyPr/>
                    <a:lstStyle/>
                    <a:p>
                      <a:pPr algn="ctr">
                        <a:lnSpc>
                          <a:spcPts val="750"/>
                        </a:lnSpc>
                        <a:spcBef>
                          <a:spcPts val="5"/>
                        </a:spcBef>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dirty="0" smtClean="0">
                          <a:effectLst/>
                        </a:rPr>
                        <a:t>FECHA DE  VENCIMIENTO                                             INTERNA </a:t>
                      </a:r>
                      <a:endParaRPr lang="es-CO" sz="1100" dirty="0">
                        <a:effectLst/>
                      </a:endParaRPr>
                    </a:p>
                  </a:txBody>
                  <a:tcPr marL="0" marR="0" marT="0" marB="0" anchor="ctr">
                    <a:solidFill>
                      <a:schemeClr val="tx2"/>
                    </a:solidFill>
                  </a:tcPr>
                </a:tc>
                <a:tc>
                  <a:txBody>
                    <a:bodyPr/>
                    <a:lstStyle/>
                    <a:p>
                      <a:pPr algn="ctr">
                        <a:lnSpc>
                          <a:spcPts val="750"/>
                        </a:lnSpc>
                        <a:spcBef>
                          <a:spcPts val="5"/>
                        </a:spcBef>
                        <a:spcAft>
                          <a:spcPts val="0"/>
                        </a:spcAft>
                      </a:pP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nchor="ctr">
                    <a:solidFill>
                      <a:schemeClr val="tx2"/>
                    </a:solidFill>
                  </a:tcPr>
                </a:tc>
              </a:tr>
              <a:tr h="1600265">
                <a:tc>
                  <a:txBody>
                    <a:bodyPr/>
                    <a:lstStyle/>
                    <a:p>
                      <a:pPr marL="12065" marR="3175" algn="ctr">
                        <a:lnSpc>
                          <a:spcPct val="107000"/>
                        </a:lnSpc>
                        <a:spcBef>
                          <a:spcPts val="445"/>
                        </a:spcBef>
                        <a:spcAft>
                          <a:spcPts val="0"/>
                        </a:spcAft>
                      </a:pPr>
                      <a:r>
                        <a:rPr lang="es-MX" sz="1000" dirty="0" smtClean="0">
                          <a:solidFill>
                            <a:schemeClr val="tx1"/>
                          </a:solidFill>
                          <a:effectLst/>
                          <a:latin typeface="Arial" panose="020B0604020202020204" pitchFamily="34" charset="0"/>
                          <a:ea typeface="Calibri"/>
                          <a:cs typeface="Arial" panose="020B0604020202020204" pitchFamily="34" charset="0"/>
                        </a:rPr>
                        <a:t>22</a:t>
                      </a:r>
                      <a:endParaRPr lang="es-CO" sz="10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5"/>
                        </a:spcBef>
                        <a:spcAft>
                          <a:spcPts val="0"/>
                        </a:spcAft>
                        <a:buClrTx/>
                        <a:buSzTx/>
                        <a:buFontTx/>
                        <a:buNone/>
                        <a:tabLst/>
                        <a:defRPr/>
                      </a:pPr>
                      <a:r>
                        <a:rPr lang="es-CO" sz="1000" b="0" i="0" kern="1200" dirty="0" smtClean="0">
                          <a:solidFill>
                            <a:schemeClr val="tx1"/>
                          </a:solidFill>
                          <a:effectLst/>
                          <a:latin typeface="Arial" panose="020B0604020202020204" pitchFamily="34" charset="0"/>
                          <a:ea typeface="+mn-ea"/>
                          <a:cs typeface="Arial" panose="020B0604020202020204" pitchFamily="34" charset="0"/>
                        </a:rPr>
                        <a:t>Revisar la Resolución UAE-CRA No. 190 de 2011.</a:t>
                      </a:r>
                    </a:p>
                    <a:p>
                      <a:pPr marL="0" marR="0" indent="0" algn="l" defTabSz="914400" rtl="0" eaLnBrk="1" fontAlgn="auto" latinLnBrk="0" hangingPunct="1">
                        <a:lnSpc>
                          <a:spcPct val="100000"/>
                        </a:lnSpc>
                        <a:spcBef>
                          <a:spcPts val="5"/>
                        </a:spcBef>
                        <a:spcAft>
                          <a:spcPts val="0"/>
                        </a:spcAft>
                        <a:buClrTx/>
                        <a:buSzTx/>
                        <a:buFontTx/>
                        <a:buNone/>
                        <a:tabLst/>
                        <a:defRPr/>
                      </a:pPr>
                      <a:endParaRPr lang="es-MX" sz="1000" b="0" i="0" kern="1200" dirty="0" smtClean="0">
                        <a:solidFill>
                          <a:schemeClr val="dk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5"/>
                        </a:spcBef>
                        <a:spcAft>
                          <a:spcPts val="0"/>
                        </a:spcAft>
                        <a:buClrTx/>
                        <a:buSzTx/>
                        <a:buFontTx/>
                        <a:buNone/>
                        <a:tabLst/>
                        <a:defRPr/>
                      </a:pPr>
                      <a:r>
                        <a:rPr lang="es-MX" sz="1000" b="1" kern="1200" dirty="0" smtClean="0">
                          <a:solidFill>
                            <a:schemeClr val="dk1"/>
                          </a:solidFill>
                          <a:effectLst/>
                          <a:latin typeface="Arial" panose="020B0604020202020204" pitchFamily="34" charset="0"/>
                          <a:ea typeface="+mn-ea"/>
                          <a:cs typeface="Arial" panose="020B0604020202020204" pitchFamily="34" charset="0"/>
                        </a:rPr>
                        <a:t>UNIDAD DE MEDIDA/CANTIDADES</a:t>
                      </a:r>
                      <a:r>
                        <a:rPr lang="es-MX" sz="1000" b="0" kern="1200" dirty="0" smtClean="0">
                          <a:solidFill>
                            <a:schemeClr val="dk1"/>
                          </a:solidFill>
                          <a:effectLst/>
                          <a:latin typeface="Arial" panose="020B0604020202020204" pitchFamily="34" charset="0"/>
                          <a:ea typeface="+mn-ea"/>
                          <a:cs typeface="Arial" panose="020B0604020202020204" pitchFamily="34" charset="0"/>
                        </a:rPr>
                        <a:t>: </a:t>
                      </a:r>
                    </a:p>
                    <a:p>
                      <a:pPr marL="0" marR="0" indent="0" algn="l" defTabSz="914400" rtl="0" eaLnBrk="1" fontAlgn="auto" latinLnBrk="0" hangingPunct="1">
                        <a:lnSpc>
                          <a:spcPct val="100000"/>
                        </a:lnSpc>
                        <a:spcBef>
                          <a:spcPts val="5"/>
                        </a:spcBef>
                        <a:spcAft>
                          <a:spcPts val="0"/>
                        </a:spcAft>
                        <a:buClrTx/>
                        <a:buSzTx/>
                        <a:buFontTx/>
                        <a:buNone/>
                        <a:tabLst/>
                        <a:defRPr/>
                      </a:pPr>
                      <a:r>
                        <a:rPr lang="es-MX" sz="1000" b="0" kern="1200" dirty="0" smtClean="0">
                          <a:solidFill>
                            <a:schemeClr val="dk1"/>
                          </a:solidFill>
                          <a:effectLst/>
                          <a:latin typeface="Arial" panose="020B0604020202020204" pitchFamily="34" charset="0"/>
                          <a:ea typeface="+mn-ea"/>
                          <a:cs typeface="Arial" panose="020B0604020202020204" pitchFamily="34" charset="0"/>
                        </a:rPr>
                        <a:t>-Resolución modificada.</a:t>
                      </a:r>
                      <a:endParaRPr lang="es-MX" sz="1000" b="0" i="0" kern="1200" dirty="0" smtClean="0">
                        <a:solidFill>
                          <a:schemeClr val="dk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5"/>
                        </a:spcBef>
                        <a:spcAft>
                          <a:spcPts val="0"/>
                        </a:spcAft>
                        <a:buClrTx/>
                        <a:buSzTx/>
                        <a:buFontTx/>
                        <a:buNone/>
                        <a:tabLst/>
                        <a:defRPr/>
                      </a:pPr>
                      <a:endParaRPr lang="es-MX" sz="1000" b="0" i="0" kern="1200" dirty="0" smtClean="0">
                        <a:solidFill>
                          <a:schemeClr val="tx1"/>
                        </a:solidFill>
                        <a:effectLst/>
                        <a:latin typeface="Arial" panose="020B0604020202020204" pitchFamily="34" charset="0"/>
                        <a:ea typeface="+mn-ea"/>
                        <a:cs typeface="Arial" panose="020B0604020202020204" pitchFamily="34" charset="0"/>
                      </a:endParaRPr>
                    </a:p>
                  </a:txBody>
                  <a:tcPr marL="0" marR="0" marT="0" marB="0" anchor="ctr">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50"/>
                        </a:spcBef>
                        <a:spcAft>
                          <a:spcPts val="0"/>
                        </a:spcAft>
                        <a:buClrTx/>
                        <a:buSzTx/>
                        <a:buFontTx/>
                        <a:buNone/>
                        <a:tabLst/>
                        <a:defRPr/>
                      </a:pPr>
                      <a:r>
                        <a:rPr lang="es-CO" sz="1000" b="0" i="0" kern="1200" dirty="0" smtClean="0">
                          <a:solidFill>
                            <a:schemeClr val="tx1"/>
                          </a:solidFill>
                          <a:effectLst/>
                          <a:latin typeface="Arial" panose="020B0604020202020204" pitchFamily="34" charset="0"/>
                          <a:ea typeface="+mn-ea"/>
                          <a:cs typeface="Arial" panose="020B0604020202020204" pitchFamily="34" charset="0"/>
                        </a:rPr>
                        <a:t>Mediante</a:t>
                      </a:r>
                      <a:r>
                        <a:rPr lang="es-CO" sz="1000" b="0" i="0" kern="1200" baseline="0" dirty="0" smtClean="0">
                          <a:solidFill>
                            <a:schemeClr val="tx1"/>
                          </a:solidFill>
                          <a:effectLst/>
                          <a:latin typeface="Arial" panose="020B0604020202020204" pitchFamily="34" charset="0"/>
                          <a:ea typeface="+mn-ea"/>
                          <a:cs typeface="Arial" panose="020B0604020202020204" pitchFamily="34" charset="0"/>
                        </a:rPr>
                        <a:t> Resolución UAE- CRA 889 del 21 de septiembre de 2016, se modificó la Resolución UAE- CRA 190 del 10 de marzo de 2011, relacionada con el reglamento interno de recaudo de cartera de la UAE- CRA – Comisión de Regulación de Agua Potable y Saneamiento Básico.</a:t>
                      </a:r>
                      <a:endParaRPr lang="es-CO" sz="1000" b="0" i="0" kern="1200" dirty="0" smtClean="0">
                        <a:solidFill>
                          <a:schemeClr val="tx1"/>
                        </a:solidFill>
                        <a:effectLst/>
                        <a:latin typeface="Arial" panose="020B0604020202020204" pitchFamily="34" charset="0"/>
                        <a:ea typeface="+mn-ea"/>
                        <a:cs typeface="Arial" panose="020B0604020202020204" pitchFamily="34" charset="0"/>
                      </a:endParaRP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es-MX" sz="1000" b="0" dirty="0" smtClean="0">
                          <a:solidFill>
                            <a:schemeClr val="tx1"/>
                          </a:solidFill>
                          <a:effectLst/>
                          <a:latin typeface="Arial" panose="020B0604020202020204" pitchFamily="34" charset="0"/>
                          <a:ea typeface="Calibri"/>
                          <a:cs typeface="Arial" panose="020B0604020202020204" pitchFamily="34" charset="0"/>
                        </a:rPr>
                        <a:t>Subdirección Administrativa y Financiera</a:t>
                      </a:r>
                    </a:p>
                  </a:txBody>
                  <a:tcPr marL="0" marR="0" marT="0" marB="0"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50"/>
                        </a:spcBef>
                        <a:spcAft>
                          <a:spcPts val="0"/>
                        </a:spcAft>
                        <a:buClrTx/>
                        <a:buSzTx/>
                        <a:buFontTx/>
                        <a:buNone/>
                        <a:tabLst/>
                        <a:defRPr/>
                      </a:pPr>
                      <a:r>
                        <a:rPr lang="es-CO" sz="1000" b="0" kern="1200" dirty="0" smtClean="0">
                          <a:solidFill>
                            <a:schemeClr val="tx1"/>
                          </a:solidFill>
                          <a:effectLst/>
                          <a:latin typeface="Arial" panose="020B0604020202020204" pitchFamily="34" charset="0"/>
                          <a:ea typeface="+mn-ea"/>
                          <a:cs typeface="Arial" panose="020B0604020202020204" pitchFamily="34" charset="0"/>
                        </a:rPr>
                        <a:t>30 de abril de 2016</a:t>
                      </a: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000" dirty="0" smtClean="0">
                          <a:solidFill>
                            <a:schemeClr val="tx1"/>
                          </a:solidFill>
                          <a:effectLst/>
                          <a:latin typeface="Arial" panose="020B0604020202020204" pitchFamily="34" charset="0"/>
                          <a:ea typeface="Calibri"/>
                          <a:cs typeface="Arial" panose="020B0604020202020204" pitchFamily="34" charset="0"/>
                        </a:rPr>
                        <a:t>CUMPLIDA</a:t>
                      </a:r>
                      <a:endParaRPr lang="es-CO" sz="10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solidFill>
                      <a:schemeClr val="accent1">
                        <a:lumMod val="40000"/>
                        <a:lumOff val="60000"/>
                      </a:schemeClr>
                    </a:solidFill>
                  </a:tcPr>
                </a:tc>
              </a:tr>
              <a:tr h="1600265">
                <a:tc>
                  <a:txBody>
                    <a:bodyPr/>
                    <a:lstStyle/>
                    <a:p>
                      <a:pPr marL="12065" marR="3175" algn="ctr">
                        <a:lnSpc>
                          <a:spcPct val="107000"/>
                        </a:lnSpc>
                        <a:spcBef>
                          <a:spcPts val="445"/>
                        </a:spcBef>
                        <a:spcAft>
                          <a:spcPts val="0"/>
                        </a:spcAft>
                      </a:pPr>
                      <a:r>
                        <a:rPr lang="es-MX" sz="1000" dirty="0" smtClean="0">
                          <a:solidFill>
                            <a:schemeClr val="tx1"/>
                          </a:solidFill>
                          <a:effectLst/>
                          <a:latin typeface="Arial" panose="020B0604020202020204" pitchFamily="34" charset="0"/>
                          <a:ea typeface="Calibri"/>
                          <a:cs typeface="Arial" panose="020B0604020202020204" pitchFamily="34" charset="0"/>
                        </a:rPr>
                        <a:t>24</a:t>
                      </a:r>
                      <a:endParaRPr lang="es-CO" sz="10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50"/>
                        </a:spcBef>
                        <a:spcAft>
                          <a:spcPts val="0"/>
                        </a:spcAft>
                        <a:buClrTx/>
                        <a:buSzTx/>
                        <a:buFontTx/>
                        <a:buNone/>
                        <a:tabLst/>
                        <a:defRPr/>
                      </a:pPr>
                      <a:r>
                        <a:rPr lang="es-CO" sz="1000" b="0" kern="1200" dirty="0" smtClean="0">
                          <a:solidFill>
                            <a:schemeClr val="tx1"/>
                          </a:solidFill>
                          <a:effectLst/>
                          <a:latin typeface="Arial" panose="020B0604020202020204" pitchFamily="34" charset="0"/>
                          <a:ea typeface="+mn-ea"/>
                          <a:cs typeface="Arial" panose="020B0604020202020204" pitchFamily="34" charset="0"/>
                        </a:rPr>
                        <a:t>Solicitar </a:t>
                      </a:r>
                      <a:r>
                        <a:rPr lang="es-CO" sz="1000" b="0" kern="1200" dirty="0">
                          <a:solidFill>
                            <a:schemeClr val="tx1"/>
                          </a:solidFill>
                          <a:effectLst/>
                          <a:latin typeface="Arial" panose="020B0604020202020204" pitchFamily="34" charset="0"/>
                          <a:ea typeface="+mn-ea"/>
                          <a:cs typeface="Arial" panose="020B0604020202020204" pitchFamily="34" charset="0"/>
                        </a:rPr>
                        <a:t>c</a:t>
                      </a:r>
                      <a:r>
                        <a:rPr lang="es-CO" sz="1000" b="0" kern="1200" dirty="0" smtClean="0">
                          <a:solidFill>
                            <a:schemeClr val="tx1"/>
                          </a:solidFill>
                          <a:effectLst/>
                          <a:latin typeface="Arial" panose="020B0604020202020204" pitchFamily="34" charset="0"/>
                          <a:ea typeface="+mn-ea"/>
                          <a:cs typeface="Arial" panose="020B0604020202020204" pitchFamily="34" charset="0"/>
                        </a:rPr>
                        <a:t>oncepto </a:t>
                      </a:r>
                      <a:r>
                        <a:rPr lang="es-CO" sz="1000" b="0" kern="1200" dirty="0">
                          <a:solidFill>
                            <a:schemeClr val="tx1"/>
                          </a:solidFill>
                          <a:effectLst/>
                          <a:latin typeface="Arial" panose="020B0604020202020204" pitchFamily="34" charset="0"/>
                          <a:ea typeface="+mn-ea"/>
                          <a:cs typeface="Arial" panose="020B0604020202020204" pitchFamily="34" charset="0"/>
                        </a:rPr>
                        <a:t>a la </a:t>
                      </a:r>
                      <a:r>
                        <a:rPr lang="es-CO" sz="1000" b="0" kern="1200" dirty="0" smtClean="0">
                          <a:solidFill>
                            <a:schemeClr val="tx1"/>
                          </a:solidFill>
                          <a:effectLst/>
                          <a:latin typeface="Arial" panose="020B0604020202020204" pitchFamily="34" charset="0"/>
                          <a:ea typeface="+mn-ea"/>
                          <a:cs typeface="Arial" panose="020B0604020202020204" pitchFamily="34" charset="0"/>
                        </a:rPr>
                        <a:t>Contaduría </a:t>
                      </a:r>
                      <a:r>
                        <a:rPr lang="es-CO" sz="1000" b="0" kern="1200" dirty="0">
                          <a:solidFill>
                            <a:schemeClr val="tx1"/>
                          </a:solidFill>
                          <a:effectLst/>
                          <a:latin typeface="Arial" panose="020B0604020202020204" pitchFamily="34" charset="0"/>
                          <a:ea typeface="+mn-ea"/>
                          <a:cs typeface="Arial" panose="020B0604020202020204" pitchFamily="34" charset="0"/>
                        </a:rPr>
                        <a:t>General de la Nación sobre   reclasificación de los ingresos no </a:t>
                      </a:r>
                      <a:r>
                        <a:rPr lang="es-CO" sz="1000" b="0" kern="1200" dirty="0" smtClean="0">
                          <a:solidFill>
                            <a:schemeClr val="tx1"/>
                          </a:solidFill>
                          <a:effectLst/>
                          <a:latin typeface="Arial" panose="020B0604020202020204" pitchFamily="34" charset="0"/>
                          <a:ea typeface="+mn-ea"/>
                          <a:cs typeface="Arial" panose="020B0604020202020204" pitchFamily="34" charset="0"/>
                        </a:rPr>
                        <a:t>tributarios.</a:t>
                      </a:r>
                    </a:p>
                    <a:p>
                      <a:pPr marL="0" marR="0" indent="0" algn="just" defTabSz="914400" rtl="0" eaLnBrk="1" fontAlgn="auto" latinLnBrk="0" hangingPunct="1">
                        <a:lnSpc>
                          <a:spcPct val="100000"/>
                        </a:lnSpc>
                        <a:spcBef>
                          <a:spcPts val="50"/>
                        </a:spcBef>
                        <a:spcAft>
                          <a:spcPts val="0"/>
                        </a:spcAft>
                        <a:buClrTx/>
                        <a:buSzTx/>
                        <a:buFontTx/>
                        <a:buNone/>
                        <a:tabLst/>
                        <a:defRPr/>
                      </a:pPr>
                      <a:endParaRPr lang="es-MX" sz="1000" b="0" kern="1200" dirty="0" smtClean="0">
                        <a:solidFill>
                          <a:schemeClr val="tx1"/>
                        </a:solidFill>
                        <a:effectLst/>
                        <a:latin typeface="Arial" panose="020B0604020202020204" pitchFamily="34" charset="0"/>
                        <a:ea typeface="+mn-ea"/>
                        <a:cs typeface="Arial" panose="020B0604020202020204" pitchFamily="34" charset="0"/>
                      </a:endParaRPr>
                    </a:p>
                    <a:p>
                      <a:pPr marL="0" marR="0" indent="0" algn="just" defTabSz="914400" rtl="0" eaLnBrk="1" fontAlgn="auto" latinLnBrk="0" hangingPunct="1">
                        <a:lnSpc>
                          <a:spcPct val="100000"/>
                        </a:lnSpc>
                        <a:spcBef>
                          <a:spcPts val="50"/>
                        </a:spcBef>
                        <a:spcAft>
                          <a:spcPts val="0"/>
                        </a:spcAft>
                        <a:buClrTx/>
                        <a:buSzTx/>
                        <a:buFontTx/>
                        <a:buNone/>
                        <a:tabLst/>
                        <a:defRPr/>
                      </a:pPr>
                      <a:r>
                        <a:rPr lang="es-MX" sz="1000" b="1" kern="1200" dirty="0" smtClean="0">
                          <a:solidFill>
                            <a:schemeClr val="tx1"/>
                          </a:solidFill>
                          <a:effectLst/>
                          <a:latin typeface="Arial" panose="020B0604020202020204" pitchFamily="34" charset="0"/>
                          <a:ea typeface="+mn-ea"/>
                          <a:cs typeface="Arial" panose="020B0604020202020204" pitchFamily="34" charset="0"/>
                        </a:rPr>
                        <a:t>UNIDAD DE MEDIDA/ CANTIDADES: </a:t>
                      </a:r>
                    </a:p>
                    <a:p>
                      <a:pPr marL="0" marR="0" indent="0" algn="just" defTabSz="914400" rtl="0" eaLnBrk="1" fontAlgn="auto" latinLnBrk="0" hangingPunct="1">
                        <a:lnSpc>
                          <a:spcPct val="100000"/>
                        </a:lnSpc>
                        <a:spcBef>
                          <a:spcPts val="50"/>
                        </a:spcBef>
                        <a:spcAft>
                          <a:spcPts val="0"/>
                        </a:spcAft>
                        <a:buClrTx/>
                        <a:buSzTx/>
                        <a:buFontTx/>
                        <a:buNone/>
                        <a:tabLst/>
                        <a:defRPr/>
                      </a:pPr>
                      <a:endParaRPr lang="es-MX" sz="1000" b="0" kern="1200" dirty="0" smtClean="0">
                        <a:solidFill>
                          <a:schemeClr val="tx1"/>
                        </a:solidFill>
                        <a:effectLst/>
                        <a:latin typeface="Arial" panose="020B0604020202020204" pitchFamily="34" charset="0"/>
                        <a:ea typeface="+mn-ea"/>
                        <a:cs typeface="Arial" panose="020B0604020202020204" pitchFamily="34" charset="0"/>
                      </a:endParaRPr>
                    </a:p>
                    <a:p>
                      <a:pPr marL="0" marR="0" indent="0" algn="just" defTabSz="914400" rtl="0" eaLnBrk="1" fontAlgn="auto" latinLnBrk="0" hangingPunct="1">
                        <a:lnSpc>
                          <a:spcPct val="100000"/>
                        </a:lnSpc>
                        <a:spcBef>
                          <a:spcPts val="50"/>
                        </a:spcBef>
                        <a:spcAft>
                          <a:spcPts val="0"/>
                        </a:spcAft>
                        <a:buClrTx/>
                        <a:buSzTx/>
                        <a:buFontTx/>
                        <a:buNone/>
                        <a:tabLst/>
                        <a:defRPr/>
                      </a:pPr>
                      <a:r>
                        <a:rPr lang="es-CO" sz="1000" b="0" kern="1200" dirty="0" smtClean="0">
                          <a:solidFill>
                            <a:schemeClr val="tx1"/>
                          </a:solidFill>
                          <a:effectLst/>
                          <a:latin typeface="Arial" panose="020B0604020202020204" pitchFamily="34" charset="0"/>
                          <a:ea typeface="+mn-ea"/>
                          <a:cs typeface="Arial" panose="020B0604020202020204" pitchFamily="34" charset="0"/>
                        </a:rPr>
                        <a:t>-Solicitud de Concepto.</a:t>
                      </a:r>
                    </a:p>
                    <a:p>
                      <a:pPr algn="just" fontAlgn="ctr"/>
                      <a:endParaRPr lang="es-MX" sz="1000" b="0" i="0" u="none" strike="noStrike" dirty="0" smtClean="0">
                        <a:solidFill>
                          <a:schemeClr val="tx1"/>
                        </a:solidFill>
                        <a:effectLst/>
                        <a:latin typeface="Arial" panose="020B0604020202020204" pitchFamily="34" charset="0"/>
                        <a:cs typeface="Arial" panose="020B0604020202020204" pitchFamily="34" charset="0"/>
                      </a:endParaRPr>
                    </a:p>
                  </a:txBody>
                  <a:tcPr marL="0" marR="0" marT="0" marB="0" anchor="ctr">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50"/>
                        </a:spcBef>
                        <a:spcAft>
                          <a:spcPts val="0"/>
                        </a:spcAft>
                        <a:buClrTx/>
                        <a:buSzTx/>
                        <a:buFontTx/>
                        <a:buNone/>
                        <a:tabLst/>
                        <a:defRPr/>
                      </a:pPr>
                      <a:r>
                        <a:rPr lang="es-CO" sz="1000" b="0" kern="1200" dirty="0" smtClean="0">
                          <a:solidFill>
                            <a:schemeClr val="tx1"/>
                          </a:solidFill>
                          <a:effectLst/>
                          <a:latin typeface="Arial" panose="020B0604020202020204" pitchFamily="34" charset="0"/>
                          <a:ea typeface="+mn-ea"/>
                          <a:cs typeface="Arial" panose="020B0604020202020204" pitchFamily="34" charset="0"/>
                        </a:rPr>
                        <a:t>Con el oficio UAE CRA No. </a:t>
                      </a:r>
                      <a:r>
                        <a:rPr lang="es-CO" sz="1000" b="0" u="sng" kern="1200" dirty="0" smtClean="0">
                          <a:solidFill>
                            <a:schemeClr val="tx1"/>
                          </a:solidFill>
                          <a:effectLst/>
                          <a:latin typeface="Arial" panose="020B0604020202020204" pitchFamily="34" charset="0"/>
                          <a:ea typeface="+mn-ea"/>
                          <a:cs typeface="Arial" panose="020B0604020202020204" pitchFamily="34" charset="0"/>
                          <a:hlinkClick r:id="rId2"/>
                        </a:rPr>
                        <a:t>20163010013411</a:t>
                      </a:r>
                      <a:r>
                        <a:rPr lang="es-CO" sz="1000" b="0" kern="1200" dirty="0" smtClean="0">
                          <a:solidFill>
                            <a:schemeClr val="tx1"/>
                          </a:solidFill>
                          <a:effectLst/>
                          <a:latin typeface="Arial" panose="020B0604020202020204" pitchFamily="34" charset="0"/>
                          <a:ea typeface="+mn-ea"/>
                          <a:cs typeface="Arial" panose="020B0604020202020204" pitchFamily="34" charset="0"/>
                        </a:rPr>
                        <a:t> de fecha 15 de marzo de 2016, se elevó consulta contable a la  CGN de si es procedente la reclasificación de valores registrados en la cuenta 1401-"Ingresos no tributarios" a la cuenta 1475-"Deudas de difícil recaudo",  de acuerdo a su estado de antigüedad y morosidad, como lo indica la CGR en la descripción de este hallazgo. </a:t>
                      </a:r>
                      <a:endParaRPr lang="es-CO" sz="1000" b="0" dirty="0">
                        <a:solidFill>
                          <a:schemeClr val="tx1"/>
                        </a:solidFill>
                        <a:effectLst/>
                        <a:latin typeface="Arial" panose="020B0604020202020204" pitchFamily="34" charset="0"/>
                        <a:cs typeface="Arial" panose="020B0604020202020204" pitchFamily="34" charset="0"/>
                      </a:endParaRP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es-MX" sz="1000" b="0" dirty="0" smtClean="0">
                          <a:solidFill>
                            <a:schemeClr val="tx1"/>
                          </a:solidFill>
                          <a:effectLst/>
                          <a:latin typeface="Arial" panose="020B0604020202020204" pitchFamily="34" charset="0"/>
                          <a:ea typeface="Calibri"/>
                          <a:cs typeface="Arial" panose="020B0604020202020204" pitchFamily="34" charset="0"/>
                        </a:rPr>
                        <a:t>Subdirección Administrativa y Financiera</a:t>
                      </a:r>
                    </a:p>
                  </a:txBody>
                  <a:tcPr marL="0" marR="0" marT="0" marB="0" anchor="ctr">
                    <a:solidFill>
                      <a:schemeClr val="accent1">
                        <a:lumMod val="40000"/>
                        <a:lumOff val="60000"/>
                      </a:schemeClr>
                    </a:solidFill>
                  </a:tcPr>
                </a:tc>
                <a:tc>
                  <a:txBody>
                    <a:bodyPr/>
                    <a:lstStyle/>
                    <a:p>
                      <a:pPr algn="ctr">
                        <a:lnSpc>
                          <a:spcPct val="100000"/>
                        </a:lnSpc>
                        <a:spcBef>
                          <a:spcPts val="50"/>
                        </a:spcBef>
                        <a:spcAft>
                          <a:spcPts val="0"/>
                        </a:spcAft>
                      </a:pPr>
                      <a:r>
                        <a:rPr lang="es-MX" sz="1000" b="0" dirty="0" smtClean="0">
                          <a:solidFill>
                            <a:schemeClr val="tx1"/>
                          </a:solidFill>
                          <a:effectLst/>
                          <a:latin typeface="Arial" panose="020B0604020202020204" pitchFamily="34" charset="0"/>
                          <a:ea typeface="Calibri"/>
                          <a:cs typeface="Arial" panose="020B0604020202020204" pitchFamily="34" charset="0"/>
                        </a:rPr>
                        <a:t>29 de febrero de 2016</a:t>
                      </a:r>
                      <a:endParaRPr lang="es-CO" sz="1000" b="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solidFill>
                      <a:schemeClr val="accent1">
                        <a:lumMod val="40000"/>
                        <a:lumOff val="60000"/>
                      </a:schemeClr>
                    </a:solidFill>
                  </a:tcPr>
                </a:tc>
                <a:tc>
                  <a:txBody>
                    <a:bodyPr/>
                    <a:lstStyle/>
                    <a:p>
                      <a:pPr marL="0" marR="0" indent="0" algn="ctr" defTabSz="914400" rtl="0" eaLnBrk="1" fontAlgn="auto" latinLnBrk="0" hangingPunct="1">
                        <a:lnSpc>
                          <a:spcPts val="950"/>
                        </a:lnSpc>
                        <a:spcBef>
                          <a:spcPts val="15"/>
                        </a:spcBef>
                        <a:spcAft>
                          <a:spcPts val="0"/>
                        </a:spcAft>
                        <a:buClrTx/>
                        <a:buSzTx/>
                        <a:buFontTx/>
                        <a:buNone/>
                        <a:tabLst/>
                        <a:defRPr/>
                      </a:pPr>
                      <a:r>
                        <a:rPr lang="es-MX" sz="1000" dirty="0" smtClean="0">
                          <a:solidFill>
                            <a:schemeClr val="tx1"/>
                          </a:solidFill>
                          <a:effectLst/>
                          <a:latin typeface="Arial" panose="020B0604020202020204" pitchFamily="34" charset="0"/>
                          <a:ea typeface="Calibri"/>
                          <a:cs typeface="Arial" panose="020B0604020202020204" pitchFamily="34" charset="0"/>
                        </a:rPr>
                        <a:t>CUMPLIDA</a:t>
                      </a:r>
                      <a:endParaRPr lang="es-CO" sz="1000" dirty="0" smtClean="0">
                        <a:solidFill>
                          <a:schemeClr val="tx1"/>
                        </a:solidFill>
                        <a:effectLst/>
                        <a:latin typeface="Arial" panose="020B0604020202020204" pitchFamily="34" charset="0"/>
                        <a:ea typeface="Calibri"/>
                        <a:cs typeface="Arial" panose="020B0604020202020204" pitchFamily="34" charset="0"/>
                      </a:endParaRPr>
                    </a:p>
                  </a:txBody>
                  <a:tcPr marL="0" marR="0" marT="0" marB="0" anchor="ctr">
                    <a:solidFill>
                      <a:schemeClr val="accent1">
                        <a:lumMod val="40000"/>
                        <a:lumOff val="60000"/>
                      </a:schemeClr>
                    </a:solidFill>
                  </a:tcPr>
                </a:tc>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8790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cene3d>
            <a:camera prst="orthographicFront">
              <a:rot lat="0" lon="0" rev="0"/>
            </a:camera>
            <a:lightRig rig="threePt" dir="t">
              <a:rot lat="0" lon="0" rev="1200000"/>
            </a:lightRig>
          </a:scene3d>
          <a:sp3d>
            <a:bevelT w="63500" h="25400" prst="artDeco"/>
            <a:bevelB w="114300" prst="artDeco"/>
          </a:sp3d>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PLAN DE MEJORAMIENTO DE LA </a:t>
            </a:r>
            <a:r>
              <a:rPr lang="es-CO" sz="2400" dirty="0"/>
              <a:t>CGR AL 30 DE SEPTIEMBRE DE 2016</a:t>
            </a:r>
          </a:p>
        </p:txBody>
      </p:sp>
      <p:graphicFrame>
        <p:nvGraphicFramePr>
          <p:cNvPr id="10" name="9 Tabla"/>
          <p:cNvGraphicFramePr>
            <a:graphicFrameLocks noGrp="1"/>
          </p:cNvGraphicFramePr>
          <p:nvPr>
            <p:extLst>
              <p:ext uri="{D42A27DB-BD31-4B8C-83A1-F6EECF244321}">
                <p14:modId xmlns:p14="http://schemas.microsoft.com/office/powerpoint/2010/main" val="912486378"/>
              </p:ext>
            </p:extLst>
          </p:nvPr>
        </p:nvGraphicFramePr>
        <p:xfrm>
          <a:off x="69400" y="1772816"/>
          <a:ext cx="8823079" cy="3510694"/>
        </p:xfrm>
        <a:graphic>
          <a:graphicData uri="http://schemas.openxmlformats.org/drawingml/2006/table">
            <a:tbl>
              <a:tblPr firstRow="1" firstCol="1" lastRow="1" lastCol="1" bandRow="1" bandCol="1">
                <a:tableStyleId>{5C22544A-7EE6-4342-B048-85BDC9FD1C3A}</a:tableStyleId>
              </a:tblPr>
              <a:tblGrid>
                <a:gridCol w="729180"/>
                <a:gridCol w="2114622"/>
                <a:gridCol w="2435580"/>
                <a:gridCol w="1084805"/>
                <a:gridCol w="1591047"/>
                <a:gridCol w="867845"/>
              </a:tblGrid>
              <a:tr h="792088">
                <a:tc>
                  <a:txBody>
                    <a:bodyPr/>
                    <a:lstStyle/>
                    <a:p>
                      <a:pPr algn="ctr">
                        <a:lnSpc>
                          <a:spcPts val="1000"/>
                        </a:lnSpc>
                        <a:spcBef>
                          <a:spcPts val="90"/>
                        </a:spcBef>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750"/>
                        </a:lnSpc>
                        <a:spcBef>
                          <a:spcPts val="5"/>
                        </a:spcBef>
                        <a:spcAft>
                          <a:spcPts val="0"/>
                        </a:spcAft>
                      </a:pPr>
                      <a:r>
                        <a:rPr lang="es-MX" sz="1100" dirty="0" smtClean="0">
                          <a:effectLst/>
                        </a:rPr>
                        <a:t>ACCIÓN DE MEJORA/UNIDAD DE MEDIDA/CANTIDADES</a:t>
                      </a:r>
                      <a:endParaRPr lang="es-CO" sz="1100" dirty="0">
                        <a:effectLst/>
                      </a:endParaRPr>
                    </a:p>
                  </a:txBody>
                  <a:tcPr marL="0" marR="0" marT="0" marB="0" anchor="ctr">
                    <a:solidFill>
                      <a:schemeClr val="tx2"/>
                    </a:solidFill>
                  </a:tcPr>
                </a:tc>
                <a:tc>
                  <a:txBody>
                    <a:bodyPr/>
                    <a:lstStyle/>
                    <a:p>
                      <a:pPr algn="ctr">
                        <a:lnSpc>
                          <a:spcPts val="750"/>
                        </a:lnSpc>
                        <a:spcBef>
                          <a:spcPts val="5"/>
                        </a:spcBef>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dirty="0" smtClean="0">
                          <a:effectLst/>
                        </a:rPr>
                        <a:t>FECHA DE  VENCIMIENTO                                             INTERNA </a:t>
                      </a:r>
                      <a:endParaRPr lang="es-CO" sz="1100" dirty="0">
                        <a:effectLst/>
                      </a:endParaRPr>
                    </a:p>
                  </a:txBody>
                  <a:tcPr marL="0" marR="0" marT="0" marB="0" anchor="ctr">
                    <a:solidFill>
                      <a:schemeClr val="tx2"/>
                    </a:solidFill>
                  </a:tcPr>
                </a:tc>
                <a:tc>
                  <a:txBody>
                    <a:bodyPr/>
                    <a:lstStyle/>
                    <a:p>
                      <a:pPr algn="ctr">
                        <a:lnSpc>
                          <a:spcPts val="750"/>
                        </a:lnSpc>
                        <a:spcBef>
                          <a:spcPts val="5"/>
                        </a:spcBef>
                        <a:spcAft>
                          <a:spcPts val="0"/>
                        </a:spcAft>
                      </a:pP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nchor="ctr">
                    <a:solidFill>
                      <a:schemeClr val="tx2"/>
                    </a:solidFill>
                  </a:tcPr>
                </a:tc>
              </a:tr>
              <a:tr h="2718606">
                <a:tc>
                  <a:txBody>
                    <a:bodyPr/>
                    <a:lstStyle/>
                    <a:p>
                      <a:pPr marL="12065" marR="3175" algn="ctr">
                        <a:lnSpc>
                          <a:spcPct val="107000"/>
                        </a:lnSpc>
                        <a:spcBef>
                          <a:spcPts val="445"/>
                        </a:spcBef>
                        <a:spcAft>
                          <a:spcPts val="0"/>
                        </a:spcAft>
                      </a:pPr>
                      <a:r>
                        <a:rPr lang="es-CO" sz="1000" dirty="0" smtClean="0">
                          <a:solidFill>
                            <a:schemeClr val="tx1"/>
                          </a:solidFill>
                          <a:effectLst/>
                          <a:latin typeface="Arial" panose="020B0604020202020204" pitchFamily="34" charset="0"/>
                          <a:ea typeface="Calibri"/>
                          <a:cs typeface="Arial" panose="020B0604020202020204" pitchFamily="34" charset="0"/>
                        </a:rPr>
                        <a:t>25</a:t>
                      </a:r>
                      <a:endParaRPr lang="es-CO" sz="10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solidFill>
                      <a:schemeClr val="accent1">
                        <a:lumMod val="40000"/>
                        <a:lumOff val="60000"/>
                      </a:schemeClr>
                    </a:solidFill>
                  </a:tcPr>
                </a:tc>
                <a:tc>
                  <a:txBody>
                    <a:bodyPr/>
                    <a:lstStyle/>
                    <a:p>
                      <a:pPr algn="just" fontAlgn="ctr"/>
                      <a:r>
                        <a:rPr lang="es-CO" sz="1000" b="0" i="0" u="none" strike="noStrike" dirty="0" smtClean="0">
                          <a:solidFill>
                            <a:schemeClr val="tx1"/>
                          </a:solidFill>
                          <a:effectLst/>
                          <a:latin typeface="Arial" panose="020B0604020202020204" pitchFamily="34" charset="0"/>
                          <a:cs typeface="Arial" panose="020B0604020202020204" pitchFamily="34" charset="0"/>
                        </a:rPr>
                        <a:t>Adoptar la Circular 24 del 28 de diciembre de  2015, sobre determinación del posible daño antijurídico.</a:t>
                      </a:r>
                    </a:p>
                    <a:p>
                      <a:pPr algn="just" fontAlgn="ctr"/>
                      <a:endParaRPr lang="es-CO" sz="1000" b="0" i="0" u="none" strike="noStrike" dirty="0" smtClean="0">
                        <a:solidFill>
                          <a:schemeClr val="tx1"/>
                        </a:solidFill>
                        <a:effectLst/>
                        <a:latin typeface="Arial" panose="020B0604020202020204" pitchFamily="34" charset="0"/>
                        <a:cs typeface="Arial" panose="020B0604020202020204" pitchFamily="34" charset="0"/>
                      </a:endParaRPr>
                    </a:p>
                    <a:p>
                      <a:pPr marL="0" marR="0" indent="0" algn="just" defTabSz="914400" rtl="0" eaLnBrk="1" fontAlgn="ctr" latinLnBrk="0" hangingPunct="1">
                        <a:lnSpc>
                          <a:spcPct val="100000"/>
                        </a:lnSpc>
                        <a:spcBef>
                          <a:spcPts val="0"/>
                        </a:spcBef>
                        <a:spcAft>
                          <a:spcPts val="0"/>
                        </a:spcAft>
                        <a:buClrTx/>
                        <a:buSzTx/>
                        <a:buFontTx/>
                        <a:buNone/>
                        <a:tabLst/>
                        <a:defRPr/>
                      </a:pPr>
                      <a:r>
                        <a:rPr lang="es-MX" sz="1000" b="1" kern="1200" dirty="0" smtClean="0">
                          <a:solidFill>
                            <a:schemeClr val="tx1"/>
                          </a:solidFill>
                          <a:effectLst/>
                          <a:latin typeface="Arial" panose="020B0604020202020204" pitchFamily="34" charset="0"/>
                          <a:ea typeface="+mn-ea"/>
                          <a:cs typeface="Arial" panose="020B0604020202020204" pitchFamily="34" charset="0"/>
                        </a:rPr>
                        <a:t>UNIDAD DE MEDIDA/ CANTIDADES: </a:t>
                      </a:r>
                    </a:p>
                    <a:p>
                      <a:pPr algn="just" fontAlgn="ctr"/>
                      <a:endParaRPr lang="es-CO" sz="1000" b="0" i="0" u="none" strike="noStrike" dirty="0" smtClean="0">
                        <a:solidFill>
                          <a:schemeClr val="tx1"/>
                        </a:solidFill>
                        <a:effectLst/>
                        <a:latin typeface="Arial" panose="020B0604020202020204" pitchFamily="34" charset="0"/>
                        <a:cs typeface="Arial" panose="020B0604020202020204" pitchFamily="34" charset="0"/>
                      </a:endParaRPr>
                    </a:p>
                    <a:p>
                      <a:pPr algn="just" fontAlgn="ctr"/>
                      <a:r>
                        <a:rPr lang="es-CO" sz="1000" b="0" i="0" u="none" strike="noStrike" dirty="0" smtClean="0">
                          <a:solidFill>
                            <a:schemeClr val="tx1"/>
                          </a:solidFill>
                          <a:effectLst/>
                          <a:latin typeface="Arial" panose="020B0604020202020204" pitchFamily="34" charset="0"/>
                          <a:cs typeface="Arial" panose="020B0604020202020204" pitchFamily="34" charset="0"/>
                        </a:rPr>
                        <a:t>Adopción de la metodología de Cálculo de la provisión de los procesos judiciales en contra de la entidad aprobado en Comité SIGC.</a:t>
                      </a:r>
                      <a:endParaRPr lang="es-CO" sz="10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50"/>
                        </a:spcBef>
                        <a:spcAft>
                          <a:spcPts val="0"/>
                        </a:spcAft>
                        <a:buClrTx/>
                        <a:buSzTx/>
                        <a:buFontTx/>
                        <a:buNone/>
                        <a:tabLst/>
                        <a:defRPr/>
                      </a:pPr>
                      <a:r>
                        <a:rPr lang="es-CO" sz="1000" b="0" dirty="0" smtClean="0">
                          <a:solidFill>
                            <a:schemeClr val="tx1"/>
                          </a:solidFill>
                          <a:effectLst/>
                          <a:latin typeface="Arial" panose="020B0604020202020204" pitchFamily="34" charset="0"/>
                          <a:cs typeface="Arial" panose="020B0604020202020204" pitchFamily="34" charset="0"/>
                        </a:rPr>
                        <a:t>A partir de diciembre de 2015 se vienen registrando contablemente los valores informados como provisión contable y/o cuentas de orden de procesos jurídicos en el documento remitido por la Oficina Asesora jurídica de la CRA "informe mensual para contingencias judiciales" el cual atiende lo señalado en la Circular 0023 del 11/12/2015.</a:t>
                      </a:r>
                    </a:p>
                    <a:p>
                      <a:pPr marL="0" marR="0" indent="0" algn="just" defTabSz="914400" rtl="0" eaLnBrk="1" fontAlgn="auto" latinLnBrk="0" hangingPunct="1">
                        <a:lnSpc>
                          <a:spcPct val="100000"/>
                        </a:lnSpc>
                        <a:spcBef>
                          <a:spcPts val="50"/>
                        </a:spcBef>
                        <a:spcAft>
                          <a:spcPts val="0"/>
                        </a:spcAft>
                        <a:buClrTx/>
                        <a:buSzTx/>
                        <a:buFontTx/>
                        <a:buNone/>
                        <a:tabLst/>
                        <a:defRPr/>
                      </a:pPr>
                      <a:r>
                        <a:rPr lang="es-CO" sz="1000" b="0" dirty="0" smtClean="0">
                          <a:solidFill>
                            <a:schemeClr val="tx1"/>
                          </a:solidFill>
                          <a:effectLst/>
                          <a:latin typeface="Arial" panose="020B0604020202020204" pitchFamily="34" charset="0"/>
                          <a:cs typeface="Arial" panose="020B0604020202020204" pitchFamily="34" charset="0"/>
                        </a:rPr>
                        <a:t>En el Comité Ordinario de Conciliación y Defensa Judicial N° 01 de 2016, se presentó el tema de la adopción de la circular N° 23 de 2015.</a:t>
                      </a:r>
                    </a:p>
                  </a:txBody>
                  <a:tcPr marL="0" marR="0" marT="0" marB="0"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5"/>
                        </a:spcBef>
                        <a:spcAft>
                          <a:spcPts val="0"/>
                        </a:spcAft>
                        <a:buClrTx/>
                        <a:buSzTx/>
                        <a:buFontTx/>
                        <a:buNone/>
                        <a:tabLst/>
                        <a:defRPr/>
                      </a:pPr>
                      <a:r>
                        <a:rPr lang="es-MX" sz="1000" b="0" dirty="0" smtClean="0">
                          <a:solidFill>
                            <a:schemeClr val="tx1"/>
                          </a:solidFill>
                          <a:effectLst/>
                          <a:latin typeface="Arial" panose="020B0604020202020204" pitchFamily="34" charset="0"/>
                          <a:ea typeface="Calibri"/>
                          <a:cs typeface="Arial" panose="020B0604020202020204" pitchFamily="34" charset="0"/>
                        </a:rPr>
                        <a:t>Subdirección Administrativa y Financiera</a:t>
                      </a:r>
                    </a:p>
                  </a:txBody>
                  <a:tcPr marL="0" marR="0" marT="0" marB="0" anchor="ctr">
                    <a:solidFill>
                      <a:schemeClr val="accent1">
                        <a:lumMod val="40000"/>
                        <a:lumOff val="60000"/>
                      </a:schemeClr>
                    </a:solidFill>
                  </a:tcPr>
                </a:tc>
                <a:tc>
                  <a:txBody>
                    <a:bodyPr/>
                    <a:lstStyle/>
                    <a:p>
                      <a:pPr algn="ctr">
                        <a:lnSpc>
                          <a:spcPct val="100000"/>
                        </a:lnSpc>
                        <a:spcBef>
                          <a:spcPts val="50"/>
                        </a:spcBef>
                        <a:spcAft>
                          <a:spcPts val="0"/>
                        </a:spcAft>
                      </a:pPr>
                      <a:r>
                        <a:rPr lang="es-CO" sz="1000" b="0" dirty="0" smtClean="0">
                          <a:solidFill>
                            <a:schemeClr val="tx1"/>
                          </a:solidFill>
                          <a:effectLst/>
                          <a:latin typeface="Arial" panose="020B0604020202020204" pitchFamily="34" charset="0"/>
                          <a:ea typeface="Calibri"/>
                          <a:cs typeface="Arial" panose="020B0604020202020204" pitchFamily="34" charset="0"/>
                        </a:rPr>
                        <a:t>31 de diciembre de 2016</a:t>
                      </a:r>
                      <a:endParaRPr lang="es-CO" sz="1000" b="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solidFill>
                      <a:schemeClr val="accent1">
                        <a:lumMod val="40000"/>
                        <a:lumOff val="60000"/>
                      </a:schemeClr>
                    </a:solidFill>
                  </a:tcPr>
                </a:tc>
                <a:tc>
                  <a:txBody>
                    <a:bodyPr/>
                    <a:lstStyle/>
                    <a:p>
                      <a:pPr marL="0" marR="0" indent="0" algn="ctr" defTabSz="914400" rtl="0" eaLnBrk="1" fontAlgn="auto" latinLnBrk="0" hangingPunct="1">
                        <a:lnSpc>
                          <a:spcPts val="950"/>
                        </a:lnSpc>
                        <a:spcBef>
                          <a:spcPts val="15"/>
                        </a:spcBef>
                        <a:spcAft>
                          <a:spcPts val="0"/>
                        </a:spcAft>
                        <a:buClrTx/>
                        <a:buSzTx/>
                        <a:buFontTx/>
                        <a:buNone/>
                        <a:tabLst/>
                        <a:defRPr/>
                      </a:pPr>
                      <a:r>
                        <a:rPr lang="es-MX" sz="1000" dirty="0" smtClean="0">
                          <a:solidFill>
                            <a:schemeClr val="tx1"/>
                          </a:solidFill>
                          <a:effectLst/>
                          <a:latin typeface="Arial" panose="020B0604020202020204" pitchFamily="34" charset="0"/>
                          <a:ea typeface="Calibri"/>
                          <a:cs typeface="Arial" panose="020B0604020202020204" pitchFamily="34" charset="0"/>
                        </a:rPr>
                        <a:t>CUMPLIDA</a:t>
                      </a:r>
                      <a:endParaRPr lang="es-CO" sz="1000" dirty="0" smtClean="0">
                        <a:solidFill>
                          <a:schemeClr val="tx1"/>
                        </a:solidFill>
                        <a:effectLst/>
                        <a:latin typeface="Arial" panose="020B0604020202020204" pitchFamily="34" charset="0"/>
                        <a:ea typeface="Calibri"/>
                        <a:cs typeface="Arial" panose="020B0604020202020204" pitchFamily="34" charset="0"/>
                      </a:endParaRPr>
                    </a:p>
                  </a:txBody>
                  <a:tcPr marL="0" marR="0" marT="0" marB="0" anchor="ctr">
                    <a:solidFill>
                      <a:schemeClr val="accent1">
                        <a:lumMod val="40000"/>
                        <a:lumOff val="60000"/>
                      </a:schemeClr>
                    </a:solidFill>
                  </a:tcPr>
                </a:tc>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0502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PLAN DE MEJORAMIENTO DE LA CGR AL 30 DE SEPTIEMBRE DE 2016</a:t>
            </a:r>
            <a:endParaRPr lang="es-CO" sz="2400" dirty="0"/>
          </a:p>
        </p:txBody>
      </p:sp>
      <p:graphicFrame>
        <p:nvGraphicFramePr>
          <p:cNvPr id="10" name="9 Tabla"/>
          <p:cNvGraphicFramePr>
            <a:graphicFrameLocks noGrp="1"/>
          </p:cNvGraphicFramePr>
          <p:nvPr>
            <p:extLst>
              <p:ext uri="{D42A27DB-BD31-4B8C-83A1-F6EECF244321}">
                <p14:modId xmlns:p14="http://schemas.microsoft.com/office/powerpoint/2010/main" val="1023105518"/>
              </p:ext>
            </p:extLst>
          </p:nvPr>
        </p:nvGraphicFramePr>
        <p:xfrm>
          <a:off x="107504" y="1502716"/>
          <a:ext cx="8928991" cy="4802889"/>
        </p:xfrm>
        <a:graphic>
          <a:graphicData uri="http://schemas.openxmlformats.org/drawingml/2006/table">
            <a:tbl>
              <a:tblPr firstRow="1" firstCol="1" lastRow="1" lastCol="1" bandRow="1" bandCol="1">
                <a:tableStyleId>{5C22544A-7EE6-4342-B048-85BDC9FD1C3A}</a:tableStyleId>
              </a:tblPr>
              <a:tblGrid>
                <a:gridCol w="737933"/>
                <a:gridCol w="2140006"/>
                <a:gridCol w="2464817"/>
                <a:gridCol w="1097826"/>
                <a:gridCol w="1552306"/>
                <a:gridCol w="936103"/>
              </a:tblGrid>
              <a:tr h="688089">
                <a:tc>
                  <a:txBody>
                    <a:bodyPr/>
                    <a:lstStyle/>
                    <a:p>
                      <a:pPr algn="ctr">
                        <a:lnSpc>
                          <a:spcPts val="1000"/>
                        </a:lnSpc>
                        <a:spcBef>
                          <a:spcPts val="90"/>
                        </a:spcBef>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750"/>
                        </a:lnSpc>
                        <a:spcBef>
                          <a:spcPts val="5"/>
                        </a:spcBef>
                        <a:spcAft>
                          <a:spcPts val="0"/>
                        </a:spcAft>
                      </a:pPr>
                      <a:r>
                        <a:rPr lang="es-MX" sz="1100" dirty="0" smtClean="0">
                          <a:effectLst/>
                        </a:rPr>
                        <a:t>ACCIÓN DE MEJORA /UNIDAD DE MEDIDA/CANTIDADES</a:t>
                      </a:r>
                      <a:endParaRPr lang="es-CO" sz="1100" dirty="0">
                        <a:effectLst/>
                      </a:endParaRPr>
                    </a:p>
                  </a:txBody>
                  <a:tcPr marL="0" marR="0" marT="0" marB="0" anchor="ctr">
                    <a:solidFill>
                      <a:schemeClr val="tx2"/>
                    </a:solidFill>
                  </a:tcPr>
                </a:tc>
                <a:tc>
                  <a:txBody>
                    <a:bodyPr/>
                    <a:lstStyle/>
                    <a:p>
                      <a:pPr algn="ctr">
                        <a:lnSpc>
                          <a:spcPts val="750"/>
                        </a:lnSpc>
                        <a:spcBef>
                          <a:spcPts val="5"/>
                        </a:spcBef>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a:effectLst/>
                        </a:rPr>
                        <a:t> </a:t>
                      </a:r>
                      <a:r>
                        <a:rPr lang="en-US" sz="1100" spc="5" smtClean="0">
                          <a:effectLst/>
                        </a:rPr>
                        <a:t>RESP</a:t>
                      </a:r>
                      <a:r>
                        <a:rPr lang="en-US" sz="1100" smtClean="0">
                          <a:effectLst/>
                        </a:rPr>
                        <a:t>ON</a:t>
                      </a:r>
                      <a:r>
                        <a:rPr lang="en-US" sz="1100" spc="5" smtClean="0">
                          <a:effectLst/>
                        </a:rPr>
                        <a:t>SA</a:t>
                      </a:r>
                      <a:r>
                        <a:rPr lang="en-US" sz="1100" spc="-5" smtClean="0">
                          <a:effectLst/>
                        </a:rPr>
                        <a:t>B</a:t>
                      </a:r>
                      <a:r>
                        <a:rPr lang="en-US" sz="1100" spc="-10" smtClean="0">
                          <a:effectLst/>
                        </a:rPr>
                        <a:t>L</a:t>
                      </a:r>
                      <a:r>
                        <a:rPr lang="en-US" sz="1100" smtClean="0">
                          <a:effectLst/>
                        </a:rPr>
                        <a:t>E</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dirty="0" smtClean="0">
                          <a:effectLst/>
                        </a:rPr>
                        <a:t>FECHA DE  VENCIMIENTO                                             INTERNA </a:t>
                      </a:r>
                      <a:endParaRPr lang="es-CO" sz="1100" dirty="0">
                        <a:effectLst/>
                      </a:endParaRPr>
                    </a:p>
                  </a:txBody>
                  <a:tcPr marL="0" marR="0" marT="0" marB="0" anchor="ctr">
                    <a:solidFill>
                      <a:schemeClr val="tx2"/>
                    </a:solidFill>
                  </a:tcPr>
                </a:tc>
                <a:tc>
                  <a:txBody>
                    <a:bodyPr/>
                    <a:lstStyle/>
                    <a:p>
                      <a:pPr algn="ctr">
                        <a:lnSpc>
                          <a:spcPts val="750"/>
                        </a:lnSpc>
                        <a:spcBef>
                          <a:spcPts val="5"/>
                        </a:spcBef>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nchor="ctr">
                    <a:solidFill>
                      <a:schemeClr val="tx2"/>
                    </a:solidFill>
                  </a:tcPr>
                </a:tc>
              </a:tr>
              <a:tr h="3488375">
                <a:tc>
                  <a:txBody>
                    <a:bodyPr/>
                    <a:lstStyle/>
                    <a:p>
                      <a:pPr algn="ctr"/>
                      <a:r>
                        <a:rPr lang="es-MX" sz="1000" b="0" dirty="0" smtClean="0">
                          <a:solidFill>
                            <a:schemeClr val="tx1"/>
                          </a:solidFill>
                          <a:latin typeface="Arial" panose="020B0604020202020204" pitchFamily="34" charset="0"/>
                          <a:cs typeface="Arial" panose="020B0604020202020204" pitchFamily="34" charset="0"/>
                        </a:rPr>
                        <a:t>4</a:t>
                      </a:r>
                    </a:p>
                    <a:p>
                      <a:pPr marL="0" marR="0" indent="0" algn="ctr" defTabSz="914400" rtl="0" eaLnBrk="1" fontAlgn="auto" latinLnBrk="0" hangingPunct="1">
                        <a:lnSpc>
                          <a:spcPct val="100000"/>
                        </a:lnSpc>
                        <a:spcBef>
                          <a:spcPts val="0"/>
                        </a:spcBef>
                        <a:spcAft>
                          <a:spcPts val="0"/>
                        </a:spcAft>
                        <a:buClrTx/>
                        <a:buSzTx/>
                        <a:buFontTx/>
                        <a:buNone/>
                        <a:tabLst/>
                        <a:defRPr/>
                      </a:pPr>
                      <a:r>
                        <a:rPr lang="es-MX" sz="1000" dirty="0" smtClean="0">
                          <a:solidFill>
                            <a:schemeClr val="tx1"/>
                          </a:solidFill>
                          <a:effectLst/>
                          <a:latin typeface="Arial" panose="020B0604020202020204" pitchFamily="34" charset="0"/>
                          <a:ea typeface="Calibri"/>
                          <a:cs typeface="Arial" panose="020B0604020202020204" pitchFamily="34" charset="0"/>
                        </a:rPr>
                        <a:t>CGR 2013</a:t>
                      </a:r>
                      <a:endParaRPr lang="es-CO" sz="1000" dirty="0" smtClean="0">
                        <a:solidFill>
                          <a:schemeClr val="tx1"/>
                        </a:solidFill>
                        <a:effectLst/>
                        <a:latin typeface="Arial" panose="020B0604020202020204" pitchFamily="34" charset="0"/>
                        <a:ea typeface="Calibri"/>
                        <a:cs typeface="Arial" panose="020B0604020202020204" pitchFamily="34" charset="0"/>
                      </a:endParaRPr>
                    </a:p>
                    <a:p>
                      <a:pPr algn="ctr"/>
                      <a:endParaRPr lang="es-CO" sz="1000" b="0" dirty="0">
                        <a:solidFill>
                          <a:schemeClr val="tx1"/>
                        </a:solidFill>
                        <a:latin typeface="Arial" panose="020B0604020202020204" pitchFamily="34" charset="0"/>
                        <a:cs typeface="Arial" panose="020B0604020202020204" pitchFamily="34" charset="0"/>
                      </a:endParaRPr>
                    </a:p>
                  </a:txBody>
                  <a:tcPr marL="0" marR="0" marT="0" marB="0" anchor="ctr">
                    <a:solidFill>
                      <a:schemeClr val="accent1">
                        <a:lumMod val="40000"/>
                        <a:lumOff val="60000"/>
                      </a:schemeClr>
                    </a:solidFill>
                  </a:tcPr>
                </a:tc>
                <a:tc>
                  <a:txBody>
                    <a:bodyPr/>
                    <a:lstStyle/>
                    <a:p>
                      <a:pPr marL="0" algn="just" defTabSz="914400" rtl="0" eaLnBrk="1" latinLnBrk="0" hangingPunct="1">
                        <a:lnSpc>
                          <a:spcPct val="100000"/>
                        </a:lnSpc>
                        <a:spcBef>
                          <a:spcPts val="5"/>
                        </a:spcBef>
                        <a:spcAft>
                          <a:spcPts val="0"/>
                        </a:spcAft>
                      </a:pPr>
                      <a:r>
                        <a:rPr lang="es-CO" sz="1000" b="0" kern="1200" dirty="0" smtClean="0">
                          <a:solidFill>
                            <a:schemeClr val="tx1"/>
                          </a:solidFill>
                          <a:latin typeface="Arial" panose="020B0604020202020204" pitchFamily="34" charset="0"/>
                          <a:ea typeface="+mn-ea"/>
                          <a:cs typeface="Arial" panose="020B0604020202020204" pitchFamily="34" charset="0"/>
                        </a:rPr>
                        <a:t>Expedir la resolución de pequeños prestadores.</a:t>
                      </a:r>
                    </a:p>
                    <a:p>
                      <a:pPr marL="0" algn="just" defTabSz="914400" rtl="0" eaLnBrk="1" latinLnBrk="0" hangingPunct="1">
                        <a:lnSpc>
                          <a:spcPct val="100000"/>
                        </a:lnSpc>
                        <a:spcBef>
                          <a:spcPts val="5"/>
                        </a:spcBef>
                        <a:spcAft>
                          <a:spcPts val="0"/>
                        </a:spcAft>
                      </a:pPr>
                      <a:endParaRPr lang="es-MX" sz="1000" b="0" kern="1200" dirty="0" smtClean="0">
                        <a:solidFill>
                          <a:schemeClr val="tx1"/>
                        </a:solidFill>
                        <a:latin typeface="Arial" panose="020B0604020202020204" pitchFamily="34" charset="0"/>
                        <a:ea typeface="+mn-ea"/>
                        <a:cs typeface="Arial" panose="020B0604020202020204" pitchFamily="34" charset="0"/>
                      </a:endParaRPr>
                    </a:p>
                    <a:p>
                      <a:pPr marL="0" algn="just" defTabSz="914400" rtl="0" eaLnBrk="1" latinLnBrk="0" hangingPunct="1">
                        <a:lnSpc>
                          <a:spcPct val="100000"/>
                        </a:lnSpc>
                        <a:spcBef>
                          <a:spcPts val="5"/>
                        </a:spcBef>
                        <a:spcAft>
                          <a:spcPts val="0"/>
                        </a:spcAft>
                      </a:pPr>
                      <a:r>
                        <a:rPr lang="es-MX" sz="1000" b="1" kern="1200" dirty="0" smtClean="0">
                          <a:solidFill>
                            <a:schemeClr val="tx1"/>
                          </a:solidFill>
                          <a:latin typeface="Arial" panose="020B0604020202020204" pitchFamily="34" charset="0"/>
                          <a:ea typeface="+mn-ea"/>
                          <a:cs typeface="Arial" panose="020B0604020202020204" pitchFamily="34" charset="0"/>
                        </a:rPr>
                        <a:t>UNIDAD DE MEDIDA/CANTIDADES: </a:t>
                      </a:r>
                    </a:p>
                    <a:p>
                      <a:pPr marL="0" algn="just" defTabSz="914400" rtl="0" eaLnBrk="1" latinLnBrk="0" hangingPunct="1">
                        <a:lnSpc>
                          <a:spcPct val="100000"/>
                        </a:lnSpc>
                        <a:spcBef>
                          <a:spcPts val="5"/>
                        </a:spcBef>
                        <a:spcAft>
                          <a:spcPts val="0"/>
                        </a:spcAft>
                      </a:pPr>
                      <a:endParaRPr lang="es-MX" sz="1000" b="1" kern="1200" dirty="0" smtClean="0">
                        <a:solidFill>
                          <a:schemeClr val="tx1"/>
                        </a:solidFill>
                        <a:latin typeface="Arial" panose="020B0604020202020204" pitchFamily="34" charset="0"/>
                        <a:ea typeface="+mn-ea"/>
                        <a:cs typeface="Arial" panose="020B0604020202020204" pitchFamily="34" charset="0"/>
                      </a:endParaRPr>
                    </a:p>
                    <a:p>
                      <a:pPr marL="0" algn="just" defTabSz="914400" rtl="0" eaLnBrk="1" latinLnBrk="0" hangingPunct="1">
                        <a:lnSpc>
                          <a:spcPct val="100000"/>
                        </a:lnSpc>
                        <a:spcBef>
                          <a:spcPts val="5"/>
                        </a:spcBef>
                        <a:spcAft>
                          <a:spcPts val="0"/>
                        </a:spcAft>
                      </a:pPr>
                      <a:r>
                        <a:rPr lang="es-MX" sz="1000" b="1" kern="1200" dirty="0" smtClean="0">
                          <a:solidFill>
                            <a:schemeClr val="tx1"/>
                          </a:solidFill>
                          <a:latin typeface="Arial" panose="020B0604020202020204" pitchFamily="34" charset="0"/>
                          <a:ea typeface="+mn-ea"/>
                          <a:cs typeface="Arial" panose="020B0604020202020204" pitchFamily="34" charset="0"/>
                        </a:rPr>
                        <a:t>-</a:t>
                      </a:r>
                      <a:r>
                        <a:rPr lang="es-MX" sz="1000" b="0" kern="1200" dirty="0" smtClean="0">
                          <a:solidFill>
                            <a:schemeClr val="tx1"/>
                          </a:solidFill>
                          <a:latin typeface="Arial" panose="020B0604020202020204" pitchFamily="34" charset="0"/>
                          <a:ea typeface="+mn-ea"/>
                          <a:cs typeface="Arial" panose="020B0604020202020204" pitchFamily="34" charset="0"/>
                        </a:rPr>
                        <a:t>Resolución</a:t>
                      </a:r>
                      <a:r>
                        <a:rPr lang="es-MX" sz="1000" b="0" kern="1200" baseline="0" dirty="0" smtClean="0">
                          <a:solidFill>
                            <a:schemeClr val="tx1"/>
                          </a:solidFill>
                          <a:latin typeface="Arial" panose="020B0604020202020204" pitchFamily="34" charset="0"/>
                          <a:ea typeface="+mn-ea"/>
                          <a:cs typeface="Arial" panose="020B0604020202020204" pitchFamily="34" charset="0"/>
                        </a:rPr>
                        <a:t> de pequeños prestadores.</a:t>
                      </a:r>
                      <a:endParaRPr lang="es-CO" sz="1000" b="0" kern="1200" dirty="0" smtClean="0">
                        <a:solidFill>
                          <a:schemeClr val="tx1"/>
                        </a:solidFill>
                        <a:latin typeface="Arial" panose="020B0604020202020204" pitchFamily="34" charset="0"/>
                        <a:ea typeface="+mn-ea"/>
                        <a:cs typeface="Arial" panose="020B0604020202020204" pitchFamily="34" charset="0"/>
                      </a:endParaRPr>
                    </a:p>
                    <a:p>
                      <a:r>
                        <a:rPr lang="es-CO" sz="1000" b="1" i="1" kern="1200" dirty="0" smtClean="0">
                          <a:solidFill>
                            <a:schemeClr val="tx1"/>
                          </a:solidFill>
                          <a:effectLst/>
                          <a:latin typeface="Arial" panose="020B0604020202020204" pitchFamily="34" charset="0"/>
                          <a:ea typeface="+mn-ea"/>
                          <a:cs typeface="Arial" panose="020B0604020202020204" pitchFamily="34" charset="0"/>
                        </a:rPr>
                        <a:t> </a:t>
                      </a:r>
                      <a:endParaRPr lang="es-CO" sz="1000" b="1" kern="1200" dirty="0" smtClean="0">
                        <a:solidFill>
                          <a:schemeClr val="tx1"/>
                        </a:solidFill>
                        <a:effectLst/>
                        <a:latin typeface="Arial" panose="020B0604020202020204" pitchFamily="34" charset="0"/>
                        <a:ea typeface="+mn-ea"/>
                        <a:cs typeface="Arial" panose="020B0604020202020204" pitchFamily="34" charset="0"/>
                      </a:endParaRPr>
                    </a:p>
                    <a:p>
                      <a:endParaRPr lang="es-CO" sz="1000" dirty="0">
                        <a:solidFill>
                          <a:schemeClr val="tx1"/>
                        </a:solidFill>
                        <a:latin typeface="Arial" panose="020B0604020202020204" pitchFamily="34" charset="0"/>
                        <a:cs typeface="Arial" panose="020B0604020202020204" pitchFamily="34" charset="0"/>
                      </a:endParaRPr>
                    </a:p>
                  </a:txBody>
                  <a:tcPr marL="0" marR="0" marT="0" marB="0" anchor="ctr">
                    <a:solidFill>
                      <a:schemeClr val="accent1">
                        <a:lumMod val="40000"/>
                        <a:lumOff val="60000"/>
                      </a:schemeClr>
                    </a:solidFill>
                  </a:tcPr>
                </a:tc>
                <a:tc>
                  <a:txBody>
                    <a:bodyPr/>
                    <a:lstStyle/>
                    <a:p>
                      <a:pPr algn="just"/>
                      <a:r>
                        <a:rPr lang="es-CO" sz="1000" b="0" dirty="0" smtClean="0">
                          <a:solidFill>
                            <a:schemeClr val="tx1"/>
                          </a:solidFill>
                          <a:latin typeface="Arial" panose="020B0604020202020204" pitchFamily="34" charset="0"/>
                          <a:cs typeface="Arial" panose="020B0604020202020204" pitchFamily="34" charset="0"/>
                        </a:rPr>
                        <a:t>Para la expedición de la resolución definitiva de la metodología tarifaria para las personas prestadoras de los servicios públicos domiciliarios de acueducto y alcantarillado que atiendan hasta 5.000 suscriptores en el área urbana y aquellas que presten el servicio exclusivamente en el área rural, esta Comisión de Regulación se encuentra a la espera de la expedición del Decreto del Ministerio de Vivienda, Ciudad y Territorio, por el cual se reglamenta parcialmente el artículo 18 de la Ley 1753 de 2015, en lo referente a esquemas diferenciales para la prestación de los servicios de acueducto, alcantarillado y aseo en zonas rurales, toda vez que es necesario promover esquemas diferenciales de atención, asistencia técnica y gestión social, así como mejorar la información disponible sobre la atención que recibe la población rural monitoreando los avances en acceso efectivo a agua para consumo humano y saneamiento básico. </a:t>
                      </a:r>
                    </a:p>
                    <a:p>
                      <a:pPr algn="just"/>
                      <a:r>
                        <a:rPr lang="es-CO" sz="1000" b="0" dirty="0" smtClean="0">
                          <a:solidFill>
                            <a:schemeClr val="tx1"/>
                          </a:solidFill>
                          <a:latin typeface="Arial" panose="020B0604020202020204" pitchFamily="34" charset="0"/>
                          <a:cs typeface="Arial" panose="020B0604020202020204" pitchFamily="34" charset="0"/>
                        </a:rPr>
                        <a:t>Se han realizado tres reuniones con el MVCT y los consultores en relación con el tema los días 13 y 28 de septiembre de 2016 y 5 de octubre de 2016.</a:t>
                      </a:r>
                      <a:endParaRPr lang="es-MX" sz="1000" b="0" baseline="0" dirty="0" smtClean="0">
                        <a:solidFill>
                          <a:schemeClr val="tx1"/>
                        </a:solidFill>
                        <a:latin typeface="Arial" panose="020B0604020202020204" pitchFamily="34" charset="0"/>
                        <a:cs typeface="Arial" panose="020B0604020202020204" pitchFamily="34" charset="0"/>
                      </a:endParaRPr>
                    </a:p>
                  </a:txBody>
                  <a:tcPr marL="0" marR="0" marT="0" marB="0" anchor="ctr">
                    <a:solidFill>
                      <a:schemeClr val="accent1">
                        <a:lumMod val="40000"/>
                        <a:lumOff val="60000"/>
                      </a:schemeClr>
                    </a:solidFill>
                  </a:tcPr>
                </a:tc>
                <a:tc>
                  <a:txBody>
                    <a:bodyPr/>
                    <a:lstStyle/>
                    <a:p>
                      <a:pPr algn="ctr">
                        <a:lnSpc>
                          <a:spcPts val="900"/>
                        </a:lnSpc>
                        <a:spcBef>
                          <a:spcPts val="5"/>
                        </a:spcBef>
                        <a:spcAft>
                          <a:spcPts val="0"/>
                        </a:spcAft>
                      </a:pPr>
                      <a:r>
                        <a:rPr lang="es-MX" sz="1000" b="0" dirty="0" smtClean="0">
                          <a:solidFill>
                            <a:schemeClr val="tx1"/>
                          </a:solidFill>
                          <a:effectLst/>
                          <a:latin typeface="Arial" panose="020B0604020202020204" pitchFamily="34" charset="0"/>
                          <a:ea typeface="Calibri"/>
                          <a:cs typeface="Arial" panose="020B0604020202020204" pitchFamily="34" charset="0"/>
                        </a:rPr>
                        <a:t>Oficina Jurídica</a:t>
                      </a:r>
                      <a:r>
                        <a:rPr lang="es-MX" sz="1000" dirty="0" smtClean="0">
                          <a:solidFill>
                            <a:schemeClr val="tx1"/>
                          </a:solidFill>
                          <a:effectLst/>
                          <a:latin typeface="Arial" panose="020B0604020202020204" pitchFamily="34" charset="0"/>
                          <a:ea typeface="Calibri"/>
                          <a:cs typeface="Arial" panose="020B0604020202020204" pitchFamily="34" charset="0"/>
                        </a:rPr>
                        <a:t> </a:t>
                      </a:r>
                      <a:endParaRPr lang="es-CO" sz="1000" b="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solidFill>
                      <a:schemeClr val="accent1">
                        <a:lumMod val="40000"/>
                        <a:lumOff val="60000"/>
                      </a:schemeClr>
                    </a:solidFill>
                  </a:tcPr>
                </a:tc>
                <a:tc>
                  <a:txBody>
                    <a:bodyPr/>
                    <a:lstStyle/>
                    <a:p>
                      <a:pPr marL="0" algn="ctr" defTabSz="914400" rtl="0" eaLnBrk="1" latinLnBrk="0" hangingPunct="1">
                        <a:lnSpc>
                          <a:spcPts val="900"/>
                        </a:lnSpc>
                        <a:spcBef>
                          <a:spcPts val="5"/>
                        </a:spcBef>
                        <a:spcAft>
                          <a:spcPts val="0"/>
                        </a:spcAft>
                      </a:pPr>
                      <a:r>
                        <a:rPr lang="es-MX" sz="1000" b="0" kern="1200" dirty="0" smtClean="0">
                          <a:solidFill>
                            <a:schemeClr val="tx1"/>
                          </a:solidFill>
                          <a:effectLst/>
                          <a:latin typeface="Arial" panose="020B0604020202020204" pitchFamily="34" charset="0"/>
                          <a:ea typeface="Calibri"/>
                          <a:cs typeface="Arial" panose="020B0604020202020204" pitchFamily="34" charset="0"/>
                        </a:rPr>
                        <a:t>30 de  junio  de  2016</a:t>
                      </a:r>
                      <a:endParaRPr lang="es-CO" sz="1000" b="0"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000" dirty="0" smtClean="0">
                          <a:solidFill>
                            <a:schemeClr val="tx1"/>
                          </a:solidFill>
                          <a:effectLst/>
                          <a:latin typeface="Arial" panose="020B0604020202020204" pitchFamily="34" charset="0"/>
                          <a:ea typeface="Calibri"/>
                          <a:cs typeface="Arial" panose="020B0604020202020204" pitchFamily="34" charset="0"/>
                        </a:rPr>
                        <a:t>NO CUMPLIDA</a:t>
                      </a:r>
                    </a:p>
                    <a:p>
                      <a:pPr algn="ctr">
                        <a:lnSpc>
                          <a:spcPts val="950"/>
                        </a:lnSpc>
                        <a:spcBef>
                          <a:spcPts val="15"/>
                        </a:spcBef>
                        <a:spcAft>
                          <a:spcPts val="0"/>
                        </a:spcAft>
                      </a:pPr>
                      <a:r>
                        <a:rPr lang="es-MX" sz="1000" baseline="0" dirty="0" smtClean="0">
                          <a:solidFill>
                            <a:schemeClr val="tx1"/>
                          </a:solidFill>
                          <a:effectLst/>
                          <a:latin typeface="Arial" panose="020B0604020202020204" pitchFamily="34" charset="0"/>
                          <a:ea typeface="Calibri"/>
                          <a:cs typeface="Arial" panose="020B0604020202020204" pitchFamily="34" charset="0"/>
                        </a:rPr>
                        <a:t>EN LA FECHA INTERNA DE VENCIMIENTO</a:t>
                      </a:r>
                      <a:endParaRPr lang="es-CO" sz="10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solidFill>
                      <a:schemeClr val="accent1">
                        <a:lumMod val="40000"/>
                        <a:lumOff val="60000"/>
                      </a:schemeClr>
                    </a:solidFill>
                  </a:tcPr>
                </a:tc>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
        <p:nvSpPr>
          <p:cNvPr id="5" name="4 Flecha a la derecha con muesca">
            <a:hlinkClick r:id="rId3" action="ppaction://hlinksldjump"/>
          </p:cNvPr>
          <p:cNvSpPr/>
          <p:nvPr/>
        </p:nvSpPr>
        <p:spPr>
          <a:xfrm>
            <a:off x="5472099" y="6453336"/>
            <a:ext cx="288032" cy="21602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9707094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cene3d>
            <a:camera prst="orthographicFront">
              <a:rot lat="0" lon="0" rev="0"/>
            </a:camera>
            <a:lightRig rig="threePt" dir="t">
              <a:rot lat="0" lon="0" rev="1200000"/>
            </a:lightRig>
          </a:scene3d>
          <a:sp3d>
            <a:bevelT w="63500" h="25400" prst="artDeco"/>
            <a:bevelB w="114300" prst="artDeco"/>
          </a:sp3d>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PLAN DE MEJORAMIENTO DE LA </a:t>
            </a:r>
            <a:r>
              <a:rPr lang="es-CO" sz="2400" dirty="0"/>
              <a:t>CGR AL 30 DE SEPTIEMBRE DE 2016</a:t>
            </a:r>
          </a:p>
        </p:txBody>
      </p:sp>
      <p:graphicFrame>
        <p:nvGraphicFramePr>
          <p:cNvPr id="10" name="9 Tabla"/>
          <p:cNvGraphicFramePr>
            <a:graphicFrameLocks noGrp="1"/>
          </p:cNvGraphicFramePr>
          <p:nvPr>
            <p:extLst>
              <p:ext uri="{D42A27DB-BD31-4B8C-83A1-F6EECF244321}">
                <p14:modId xmlns:p14="http://schemas.microsoft.com/office/powerpoint/2010/main" val="305151475"/>
              </p:ext>
            </p:extLst>
          </p:nvPr>
        </p:nvGraphicFramePr>
        <p:xfrm>
          <a:off x="107504" y="1556792"/>
          <a:ext cx="8928992" cy="4392488"/>
        </p:xfrm>
        <a:graphic>
          <a:graphicData uri="http://schemas.openxmlformats.org/drawingml/2006/table">
            <a:tbl>
              <a:tblPr firstRow="1" firstCol="1" lastRow="1" lastCol="1" bandRow="1" bandCol="1">
                <a:tableStyleId>{5C22544A-7EE6-4342-B048-85BDC9FD1C3A}</a:tableStyleId>
              </a:tblPr>
              <a:tblGrid>
                <a:gridCol w="737933"/>
                <a:gridCol w="2358411"/>
                <a:gridCol w="2376264"/>
                <a:gridCol w="967975"/>
                <a:gridCol w="1408289"/>
                <a:gridCol w="1080120"/>
              </a:tblGrid>
              <a:tr h="618389">
                <a:tc>
                  <a:txBody>
                    <a:bodyPr/>
                    <a:lstStyle/>
                    <a:p>
                      <a:pPr algn="ctr">
                        <a:lnSpc>
                          <a:spcPts val="1000"/>
                        </a:lnSpc>
                        <a:spcBef>
                          <a:spcPts val="90"/>
                        </a:spcBef>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750"/>
                        </a:lnSpc>
                        <a:spcBef>
                          <a:spcPts val="5"/>
                        </a:spcBef>
                        <a:spcAft>
                          <a:spcPts val="0"/>
                        </a:spcAft>
                      </a:pPr>
                      <a:r>
                        <a:rPr lang="es-MX" sz="1100" dirty="0" smtClean="0">
                          <a:effectLst/>
                        </a:rPr>
                        <a:t> ACCIÓN DE MEJORA/UNIDAD DE MEDIDA/CANTIDADES </a:t>
                      </a:r>
                      <a:endParaRPr lang="es-CO" sz="1100" dirty="0">
                        <a:effectLst/>
                      </a:endParaRPr>
                    </a:p>
                  </a:txBody>
                  <a:tcPr marL="0" marR="0" marT="0" marB="0" anchor="ctr">
                    <a:solidFill>
                      <a:schemeClr val="tx2"/>
                    </a:solidFill>
                  </a:tcPr>
                </a:tc>
                <a:tc>
                  <a:txBody>
                    <a:bodyPr/>
                    <a:lstStyle/>
                    <a:p>
                      <a:pPr algn="ctr">
                        <a:lnSpc>
                          <a:spcPts val="750"/>
                        </a:lnSpc>
                        <a:spcBef>
                          <a:spcPts val="5"/>
                        </a:spcBef>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nchor="ctr">
                    <a:solidFill>
                      <a:schemeClr val="tx2"/>
                    </a:solidFill>
                  </a:tcPr>
                </a:tc>
                <a:tc>
                  <a:txBody>
                    <a:bodyPr/>
                    <a:lstStyle/>
                    <a:p>
                      <a:pPr>
                        <a:lnSpc>
                          <a:spcPts val="1000"/>
                        </a:lnSpc>
                        <a:spcAft>
                          <a:spcPts val="0"/>
                        </a:spcAft>
                      </a:pP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nchor="ctr">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DE  VENCIMIENTO                                             INTERNA </a:t>
                      </a:r>
                      <a:endParaRPr lang="es-CO" sz="1100" dirty="0">
                        <a:effectLst/>
                      </a:endParaRPr>
                    </a:p>
                  </a:txBody>
                  <a:tcPr marL="0" marR="0" marT="0" marB="0" anchor="ctr">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nchor="ctr">
                    <a:solidFill>
                      <a:schemeClr val="tx2"/>
                    </a:solidFill>
                  </a:tcPr>
                </a:tc>
              </a:tr>
              <a:tr h="15546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000" dirty="0" smtClean="0">
                          <a:solidFill>
                            <a:schemeClr val="tx1"/>
                          </a:solidFill>
                          <a:effectLst/>
                          <a:latin typeface="Arial" panose="020B0604020202020204" pitchFamily="34" charset="0"/>
                          <a:ea typeface="Calibri"/>
                          <a:cs typeface="Arial" panose="020B0604020202020204" pitchFamily="34" charset="0"/>
                        </a:rPr>
                        <a:t>12</a:t>
                      </a:r>
                    </a:p>
                    <a:p>
                      <a:pPr marL="0" marR="0" indent="0" algn="ctr" defTabSz="914400" rtl="0" eaLnBrk="1" fontAlgn="auto" latinLnBrk="0" hangingPunct="1">
                        <a:lnSpc>
                          <a:spcPct val="100000"/>
                        </a:lnSpc>
                        <a:spcBef>
                          <a:spcPts val="0"/>
                        </a:spcBef>
                        <a:spcAft>
                          <a:spcPts val="0"/>
                        </a:spcAft>
                        <a:buClrTx/>
                        <a:buSzTx/>
                        <a:buFontTx/>
                        <a:buNone/>
                        <a:tabLst/>
                        <a:defRPr/>
                      </a:pPr>
                      <a:r>
                        <a:rPr lang="es-MX" sz="1000" dirty="0" smtClean="0">
                          <a:solidFill>
                            <a:schemeClr val="tx1"/>
                          </a:solidFill>
                          <a:effectLst/>
                          <a:latin typeface="Arial" panose="020B0604020202020204" pitchFamily="34" charset="0"/>
                          <a:ea typeface="Calibri"/>
                          <a:cs typeface="Arial" panose="020B0604020202020204" pitchFamily="34" charset="0"/>
                        </a:rPr>
                        <a:t>CGR 2013</a:t>
                      </a:r>
                      <a:endParaRPr lang="es-CO" sz="1000" dirty="0" smtClean="0">
                        <a:solidFill>
                          <a:schemeClr val="tx1"/>
                        </a:solidFill>
                        <a:effectLst/>
                        <a:latin typeface="Arial" panose="020B0604020202020204" pitchFamily="34" charset="0"/>
                        <a:ea typeface="Calibri"/>
                        <a:cs typeface="Arial" panose="020B0604020202020204" pitchFamily="34" charset="0"/>
                      </a:endParaRPr>
                    </a:p>
                  </a:txBody>
                  <a:tcPr anchor="ctr">
                    <a:solidFill>
                      <a:schemeClr val="accent1">
                        <a:lumMod val="40000"/>
                        <a:lumOff val="60000"/>
                      </a:schemeClr>
                    </a:solidFill>
                  </a:tcPr>
                </a:tc>
                <a:tc>
                  <a:txBody>
                    <a:bodyPr/>
                    <a:lstStyle/>
                    <a:p>
                      <a:pPr algn="just" fontAlgn="ctr"/>
                      <a:r>
                        <a:rPr lang="es-CO" sz="1000" b="0" i="0" u="none" strike="noStrike" dirty="0" smtClean="0">
                          <a:effectLst/>
                          <a:latin typeface="Arial" panose="020B0604020202020204" pitchFamily="34" charset="0"/>
                          <a:cs typeface="Arial" panose="020B0604020202020204" pitchFamily="34" charset="0"/>
                        </a:rPr>
                        <a:t>Socializar  en el Comité SIGC los resultados de la evaluación parcial de desempeño.</a:t>
                      </a:r>
                    </a:p>
                    <a:p>
                      <a:pPr algn="just" fontAlgn="ctr"/>
                      <a:endParaRPr lang="es-CO" sz="1000" b="0" i="0" u="none" strike="noStrike" dirty="0" smtClean="0">
                        <a:effectLst/>
                        <a:latin typeface="Arial" panose="020B0604020202020204" pitchFamily="34" charset="0"/>
                        <a:cs typeface="Arial" panose="020B0604020202020204" pitchFamily="34" charset="0"/>
                      </a:endParaRPr>
                    </a:p>
                    <a:p>
                      <a:pPr marL="0" marR="0" indent="0" algn="just" defTabSz="914400" rtl="0" eaLnBrk="1" fontAlgn="ctr" latinLnBrk="0" hangingPunct="1">
                        <a:lnSpc>
                          <a:spcPct val="100000"/>
                        </a:lnSpc>
                        <a:spcBef>
                          <a:spcPts val="0"/>
                        </a:spcBef>
                        <a:spcAft>
                          <a:spcPts val="0"/>
                        </a:spcAft>
                        <a:buClrTx/>
                        <a:buSzTx/>
                        <a:buFontTx/>
                        <a:buNone/>
                        <a:tabLst/>
                        <a:defRPr/>
                      </a:pPr>
                      <a:r>
                        <a:rPr lang="es-CO" sz="1000" b="1" kern="1200" dirty="0" smtClean="0">
                          <a:solidFill>
                            <a:schemeClr val="dk1"/>
                          </a:solidFill>
                          <a:latin typeface="Arial" panose="020B0604020202020204" pitchFamily="34" charset="0"/>
                          <a:ea typeface="+mn-ea"/>
                          <a:cs typeface="Arial" panose="020B0604020202020204" pitchFamily="34" charset="0"/>
                        </a:rPr>
                        <a:t>UNIDAD DE MEDIDA/CANTIDADES:</a:t>
                      </a:r>
                      <a:endParaRPr lang="es-CO" sz="1000" b="0" i="0" u="none" strike="noStrike" dirty="0" smtClean="0">
                        <a:effectLst/>
                        <a:latin typeface="Arial" panose="020B0604020202020204" pitchFamily="34" charset="0"/>
                        <a:cs typeface="Arial" panose="020B0604020202020204" pitchFamily="34" charset="0"/>
                      </a:endParaRPr>
                    </a:p>
                    <a:p>
                      <a:pPr algn="just" fontAlgn="ctr"/>
                      <a:r>
                        <a:rPr lang="es-CO" sz="1000" b="0" i="0" u="none" strike="noStrike" dirty="0" smtClean="0">
                          <a:effectLst/>
                          <a:latin typeface="Arial" panose="020B0604020202020204" pitchFamily="34" charset="0"/>
                          <a:cs typeface="Arial" panose="020B0604020202020204" pitchFamily="34" charset="0"/>
                        </a:rPr>
                        <a:t>Acta de Comité SIGC que evidencie la socialización y justifique la pertinencia o no de la elaboración de los planes de mejoramiento individual.</a:t>
                      </a:r>
                      <a:endParaRPr lang="es-CO" sz="1000" b="0" i="0" u="none" strike="noStrike" dirty="0">
                        <a:effectLst/>
                        <a:latin typeface="Arial" panose="020B0604020202020204" pitchFamily="34" charset="0"/>
                        <a:cs typeface="Arial" panose="020B0604020202020204" pitchFamily="34" charset="0"/>
                      </a:endParaRPr>
                    </a:p>
                  </a:txBody>
                  <a:tcPr marL="0" marR="0" marT="0" marB="0" anchor="ctr">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0" dirty="0" smtClean="0">
                          <a:solidFill>
                            <a:schemeClr val="tx1"/>
                          </a:solidFill>
                          <a:effectLst/>
                          <a:latin typeface="Arial" panose="020B0604020202020204" pitchFamily="34" charset="0"/>
                          <a:ea typeface="Calibri"/>
                          <a:cs typeface="Arial" panose="020B0604020202020204" pitchFamily="34" charset="0"/>
                        </a:rPr>
                        <a:t>La Subdirección Administrativa y Financiera presentó en el Comité SIGC N°9 del 22 de septiembre los resultados de las evaluaciones de desempeño y seguimiento a las actividades parcial del 1 de febrero al 31 de julio de 2016.</a:t>
                      </a:r>
                      <a:endParaRPr lang="es-MX" sz="1000" b="0" dirty="0" smtClean="0">
                        <a:solidFill>
                          <a:schemeClr val="tx1"/>
                        </a:solidFill>
                        <a:effectLst/>
                        <a:latin typeface="Arial" panose="020B0604020202020204" pitchFamily="34" charset="0"/>
                        <a:ea typeface="Calibri"/>
                        <a:cs typeface="Arial" panose="020B0604020202020204" pitchFamily="34" charset="0"/>
                      </a:endParaRPr>
                    </a:p>
                  </a:txBody>
                  <a:tcPr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000" b="0" dirty="0" smtClean="0">
                          <a:solidFill>
                            <a:schemeClr val="tx1"/>
                          </a:solidFill>
                          <a:effectLst/>
                          <a:latin typeface="Arial" panose="020B0604020202020204" pitchFamily="34" charset="0"/>
                          <a:ea typeface="Calibri"/>
                          <a:cs typeface="Arial" panose="020B0604020202020204" pitchFamily="34" charset="0"/>
                        </a:rPr>
                        <a:t>Oficinas Misionales</a:t>
                      </a:r>
                    </a:p>
                  </a:txBody>
                  <a:tcPr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MX" sz="1000" dirty="0" smtClean="0">
                        <a:solidFill>
                          <a:schemeClr val="tx1"/>
                        </a:solidFill>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MX" sz="1000" dirty="0" smtClean="0">
                          <a:solidFill>
                            <a:schemeClr val="tx1"/>
                          </a:solidFill>
                          <a:latin typeface="Arial" panose="020B0604020202020204" pitchFamily="34" charset="0"/>
                          <a:cs typeface="Arial" panose="020B0604020202020204" pitchFamily="34" charset="0"/>
                        </a:rPr>
                        <a:t>31 de diciembre de</a:t>
                      </a:r>
                      <a:r>
                        <a:rPr lang="es-MX" sz="1000" baseline="0" dirty="0" smtClean="0">
                          <a:solidFill>
                            <a:schemeClr val="tx1"/>
                          </a:solidFill>
                          <a:latin typeface="Arial" panose="020B0604020202020204" pitchFamily="34" charset="0"/>
                          <a:cs typeface="Arial" panose="020B0604020202020204" pitchFamily="34" charset="0"/>
                        </a:rPr>
                        <a:t> 2016</a:t>
                      </a:r>
                      <a:endParaRPr lang="es-CO" sz="1000" dirty="0" smtClean="0">
                        <a:solidFill>
                          <a:schemeClr val="tx1"/>
                        </a:solidFill>
                        <a:latin typeface="Arial" panose="020B0604020202020204" pitchFamily="34" charset="0"/>
                        <a:cs typeface="Arial" panose="020B0604020202020204" pitchFamily="34" charset="0"/>
                      </a:endParaRPr>
                    </a:p>
                  </a:txBody>
                  <a:tcPr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000" dirty="0" smtClean="0">
                          <a:solidFill>
                            <a:schemeClr val="tx1"/>
                          </a:solidFill>
                          <a:effectLst/>
                          <a:latin typeface="Arial" panose="020B0604020202020204" pitchFamily="34" charset="0"/>
                          <a:ea typeface="Calibri"/>
                          <a:cs typeface="Arial" panose="020B0604020202020204" pitchFamily="34" charset="0"/>
                        </a:rPr>
                        <a:t>CUMPLIDA</a:t>
                      </a:r>
                    </a:p>
                  </a:txBody>
                  <a:tcPr anchor="ctr">
                    <a:solidFill>
                      <a:schemeClr val="accent1">
                        <a:lumMod val="40000"/>
                        <a:lumOff val="60000"/>
                      </a:schemeClr>
                    </a:solidFill>
                  </a:tcPr>
                </a:tc>
              </a:tr>
              <a:tr h="1376266">
                <a:tc>
                  <a:txBody>
                    <a:bodyPr/>
                    <a:lstStyle/>
                    <a:p>
                      <a:pPr marL="12065" marR="3175" algn="ctr">
                        <a:lnSpc>
                          <a:spcPct val="107000"/>
                        </a:lnSpc>
                        <a:spcBef>
                          <a:spcPts val="445"/>
                        </a:spcBef>
                        <a:spcAft>
                          <a:spcPts val="0"/>
                        </a:spcAft>
                      </a:pPr>
                      <a:r>
                        <a:rPr lang="es-MX" sz="1000" dirty="0" smtClean="0">
                          <a:solidFill>
                            <a:schemeClr val="tx1"/>
                          </a:solidFill>
                          <a:effectLst/>
                          <a:latin typeface="Arial" panose="020B0604020202020204" pitchFamily="34" charset="0"/>
                          <a:ea typeface="Calibri"/>
                          <a:cs typeface="Arial" panose="020B0604020202020204" pitchFamily="34" charset="0"/>
                        </a:rPr>
                        <a:t>15</a:t>
                      </a:r>
                    </a:p>
                    <a:p>
                      <a:pPr marL="12065" marR="3175" algn="ctr">
                        <a:lnSpc>
                          <a:spcPct val="107000"/>
                        </a:lnSpc>
                        <a:spcBef>
                          <a:spcPts val="445"/>
                        </a:spcBef>
                        <a:spcAft>
                          <a:spcPts val="0"/>
                        </a:spcAft>
                      </a:pPr>
                      <a:r>
                        <a:rPr lang="es-MX" sz="1000" dirty="0" smtClean="0">
                          <a:solidFill>
                            <a:schemeClr val="tx1"/>
                          </a:solidFill>
                          <a:effectLst/>
                          <a:latin typeface="Arial" panose="020B0604020202020204" pitchFamily="34" charset="0"/>
                          <a:ea typeface="Calibri"/>
                          <a:cs typeface="Arial" panose="020B0604020202020204" pitchFamily="34" charset="0"/>
                        </a:rPr>
                        <a:t>CGR 2013</a:t>
                      </a:r>
                      <a:endParaRPr lang="es-CO" sz="10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solidFill>
                      <a:schemeClr val="accent1">
                        <a:lumMod val="40000"/>
                        <a:lumOff val="60000"/>
                      </a:schemeClr>
                    </a:solidFill>
                  </a:tcPr>
                </a:tc>
                <a:tc>
                  <a:txBody>
                    <a:bodyPr/>
                    <a:lstStyle/>
                    <a:p>
                      <a:pPr algn="just">
                        <a:lnSpc>
                          <a:spcPct val="100000"/>
                        </a:lnSpc>
                        <a:spcBef>
                          <a:spcPts val="5"/>
                        </a:spcBef>
                        <a:spcAft>
                          <a:spcPts val="0"/>
                        </a:spcAft>
                      </a:pPr>
                      <a:r>
                        <a:rPr lang="es-CO" sz="1000" b="0" dirty="0" smtClean="0">
                          <a:solidFill>
                            <a:schemeClr val="tx1"/>
                          </a:solidFill>
                          <a:effectLst/>
                          <a:latin typeface="Arial" panose="020B0604020202020204" pitchFamily="34" charset="0"/>
                          <a:ea typeface="Calibri"/>
                          <a:cs typeface="Arial" panose="020B0604020202020204" pitchFamily="34" charset="0"/>
                        </a:rPr>
                        <a:t>Separar el alcance de las funciones de las oficinas misionales en el Plan de Acción de la CRA.</a:t>
                      </a:r>
                    </a:p>
                    <a:p>
                      <a:pPr algn="just">
                        <a:lnSpc>
                          <a:spcPct val="100000"/>
                        </a:lnSpc>
                        <a:spcBef>
                          <a:spcPts val="5"/>
                        </a:spcBef>
                        <a:spcAft>
                          <a:spcPts val="0"/>
                        </a:spcAft>
                      </a:pPr>
                      <a:endParaRPr lang="es-CO" sz="1000" b="0" dirty="0" smtClean="0">
                        <a:solidFill>
                          <a:schemeClr val="tx1"/>
                        </a:solidFill>
                        <a:effectLst/>
                        <a:latin typeface="Arial" panose="020B0604020202020204" pitchFamily="34" charset="0"/>
                        <a:ea typeface="Calibri"/>
                        <a:cs typeface="Arial" panose="020B0604020202020204" pitchFamily="34" charset="0"/>
                      </a:endParaRPr>
                    </a:p>
                    <a:p>
                      <a:pPr marL="0" marR="0" indent="0" algn="just" defTabSz="914400" rtl="0" eaLnBrk="1" fontAlgn="auto" latinLnBrk="0" hangingPunct="1">
                        <a:lnSpc>
                          <a:spcPct val="100000"/>
                        </a:lnSpc>
                        <a:spcBef>
                          <a:spcPts val="5"/>
                        </a:spcBef>
                        <a:spcAft>
                          <a:spcPts val="0"/>
                        </a:spcAft>
                        <a:buClrTx/>
                        <a:buSzTx/>
                        <a:buFontTx/>
                        <a:buNone/>
                        <a:tabLst/>
                        <a:defRPr/>
                      </a:pPr>
                      <a:r>
                        <a:rPr lang="es-CO" sz="1000" b="1" kern="1200" dirty="0" smtClean="0">
                          <a:solidFill>
                            <a:schemeClr val="dk1"/>
                          </a:solidFill>
                          <a:latin typeface="Arial" panose="020B0604020202020204" pitchFamily="34" charset="0"/>
                          <a:ea typeface="+mn-ea"/>
                          <a:cs typeface="Arial" panose="020B0604020202020204" pitchFamily="34" charset="0"/>
                        </a:rPr>
                        <a:t>UNIDAD DE MEDIDA/CANTIDADES:</a:t>
                      </a:r>
                    </a:p>
                    <a:p>
                      <a:pPr algn="just">
                        <a:lnSpc>
                          <a:spcPct val="100000"/>
                        </a:lnSpc>
                        <a:spcBef>
                          <a:spcPts val="5"/>
                        </a:spcBef>
                        <a:spcAft>
                          <a:spcPts val="0"/>
                        </a:spcAft>
                      </a:pPr>
                      <a:r>
                        <a:rPr lang="es-CO" sz="1000" b="0" dirty="0" smtClean="0">
                          <a:solidFill>
                            <a:schemeClr val="tx1"/>
                          </a:solidFill>
                          <a:effectLst/>
                          <a:latin typeface="Arial" panose="020B0604020202020204" pitchFamily="34" charset="0"/>
                          <a:ea typeface="Calibri"/>
                          <a:cs typeface="Arial" panose="020B0604020202020204" pitchFamily="34" charset="0"/>
                        </a:rPr>
                        <a:t>-Plan de acción con actividades diferenciadas para la Oficina Asesora Jurídica y la Subdirección de Regulación.</a:t>
                      </a:r>
                    </a:p>
                  </a:txBody>
                  <a:tcPr marL="0" marR="0" marT="0" marB="0" anchor="ctr">
                    <a:solidFill>
                      <a:schemeClr val="accent1">
                        <a:lumMod val="40000"/>
                        <a:lumOff val="60000"/>
                      </a:schemeClr>
                    </a:solidFill>
                  </a:tcPr>
                </a:tc>
                <a:tc>
                  <a:txBody>
                    <a:bodyPr/>
                    <a:lstStyle/>
                    <a:p>
                      <a:pPr algn="just"/>
                      <a:r>
                        <a:rPr lang="es-CO" sz="1000" b="0" kern="1200" dirty="0" smtClean="0">
                          <a:solidFill>
                            <a:schemeClr val="tx1"/>
                          </a:solidFill>
                          <a:effectLst/>
                          <a:latin typeface="Arial" panose="020B0604020202020204" pitchFamily="34" charset="0"/>
                          <a:ea typeface="+mn-ea"/>
                          <a:cs typeface="Arial" panose="020B0604020202020204" pitchFamily="34" charset="0"/>
                        </a:rPr>
                        <a:t>En el Plan de Acción fueron incluidas actividades para la Oficina Asesora Jurídica y para la Subdirección de Regulación de manera diferenciada y se puede verificar en la carpeta del proceso de SEGUIMIENTO de Calidad.</a:t>
                      </a: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es-MX" sz="1000" dirty="0" smtClean="0">
                          <a:solidFill>
                            <a:schemeClr val="tx1"/>
                          </a:solidFill>
                          <a:effectLst/>
                          <a:latin typeface="Arial" panose="020B0604020202020204" pitchFamily="34" charset="0"/>
                          <a:ea typeface="Calibri"/>
                          <a:cs typeface="Arial" panose="020B0604020202020204" pitchFamily="34" charset="0"/>
                        </a:rPr>
                        <a:t>Oficina de           Planeación </a:t>
                      </a:r>
                      <a:endParaRPr lang="es-CO" sz="10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solidFill>
                      <a:schemeClr val="accent1">
                        <a:lumMod val="40000"/>
                        <a:lumOff val="60000"/>
                      </a:schemeClr>
                    </a:solidFill>
                  </a:tcPr>
                </a:tc>
                <a:tc>
                  <a:txBody>
                    <a:bodyPr/>
                    <a:lstStyle/>
                    <a:p>
                      <a:pPr algn="ctr">
                        <a:lnSpc>
                          <a:spcPct val="100000"/>
                        </a:lnSpc>
                        <a:spcBef>
                          <a:spcPts val="50"/>
                        </a:spcBef>
                        <a:spcAft>
                          <a:spcPts val="0"/>
                        </a:spcAft>
                      </a:pPr>
                      <a:r>
                        <a:rPr lang="es-MX" sz="1000" dirty="0" smtClean="0">
                          <a:solidFill>
                            <a:schemeClr val="tx1"/>
                          </a:solidFill>
                          <a:effectLst/>
                          <a:latin typeface="Arial" panose="020B0604020202020204" pitchFamily="34" charset="0"/>
                          <a:ea typeface="Calibri"/>
                          <a:cs typeface="Arial" panose="020B0604020202020204" pitchFamily="34" charset="0"/>
                        </a:rPr>
                        <a:t> 31 de enero de 2016</a:t>
                      </a:r>
                      <a:endParaRPr lang="es-CO" sz="10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000" dirty="0" smtClean="0">
                          <a:solidFill>
                            <a:schemeClr val="tx1"/>
                          </a:solidFill>
                          <a:effectLst/>
                          <a:latin typeface="Arial" panose="020B0604020202020204" pitchFamily="34" charset="0"/>
                          <a:ea typeface="Calibri"/>
                          <a:cs typeface="Arial" panose="020B0604020202020204" pitchFamily="34" charset="0"/>
                        </a:rPr>
                        <a:t>CUMPLIDA </a:t>
                      </a:r>
                    </a:p>
                    <a:p>
                      <a:pPr algn="ctr">
                        <a:lnSpc>
                          <a:spcPts val="950"/>
                        </a:lnSpc>
                        <a:spcBef>
                          <a:spcPts val="15"/>
                        </a:spcBef>
                        <a:spcAft>
                          <a:spcPts val="0"/>
                        </a:spcAft>
                      </a:pPr>
                      <a:endParaRPr lang="es-MX" sz="1000" dirty="0" smtClean="0">
                        <a:solidFill>
                          <a:schemeClr val="tx1"/>
                        </a:solidFill>
                        <a:effectLst/>
                        <a:latin typeface="Arial" panose="020B0604020202020204" pitchFamily="34" charset="0"/>
                        <a:ea typeface="Calibri"/>
                        <a:cs typeface="Arial" panose="020B0604020202020204" pitchFamily="34" charset="0"/>
                      </a:endParaRPr>
                    </a:p>
                  </a:txBody>
                  <a:tcPr marL="0" marR="0" marT="0" marB="0" anchor="ctr">
                    <a:solidFill>
                      <a:schemeClr val="accent1">
                        <a:lumMod val="40000"/>
                        <a:lumOff val="60000"/>
                      </a:schemeClr>
                    </a:solidFill>
                  </a:tcPr>
                </a:tc>
              </a:tr>
              <a:tr h="843171">
                <a:tc>
                  <a:txBody>
                    <a:bodyPr/>
                    <a:lstStyle/>
                    <a:p>
                      <a:pPr marL="0" algn="ctr" defTabSz="914400" rtl="0" eaLnBrk="1" latinLnBrk="0" hangingPunct="1">
                        <a:lnSpc>
                          <a:spcPts val="950"/>
                        </a:lnSpc>
                        <a:spcBef>
                          <a:spcPts val="15"/>
                        </a:spcBef>
                        <a:spcAft>
                          <a:spcPts val="0"/>
                        </a:spcAft>
                      </a:pPr>
                      <a:r>
                        <a:rPr lang="es-MX" sz="1000" b="1" kern="1200" dirty="0" smtClean="0">
                          <a:solidFill>
                            <a:schemeClr val="tx1"/>
                          </a:solidFill>
                          <a:effectLst/>
                          <a:latin typeface="Arial" panose="020B0604020202020204" pitchFamily="34" charset="0"/>
                          <a:ea typeface="Calibri"/>
                          <a:cs typeface="Arial" panose="020B0604020202020204" pitchFamily="34" charset="0"/>
                        </a:rPr>
                        <a:t>16</a:t>
                      </a:r>
                    </a:p>
                    <a:p>
                      <a:pPr marL="0" marR="0" indent="0" algn="ctr" defTabSz="914400" rtl="0" eaLnBrk="1" fontAlgn="auto" latinLnBrk="0" hangingPunct="1">
                        <a:lnSpc>
                          <a:spcPts val="950"/>
                        </a:lnSpc>
                        <a:spcBef>
                          <a:spcPts val="15"/>
                        </a:spcBef>
                        <a:spcAft>
                          <a:spcPts val="0"/>
                        </a:spcAft>
                        <a:buClrTx/>
                        <a:buSzTx/>
                        <a:buFontTx/>
                        <a:buNone/>
                        <a:tabLst/>
                        <a:defRPr/>
                      </a:pPr>
                      <a:r>
                        <a:rPr lang="es-MX" sz="1000" b="1" kern="1200" dirty="0" smtClean="0">
                          <a:solidFill>
                            <a:schemeClr val="tx1"/>
                          </a:solidFill>
                          <a:effectLst/>
                          <a:latin typeface="Arial" panose="020B0604020202020204" pitchFamily="34" charset="0"/>
                          <a:ea typeface="Calibri"/>
                          <a:cs typeface="Arial" panose="020B0604020202020204" pitchFamily="34" charset="0"/>
                        </a:rPr>
                        <a:t>CGR 2013</a:t>
                      </a:r>
                      <a:endParaRPr lang="es-CO" sz="1000" b="1" kern="1200" dirty="0" smtClean="0">
                        <a:solidFill>
                          <a:schemeClr val="tx1"/>
                        </a:solidFill>
                        <a:effectLst/>
                        <a:latin typeface="Arial" panose="020B0604020202020204" pitchFamily="34" charset="0"/>
                        <a:ea typeface="Calibri"/>
                        <a:cs typeface="Arial" panose="020B0604020202020204" pitchFamily="34" charset="0"/>
                      </a:endParaRPr>
                    </a:p>
                  </a:txBody>
                  <a:tcPr anchor="ctr">
                    <a:solidFill>
                      <a:schemeClr val="accent1">
                        <a:lumMod val="40000"/>
                        <a:lumOff val="60000"/>
                      </a:schemeClr>
                    </a:solidFill>
                  </a:tcPr>
                </a:tc>
                <a:tc>
                  <a:txBody>
                    <a:bodyPr/>
                    <a:lstStyle/>
                    <a:p>
                      <a:pPr marL="0" algn="just" defTabSz="914400" rtl="0" eaLnBrk="1" fontAlgn="ctr" latinLnBrk="0" hangingPunct="1">
                        <a:lnSpc>
                          <a:spcPct val="100000"/>
                        </a:lnSpc>
                        <a:spcBef>
                          <a:spcPts val="5"/>
                        </a:spcBef>
                        <a:spcAft>
                          <a:spcPts val="0"/>
                        </a:spcAft>
                      </a:pPr>
                      <a:r>
                        <a:rPr lang="es-CO" sz="1000" b="0" kern="1200" dirty="0">
                          <a:solidFill>
                            <a:schemeClr val="tx1"/>
                          </a:solidFill>
                          <a:effectLst/>
                          <a:latin typeface="Arial" panose="020B0604020202020204" pitchFamily="34" charset="0"/>
                          <a:ea typeface="Calibri"/>
                          <a:cs typeface="Arial" panose="020B0604020202020204" pitchFamily="34" charset="0"/>
                        </a:rPr>
                        <a:t>Realizar el estudio de </a:t>
                      </a:r>
                      <a:r>
                        <a:rPr lang="es-CO" sz="1000" b="0" kern="1200" dirty="0" smtClean="0">
                          <a:solidFill>
                            <a:schemeClr val="tx1"/>
                          </a:solidFill>
                          <a:effectLst/>
                          <a:latin typeface="Arial" panose="020B0604020202020204" pitchFamily="34" charset="0"/>
                          <a:ea typeface="Calibri"/>
                          <a:cs typeface="Arial" panose="020B0604020202020204" pitchFamily="34" charset="0"/>
                        </a:rPr>
                        <a:t>cargas </a:t>
                      </a:r>
                      <a:r>
                        <a:rPr lang="es-CO" sz="1000" b="0" kern="1200" dirty="0">
                          <a:solidFill>
                            <a:schemeClr val="tx1"/>
                          </a:solidFill>
                          <a:effectLst/>
                          <a:latin typeface="Arial" panose="020B0604020202020204" pitchFamily="34" charset="0"/>
                          <a:ea typeface="Calibri"/>
                          <a:cs typeface="Arial" panose="020B0604020202020204" pitchFamily="34" charset="0"/>
                        </a:rPr>
                        <a:t>para la </a:t>
                      </a:r>
                      <a:r>
                        <a:rPr lang="es-CO" sz="1000" b="0" kern="1200" dirty="0" smtClean="0">
                          <a:solidFill>
                            <a:schemeClr val="tx1"/>
                          </a:solidFill>
                          <a:effectLst/>
                          <a:latin typeface="Arial" panose="020B0604020202020204" pitchFamily="34" charset="0"/>
                          <a:ea typeface="Calibri"/>
                          <a:cs typeface="Arial" panose="020B0604020202020204" pitchFamily="34" charset="0"/>
                        </a:rPr>
                        <a:t>entidad.</a:t>
                      </a:r>
                    </a:p>
                    <a:p>
                      <a:pPr marL="0" algn="just" defTabSz="914400" rtl="0" eaLnBrk="1" fontAlgn="ctr" latinLnBrk="0" hangingPunct="1">
                        <a:lnSpc>
                          <a:spcPct val="100000"/>
                        </a:lnSpc>
                        <a:spcBef>
                          <a:spcPts val="5"/>
                        </a:spcBef>
                        <a:spcAft>
                          <a:spcPts val="0"/>
                        </a:spcAft>
                      </a:pPr>
                      <a:endParaRPr lang="es-CO" sz="1000" b="0" kern="1200" dirty="0" smtClean="0">
                        <a:solidFill>
                          <a:schemeClr val="tx1"/>
                        </a:solidFill>
                        <a:effectLst/>
                        <a:latin typeface="Arial" panose="020B0604020202020204" pitchFamily="34" charset="0"/>
                        <a:ea typeface="Calibri"/>
                        <a:cs typeface="Arial" panose="020B0604020202020204" pitchFamily="34" charset="0"/>
                      </a:endParaRPr>
                    </a:p>
                    <a:p>
                      <a:pPr marL="0" marR="0" indent="0" algn="just" defTabSz="914400" rtl="0" eaLnBrk="1" fontAlgn="ctr" latinLnBrk="0" hangingPunct="1">
                        <a:lnSpc>
                          <a:spcPct val="100000"/>
                        </a:lnSpc>
                        <a:spcBef>
                          <a:spcPts val="5"/>
                        </a:spcBef>
                        <a:spcAft>
                          <a:spcPts val="0"/>
                        </a:spcAft>
                        <a:buClrTx/>
                        <a:buSzTx/>
                        <a:buFontTx/>
                        <a:buNone/>
                        <a:tabLst/>
                        <a:defRPr/>
                      </a:pPr>
                      <a:r>
                        <a:rPr lang="es-CO" sz="1000" b="1" kern="1200" dirty="0" smtClean="0">
                          <a:solidFill>
                            <a:schemeClr val="dk1"/>
                          </a:solidFill>
                          <a:latin typeface="Arial" panose="020B0604020202020204" pitchFamily="34" charset="0"/>
                          <a:ea typeface="+mn-ea"/>
                          <a:cs typeface="Arial" panose="020B0604020202020204" pitchFamily="34" charset="0"/>
                        </a:rPr>
                        <a:t>UNIDAD DE MEDIDA/CANTIDADES:</a:t>
                      </a:r>
                      <a:endParaRPr lang="es-CO" sz="1000" b="0" kern="1200" dirty="0" smtClean="0">
                        <a:solidFill>
                          <a:schemeClr val="tx1"/>
                        </a:solidFill>
                        <a:effectLst/>
                        <a:latin typeface="Arial" panose="020B0604020202020204" pitchFamily="34" charset="0"/>
                        <a:ea typeface="Calibri"/>
                        <a:cs typeface="Arial" panose="020B0604020202020204" pitchFamily="34" charset="0"/>
                      </a:endParaRPr>
                    </a:p>
                    <a:p>
                      <a:pPr marL="0" algn="just" defTabSz="914400" rtl="0" eaLnBrk="1" fontAlgn="ctr" latinLnBrk="0" hangingPunct="1">
                        <a:lnSpc>
                          <a:spcPct val="100000"/>
                        </a:lnSpc>
                        <a:spcBef>
                          <a:spcPts val="5"/>
                        </a:spcBef>
                        <a:spcAft>
                          <a:spcPts val="0"/>
                        </a:spcAft>
                      </a:pPr>
                      <a:r>
                        <a:rPr lang="es-CO" sz="1000" b="0" kern="1200" dirty="0" smtClean="0">
                          <a:solidFill>
                            <a:schemeClr val="tx1"/>
                          </a:solidFill>
                          <a:effectLst/>
                          <a:latin typeface="Arial" panose="020B0604020202020204" pitchFamily="34" charset="0"/>
                          <a:ea typeface="Calibri"/>
                          <a:cs typeface="Arial" panose="020B0604020202020204" pitchFamily="34" charset="0"/>
                        </a:rPr>
                        <a:t>Informe de estudio de cargas</a:t>
                      </a:r>
                      <a:endParaRPr lang="es-CO" sz="1000" b="0"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solidFill>
                      <a:schemeClr val="accent1">
                        <a:lumMod val="40000"/>
                        <a:lumOff val="60000"/>
                      </a:schemeClr>
                    </a:solidFill>
                  </a:tcPr>
                </a:tc>
                <a:tc>
                  <a:txBody>
                    <a:bodyPr/>
                    <a:lstStyle/>
                    <a:p>
                      <a:pPr marL="0" marR="0" indent="0" algn="just" defTabSz="914400" rtl="0" eaLnBrk="1" fontAlgn="ctr" latinLnBrk="0" hangingPunct="1">
                        <a:lnSpc>
                          <a:spcPct val="100000"/>
                        </a:lnSpc>
                        <a:spcBef>
                          <a:spcPts val="5"/>
                        </a:spcBef>
                        <a:spcAft>
                          <a:spcPts val="0"/>
                        </a:spcAft>
                        <a:buClrTx/>
                        <a:buSzTx/>
                        <a:buFontTx/>
                        <a:buNone/>
                        <a:tabLst/>
                        <a:defRPr/>
                      </a:pPr>
                      <a:r>
                        <a:rPr lang="es-CO" sz="1000" b="0" kern="1200" dirty="0" smtClean="0">
                          <a:solidFill>
                            <a:schemeClr val="tx1"/>
                          </a:solidFill>
                          <a:effectLst/>
                          <a:latin typeface="Arial" panose="020B0604020202020204" pitchFamily="34" charset="0"/>
                          <a:ea typeface="Calibri"/>
                          <a:cs typeface="Arial" panose="020B0604020202020204" pitchFamily="34" charset="0"/>
                        </a:rPr>
                        <a:t>Se realizó el concurso de méritos para el estudio de cargas laborales.  Se presentaron cinco (5) proponentes y en octubre se adjudicará.</a:t>
                      </a:r>
                      <a:endParaRPr lang="es-MX" sz="1000" b="0" kern="1200" dirty="0" smtClean="0">
                        <a:solidFill>
                          <a:schemeClr val="tx1"/>
                        </a:solidFill>
                        <a:effectLst/>
                        <a:latin typeface="Arial" panose="020B0604020202020204" pitchFamily="34" charset="0"/>
                        <a:ea typeface="Calibri"/>
                        <a:cs typeface="Arial" panose="020B0604020202020204" pitchFamily="34" charset="0"/>
                      </a:endParaRPr>
                    </a:p>
                  </a:txBody>
                  <a:tcPr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5"/>
                        </a:spcBef>
                        <a:spcAft>
                          <a:spcPts val="0"/>
                        </a:spcAft>
                        <a:buClrTx/>
                        <a:buSzTx/>
                        <a:buFontTx/>
                        <a:buNone/>
                        <a:tabLst/>
                        <a:defRPr/>
                      </a:pPr>
                      <a:r>
                        <a:rPr lang="es-MX" sz="1000" b="0" i="0" kern="1200" dirty="0" smtClean="0">
                          <a:solidFill>
                            <a:schemeClr val="tx1"/>
                          </a:solidFill>
                          <a:effectLst/>
                          <a:latin typeface="Arial" panose="020B0604020202020204" pitchFamily="34" charset="0"/>
                          <a:ea typeface="Calibri"/>
                          <a:cs typeface="Arial" panose="020B0604020202020204" pitchFamily="34" charset="0"/>
                        </a:rPr>
                        <a:t>Subdirección Administrativa y Financiera</a:t>
                      </a:r>
                    </a:p>
                  </a:txBody>
                  <a:tcPr anchor="ctr">
                    <a:solidFill>
                      <a:schemeClr val="accent1">
                        <a:lumMod val="40000"/>
                        <a:lumOff val="60000"/>
                      </a:schemeClr>
                    </a:solidFill>
                  </a:tcPr>
                </a:tc>
                <a:tc>
                  <a:txBody>
                    <a:bodyPr/>
                    <a:lstStyle/>
                    <a:p>
                      <a:pPr marL="0" algn="ctr" defTabSz="914400" rtl="0" eaLnBrk="1" latinLnBrk="0" hangingPunct="1">
                        <a:lnSpc>
                          <a:spcPct val="100000"/>
                        </a:lnSpc>
                        <a:spcBef>
                          <a:spcPts val="50"/>
                        </a:spcBef>
                        <a:spcAft>
                          <a:spcPts val="0"/>
                        </a:spcAft>
                      </a:pPr>
                      <a:r>
                        <a:rPr lang="es-MX" sz="1000" b="0" i="0" kern="1200" dirty="0" smtClean="0">
                          <a:solidFill>
                            <a:schemeClr val="tx1"/>
                          </a:solidFill>
                          <a:effectLst/>
                          <a:latin typeface="Arial" panose="020B0604020202020204" pitchFamily="34" charset="0"/>
                          <a:ea typeface="Calibri"/>
                          <a:cs typeface="Arial" panose="020B0604020202020204" pitchFamily="34" charset="0"/>
                        </a:rPr>
                        <a:t>30 de septiembre de 2016</a:t>
                      </a:r>
                      <a:endParaRPr lang="es-CO" sz="1000" b="0" i="0" kern="1200" dirty="0">
                        <a:solidFill>
                          <a:schemeClr val="tx1"/>
                        </a:solidFill>
                        <a:effectLst/>
                        <a:latin typeface="Arial" panose="020B0604020202020204" pitchFamily="34" charset="0"/>
                        <a:ea typeface="Calibri"/>
                        <a:cs typeface="Arial" panose="020B0604020202020204" pitchFamily="34" charset="0"/>
                      </a:endParaRPr>
                    </a:p>
                  </a:txBody>
                  <a:tcPr anchor="ctr">
                    <a:solidFill>
                      <a:schemeClr val="accent1">
                        <a:lumMod val="40000"/>
                        <a:lumOff val="60000"/>
                      </a:schemeClr>
                    </a:solidFill>
                  </a:tcPr>
                </a:tc>
                <a:tc>
                  <a:txBody>
                    <a:bodyPr/>
                    <a:lstStyle/>
                    <a:p>
                      <a:pPr algn="ctr">
                        <a:lnSpc>
                          <a:spcPts val="950"/>
                        </a:lnSpc>
                        <a:spcBef>
                          <a:spcPts val="15"/>
                        </a:spcBef>
                        <a:spcAft>
                          <a:spcPts val="0"/>
                        </a:spcAft>
                      </a:pPr>
                      <a:r>
                        <a:rPr lang="es-MX" sz="1000" b="1" kern="1200" dirty="0" smtClean="0">
                          <a:solidFill>
                            <a:schemeClr val="tx1"/>
                          </a:solidFill>
                          <a:effectLst/>
                          <a:latin typeface="Arial" panose="020B0604020202020204" pitchFamily="34" charset="0"/>
                          <a:ea typeface="Calibri"/>
                          <a:cs typeface="Arial" panose="020B0604020202020204" pitchFamily="34" charset="0"/>
                        </a:rPr>
                        <a:t>NO CUMPLIDA</a:t>
                      </a:r>
                    </a:p>
                    <a:p>
                      <a:pPr algn="ctr">
                        <a:lnSpc>
                          <a:spcPts val="950"/>
                        </a:lnSpc>
                        <a:spcBef>
                          <a:spcPts val="15"/>
                        </a:spcBef>
                        <a:spcAft>
                          <a:spcPts val="0"/>
                        </a:spcAft>
                      </a:pPr>
                      <a:r>
                        <a:rPr lang="es-MX" sz="1000" b="1" kern="1200" dirty="0" smtClean="0">
                          <a:solidFill>
                            <a:schemeClr val="tx1"/>
                          </a:solidFill>
                          <a:effectLst/>
                          <a:latin typeface="Arial" panose="020B0604020202020204" pitchFamily="34" charset="0"/>
                          <a:ea typeface="Calibri"/>
                          <a:cs typeface="Arial" panose="020B0604020202020204" pitchFamily="34" charset="0"/>
                        </a:rPr>
                        <a:t>EN LA FECHA INTERNA DE VENCIMIENTO</a:t>
                      </a:r>
                      <a:endParaRPr lang="es-CO" sz="1000" b="1" kern="1200" dirty="0" smtClean="0">
                        <a:solidFill>
                          <a:schemeClr val="tx1"/>
                        </a:solidFill>
                        <a:effectLst/>
                        <a:latin typeface="Arial" panose="020B0604020202020204" pitchFamily="34" charset="0"/>
                        <a:ea typeface="Calibri"/>
                        <a:cs typeface="Arial" panose="020B0604020202020204" pitchFamily="34" charset="0"/>
                      </a:endParaRPr>
                    </a:p>
                  </a:txBody>
                  <a:tcPr anchor="ctr">
                    <a:solidFill>
                      <a:schemeClr val="accent1">
                        <a:lumMod val="40000"/>
                        <a:lumOff val="60000"/>
                      </a:schemeClr>
                    </a:solidFill>
                  </a:tcPr>
                </a:tc>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
        <p:nvSpPr>
          <p:cNvPr id="5" name="4 Flecha a la derecha con muesca">
            <a:hlinkClick r:id="rId3" action="ppaction://hlinksldjump"/>
          </p:cNvPr>
          <p:cNvSpPr/>
          <p:nvPr/>
        </p:nvSpPr>
        <p:spPr>
          <a:xfrm>
            <a:off x="5472099" y="6453336"/>
            <a:ext cx="288032" cy="21602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1878312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cene3d>
            <a:camera prst="orthographicFront">
              <a:rot lat="0" lon="0" rev="0"/>
            </a:camera>
            <a:lightRig rig="threePt" dir="t">
              <a:rot lat="0" lon="0" rev="1200000"/>
            </a:lightRig>
          </a:scene3d>
          <a:sp3d>
            <a:bevelT w="63500" h="25400" prst="artDeco"/>
            <a:bevelB w="114300" prst="artDeco"/>
          </a:sp3d>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PLAN DE MEJORAMIENTO DE LA </a:t>
            </a:r>
            <a:r>
              <a:rPr lang="es-CO" sz="2400" dirty="0"/>
              <a:t>CGR AL 30 DE SEPTIEMBRE DE 2016</a:t>
            </a:r>
          </a:p>
        </p:txBody>
      </p:sp>
      <p:graphicFrame>
        <p:nvGraphicFramePr>
          <p:cNvPr id="10" name="9 Tabla"/>
          <p:cNvGraphicFramePr>
            <a:graphicFrameLocks noGrp="1"/>
          </p:cNvGraphicFramePr>
          <p:nvPr>
            <p:extLst>
              <p:ext uri="{D42A27DB-BD31-4B8C-83A1-F6EECF244321}">
                <p14:modId xmlns:p14="http://schemas.microsoft.com/office/powerpoint/2010/main" val="1924940016"/>
              </p:ext>
            </p:extLst>
          </p:nvPr>
        </p:nvGraphicFramePr>
        <p:xfrm>
          <a:off x="107504" y="1556793"/>
          <a:ext cx="8928992" cy="4299320"/>
        </p:xfrm>
        <a:graphic>
          <a:graphicData uri="http://schemas.openxmlformats.org/drawingml/2006/table">
            <a:tbl>
              <a:tblPr firstRow="1" firstCol="1" lastRow="1" lastCol="1" bandRow="1" bandCol="1">
                <a:tableStyleId>{5C22544A-7EE6-4342-B048-85BDC9FD1C3A}</a:tableStyleId>
              </a:tblPr>
              <a:tblGrid>
                <a:gridCol w="737933"/>
                <a:gridCol w="2140006"/>
                <a:gridCol w="2464817"/>
                <a:gridCol w="1097827"/>
                <a:gridCol w="1610146"/>
                <a:gridCol w="878263"/>
              </a:tblGrid>
              <a:tr h="605798">
                <a:tc>
                  <a:txBody>
                    <a:bodyPr/>
                    <a:lstStyle/>
                    <a:p>
                      <a:pPr algn="ctr">
                        <a:lnSpc>
                          <a:spcPts val="1000"/>
                        </a:lnSpc>
                        <a:spcBef>
                          <a:spcPts val="90"/>
                        </a:spcBef>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750"/>
                        </a:lnSpc>
                        <a:spcBef>
                          <a:spcPts val="5"/>
                        </a:spcBef>
                        <a:spcAft>
                          <a:spcPts val="0"/>
                        </a:spcAft>
                      </a:pPr>
                      <a:r>
                        <a:rPr lang="es-MX" sz="1100" dirty="0" smtClean="0">
                          <a:effectLst/>
                        </a:rPr>
                        <a:t> ACCIÓN DE MEJORA/UNIDAD DE MEDIDA/CANTIDADES </a:t>
                      </a:r>
                      <a:endParaRPr lang="es-CO" sz="1100" dirty="0">
                        <a:effectLst/>
                      </a:endParaRPr>
                    </a:p>
                  </a:txBody>
                  <a:tcPr marL="0" marR="0" marT="0" marB="0" anchor="ctr">
                    <a:solidFill>
                      <a:schemeClr val="tx2"/>
                    </a:solidFill>
                  </a:tcPr>
                </a:tc>
                <a:tc>
                  <a:txBody>
                    <a:bodyPr/>
                    <a:lstStyle/>
                    <a:p>
                      <a:pPr algn="ctr">
                        <a:lnSpc>
                          <a:spcPts val="750"/>
                        </a:lnSpc>
                        <a:spcBef>
                          <a:spcPts val="5"/>
                        </a:spcBef>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dirty="0" smtClean="0">
                          <a:effectLst/>
                        </a:rPr>
                        <a:t> FECHA DE  VENCIMIENTO                                             INTERNA </a:t>
                      </a:r>
                      <a:endParaRPr lang="es-CO" sz="1100" dirty="0">
                        <a:effectLst/>
                      </a:endParaRPr>
                    </a:p>
                  </a:txBody>
                  <a:tcPr marL="0" marR="0" marT="0" marB="0" anchor="ctr">
                    <a:solidFill>
                      <a:schemeClr val="tx2"/>
                    </a:solidFill>
                  </a:tcPr>
                </a:tc>
                <a:tc>
                  <a:txBody>
                    <a:bodyPr/>
                    <a:lstStyle/>
                    <a:p>
                      <a:pPr algn="ctr">
                        <a:lnSpc>
                          <a:spcPts val="750"/>
                        </a:lnSpc>
                        <a:spcBef>
                          <a:spcPts val="5"/>
                        </a:spcBef>
                        <a:spcAft>
                          <a:spcPts val="0"/>
                        </a:spcAft>
                      </a:pP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nchor="ctr">
                    <a:solidFill>
                      <a:schemeClr val="tx2"/>
                    </a:solidFill>
                  </a:tcPr>
                </a:tc>
              </a:tr>
              <a:tr h="1946127">
                <a:tc>
                  <a:txBody>
                    <a:bodyPr/>
                    <a:lstStyle/>
                    <a:p>
                      <a:pPr marL="12065" marR="3175" algn="ctr">
                        <a:lnSpc>
                          <a:spcPct val="107000"/>
                        </a:lnSpc>
                        <a:spcBef>
                          <a:spcPts val="445"/>
                        </a:spcBef>
                        <a:spcAft>
                          <a:spcPts val="0"/>
                        </a:spcAft>
                      </a:pPr>
                      <a:r>
                        <a:rPr lang="es-MX" sz="1000" dirty="0" smtClean="0">
                          <a:solidFill>
                            <a:schemeClr val="tx1"/>
                          </a:solidFill>
                          <a:effectLst/>
                          <a:latin typeface="Arial" panose="020B0604020202020204" pitchFamily="34" charset="0"/>
                          <a:ea typeface="Calibri"/>
                          <a:cs typeface="Arial" panose="020B0604020202020204" pitchFamily="34" charset="0"/>
                        </a:rPr>
                        <a:t>22</a:t>
                      </a:r>
                    </a:p>
                    <a:p>
                      <a:pPr marL="12065" marR="3175" indent="0" algn="ctr" defTabSz="914400" rtl="0" eaLnBrk="1" fontAlgn="auto" latinLnBrk="0" hangingPunct="1">
                        <a:lnSpc>
                          <a:spcPct val="107000"/>
                        </a:lnSpc>
                        <a:spcBef>
                          <a:spcPts val="445"/>
                        </a:spcBef>
                        <a:spcAft>
                          <a:spcPts val="0"/>
                        </a:spcAft>
                        <a:buClrTx/>
                        <a:buSzTx/>
                        <a:buFontTx/>
                        <a:buNone/>
                        <a:tabLst/>
                        <a:defRPr/>
                      </a:pPr>
                      <a:r>
                        <a:rPr lang="es-MX" sz="1000" dirty="0" smtClean="0">
                          <a:solidFill>
                            <a:schemeClr val="tx1"/>
                          </a:solidFill>
                          <a:effectLst/>
                          <a:latin typeface="Arial" panose="020B0604020202020204" pitchFamily="34" charset="0"/>
                          <a:ea typeface="Calibri"/>
                          <a:cs typeface="Arial" panose="020B0604020202020204" pitchFamily="34" charset="0"/>
                        </a:rPr>
                        <a:t>CGR 2013</a:t>
                      </a:r>
                      <a:endParaRPr lang="es-CO" sz="1000" dirty="0" smtClean="0">
                        <a:solidFill>
                          <a:schemeClr val="tx1"/>
                        </a:solidFill>
                        <a:effectLst/>
                        <a:latin typeface="Arial" panose="020B0604020202020204" pitchFamily="34" charset="0"/>
                        <a:ea typeface="Calibri"/>
                        <a:cs typeface="Arial" panose="020B0604020202020204" pitchFamily="34" charset="0"/>
                      </a:endParaRPr>
                    </a:p>
                  </a:txBody>
                  <a:tcPr marL="0" marR="0" marT="0" marB="0" anchor="ctr">
                    <a:solidFill>
                      <a:schemeClr val="accent1">
                        <a:lumMod val="40000"/>
                        <a:lumOff val="60000"/>
                      </a:schemeClr>
                    </a:solidFill>
                  </a:tcPr>
                </a:tc>
                <a:tc>
                  <a:txBody>
                    <a:bodyPr/>
                    <a:lstStyle/>
                    <a:p>
                      <a:pPr algn="just"/>
                      <a:r>
                        <a:rPr lang="es-CO" sz="1000" b="0" i="0" kern="1200" dirty="0" smtClean="0">
                          <a:solidFill>
                            <a:schemeClr val="dk1"/>
                          </a:solidFill>
                          <a:effectLst/>
                          <a:latin typeface="Arial" panose="020B0604020202020204" pitchFamily="34" charset="0"/>
                          <a:ea typeface="+mn-ea"/>
                          <a:cs typeface="Arial" panose="020B0604020202020204" pitchFamily="34" charset="0"/>
                        </a:rPr>
                        <a:t>Modificar la política de eficiencia administrativa y cero papel de la entidad.</a:t>
                      </a:r>
                    </a:p>
                    <a:p>
                      <a:r>
                        <a:rPr lang="es-CO" sz="1000" b="0" i="1" kern="1200" dirty="0" smtClean="0">
                          <a:solidFill>
                            <a:schemeClr val="dk1"/>
                          </a:solidFill>
                          <a:effectLst/>
                          <a:latin typeface="Arial" panose="020B0604020202020204" pitchFamily="34" charset="0"/>
                          <a:ea typeface="+mn-ea"/>
                          <a:cs typeface="Arial" panose="020B0604020202020204" pitchFamily="34" charset="0"/>
                        </a:rPr>
                        <a:t> </a:t>
                      </a:r>
                    </a:p>
                    <a:p>
                      <a:r>
                        <a:rPr lang="es-MX" sz="1000" b="1" kern="1200" dirty="0" smtClean="0">
                          <a:solidFill>
                            <a:schemeClr val="dk1"/>
                          </a:solidFill>
                          <a:effectLst/>
                          <a:latin typeface="Arial" panose="020B0604020202020204" pitchFamily="34" charset="0"/>
                          <a:ea typeface="+mn-ea"/>
                          <a:cs typeface="Arial" panose="020B0604020202020204" pitchFamily="34" charset="0"/>
                        </a:rPr>
                        <a:t>UNIDAD DE MEDIDA/CANTIDADES</a:t>
                      </a:r>
                      <a:r>
                        <a:rPr lang="es-MX" sz="1000" b="0" kern="1200" dirty="0" smtClean="0">
                          <a:solidFill>
                            <a:schemeClr val="dk1"/>
                          </a:solidFill>
                          <a:effectLst/>
                          <a:latin typeface="Arial" panose="020B0604020202020204" pitchFamily="34" charset="0"/>
                          <a:ea typeface="+mn-ea"/>
                          <a:cs typeface="Arial" panose="020B0604020202020204" pitchFamily="34" charset="0"/>
                        </a:rPr>
                        <a:t>: </a:t>
                      </a:r>
                    </a:p>
                    <a:p>
                      <a:r>
                        <a:rPr lang="es-MX" sz="1000" b="0" kern="1200" dirty="0" smtClean="0">
                          <a:solidFill>
                            <a:schemeClr val="dk1"/>
                          </a:solidFill>
                          <a:effectLst/>
                          <a:latin typeface="Arial" panose="020B0604020202020204" pitchFamily="34" charset="0"/>
                          <a:ea typeface="+mn-ea"/>
                          <a:cs typeface="Arial" panose="020B0604020202020204" pitchFamily="34" charset="0"/>
                        </a:rPr>
                        <a:t>-Política de Eficiencia Administrativa y Cero Papel modificada.</a:t>
                      </a:r>
                    </a:p>
                  </a:txBody>
                  <a:tcPr marL="0" marR="0" marT="0" marB="0" anchor="ctr">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50"/>
                        </a:spcBef>
                        <a:spcAft>
                          <a:spcPts val="0"/>
                        </a:spcAft>
                        <a:buClrTx/>
                        <a:buSzTx/>
                        <a:buFontTx/>
                        <a:buNone/>
                        <a:tabLst/>
                        <a:defRPr/>
                      </a:pPr>
                      <a:r>
                        <a:rPr lang="es-CO" sz="1000" b="0" kern="1200" dirty="0" smtClean="0">
                          <a:solidFill>
                            <a:schemeClr val="tx1"/>
                          </a:solidFill>
                          <a:effectLst/>
                          <a:latin typeface="Arial" panose="020B0604020202020204" pitchFamily="34" charset="0"/>
                          <a:ea typeface="+mn-ea"/>
                          <a:cs typeface="Arial" panose="020B0604020202020204" pitchFamily="34" charset="0"/>
                        </a:rPr>
                        <a:t>En el Comité SIGC N° 7 del 12 de julio de 2016, fue aprobado </a:t>
                      </a:r>
                      <a:r>
                        <a:rPr lang="es-CO" sz="1000" b="0" kern="1200" dirty="0" smtClean="0">
                          <a:solidFill>
                            <a:schemeClr val="dk1"/>
                          </a:solidFill>
                          <a:effectLst/>
                          <a:latin typeface="Arial" panose="020B0604020202020204" pitchFamily="34" charset="0"/>
                          <a:ea typeface="+mn-ea"/>
                          <a:cs typeface="Arial" panose="020B0604020202020204" pitchFamily="34" charset="0"/>
                        </a:rPr>
                        <a:t>el</a:t>
                      </a:r>
                      <a:r>
                        <a:rPr lang="es-CO" sz="1000" b="0" kern="1200" baseline="0" dirty="0" smtClean="0">
                          <a:solidFill>
                            <a:schemeClr val="dk1"/>
                          </a:solidFill>
                          <a:effectLst/>
                          <a:latin typeface="Arial" panose="020B0604020202020204" pitchFamily="34" charset="0"/>
                          <a:ea typeface="+mn-ea"/>
                          <a:cs typeface="Arial" panose="020B0604020202020204" pitchFamily="34" charset="0"/>
                        </a:rPr>
                        <a:t> proyecto de</a:t>
                      </a:r>
                      <a:r>
                        <a:rPr lang="es-CO" sz="1000" b="0" kern="1200" dirty="0" smtClean="0">
                          <a:solidFill>
                            <a:schemeClr val="dk1"/>
                          </a:solidFill>
                          <a:effectLst/>
                          <a:latin typeface="Arial" panose="020B0604020202020204" pitchFamily="34" charset="0"/>
                          <a:ea typeface="+mn-ea"/>
                          <a:cs typeface="Arial" panose="020B0604020202020204" pitchFamily="34" charset="0"/>
                        </a:rPr>
                        <a:t> modificación de la política de eficiencia administrativa y cero papel de la entidad. </a:t>
                      </a: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es-MX" sz="1000" b="0" dirty="0" smtClean="0">
                          <a:solidFill>
                            <a:schemeClr val="tx1"/>
                          </a:solidFill>
                          <a:effectLst/>
                          <a:latin typeface="Arial" panose="020B0604020202020204" pitchFamily="34" charset="0"/>
                          <a:ea typeface="Calibri"/>
                          <a:cs typeface="Arial" panose="020B0604020202020204" pitchFamily="34" charset="0"/>
                        </a:rPr>
                        <a:t>Subdirección Administrativa y Financiera</a:t>
                      </a:r>
                    </a:p>
                  </a:txBody>
                  <a:tcPr marL="0" marR="0" marT="0" marB="0"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50"/>
                        </a:spcBef>
                        <a:spcAft>
                          <a:spcPts val="0"/>
                        </a:spcAft>
                        <a:buClrTx/>
                        <a:buSzTx/>
                        <a:buFontTx/>
                        <a:buNone/>
                        <a:tabLst/>
                        <a:defRPr/>
                      </a:pPr>
                      <a:r>
                        <a:rPr lang="es-CO" sz="1000" b="0" kern="1200" dirty="0" smtClean="0">
                          <a:solidFill>
                            <a:schemeClr val="tx1"/>
                          </a:solidFill>
                          <a:effectLst/>
                          <a:latin typeface="Arial" panose="020B0604020202020204" pitchFamily="34" charset="0"/>
                          <a:ea typeface="+mn-ea"/>
                          <a:cs typeface="Arial" panose="020B0604020202020204" pitchFamily="34" charset="0"/>
                        </a:rPr>
                        <a:t>30 de junio de 2016</a:t>
                      </a: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000" dirty="0" smtClean="0">
                          <a:solidFill>
                            <a:schemeClr val="tx1"/>
                          </a:solidFill>
                          <a:effectLst/>
                          <a:latin typeface="Arial" panose="020B0604020202020204" pitchFamily="34" charset="0"/>
                          <a:ea typeface="Calibri"/>
                          <a:cs typeface="Arial" panose="020B0604020202020204" pitchFamily="34" charset="0"/>
                        </a:rPr>
                        <a:t>CUMPLIDA</a:t>
                      </a:r>
                    </a:p>
                  </a:txBody>
                  <a:tcPr marL="0" marR="0" marT="0" marB="0" anchor="ctr">
                    <a:solidFill>
                      <a:schemeClr val="accent1">
                        <a:lumMod val="40000"/>
                        <a:lumOff val="60000"/>
                      </a:schemeClr>
                    </a:solidFill>
                  </a:tcPr>
                </a:tc>
              </a:tr>
              <a:tr h="1747395">
                <a:tc>
                  <a:txBody>
                    <a:bodyPr/>
                    <a:lstStyle/>
                    <a:p>
                      <a:pPr marL="12065" marR="3175" algn="ctr">
                        <a:lnSpc>
                          <a:spcPct val="107000"/>
                        </a:lnSpc>
                        <a:spcBef>
                          <a:spcPts val="445"/>
                        </a:spcBef>
                        <a:spcAft>
                          <a:spcPts val="0"/>
                        </a:spcAft>
                      </a:pPr>
                      <a:r>
                        <a:rPr lang="es-MX" sz="1000" dirty="0" smtClean="0">
                          <a:solidFill>
                            <a:schemeClr val="tx1"/>
                          </a:solidFill>
                          <a:effectLst/>
                          <a:latin typeface="Arial" panose="020B0604020202020204" pitchFamily="34" charset="0"/>
                          <a:ea typeface="Calibri"/>
                          <a:cs typeface="Arial" panose="020B0604020202020204" pitchFamily="34" charset="0"/>
                        </a:rPr>
                        <a:t>23</a:t>
                      </a:r>
                    </a:p>
                    <a:p>
                      <a:pPr marL="12065" marR="3175" indent="0" algn="ctr" defTabSz="914400" rtl="0" eaLnBrk="1" fontAlgn="auto" latinLnBrk="0" hangingPunct="1">
                        <a:lnSpc>
                          <a:spcPct val="107000"/>
                        </a:lnSpc>
                        <a:spcBef>
                          <a:spcPts val="445"/>
                        </a:spcBef>
                        <a:spcAft>
                          <a:spcPts val="0"/>
                        </a:spcAft>
                        <a:buClrTx/>
                        <a:buSzTx/>
                        <a:buFontTx/>
                        <a:buNone/>
                        <a:tabLst/>
                        <a:defRPr/>
                      </a:pPr>
                      <a:r>
                        <a:rPr lang="es-MX" sz="1000" dirty="0" smtClean="0">
                          <a:solidFill>
                            <a:schemeClr val="tx1"/>
                          </a:solidFill>
                          <a:effectLst/>
                          <a:latin typeface="Arial" panose="020B0604020202020204" pitchFamily="34" charset="0"/>
                          <a:ea typeface="Calibri"/>
                          <a:cs typeface="Arial" panose="020B0604020202020204" pitchFamily="34" charset="0"/>
                        </a:rPr>
                        <a:t>CGR 2013</a:t>
                      </a:r>
                      <a:endParaRPr lang="es-CO" sz="1000" dirty="0" smtClean="0">
                        <a:solidFill>
                          <a:schemeClr val="tx1"/>
                        </a:solidFill>
                        <a:effectLst/>
                        <a:latin typeface="Arial" panose="020B0604020202020204" pitchFamily="34" charset="0"/>
                        <a:ea typeface="Calibri"/>
                        <a:cs typeface="Arial" panose="020B0604020202020204" pitchFamily="34" charset="0"/>
                      </a:endParaRPr>
                    </a:p>
                  </a:txBody>
                  <a:tcPr marL="0" marR="0" marT="0" marB="0" anchor="ctr">
                    <a:solidFill>
                      <a:schemeClr val="accent1">
                        <a:lumMod val="40000"/>
                        <a:lumOff val="60000"/>
                      </a:schemeClr>
                    </a:solidFill>
                  </a:tcPr>
                </a:tc>
                <a:tc>
                  <a:txBody>
                    <a:bodyPr/>
                    <a:lstStyle/>
                    <a:p>
                      <a:pPr>
                        <a:lnSpc>
                          <a:spcPct val="100000"/>
                        </a:lnSpc>
                        <a:spcBef>
                          <a:spcPts val="5"/>
                        </a:spcBef>
                        <a:spcAft>
                          <a:spcPts val="0"/>
                        </a:spcAft>
                      </a:pPr>
                      <a:r>
                        <a:rPr lang="es-CO" sz="1000" b="0" kern="1200" dirty="0" smtClean="0">
                          <a:solidFill>
                            <a:schemeClr val="dk1"/>
                          </a:solidFill>
                          <a:effectLst/>
                          <a:latin typeface="Arial" panose="020B0604020202020204" pitchFamily="34" charset="0"/>
                          <a:ea typeface="+mn-ea"/>
                          <a:cs typeface="Arial" panose="020B0604020202020204" pitchFamily="34" charset="0"/>
                        </a:rPr>
                        <a:t>Expedición de las resoluciones sobre desincentivo al consumo y uso racional del agua.</a:t>
                      </a:r>
                    </a:p>
                    <a:p>
                      <a:pPr>
                        <a:lnSpc>
                          <a:spcPct val="100000"/>
                        </a:lnSpc>
                        <a:spcBef>
                          <a:spcPts val="5"/>
                        </a:spcBef>
                        <a:spcAft>
                          <a:spcPts val="0"/>
                        </a:spcAft>
                      </a:pPr>
                      <a:endParaRPr lang="es-CO" sz="1000" b="0" kern="1200" dirty="0" smtClean="0">
                        <a:solidFill>
                          <a:schemeClr val="dk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5"/>
                        </a:spcBef>
                        <a:spcAft>
                          <a:spcPts val="0"/>
                        </a:spcAft>
                        <a:buClrTx/>
                        <a:buSzTx/>
                        <a:buFontTx/>
                        <a:buNone/>
                        <a:tabLst/>
                        <a:defRPr/>
                      </a:pPr>
                      <a:r>
                        <a:rPr lang="es-CO" sz="1000" b="1" kern="1200" dirty="0" smtClean="0">
                          <a:solidFill>
                            <a:schemeClr val="dk1"/>
                          </a:solidFill>
                          <a:latin typeface="Arial" panose="020B0604020202020204" pitchFamily="34" charset="0"/>
                          <a:ea typeface="+mn-ea"/>
                          <a:cs typeface="Arial" panose="020B0604020202020204" pitchFamily="34" charset="0"/>
                        </a:rPr>
                        <a:t>UNIDAD DE MEDIDA/CANTIDADES:</a:t>
                      </a:r>
                    </a:p>
                    <a:p>
                      <a:pPr>
                        <a:lnSpc>
                          <a:spcPct val="100000"/>
                        </a:lnSpc>
                        <a:spcBef>
                          <a:spcPts val="5"/>
                        </a:spcBef>
                        <a:spcAft>
                          <a:spcPts val="0"/>
                        </a:spcAft>
                      </a:pPr>
                      <a:r>
                        <a:rPr lang="es-CO" sz="1000" b="0" kern="1200" dirty="0" smtClean="0">
                          <a:solidFill>
                            <a:schemeClr val="dk1"/>
                          </a:solidFill>
                          <a:effectLst/>
                          <a:latin typeface="Arial" panose="020B0604020202020204" pitchFamily="34" charset="0"/>
                          <a:ea typeface="+mn-ea"/>
                          <a:cs typeface="Arial" panose="020B0604020202020204" pitchFamily="34" charset="0"/>
                        </a:rPr>
                        <a:t>-Resolución sobre desincentivo al consumo y uso racional del agua como medida transitoria. </a:t>
                      </a:r>
                    </a:p>
                  </a:txBody>
                  <a:tcPr marL="0" marR="0" marT="0" marB="0" anchor="ctr">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50"/>
                        </a:spcBef>
                        <a:spcAft>
                          <a:spcPts val="0"/>
                        </a:spcAft>
                        <a:buClrTx/>
                        <a:buSzTx/>
                        <a:buFontTx/>
                        <a:buNone/>
                        <a:tabLst/>
                        <a:defRPr/>
                      </a:pPr>
                      <a:r>
                        <a:rPr lang="es-CO" sz="1000" b="0" kern="1200" dirty="0" smtClean="0">
                          <a:solidFill>
                            <a:schemeClr val="tx1"/>
                          </a:solidFill>
                          <a:effectLst/>
                          <a:latin typeface="Arial" panose="020B0604020202020204" pitchFamily="34" charset="0"/>
                          <a:ea typeface="+mn-ea"/>
                          <a:cs typeface="Arial" panose="020B0604020202020204" pitchFamily="34" charset="0"/>
                        </a:rPr>
                        <a:t>Se elaboró la resolución N° 749 del 8 de febrero de 2016 por medio de la cual la Comisión de Regulación de Agua Potable y Saneamiento Básico, adoptó medidas para promover el uso eficiente y ahorro del agua potable y desincentivar su consumo excesivo. </a:t>
                      </a:r>
                      <a:endParaRPr lang="es-CO" sz="1000" b="0" dirty="0">
                        <a:solidFill>
                          <a:schemeClr val="tx1"/>
                        </a:solidFill>
                        <a:effectLst/>
                        <a:latin typeface="Arial" panose="020B0604020202020204" pitchFamily="34" charset="0"/>
                        <a:cs typeface="Arial" panose="020B0604020202020204" pitchFamily="34" charset="0"/>
                      </a:endParaRP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es-MX" sz="1000" b="0" dirty="0" smtClean="0">
                          <a:solidFill>
                            <a:schemeClr val="tx1"/>
                          </a:solidFill>
                          <a:effectLst/>
                          <a:latin typeface="Arial" panose="020B0604020202020204" pitchFamily="34" charset="0"/>
                          <a:ea typeface="Calibri"/>
                          <a:cs typeface="Arial" panose="020B0604020202020204" pitchFamily="34" charset="0"/>
                        </a:rPr>
                        <a:t>Subdirección </a:t>
                      </a:r>
                      <a:r>
                        <a:rPr lang="es-MX" sz="1000" b="0" baseline="0" dirty="0" smtClean="0">
                          <a:solidFill>
                            <a:schemeClr val="tx1"/>
                          </a:solidFill>
                          <a:effectLst/>
                          <a:latin typeface="Arial" panose="020B0604020202020204" pitchFamily="34" charset="0"/>
                          <a:ea typeface="Calibri"/>
                          <a:cs typeface="Arial" panose="020B0604020202020204" pitchFamily="34" charset="0"/>
                        </a:rPr>
                        <a:t> de   Regulación </a:t>
                      </a:r>
                      <a:endParaRPr lang="es-MX" sz="1000" b="0" dirty="0" smtClean="0">
                        <a:solidFill>
                          <a:schemeClr val="tx1"/>
                        </a:solidFill>
                        <a:effectLst/>
                        <a:latin typeface="Arial" panose="020B0604020202020204" pitchFamily="34" charset="0"/>
                        <a:ea typeface="Calibri"/>
                        <a:cs typeface="Arial" panose="020B0604020202020204" pitchFamily="34" charset="0"/>
                      </a:endParaRPr>
                    </a:p>
                  </a:txBody>
                  <a:tcPr marL="0" marR="0" marT="0" marB="0" anchor="ctr">
                    <a:solidFill>
                      <a:schemeClr val="accent1">
                        <a:lumMod val="40000"/>
                        <a:lumOff val="60000"/>
                      </a:schemeClr>
                    </a:solidFill>
                  </a:tcPr>
                </a:tc>
                <a:tc>
                  <a:txBody>
                    <a:bodyPr/>
                    <a:lstStyle/>
                    <a:p>
                      <a:pPr algn="ctr">
                        <a:lnSpc>
                          <a:spcPct val="100000"/>
                        </a:lnSpc>
                        <a:spcBef>
                          <a:spcPts val="50"/>
                        </a:spcBef>
                        <a:spcAft>
                          <a:spcPts val="0"/>
                        </a:spcAft>
                      </a:pPr>
                      <a:r>
                        <a:rPr lang="es-MX" sz="1000" dirty="0" smtClean="0">
                          <a:solidFill>
                            <a:schemeClr val="tx1"/>
                          </a:solidFill>
                          <a:effectLst/>
                          <a:latin typeface="Arial" panose="020B0604020202020204" pitchFamily="34" charset="0"/>
                          <a:ea typeface="Calibri"/>
                          <a:cs typeface="Arial" panose="020B0604020202020204" pitchFamily="34" charset="0"/>
                        </a:rPr>
                        <a:t>   </a:t>
                      </a:r>
                      <a:r>
                        <a:rPr lang="es-MX" sz="1000" b="0" dirty="0" smtClean="0">
                          <a:solidFill>
                            <a:schemeClr val="tx1"/>
                          </a:solidFill>
                          <a:effectLst/>
                          <a:latin typeface="Arial" panose="020B0604020202020204" pitchFamily="34" charset="0"/>
                          <a:ea typeface="Calibri"/>
                          <a:cs typeface="Arial" panose="020B0604020202020204" pitchFamily="34" charset="0"/>
                        </a:rPr>
                        <a:t>31 de marzo de 2016</a:t>
                      </a:r>
                      <a:endParaRPr lang="es-CO" sz="1000" b="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000" dirty="0" smtClean="0">
                          <a:solidFill>
                            <a:schemeClr val="tx1"/>
                          </a:solidFill>
                          <a:effectLst/>
                          <a:latin typeface="Arial" panose="020B0604020202020204" pitchFamily="34" charset="0"/>
                          <a:ea typeface="Calibri"/>
                          <a:cs typeface="Arial" panose="020B0604020202020204" pitchFamily="34" charset="0"/>
                        </a:rPr>
                        <a:t>CUMPLIDA</a:t>
                      </a:r>
                      <a:endParaRPr lang="es-CO" sz="10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solidFill>
                      <a:schemeClr val="accent1">
                        <a:lumMod val="40000"/>
                        <a:lumOff val="60000"/>
                      </a:schemeClr>
                    </a:solidFill>
                  </a:tcPr>
                </a:tc>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1909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cene3d>
            <a:camera prst="orthographicFront">
              <a:rot lat="0" lon="0" rev="0"/>
            </a:camera>
            <a:lightRig rig="threePt" dir="t">
              <a:rot lat="0" lon="0" rev="1200000"/>
            </a:lightRig>
          </a:scene3d>
          <a:sp3d>
            <a:bevelT w="63500" h="25400" prst="artDeco"/>
            <a:bevelB w="114300" prst="artDeco"/>
          </a:sp3d>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PLAN DE MEJORAMIENTO DE LA CGR AL 30 DE </a:t>
            </a:r>
            <a:r>
              <a:rPr lang="es-CO" sz="2400" dirty="0"/>
              <a:t>SEPTIEMBRE </a:t>
            </a:r>
            <a:r>
              <a:rPr lang="es-CO" sz="2400" dirty="0" smtClean="0"/>
              <a:t>DE 2016</a:t>
            </a:r>
            <a:endParaRPr lang="es-CO" sz="2400" dirty="0"/>
          </a:p>
        </p:txBody>
      </p:sp>
      <p:graphicFrame>
        <p:nvGraphicFramePr>
          <p:cNvPr id="10" name="9 Tabla"/>
          <p:cNvGraphicFramePr>
            <a:graphicFrameLocks noGrp="1"/>
          </p:cNvGraphicFramePr>
          <p:nvPr>
            <p:extLst>
              <p:ext uri="{D42A27DB-BD31-4B8C-83A1-F6EECF244321}">
                <p14:modId xmlns:p14="http://schemas.microsoft.com/office/powerpoint/2010/main" val="514550581"/>
              </p:ext>
            </p:extLst>
          </p:nvPr>
        </p:nvGraphicFramePr>
        <p:xfrm>
          <a:off x="179512" y="1556791"/>
          <a:ext cx="8856983" cy="4323929"/>
        </p:xfrm>
        <a:graphic>
          <a:graphicData uri="http://schemas.openxmlformats.org/drawingml/2006/table">
            <a:tbl>
              <a:tblPr firstRow="1" firstCol="1" lastRow="1" lastCol="1" bandRow="1" bandCol="1">
                <a:tableStyleId>{5C22544A-7EE6-4342-B048-85BDC9FD1C3A}</a:tableStyleId>
              </a:tblPr>
              <a:tblGrid>
                <a:gridCol w="731982"/>
                <a:gridCol w="2122748"/>
                <a:gridCol w="2444939"/>
                <a:gridCol w="1037035"/>
                <a:gridCol w="1584176"/>
                <a:gridCol w="936103"/>
              </a:tblGrid>
              <a:tr h="643792">
                <a:tc>
                  <a:txBody>
                    <a:bodyPr/>
                    <a:lstStyle/>
                    <a:p>
                      <a:pPr marL="0" algn="ctr" defTabSz="914400" rtl="0" eaLnBrk="1" latinLnBrk="0" hangingPunct="1">
                        <a:lnSpc>
                          <a:spcPts val="750"/>
                        </a:lnSpc>
                        <a:spcBef>
                          <a:spcPts val="5"/>
                        </a:spcBef>
                        <a:spcAft>
                          <a:spcPts val="0"/>
                        </a:spcAft>
                      </a:pPr>
                      <a:r>
                        <a:rPr lang="en-US" sz="1100" b="1" kern="1200" spc="5" dirty="0" smtClean="0">
                          <a:solidFill>
                            <a:schemeClr val="lt1"/>
                          </a:solidFill>
                          <a:effectLst/>
                          <a:latin typeface="+mn-lt"/>
                          <a:ea typeface="+mn-ea"/>
                          <a:cs typeface="+mn-cs"/>
                        </a:rPr>
                        <a:t>HALLAZGO</a:t>
                      </a:r>
                      <a:endParaRPr lang="es-CO" sz="1100" b="1" kern="1200" spc="5" dirty="0">
                        <a:solidFill>
                          <a:schemeClr val="lt1"/>
                        </a:solidFill>
                        <a:effectLst/>
                        <a:latin typeface="+mn-lt"/>
                        <a:ea typeface="+mn-ea"/>
                        <a:cs typeface="+mn-cs"/>
                      </a:endParaRPr>
                    </a:p>
                  </a:txBody>
                  <a:tcPr marL="0" marR="0" marT="0" marB="0" anchor="ctr">
                    <a:solidFill>
                      <a:schemeClr val="tx2"/>
                    </a:solidFill>
                  </a:tcPr>
                </a:tc>
                <a:tc>
                  <a:txBody>
                    <a:bodyPr/>
                    <a:lstStyle/>
                    <a:p>
                      <a:pPr marL="0" algn="ctr" defTabSz="914400" rtl="0" eaLnBrk="1" latinLnBrk="0" hangingPunct="1">
                        <a:lnSpc>
                          <a:spcPts val="750"/>
                        </a:lnSpc>
                        <a:spcBef>
                          <a:spcPts val="5"/>
                        </a:spcBef>
                        <a:spcAft>
                          <a:spcPts val="0"/>
                        </a:spcAft>
                      </a:pPr>
                      <a:r>
                        <a:rPr lang="es-MX" sz="1100" b="1" kern="1200" spc="5" dirty="0" smtClean="0">
                          <a:solidFill>
                            <a:schemeClr val="lt1"/>
                          </a:solidFill>
                          <a:effectLst/>
                          <a:latin typeface="+mn-lt"/>
                          <a:ea typeface="+mn-ea"/>
                          <a:cs typeface="+mn-cs"/>
                        </a:rPr>
                        <a:t>ACCIÓN DE MEJORA/UNIDAD DE MEDIDA/ CANTIDADES</a:t>
                      </a:r>
                      <a:endParaRPr lang="es-CO" sz="1100" b="1" kern="1200" spc="5" dirty="0">
                        <a:solidFill>
                          <a:schemeClr val="lt1"/>
                        </a:solidFill>
                        <a:effectLst/>
                        <a:latin typeface="+mn-lt"/>
                        <a:ea typeface="+mn-ea"/>
                        <a:cs typeface="+mn-cs"/>
                      </a:endParaRPr>
                    </a:p>
                  </a:txBody>
                  <a:tcPr marL="0" marR="0" marT="0" marB="0" anchor="ctr">
                    <a:solidFill>
                      <a:schemeClr val="tx2"/>
                    </a:solidFill>
                  </a:tcPr>
                </a:tc>
                <a:tc>
                  <a:txBody>
                    <a:bodyPr/>
                    <a:lstStyle/>
                    <a:p>
                      <a:pPr marL="0" algn="ctr" defTabSz="914400" rtl="0" eaLnBrk="1" latinLnBrk="0" hangingPunct="1">
                        <a:lnSpc>
                          <a:spcPts val="750"/>
                        </a:lnSpc>
                        <a:spcBef>
                          <a:spcPts val="5"/>
                        </a:spcBef>
                        <a:spcAft>
                          <a:spcPts val="0"/>
                        </a:spcAft>
                      </a:pPr>
                      <a:r>
                        <a:rPr lang="en-US" sz="1100" b="1" kern="1200" spc="5" dirty="0" smtClean="0">
                          <a:solidFill>
                            <a:schemeClr val="lt1"/>
                          </a:solidFill>
                          <a:effectLst/>
                          <a:latin typeface="+mn-lt"/>
                          <a:ea typeface="+mn-ea"/>
                          <a:cs typeface="+mn-cs"/>
                        </a:rPr>
                        <a:t>ACTIVIDADES </a:t>
                      </a:r>
                      <a:r>
                        <a:rPr lang="en-US" sz="1100" b="1" kern="1200" spc="5" dirty="0">
                          <a:solidFill>
                            <a:schemeClr val="lt1"/>
                          </a:solidFill>
                          <a:effectLst/>
                          <a:latin typeface="+mn-lt"/>
                          <a:ea typeface="+mn-ea"/>
                          <a:cs typeface="+mn-cs"/>
                        </a:rPr>
                        <a:t>REALIZADAS </a:t>
                      </a:r>
                      <a:endParaRPr lang="es-CO" sz="1100" b="1" kern="1200" spc="5" dirty="0">
                        <a:solidFill>
                          <a:schemeClr val="lt1"/>
                        </a:solidFill>
                        <a:effectLst/>
                        <a:latin typeface="+mn-lt"/>
                        <a:ea typeface="+mn-ea"/>
                        <a:cs typeface="+mn-cs"/>
                      </a:endParaRPr>
                    </a:p>
                  </a:txBody>
                  <a:tcPr marL="0" marR="0" marT="0" marB="0" anchor="ctr">
                    <a:solidFill>
                      <a:schemeClr val="tx2"/>
                    </a:solidFill>
                  </a:tcPr>
                </a:tc>
                <a:tc>
                  <a:txBody>
                    <a:bodyPr/>
                    <a:lstStyle/>
                    <a:p>
                      <a:pPr marL="0" algn="ctr" defTabSz="914400" rtl="0" eaLnBrk="1" latinLnBrk="0" hangingPunct="1">
                        <a:lnSpc>
                          <a:spcPts val="750"/>
                        </a:lnSpc>
                        <a:spcBef>
                          <a:spcPts val="5"/>
                        </a:spcBef>
                        <a:spcAft>
                          <a:spcPts val="0"/>
                        </a:spcAft>
                      </a:pPr>
                      <a:r>
                        <a:rPr lang="en-US" sz="1100" b="1" kern="1200" spc="5" dirty="0" smtClean="0">
                          <a:solidFill>
                            <a:schemeClr val="lt1"/>
                          </a:solidFill>
                          <a:effectLst/>
                          <a:latin typeface="+mn-lt"/>
                          <a:ea typeface="+mn-ea"/>
                          <a:cs typeface="+mn-cs"/>
                        </a:rPr>
                        <a:t>RESPONSABLE</a:t>
                      </a:r>
                      <a:endParaRPr lang="es-CO" sz="1100" b="1" kern="1200" spc="5" dirty="0">
                        <a:solidFill>
                          <a:schemeClr val="lt1"/>
                        </a:solidFill>
                        <a:effectLst/>
                        <a:latin typeface="+mn-lt"/>
                        <a:ea typeface="+mn-ea"/>
                        <a:cs typeface="+mn-cs"/>
                      </a:endParaRPr>
                    </a:p>
                  </a:txBody>
                  <a:tcPr marL="0" marR="0" marT="0" marB="0" anchor="ctr">
                    <a:solidFill>
                      <a:schemeClr val="tx2"/>
                    </a:solidFill>
                  </a:tcPr>
                </a:tc>
                <a:tc>
                  <a:txBody>
                    <a:bodyPr/>
                    <a:lstStyle/>
                    <a:p>
                      <a:pPr marL="0" algn="ctr" defTabSz="914400" rtl="0" eaLnBrk="1" latinLnBrk="0" hangingPunct="1">
                        <a:lnSpc>
                          <a:spcPts val="750"/>
                        </a:lnSpc>
                        <a:spcBef>
                          <a:spcPts val="5"/>
                        </a:spcBef>
                        <a:spcAft>
                          <a:spcPts val="0"/>
                        </a:spcAft>
                      </a:pPr>
                      <a:r>
                        <a:rPr lang="en-US" sz="1100" b="1" kern="1200" spc="5" dirty="0" smtClean="0">
                          <a:solidFill>
                            <a:schemeClr val="lt1"/>
                          </a:solidFill>
                          <a:effectLst/>
                          <a:latin typeface="+mn-lt"/>
                          <a:ea typeface="+mn-ea"/>
                          <a:cs typeface="+mn-cs"/>
                        </a:rPr>
                        <a:t>FECHA DE  VENCIMIENTO                                             INTERNA </a:t>
                      </a:r>
                      <a:endParaRPr lang="es-CO" sz="1100" b="1" kern="1200" spc="5" dirty="0">
                        <a:solidFill>
                          <a:schemeClr val="lt1"/>
                        </a:solidFill>
                        <a:effectLst/>
                        <a:latin typeface="+mn-lt"/>
                        <a:ea typeface="+mn-ea"/>
                        <a:cs typeface="+mn-cs"/>
                      </a:endParaRPr>
                    </a:p>
                  </a:txBody>
                  <a:tcPr marL="0" marR="0" marT="0" marB="0" anchor="ctr">
                    <a:solidFill>
                      <a:schemeClr val="tx2"/>
                    </a:solidFill>
                  </a:tcPr>
                </a:tc>
                <a:tc>
                  <a:txBody>
                    <a:bodyPr/>
                    <a:lstStyle/>
                    <a:p>
                      <a:pPr marL="0" algn="ctr" defTabSz="914400" rtl="0" eaLnBrk="1" latinLnBrk="0" hangingPunct="1">
                        <a:lnSpc>
                          <a:spcPts val="750"/>
                        </a:lnSpc>
                        <a:spcBef>
                          <a:spcPts val="5"/>
                        </a:spcBef>
                        <a:spcAft>
                          <a:spcPts val="0"/>
                        </a:spcAft>
                      </a:pPr>
                      <a:r>
                        <a:rPr lang="en-US" sz="1100" b="1" kern="1200" spc="5" dirty="0" smtClean="0">
                          <a:solidFill>
                            <a:schemeClr val="lt1"/>
                          </a:solidFill>
                          <a:effectLst/>
                          <a:latin typeface="+mn-lt"/>
                          <a:ea typeface="+mn-ea"/>
                          <a:cs typeface="+mn-cs"/>
                        </a:rPr>
                        <a:t>ESTADO </a:t>
                      </a:r>
                      <a:r>
                        <a:rPr lang="en-US" sz="1100" b="1" kern="1200" spc="5" dirty="0">
                          <a:solidFill>
                            <a:schemeClr val="lt1"/>
                          </a:solidFill>
                          <a:effectLst/>
                          <a:latin typeface="+mn-lt"/>
                          <a:ea typeface="+mn-ea"/>
                          <a:cs typeface="+mn-cs"/>
                        </a:rPr>
                        <a:t>DE LA ACTIVIDAD</a:t>
                      </a:r>
                      <a:endParaRPr lang="es-CO" sz="1100" b="1" kern="1200" spc="5" dirty="0">
                        <a:solidFill>
                          <a:schemeClr val="lt1"/>
                        </a:solidFill>
                        <a:effectLst/>
                        <a:latin typeface="+mn-lt"/>
                        <a:ea typeface="+mn-ea"/>
                        <a:cs typeface="+mn-cs"/>
                      </a:endParaRPr>
                    </a:p>
                  </a:txBody>
                  <a:tcPr marL="0" marR="0" marT="0" marB="0" anchor="ctr">
                    <a:solidFill>
                      <a:schemeClr val="tx2"/>
                    </a:solidFill>
                  </a:tcPr>
                </a:tc>
              </a:tr>
              <a:tr h="2308537">
                <a:tc>
                  <a:txBody>
                    <a:bodyPr/>
                    <a:lstStyle/>
                    <a:p>
                      <a:pPr marL="12065" marR="3175" algn="ctr">
                        <a:lnSpc>
                          <a:spcPct val="107000"/>
                        </a:lnSpc>
                        <a:spcBef>
                          <a:spcPts val="445"/>
                        </a:spcBef>
                        <a:spcAft>
                          <a:spcPts val="0"/>
                        </a:spcAft>
                      </a:pPr>
                      <a:r>
                        <a:rPr lang="es-MX" sz="1000" dirty="0" smtClean="0">
                          <a:solidFill>
                            <a:schemeClr val="tx1"/>
                          </a:solidFill>
                          <a:effectLst/>
                          <a:latin typeface="Arial" panose="020B0604020202020204" pitchFamily="34" charset="0"/>
                          <a:ea typeface="Calibri"/>
                          <a:cs typeface="Arial" panose="020B0604020202020204" pitchFamily="34" charset="0"/>
                        </a:rPr>
                        <a:t>24</a:t>
                      </a:r>
                    </a:p>
                    <a:p>
                      <a:pPr marL="12065" marR="3175" indent="0" algn="ctr" defTabSz="914400" rtl="0" eaLnBrk="1" fontAlgn="auto" latinLnBrk="0" hangingPunct="1">
                        <a:lnSpc>
                          <a:spcPct val="107000"/>
                        </a:lnSpc>
                        <a:spcBef>
                          <a:spcPts val="445"/>
                        </a:spcBef>
                        <a:spcAft>
                          <a:spcPts val="0"/>
                        </a:spcAft>
                        <a:buClrTx/>
                        <a:buSzTx/>
                        <a:buFontTx/>
                        <a:buNone/>
                        <a:tabLst/>
                        <a:defRPr/>
                      </a:pPr>
                      <a:r>
                        <a:rPr lang="es-MX" sz="1000" dirty="0" smtClean="0">
                          <a:solidFill>
                            <a:schemeClr val="tx1"/>
                          </a:solidFill>
                          <a:effectLst/>
                          <a:latin typeface="Arial" panose="020B0604020202020204" pitchFamily="34" charset="0"/>
                          <a:ea typeface="Calibri"/>
                          <a:cs typeface="Arial" panose="020B0604020202020204" pitchFamily="34" charset="0"/>
                        </a:rPr>
                        <a:t>CGR 2013</a:t>
                      </a:r>
                      <a:endParaRPr lang="es-CO" sz="1000" dirty="0" smtClean="0">
                        <a:solidFill>
                          <a:schemeClr val="tx1"/>
                        </a:solidFill>
                        <a:effectLst/>
                        <a:latin typeface="Arial" panose="020B0604020202020204" pitchFamily="34" charset="0"/>
                        <a:ea typeface="Calibri"/>
                        <a:cs typeface="Arial" panose="020B0604020202020204" pitchFamily="34" charset="0"/>
                      </a:endParaRPr>
                    </a:p>
                    <a:p>
                      <a:pPr marL="12065" marR="3175" algn="ctr">
                        <a:lnSpc>
                          <a:spcPct val="107000"/>
                        </a:lnSpc>
                        <a:spcBef>
                          <a:spcPts val="445"/>
                        </a:spcBef>
                        <a:spcAft>
                          <a:spcPts val="0"/>
                        </a:spcAft>
                      </a:pPr>
                      <a:endParaRPr lang="es-CO" sz="10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solidFill>
                      <a:schemeClr val="accent1">
                        <a:lumMod val="40000"/>
                        <a:lumOff val="60000"/>
                      </a:schemeClr>
                    </a:solidFill>
                  </a:tcPr>
                </a:tc>
                <a:tc>
                  <a:txBody>
                    <a:bodyPr/>
                    <a:lstStyle/>
                    <a:p>
                      <a:pPr marL="0" algn="just" defTabSz="914400" rtl="0" eaLnBrk="1" latinLnBrk="0" hangingPunct="1">
                        <a:lnSpc>
                          <a:spcPct val="100000"/>
                        </a:lnSpc>
                        <a:spcBef>
                          <a:spcPts val="5"/>
                        </a:spcBef>
                        <a:spcAft>
                          <a:spcPts val="0"/>
                        </a:spcAft>
                      </a:pPr>
                      <a:r>
                        <a:rPr lang="es-CO" sz="1000" b="0" kern="1200" dirty="0" smtClean="0">
                          <a:solidFill>
                            <a:schemeClr val="tx1"/>
                          </a:solidFill>
                          <a:effectLst/>
                          <a:latin typeface="Arial" panose="020B0604020202020204" pitchFamily="34" charset="0"/>
                          <a:ea typeface="Calibri"/>
                          <a:cs typeface="Arial" panose="020B0604020202020204" pitchFamily="34" charset="0"/>
                        </a:rPr>
                        <a:t>Adoptar la Circular 24 del 28 de diciembre de  2015, sobre determinación del posible daño antijurídico.</a:t>
                      </a:r>
                    </a:p>
                    <a:p>
                      <a:pPr algn="just">
                        <a:lnSpc>
                          <a:spcPct val="100000"/>
                        </a:lnSpc>
                        <a:spcBef>
                          <a:spcPts val="5"/>
                        </a:spcBef>
                        <a:spcAft>
                          <a:spcPts val="0"/>
                        </a:spcAft>
                      </a:pPr>
                      <a:endParaRPr lang="es-MX" sz="1000" b="0" dirty="0" smtClean="0">
                        <a:solidFill>
                          <a:schemeClr val="tx1"/>
                        </a:solidFill>
                        <a:effectLst/>
                        <a:latin typeface="Arial" panose="020B0604020202020204" pitchFamily="34" charset="0"/>
                        <a:ea typeface="Calibri"/>
                        <a:cs typeface="Arial" panose="020B0604020202020204" pitchFamily="34" charset="0"/>
                      </a:endParaRPr>
                    </a:p>
                    <a:p>
                      <a:pPr algn="just">
                        <a:lnSpc>
                          <a:spcPct val="100000"/>
                        </a:lnSpc>
                        <a:spcBef>
                          <a:spcPts val="5"/>
                        </a:spcBef>
                        <a:spcAft>
                          <a:spcPts val="0"/>
                        </a:spcAft>
                      </a:pPr>
                      <a:r>
                        <a:rPr lang="es-MX" sz="1000" b="1" dirty="0" smtClean="0">
                          <a:solidFill>
                            <a:schemeClr val="tx1"/>
                          </a:solidFill>
                          <a:effectLst/>
                          <a:latin typeface="Arial" panose="020B0604020202020204" pitchFamily="34" charset="0"/>
                          <a:ea typeface="Calibri"/>
                          <a:cs typeface="Arial" panose="020B0604020202020204" pitchFamily="34" charset="0"/>
                        </a:rPr>
                        <a:t>UNIDAD DE MEDIDA/CANTIDADES:</a:t>
                      </a:r>
                      <a:r>
                        <a:rPr lang="es-MX" sz="1000" b="1" baseline="0" dirty="0" smtClean="0">
                          <a:solidFill>
                            <a:schemeClr val="tx1"/>
                          </a:solidFill>
                          <a:effectLst/>
                          <a:latin typeface="Arial" panose="020B0604020202020204" pitchFamily="34" charset="0"/>
                          <a:ea typeface="Calibri"/>
                          <a:cs typeface="Arial" panose="020B0604020202020204" pitchFamily="34" charset="0"/>
                        </a:rPr>
                        <a:t> </a:t>
                      </a:r>
                    </a:p>
                    <a:p>
                      <a:pPr algn="just">
                        <a:lnSpc>
                          <a:spcPct val="100000"/>
                        </a:lnSpc>
                        <a:spcBef>
                          <a:spcPts val="5"/>
                        </a:spcBef>
                        <a:spcAft>
                          <a:spcPts val="0"/>
                        </a:spcAft>
                      </a:pPr>
                      <a:endParaRPr lang="es-MX" sz="1000" b="0" baseline="0" dirty="0" smtClean="0">
                        <a:solidFill>
                          <a:schemeClr val="tx1"/>
                        </a:solidFill>
                        <a:effectLst/>
                        <a:latin typeface="Arial" panose="020B0604020202020204" pitchFamily="34" charset="0"/>
                        <a:ea typeface="Calibri"/>
                        <a:cs typeface="Arial" panose="020B0604020202020204" pitchFamily="34" charset="0"/>
                      </a:endParaRPr>
                    </a:p>
                    <a:p>
                      <a:pPr algn="just">
                        <a:lnSpc>
                          <a:spcPct val="100000"/>
                        </a:lnSpc>
                        <a:spcBef>
                          <a:spcPts val="5"/>
                        </a:spcBef>
                        <a:spcAft>
                          <a:spcPts val="0"/>
                        </a:spcAft>
                      </a:pPr>
                      <a:r>
                        <a:rPr lang="es-CO" sz="1000" b="0" dirty="0" smtClean="0">
                          <a:solidFill>
                            <a:schemeClr val="tx1"/>
                          </a:solidFill>
                          <a:effectLst/>
                          <a:latin typeface="Arial" panose="020B0604020202020204" pitchFamily="34" charset="0"/>
                          <a:ea typeface="Calibri"/>
                          <a:cs typeface="Arial" panose="020B0604020202020204" pitchFamily="34" charset="0"/>
                        </a:rPr>
                        <a:t>-Adopción de la metodología de Cálculo de la provisión de los procesos judiciales en contra de la entidad aprobado en Comité SIGC.</a:t>
                      </a:r>
                    </a:p>
                    <a:p>
                      <a:pPr algn="just">
                        <a:lnSpc>
                          <a:spcPct val="100000"/>
                        </a:lnSpc>
                        <a:spcBef>
                          <a:spcPts val="5"/>
                        </a:spcBef>
                        <a:spcAft>
                          <a:spcPts val="0"/>
                        </a:spcAft>
                      </a:pPr>
                      <a:endParaRPr lang="es-MX" sz="1000" b="0" dirty="0" smtClean="0">
                        <a:solidFill>
                          <a:schemeClr val="tx1"/>
                        </a:solidFill>
                        <a:effectLst/>
                        <a:latin typeface="Arial" panose="020B0604020202020204" pitchFamily="34" charset="0"/>
                        <a:ea typeface="Calibri"/>
                        <a:cs typeface="Arial" panose="020B0604020202020204" pitchFamily="34" charset="0"/>
                      </a:endParaRPr>
                    </a:p>
                    <a:p>
                      <a:pPr algn="just">
                        <a:lnSpc>
                          <a:spcPct val="100000"/>
                        </a:lnSpc>
                        <a:spcBef>
                          <a:spcPts val="5"/>
                        </a:spcBef>
                        <a:spcAft>
                          <a:spcPts val="0"/>
                        </a:spcAft>
                      </a:pPr>
                      <a:endParaRPr lang="es-CO" sz="1000" b="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solidFill>
                      <a:schemeClr val="accent1">
                        <a:lumMod val="40000"/>
                        <a:lumOff val="60000"/>
                      </a:schemeClr>
                    </a:solidFill>
                  </a:tcPr>
                </a:tc>
                <a:tc>
                  <a:txBody>
                    <a:bodyPr/>
                    <a:lstStyle/>
                    <a:p>
                      <a:pPr marL="0" algn="just" defTabSz="914400" rtl="0" eaLnBrk="1" latinLnBrk="0" hangingPunct="1">
                        <a:lnSpc>
                          <a:spcPct val="100000"/>
                        </a:lnSpc>
                        <a:spcBef>
                          <a:spcPts val="5"/>
                        </a:spcBef>
                        <a:spcAft>
                          <a:spcPts val="0"/>
                        </a:spcAft>
                      </a:pPr>
                      <a:r>
                        <a:rPr lang="es-CO" sz="1000" kern="1200" dirty="0" smtClean="0">
                          <a:solidFill>
                            <a:schemeClr val="dk1"/>
                          </a:solidFill>
                          <a:effectLst/>
                          <a:latin typeface="Arial" panose="020B0604020202020204" pitchFamily="34" charset="0"/>
                          <a:ea typeface="+mn-ea"/>
                          <a:cs typeface="Arial" panose="020B0604020202020204" pitchFamily="34" charset="0"/>
                        </a:rPr>
                        <a:t>A</a:t>
                      </a:r>
                      <a:r>
                        <a:rPr lang="es-CO" sz="1000" b="0" kern="1200" dirty="0" smtClean="0">
                          <a:solidFill>
                            <a:schemeClr val="tx1"/>
                          </a:solidFill>
                          <a:effectLst/>
                          <a:latin typeface="Arial" panose="020B0604020202020204" pitchFamily="34" charset="0"/>
                          <a:ea typeface="Calibri"/>
                          <a:cs typeface="Arial" panose="020B0604020202020204" pitchFamily="34" charset="0"/>
                        </a:rPr>
                        <a:t> partir de diciembre de 2015 se vienen registrando contablemente los valores informados como provisión contable y/o cuentas de orden de procesos jurídicos en el documento remitido por la Oficina Asesora jurídica de la CRA "informe mensual para contingencias judiciales" el cual atiende lo señalado en la Circular 0023 del 11/12/2015.</a:t>
                      </a:r>
                    </a:p>
                    <a:p>
                      <a:pPr marL="0" marR="0" indent="0" algn="just" defTabSz="914400" rtl="0" eaLnBrk="1" fontAlgn="auto" latinLnBrk="0" hangingPunct="1">
                        <a:lnSpc>
                          <a:spcPct val="100000"/>
                        </a:lnSpc>
                        <a:spcBef>
                          <a:spcPts val="5"/>
                        </a:spcBef>
                        <a:spcAft>
                          <a:spcPts val="0"/>
                        </a:spcAft>
                        <a:buClrTx/>
                        <a:buSzTx/>
                        <a:buFontTx/>
                        <a:buNone/>
                        <a:tabLst/>
                        <a:defRPr/>
                      </a:pPr>
                      <a:r>
                        <a:rPr lang="es-MX" sz="1000" b="0" kern="1200" dirty="0" smtClean="0">
                          <a:solidFill>
                            <a:schemeClr val="tx1"/>
                          </a:solidFill>
                          <a:effectLst/>
                          <a:latin typeface="Arial" panose="020B0604020202020204" pitchFamily="34" charset="0"/>
                          <a:ea typeface="Calibri"/>
                          <a:cs typeface="Arial" panose="020B0604020202020204" pitchFamily="34" charset="0"/>
                        </a:rPr>
                        <a:t>En el Comité Ordinario </a:t>
                      </a:r>
                      <a:r>
                        <a:rPr lang="es-MX" sz="1000" b="0" kern="1200" baseline="0" dirty="0" smtClean="0">
                          <a:solidFill>
                            <a:schemeClr val="dk1"/>
                          </a:solidFill>
                          <a:effectLst/>
                          <a:latin typeface="Arial" panose="020B0604020202020204" pitchFamily="34" charset="0"/>
                          <a:ea typeface="+mn-ea"/>
                          <a:cs typeface="Arial" panose="020B0604020202020204" pitchFamily="34" charset="0"/>
                        </a:rPr>
                        <a:t>de Conciliación y Defensa Judicial N° 01 de 2016, se presentó el tema de la adopción de la circular N° 23 de 2015.</a:t>
                      </a:r>
                      <a:endParaRPr lang="es-CO" sz="1000" b="0" kern="1200" dirty="0" smtClean="0">
                        <a:solidFill>
                          <a:schemeClr val="tx1"/>
                        </a:solidFill>
                        <a:effectLst/>
                        <a:latin typeface="Arial" panose="020B0604020202020204" pitchFamily="34" charset="0"/>
                        <a:ea typeface="+mn-ea"/>
                        <a:cs typeface="Arial" panose="020B0604020202020204" pitchFamily="34" charset="0"/>
                      </a:endParaRP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es-MX" sz="1000" dirty="0" smtClean="0">
                          <a:solidFill>
                            <a:schemeClr val="tx1"/>
                          </a:solidFill>
                          <a:effectLst/>
                          <a:latin typeface="Arial" panose="020B0604020202020204" pitchFamily="34" charset="0"/>
                          <a:ea typeface="Calibri"/>
                          <a:cs typeface="Arial" panose="020B0604020202020204" pitchFamily="34" charset="0"/>
                        </a:rPr>
                        <a:t>Subdirección Administrativa y Financiera </a:t>
                      </a:r>
                      <a:endParaRPr lang="es-CO" sz="10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solidFill>
                      <a:schemeClr val="accent1">
                        <a:lumMod val="40000"/>
                        <a:lumOff val="60000"/>
                      </a:schemeClr>
                    </a:solidFill>
                  </a:tcPr>
                </a:tc>
                <a:tc>
                  <a:txBody>
                    <a:bodyPr/>
                    <a:lstStyle/>
                    <a:p>
                      <a:pPr algn="ctr">
                        <a:lnSpc>
                          <a:spcPct val="100000"/>
                        </a:lnSpc>
                        <a:spcBef>
                          <a:spcPts val="50"/>
                        </a:spcBef>
                        <a:spcAft>
                          <a:spcPts val="0"/>
                        </a:spcAft>
                      </a:pPr>
                      <a:r>
                        <a:rPr lang="es-MX" sz="1000" dirty="0" smtClean="0">
                          <a:solidFill>
                            <a:schemeClr val="tx1"/>
                          </a:solidFill>
                          <a:effectLst/>
                          <a:latin typeface="Arial" panose="020B0604020202020204" pitchFamily="34" charset="0"/>
                          <a:ea typeface="Calibri"/>
                          <a:cs typeface="Arial" panose="020B0604020202020204" pitchFamily="34" charset="0"/>
                        </a:rPr>
                        <a:t>29</a:t>
                      </a:r>
                      <a:r>
                        <a:rPr lang="es-MX" sz="1000" baseline="0" dirty="0" smtClean="0">
                          <a:solidFill>
                            <a:schemeClr val="tx1"/>
                          </a:solidFill>
                          <a:effectLst/>
                          <a:latin typeface="Arial" panose="020B0604020202020204" pitchFamily="34" charset="0"/>
                          <a:ea typeface="Calibri"/>
                          <a:cs typeface="Arial" panose="020B0604020202020204" pitchFamily="34" charset="0"/>
                        </a:rPr>
                        <a:t> de febrero de 2016</a:t>
                      </a:r>
                      <a:endParaRPr lang="es-CO" sz="10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000" b="1" dirty="0" smtClean="0">
                          <a:solidFill>
                            <a:schemeClr val="tx1"/>
                          </a:solidFill>
                          <a:effectLst/>
                          <a:latin typeface="Arial" panose="020B0604020202020204" pitchFamily="34" charset="0"/>
                          <a:ea typeface="Calibri"/>
                          <a:cs typeface="Arial" panose="020B0604020202020204" pitchFamily="34" charset="0"/>
                        </a:rPr>
                        <a:t>CUMPLIDA</a:t>
                      </a:r>
                      <a:endParaRPr lang="es-CO" sz="1000" b="1"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solidFill>
                      <a:schemeClr val="accent1">
                        <a:lumMod val="40000"/>
                        <a:lumOff val="60000"/>
                      </a:schemeClr>
                    </a:solidFill>
                  </a:tcPr>
                </a:tc>
              </a:tr>
              <a:tr h="1267840">
                <a:tc>
                  <a:txBody>
                    <a:bodyPr/>
                    <a:lstStyle/>
                    <a:p>
                      <a:pPr marL="12065" marR="3175" algn="ctr">
                        <a:lnSpc>
                          <a:spcPct val="107000"/>
                        </a:lnSpc>
                        <a:spcBef>
                          <a:spcPts val="445"/>
                        </a:spcBef>
                        <a:spcAft>
                          <a:spcPts val="0"/>
                        </a:spcAft>
                      </a:pPr>
                      <a:r>
                        <a:rPr lang="es-MX" sz="1000" dirty="0" smtClean="0">
                          <a:solidFill>
                            <a:schemeClr val="tx1"/>
                          </a:solidFill>
                          <a:effectLst/>
                          <a:latin typeface="Arial" panose="020B0604020202020204" pitchFamily="34" charset="0"/>
                          <a:ea typeface="Calibri"/>
                          <a:cs typeface="Arial" panose="020B0604020202020204" pitchFamily="34" charset="0"/>
                        </a:rPr>
                        <a:t>24</a:t>
                      </a:r>
                    </a:p>
                    <a:p>
                      <a:pPr marL="12065" marR="3175" indent="0" algn="ctr" defTabSz="914400" rtl="0" eaLnBrk="1" fontAlgn="auto" latinLnBrk="0" hangingPunct="1">
                        <a:lnSpc>
                          <a:spcPct val="107000"/>
                        </a:lnSpc>
                        <a:spcBef>
                          <a:spcPts val="445"/>
                        </a:spcBef>
                        <a:spcAft>
                          <a:spcPts val="0"/>
                        </a:spcAft>
                        <a:buClrTx/>
                        <a:buSzTx/>
                        <a:buFontTx/>
                        <a:buNone/>
                        <a:tabLst/>
                        <a:defRPr/>
                      </a:pPr>
                      <a:r>
                        <a:rPr lang="es-MX" sz="1000" dirty="0" smtClean="0">
                          <a:solidFill>
                            <a:schemeClr val="tx1"/>
                          </a:solidFill>
                          <a:effectLst/>
                          <a:latin typeface="Arial" panose="020B0604020202020204" pitchFamily="34" charset="0"/>
                          <a:ea typeface="Calibri"/>
                          <a:cs typeface="Arial" panose="020B0604020202020204" pitchFamily="34" charset="0"/>
                        </a:rPr>
                        <a:t>CGR 2013</a:t>
                      </a:r>
                      <a:endParaRPr lang="es-CO" sz="1000" dirty="0" smtClean="0">
                        <a:solidFill>
                          <a:schemeClr val="tx1"/>
                        </a:solidFill>
                        <a:effectLst/>
                        <a:latin typeface="Arial" panose="020B0604020202020204" pitchFamily="34" charset="0"/>
                        <a:ea typeface="Calibri"/>
                        <a:cs typeface="Arial" panose="020B0604020202020204" pitchFamily="34" charset="0"/>
                      </a:endParaRPr>
                    </a:p>
                    <a:p>
                      <a:pPr marL="12065" marR="3175" algn="ctr">
                        <a:lnSpc>
                          <a:spcPct val="107000"/>
                        </a:lnSpc>
                        <a:spcBef>
                          <a:spcPts val="445"/>
                        </a:spcBef>
                        <a:spcAft>
                          <a:spcPts val="0"/>
                        </a:spcAft>
                      </a:pPr>
                      <a:endParaRPr lang="es-CO" sz="10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solidFill>
                      <a:schemeClr val="accent1">
                        <a:lumMod val="40000"/>
                        <a:lumOff val="60000"/>
                      </a:schemeClr>
                    </a:solidFill>
                  </a:tcPr>
                </a:tc>
                <a:tc>
                  <a:txBody>
                    <a:bodyPr/>
                    <a:lstStyle/>
                    <a:p>
                      <a:pPr>
                        <a:lnSpc>
                          <a:spcPct val="100000"/>
                        </a:lnSpc>
                        <a:spcBef>
                          <a:spcPts val="5"/>
                        </a:spcBef>
                        <a:spcAft>
                          <a:spcPts val="0"/>
                        </a:spcAft>
                      </a:pPr>
                      <a:r>
                        <a:rPr lang="es-MX" sz="1000" b="0" kern="1200" dirty="0" smtClean="0">
                          <a:solidFill>
                            <a:schemeClr val="tx1"/>
                          </a:solidFill>
                          <a:effectLst/>
                          <a:latin typeface="Arial" panose="020B0604020202020204" pitchFamily="34" charset="0"/>
                          <a:ea typeface="+mn-ea"/>
                          <a:cs typeface="Arial" panose="020B0604020202020204" pitchFamily="34" charset="0"/>
                        </a:rPr>
                        <a:t>Dar traslado al ente competente</a:t>
                      </a:r>
                    </a:p>
                    <a:p>
                      <a:pPr>
                        <a:lnSpc>
                          <a:spcPct val="100000"/>
                        </a:lnSpc>
                        <a:spcBef>
                          <a:spcPts val="5"/>
                        </a:spcBef>
                        <a:spcAft>
                          <a:spcPts val="0"/>
                        </a:spcAft>
                      </a:pPr>
                      <a:endParaRPr lang="es-MX" sz="1000" b="1" kern="1200" dirty="0" smtClean="0">
                        <a:solidFill>
                          <a:schemeClr val="tx1"/>
                        </a:solidFill>
                        <a:effectLst/>
                        <a:latin typeface="Arial" panose="020B0604020202020204" pitchFamily="34" charset="0"/>
                        <a:ea typeface="+mn-ea"/>
                        <a:cs typeface="Arial" panose="020B0604020202020204" pitchFamily="34" charset="0"/>
                      </a:endParaRPr>
                    </a:p>
                    <a:p>
                      <a:pPr>
                        <a:lnSpc>
                          <a:spcPct val="100000"/>
                        </a:lnSpc>
                        <a:spcBef>
                          <a:spcPts val="5"/>
                        </a:spcBef>
                        <a:spcAft>
                          <a:spcPts val="0"/>
                        </a:spcAft>
                      </a:pPr>
                      <a:r>
                        <a:rPr lang="es-MX" sz="1000" b="1" kern="1200" dirty="0" smtClean="0">
                          <a:solidFill>
                            <a:schemeClr val="tx1"/>
                          </a:solidFill>
                          <a:effectLst/>
                          <a:latin typeface="Arial" panose="020B0604020202020204" pitchFamily="34" charset="0"/>
                          <a:ea typeface="+mn-ea"/>
                          <a:cs typeface="Arial" panose="020B0604020202020204" pitchFamily="34" charset="0"/>
                        </a:rPr>
                        <a:t>UNIDAD DE MEDIDA/ CANTIDADES:</a:t>
                      </a:r>
                      <a:endParaRPr lang="es-CO" sz="1000" b="1" kern="1200" dirty="0" smtClean="0">
                        <a:solidFill>
                          <a:schemeClr val="tx1"/>
                        </a:solidFill>
                        <a:effectLst/>
                        <a:latin typeface="Arial" panose="020B0604020202020204" pitchFamily="34" charset="0"/>
                        <a:ea typeface="+mn-ea"/>
                        <a:cs typeface="Arial" panose="020B0604020202020204" pitchFamily="34" charset="0"/>
                      </a:endParaRPr>
                    </a:p>
                    <a:p>
                      <a:pPr>
                        <a:lnSpc>
                          <a:spcPct val="100000"/>
                        </a:lnSpc>
                        <a:spcBef>
                          <a:spcPts val="5"/>
                        </a:spcBef>
                        <a:spcAft>
                          <a:spcPts val="0"/>
                        </a:spcAft>
                      </a:pPr>
                      <a:r>
                        <a:rPr lang="es-CO" sz="1000" b="0" kern="1200" dirty="0" smtClean="0">
                          <a:solidFill>
                            <a:schemeClr val="tx1"/>
                          </a:solidFill>
                          <a:effectLst/>
                          <a:latin typeface="Arial" panose="020B0604020202020204" pitchFamily="34" charset="0"/>
                          <a:ea typeface="+mn-ea"/>
                          <a:cs typeface="Arial" panose="020B0604020202020204" pitchFamily="34" charset="0"/>
                        </a:rPr>
                        <a:t>-Elaborar una comunicación especificando lo descrito en el hallazgo identificado y dar traslado al ente competente. </a:t>
                      </a:r>
                    </a:p>
                    <a:p>
                      <a:pPr>
                        <a:lnSpc>
                          <a:spcPct val="100000"/>
                        </a:lnSpc>
                        <a:spcBef>
                          <a:spcPts val="5"/>
                        </a:spcBef>
                        <a:spcAft>
                          <a:spcPts val="0"/>
                        </a:spcAft>
                      </a:pPr>
                      <a:endParaRPr lang="es-CO" sz="1000" b="0" kern="1200" dirty="0">
                        <a:solidFill>
                          <a:schemeClr val="tx1"/>
                        </a:solidFill>
                        <a:effectLst/>
                        <a:latin typeface="Arial" panose="020B0604020202020204" pitchFamily="34" charset="0"/>
                        <a:ea typeface="+mn-ea"/>
                        <a:cs typeface="Arial" panose="020B0604020202020204" pitchFamily="34" charset="0"/>
                      </a:endParaRPr>
                    </a:p>
                  </a:txBody>
                  <a:tcPr marL="0" marR="0" marT="0" marB="0" anchor="ctr">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50"/>
                        </a:spcBef>
                        <a:spcAft>
                          <a:spcPts val="0"/>
                        </a:spcAft>
                        <a:buClrTx/>
                        <a:buSzTx/>
                        <a:buFontTx/>
                        <a:buNone/>
                        <a:tabLst/>
                        <a:defRPr/>
                      </a:pPr>
                      <a:r>
                        <a:rPr lang="es-CO" sz="1000" b="0" kern="1200" dirty="0" smtClean="0">
                          <a:solidFill>
                            <a:schemeClr val="tx1"/>
                          </a:solidFill>
                          <a:effectLst/>
                          <a:latin typeface="Arial" panose="020B0604020202020204" pitchFamily="34" charset="0"/>
                          <a:ea typeface="+mn-ea"/>
                          <a:cs typeface="Arial" panose="020B0604020202020204" pitchFamily="34" charset="0"/>
                        </a:rPr>
                        <a:t>Con el radicado  20163500018401 del 19/04/2016 se da trasladó al Ministerio de Hacienda como administrador del SIIF de la inquietud a este hallazgo.</a:t>
                      </a:r>
                      <a:endParaRPr lang="es-CO" sz="1000" b="0" dirty="0">
                        <a:solidFill>
                          <a:schemeClr val="tx1"/>
                        </a:solidFill>
                        <a:effectLst/>
                        <a:latin typeface="Arial" panose="020B0604020202020204" pitchFamily="34" charset="0"/>
                        <a:cs typeface="Arial" panose="020B0604020202020204" pitchFamily="34" charset="0"/>
                      </a:endParaRPr>
                    </a:p>
                  </a:txBody>
                  <a:tcPr marL="0" marR="0" marT="0" marB="0"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5"/>
                        </a:spcBef>
                        <a:spcAft>
                          <a:spcPts val="0"/>
                        </a:spcAft>
                        <a:buClrTx/>
                        <a:buSzTx/>
                        <a:buFontTx/>
                        <a:buNone/>
                        <a:tabLst/>
                        <a:defRPr/>
                      </a:pPr>
                      <a:r>
                        <a:rPr lang="es-MX" sz="1000" b="0" dirty="0" smtClean="0">
                          <a:solidFill>
                            <a:schemeClr val="tx1"/>
                          </a:solidFill>
                          <a:effectLst/>
                          <a:latin typeface="Arial" panose="020B0604020202020204" pitchFamily="34" charset="0"/>
                          <a:ea typeface="Calibri"/>
                          <a:cs typeface="Arial" panose="020B0604020202020204" pitchFamily="34" charset="0"/>
                        </a:rPr>
                        <a:t> Subdirección Administrativa y Financiera </a:t>
                      </a:r>
                      <a:endParaRPr lang="es-CO" sz="1000" b="0" dirty="0" smtClean="0">
                        <a:solidFill>
                          <a:schemeClr val="tx1"/>
                        </a:solidFill>
                        <a:effectLst/>
                        <a:latin typeface="Arial" panose="020B0604020202020204" pitchFamily="34" charset="0"/>
                        <a:ea typeface="Calibri"/>
                        <a:cs typeface="Arial" panose="020B0604020202020204" pitchFamily="34" charset="0"/>
                      </a:endParaRPr>
                    </a:p>
                    <a:p>
                      <a:pPr>
                        <a:lnSpc>
                          <a:spcPct val="100000"/>
                        </a:lnSpc>
                        <a:spcBef>
                          <a:spcPts val="5"/>
                        </a:spcBef>
                        <a:spcAft>
                          <a:spcPts val="0"/>
                        </a:spcAft>
                      </a:pPr>
                      <a:endParaRPr lang="es-MX" sz="1000" b="0" dirty="0" smtClean="0">
                        <a:solidFill>
                          <a:schemeClr val="tx1"/>
                        </a:solidFill>
                        <a:effectLst/>
                        <a:latin typeface="Arial" panose="020B0604020202020204" pitchFamily="34" charset="0"/>
                        <a:ea typeface="Calibri"/>
                        <a:cs typeface="Arial" panose="020B0604020202020204" pitchFamily="34" charset="0"/>
                      </a:endParaRPr>
                    </a:p>
                  </a:txBody>
                  <a:tcPr marL="0" marR="0" marT="0" marB="0" anchor="ctr">
                    <a:solidFill>
                      <a:schemeClr val="accent1">
                        <a:lumMod val="40000"/>
                        <a:lumOff val="60000"/>
                      </a:schemeClr>
                    </a:solidFill>
                  </a:tcPr>
                </a:tc>
                <a:tc>
                  <a:txBody>
                    <a:bodyPr/>
                    <a:lstStyle/>
                    <a:p>
                      <a:pPr algn="ctr">
                        <a:lnSpc>
                          <a:spcPts val="500"/>
                        </a:lnSpc>
                        <a:spcBef>
                          <a:spcPts val="50"/>
                        </a:spcBef>
                        <a:spcAft>
                          <a:spcPts val="0"/>
                        </a:spcAft>
                      </a:pPr>
                      <a:r>
                        <a:rPr lang="es-MX" sz="1000" b="0" dirty="0" smtClean="0">
                          <a:solidFill>
                            <a:schemeClr val="tx1"/>
                          </a:solidFill>
                          <a:effectLst/>
                          <a:latin typeface="Arial" panose="020B0604020202020204" pitchFamily="34" charset="0"/>
                          <a:ea typeface="Calibri"/>
                          <a:cs typeface="Arial" panose="020B0604020202020204" pitchFamily="34" charset="0"/>
                        </a:rPr>
                        <a:t>29 de febrero de 2016</a:t>
                      </a:r>
                      <a:endParaRPr lang="es-CO" sz="1000" b="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solidFill>
                      <a:schemeClr val="accent1">
                        <a:lumMod val="40000"/>
                        <a:lumOff val="60000"/>
                      </a:schemeClr>
                    </a:solidFill>
                  </a:tcPr>
                </a:tc>
                <a:tc>
                  <a:txBody>
                    <a:bodyPr/>
                    <a:lstStyle/>
                    <a:p>
                      <a:pPr marL="0" marR="0" indent="0" algn="ctr" defTabSz="914400" rtl="0" eaLnBrk="1" fontAlgn="auto" latinLnBrk="0" hangingPunct="1">
                        <a:lnSpc>
                          <a:spcPts val="950"/>
                        </a:lnSpc>
                        <a:spcBef>
                          <a:spcPts val="15"/>
                        </a:spcBef>
                        <a:spcAft>
                          <a:spcPts val="0"/>
                        </a:spcAft>
                        <a:buClrTx/>
                        <a:buSzTx/>
                        <a:buFontTx/>
                        <a:buNone/>
                        <a:tabLst/>
                        <a:defRPr/>
                      </a:pPr>
                      <a:r>
                        <a:rPr lang="es-MX" sz="1000" b="1" dirty="0" smtClean="0">
                          <a:solidFill>
                            <a:schemeClr val="tx1"/>
                          </a:solidFill>
                          <a:effectLst/>
                          <a:latin typeface="Arial" panose="020B0604020202020204" pitchFamily="34" charset="0"/>
                          <a:ea typeface="Calibri"/>
                          <a:cs typeface="Arial" panose="020B0604020202020204" pitchFamily="34" charset="0"/>
                        </a:rPr>
                        <a:t>CUMPLIDA</a:t>
                      </a:r>
                      <a:endParaRPr lang="es-CO" sz="1000" b="1" dirty="0" smtClean="0">
                        <a:solidFill>
                          <a:schemeClr val="tx1"/>
                        </a:solidFill>
                        <a:effectLst/>
                        <a:latin typeface="Arial" panose="020B0604020202020204" pitchFamily="34" charset="0"/>
                        <a:ea typeface="Calibri"/>
                        <a:cs typeface="Arial" panose="020B0604020202020204" pitchFamily="34" charset="0"/>
                      </a:endParaRPr>
                    </a:p>
                    <a:p>
                      <a:pPr>
                        <a:lnSpc>
                          <a:spcPts val="950"/>
                        </a:lnSpc>
                        <a:spcBef>
                          <a:spcPts val="15"/>
                        </a:spcBef>
                        <a:spcAft>
                          <a:spcPts val="0"/>
                        </a:spcAft>
                      </a:pPr>
                      <a:endParaRPr lang="es-CO" sz="1000" dirty="0">
                        <a:solidFill>
                          <a:srgbClr val="FF0000"/>
                        </a:solidFill>
                        <a:effectLst/>
                        <a:latin typeface="Arial" panose="020B0604020202020204" pitchFamily="34" charset="0"/>
                        <a:ea typeface="Calibri"/>
                        <a:cs typeface="Arial" panose="020B0604020202020204" pitchFamily="34" charset="0"/>
                      </a:endParaRPr>
                    </a:p>
                  </a:txBody>
                  <a:tcPr marL="0" marR="0" marT="0" marB="0" anchor="ctr">
                    <a:solidFill>
                      <a:schemeClr val="accent1">
                        <a:lumMod val="40000"/>
                        <a:lumOff val="60000"/>
                      </a:schemeClr>
                    </a:solidFill>
                  </a:tcPr>
                </a:tc>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56311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cene3d>
            <a:camera prst="orthographicFront">
              <a:rot lat="0" lon="0" rev="0"/>
            </a:camera>
            <a:lightRig rig="threePt" dir="t">
              <a:rot lat="0" lon="0" rev="1200000"/>
            </a:lightRig>
          </a:scene3d>
          <a:sp3d>
            <a:bevelT w="63500" h="25400" prst="artDeco"/>
            <a:bevelB w="114300" prst="artDeco"/>
          </a:sp3d>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PLAN DE MEJORAMIENTO DE LA CGR AL 30 DE </a:t>
            </a:r>
            <a:r>
              <a:rPr lang="es-CO" sz="2400" dirty="0"/>
              <a:t>SEPTIEMBRE </a:t>
            </a:r>
            <a:r>
              <a:rPr lang="es-CO" sz="2400" dirty="0" smtClean="0"/>
              <a:t>DE 2016</a:t>
            </a:r>
            <a:endParaRPr lang="es-CO" sz="2400" dirty="0"/>
          </a:p>
        </p:txBody>
      </p:sp>
      <p:graphicFrame>
        <p:nvGraphicFramePr>
          <p:cNvPr id="10" name="9 Tabla"/>
          <p:cNvGraphicFramePr>
            <a:graphicFrameLocks noGrp="1"/>
          </p:cNvGraphicFramePr>
          <p:nvPr>
            <p:extLst>
              <p:ext uri="{D42A27DB-BD31-4B8C-83A1-F6EECF244321}">
                <p14:modId xmlns:p14="http://schemas.microsoft.com/office/powerpoint/2010/main" val="3689296333"/>
              </p:ext>
            </p:extLst>
          </p:nvPr>
        </p:nvGraphicFramePr>
        <p:xfrm>
          <a:off x="107504" y="1484782"/>
          <a:ext cx="8928991" cy="4320481"/>
        </p:xfrm>
        <a:graphic>
          <a:graphicData uri="http://schemas.openxmlformats.org/drawingml/2006/table">
            <a:tbl>
              <a:tblPr firstRow="1" firstCol="1" lastRow="1" lastCol="1" bandRow="1" bandCol="1">
                <a:tableStyleId>{5C22544A-7EE6-4342-B048-85BDC9FD1C3A}</a:tableStyleId>
              </a:tblPr>
              <a:tblGrid>
                <a:gridCol w="737933"/>
                <a:gridCol w="2140006"/>
                <a:gridCol w="2464817"/>
                <a:gridCol w="1097826"/>
                <a:gridCol w="1610146"/>
                <a:gridCol w="878263"/>
              </a:tblGrid>
              <a:tr h="534936">
                <a:tc>
                  <a:txBody>
                    <a:bodyPr/>
                    <a:lstStyle/>
                    <a:p>
                      <a:pPr algn="ctr">
                        <a:lnSpc>
                          <a:spcPts val="1000"/>
                        </a:lnSpc>
                        <a:spcBef>
                          <a:spcPts val="90"/>
                        </a:spcBef>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750"/>
                        </a:lnSpc>
                        <a:spcBef>
                          <a:spcPts val="5"/>
                        </a:spcBef>
                        <a:spcAft>
                          <a:spcPts val="0"/>
                        </a:spcAft>
                      </a:pPr>
                      <a:r>
                        <a:rPr lang="es-MX" sz="1100" dirty="0" smtClean="0">
                          <a:effectLst/>
                        </a:rPr>
                        <a:t>ACCIÓN DE MEJORA /UNIDAD DE MEDIDA/CANTIDADES</a:t>
                      </a:r>
                      <a:endParaRPr lang="es-CO" sz="1100" dirty="0">
                        <a:effectLst/>
                      </a:endParaRPr>
                    </a:p>
                  </a:txBody>
                  <a:tcPr marL="0" marR="0" marT="0" marB="0" anchor="ctr">
                    <a:solidFill>
                      <a:schemeClr val="tx2"/>
                    </a:solidFill>
                  </a:tcPr>
                </a:tc>
                <a:tc>
                  <a:txBody>
                    <a:bodyPr/>
                    <a:lstStyle/>
                    <a:p>
                      <a:pPr algn="ctr">
                        <a:lnSpc>
                          <a:spcPts val="750"/>
                        </a:lnSpc>
                        <a:spcBef>
                          <a:spcPts val="5"/>
                        </a:spcBef>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dirty="0" smtClean="0">
                          <a:effectLst/>
                        </a:rPr>
                        <a:t>FECHA DE  VENCIMIENTO                                             INTERNA </a:t>
                      </a:r>
                      <a:endParaRPr lang="es-CO" sz="1100" dirty="0">
                        <a:effectLst/>
                      </a:endParaRPr>
                    </a:p>
                  </a:txBody>
                  <a:tcPr marL="0" marR="0" marT="0" marB="0" anchor="ctr">
                    <a:solidFill>
                      <a:schemeClr val="tx2"/>
                    </a:solidFill>
                  </a:tcPr>
                </a:tc>
                <a:tc>
                  <a:txBody>
                    <a:bodyPr/>
                    <a:lstStyle/>
                    <a:p>
                      <a:pPr algn="ctr">
                        <a:lnSpc>
                          <a:spcPts val="750"/>
                        </a:lnSpc>
                        <a:spcBef>
                          <a:spcPts val="5"/>
                        </a:spcBef>
                        <a:spcAft>
                          <a:spcPts val="0"/>
                        </a:spcAft>
                      </a:pP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nchor="ctr">
                    <a:solidFill>
                      <a:schemeClr val="tx2"/>
                    </a:solidFill>
                  </a:tcPr>
                </a:tc>
              </a:tr>
              <a:tr h="3785545">
                <a:tc>
                  <a:txBody>
                    <a:bodyPr/>
                    <a:lstStyle/>
                    <a:p>
                      <a:pPr marL="12065" marR="3175" algn="ctr">
                        <a:lnSpc>
                          <a:spcPct val="107000"/>
                        </a:lnSpc>
                        <a:spcBef>
                          <a:spcPts val="445"/>
                        </a:spcBef>
                        <a:spcAft>
                          <a:spcPts val="0"/>
                        </a:spcAft>
                      </a:pPr>
                      <a:r>
                        <a:rPr lang="es-MX" sz="1000" dirty="0" smtClean="0">
                          <a:solidFill>
                            <a:schemeClr val="tx1"/>
                          </a:solidFill>
                          <a:effectLst/>
                          <a:latin typeface="Arial" panose="020B0604020202020204" pitchFamily="34" charset="0"/>
                          <a:ea typeface="Calibri"/>
                          <a:cs typeface="Arial" panose="020B0604020202020204" pitchFamily="34" charset="0"/>
                        </a:rPr>
                        <a:t>24</a:t>
                      </a:r>
                    </a:p>
                    <a:p>
                      <a:pPr marL="12065" marR="3175" indent="0" algn="ctr" defTabSz="914400" rtl="0" eaLnBrk="1" fontAlgn="auto" latinLnBrk="0" hangingPunct="1">
                        <a:lnSpc>
                          <a:spcPct val="107000"/>
                        </a:lnSpc>
                        <a:spcBef>
                          <a:spcPts val="445"/>
                        </a:spcBef>
                        <a:spcAft>
                          <a:spcPts val="0"/>
                        </a:spcAft>
                        <a:buClrTx/>
                        <a:buSzTx/>
                        <a:buFontTx/>
                        <a:buNone/>
                        <a:tabLst/>
                        <a:defRPr/>
                      </a:pPr>
                      <a:r>
                        <a:rPr lang="es-MX" sz="1000" dirty="0" smtClean="0">
                          <a:solidFill>
                            <a:schemeClr val="tx1"/>
                          </a:solidFill>
                          <a:effectLst/>
                          <a:latin typeface="Arial" panose="020B0604020202020204" pitchFamily="34" charset="0"/>
                          <a:ea typeface="Calibri"/>
                          <a:cs typeface="Arial" panose="020B0604020202020204" pitchFamily="34" charset="0"/>
                        </a:rPr>
                        <a:t>CGR 2013</a:t>
                      </a:r>
                      <a:endParaRPr lang="es-CO" sz="1000" dirty="0" smtClean="0">
                        <a:solidFill>
                          <a:schemeClr val="tx1"/>
                        </a:solidFill>
                        <a:effectLst/>
                        <a:latin typeface="Arial" panose="020B0604020202020204" pitchFamily="34" charset="0"/>
                        <a:ea typeface="Calibri"/>
                        <a:cs typeface="Arial" panose="020B0604020202020204" pitchFamily="34" charset="0"/>
                      </a:endParaRPr>
                    </a:p>
                    <a:p>
                      <a:pPr marL="12065" marR="3175" algn="ctr">
                        <a:lnSpc>
                          <a:spcPct val="107000"/>
                        </a:lnSpc>
                        <a:spcBef>
                          <a:spcPts val="445"/>
                        </a:spcBef>
                        <a:spcAft>
                          <a:spcPts val="0"/>
                        </a:spcAft>
                      </a:pPr>
                      <a:endParaRPr lang="es-CO" sz="10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solidFill>
                      <a:schemeClr val="accent1">
                        <a:lumMod val="40000"/>
                        <a:lumOff val="60000"/>
                      </a:schemeClr>
                    </a:solidFill>
                  </a:tcPr>
                </a:tc>
                <a:tc>
                  <a:txBody>
                    <a:bodyPr/>
                    <a:lstStyle/>
                    <a:p>
                      <a:pPr marL="0" algn="just" defTabSz="914400" rtl="0" eaLnBrk="1" latinLnBrk="0" hangingPunct="1">
                        <a:lnSpc>
                          <a:spcPct val="100000"/>
                        </a:lnSpc>
                        <a:spcBef>
                          <a:spcPts val="5"/>
                        </a:spcBef>
                        <a:spcAft>
                          <a:spcPts val="0"/>
                        </a:spcAft>
                      </a:pPr>
                      <a:r>
                        <a:rPr lang="es-CO" sz="1000" b="0" kern="1200" baseline="0" dirty="0" smtClean="0">
                          <a:solidFill>
                            <a:schemeClr val="tx1"/>
                          </a:solidFill>
                          <a:effectLst/>
                          <a:latin typeface="Arial" panose="020B0604020202020204" pitchFamily="34" charset="0"/>
                          <a:ea typeface="Calibri"/>
                          <a:cs typeface="Arial" panose="020B0604020202020204" pitchFamily="34" charset="0"/>
                        </a:rPr>
                        <a:t>Solicitar a los bancos que no se admitan consignaciones que no estén asociadas con un NIT.</a:t>
                      </a:r>
                    </a:p>
                    <a:p>
                      <a:pPr algn="just">
                        <a:lnSpc>
                          <a:spcPct val="100000"/>
                        </a:lnSpc>
                        <a:spcBef>
                          <a:spcPts val="5"/>
                        </a:spcBef>
                        <a:spcAft>
                          <a:spcPts val="0"/>
                        </a:spcAft>
                      </a:pPr>
                      <a:endParaRPr lang="es-MX" sz="1000" b="0" kern="1200" dirty="0" smtClean="0">
                        <a:solidFill>
                          <a:schemeClr val="dk1"/>
                        </a:solidFill>
                        <a:effectLst/>
                        <a:latin typeface="Arial" panose="020B0604020202020204" pitchFamily="34" charset="0"/>
                        <a:ea typeface="+mn-ea"/>
                        <a:cs typeface="Arial" panose="020B0604020202020204" pitchFamily="34" charset="0"/>
                      </a:endParaRPr>
                    </a:p>
                    <a:p>
                      <a:pPr algn="just">
                        <a:lnSpc>
                          <a:spcPct val="100000"/>
                        </a:lnSpc>
                        <a:spcBef>
                          <a:spcPts val="5"/>
                        </a:spcBef>
                        <a:spcAft>
                          <a:spcPts val="0"/>
                        </a:spcAft>
                      </a:pPr>
                      <a:r>
                        <a:rPr lang="es-MX" sz="1000" b="1" dirty="0" smtClean="0">
                          <a:solidFill>
                            <a:schemeClr val="tx1"/>
                          </a:solidFill>
                          <a:effectLst/>
                          <a:latin typeface="Arial" panose="020B0604020202020204" pitchFamily="34" charset="0"/>
                          <a:ea typeface="Calibri"/>
                          <a:cs typeface="Arial" panose="020B0604020202020204" pitchFamily="34" charset="0"/>
                        </a:rPr>
                        <a:t>UNIDAD</a:t>
                      </a:r>
                      <a:r>
                        <a:rPr lang="es-MX" sz="1000" b="1" baseline="0" dirty="0" smtClean="0">
                          <a:solidFill>
                            <a:schemeClr val="tx1"/>
                          </a:solidFill>
                          <a:effectLst/>
                          <a:latin typeface="Arial" panose="020B0604020202020204" pitchFamily="34" charset="0"/>
                          <a:ea typeface="Calibri"/>
                          <a:cs typeface="Arial" panose="020B0604020202020204" pitchFamily="34" charset="0"/>
                        </a:rPr>
                        <a:t> DE MEDIDA/CANTIDADES:</a:t>
                      </a:r>
                    </a:p>
                    <a:p>
                      <a:pPr algn="just">
                        <a:lnSpc>
                          <a:spcPct val="100000"/>
                        </a:lnSpc>
                        <a:spcBef>
                          <a:spcPts val="5"/>
                        </a:spcBef>
                        <a:spcAft>
                          <a:spcPts val="0"/>
                        </a:spcAft>
                      </a:pPr>
                      <a:endParaRPr lang="es-MX" sz="1000" b="1" baseline="0" dirty="0" smtClean="0">
                        <a:solidFill>
                          <a:schemeClr val="tx1"/>
                        </a:solidFill>
                        <a:effectLst/>
                        <a:latin typeface="Arial" panose="020B0604020202020204" pitchFamily="34" charset="0"/>
                        <a:ea typeface="Calibri"/>
                        <a:cs typeface="Arial" panose="020B0604020202020204" pitchFamily="34" charset="0"/>
                      </a:endParaRPr>
                    </a:p>
                    <a:p>
                      <a:pPr algn="just">
                        <a:lnSpc>
                          <a:spcPct val="100000"/>
                        </a:lnSpc>
                        <a:spcBef>
                          <a:spcPts val="5"/>
                        </a:spcBef>
                        <a:spcAft>
                          <a:spcPts val="0"/>
                        </a:spcAft>
                      </a:pPr>
                      <a:r>
                        <a:rPr lang="es-CO" sz="1000" b="0" baseline="0" dirty="0" smtClean="0">
                          <a:solidFill>
                            <a:schemeClr val="tx1"/>
                          </a:solidFill>
                          <a:effectLst/>
                          <a:latin typeface="Arial" panose="020B0604020202020204" pitchFamily="34" charset="0"/>
                          <a:ea typeface="Calibri"/>
                          <a:cs typeface="Arial" panose="020B0604020202020204" pitchFamily="34" charset="0"/>
                        </a:rPr>
                        <a:t>Comunicaciones enviadas a los bancos.</a:t>
                      </a:r>
                    </a:p>
                    <a:p>
                      <a:pPr algn="just">
                        <a:lnSpc>
                          <a:spcPct val="100000"/>
                        </a:lnSpc>
                        <a:spcBef>
                          <a:spcPts val="5"/>
                        </a:spcBef>
                        <a:spcAft>
                          <a:spcPts val="0"/>
                        </a:spcAft>
                      </a:pPr>
                      <a:endParaRPr lang="es-MX" sz="1000" b="0" baseline="0" dirty="0" smtClean="0">
                        <a:solidFill>
                          <a:schemeClr val="tx1"/>
                        </a:solidFill>
                        <a:effectLst/>
                        <a:latin typeface="Arial" panose="020B0604020202020204" pitchFamily="34" charset="0"/>
                        <a:ea typeface="Calibri"/>
                        <a:cs typeface="Arial" panose="020B0604020202020204" pitchFamily="34" charset="0"/>
                      </a:endParaRPr>
                    </a:p>
                    <a:p>
                      <a:pPr algn="just">
                        <a:lnSpc>
                          <a:spcPct val="100000"/>
                        </a:lnSpc>
                        <a:spcBef>
                          <a:spcPts val="5"/>
                        </a:spcBef>
                        <a:spcAft>
                          <a:spcPts val="0"/>
                        </a:spcAft>
                      </a:pPr>
                      <a:endParaRPr lang="es-MX" sz="1000" b="0" baseline="0" dirty="0" smtClean="0">
                        <a:solidFill>
                          <a:schemeClr val="tx1"/>
                        </a:solidFill>
                        <a:effectLst/>
                        <a:latin typeface="Arial" panose="020B0604020202020204" pitchFamily="34" charset="0"/>
                        <a:ea typeface="Calibri"/>
                        <a:cs typeface="Arial" panose="020B0604020202020204" pitchFamily="34" charset="0"/>
                      </a:endParaRPr>
                    </a:p>
                    <a:p>
                      <a:pPr algn="just">
                        <a:lnSpc>
                          <a:spcPct val="100000"/>
                        </a:lnSpc>
                        <a:spcBef>
                          <a:spcPts val="5"/>
                        </a:spcBef>
                        <a:spcAft>
                          <a:spcPts val="0"/>
                        </a:spcAft>
                      </a:pPr>
                      <a:endParaRPr lang="es-CO" sz="1000" b="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solidFill>
                      <a:schemeClr val="accent1">
                        <a:lumMod val="40000"/>
                        <a:lumOff val="60000"/>
                      </a:schemeClr>
                    </a:solidFill>
                  </a:tcPr>
                </a:tc>
                <a:tc>
                  <a:txBody>
                    <a:bodyPr/>
                    <a:lstStyle/>
                    <a:p>
                      <a:pPr>
                        <a:lnSpc>
                          <a:spcPts val="500"/>
                        </a:lnSpc>
                        <a:spcBef>
                          <a:spcPts val="50"/>
                        </a:spcBef>
                        <a:spcAft>
                          <a:spcPts val="0"/>
                        </a:spcAft>
                      </a:pPr>
                      <a:r>
                        <a:rPr lang="es-MX" sz="1000" b="0" kern="1200" dirty="0" smtClean="0">
                          <a:solidFill>
                            <a:schemeClr val="tx1"/>
                          </a:solidFill>
                          <a:effectLst/>
                          <a:latin typeface="Arial" panose="020B0604020202020204" pitchFamily="34" charset="0"/>
                          <a:ea typeface="+mn-ea"/>
                          <a:cs typeface="Arial" panose="020B0604020202020204" pitchFamily="34" charset="0"/>
                        </a:rPr>
                        <a:t> </a:t>
                      </a:r>
                    </a:p>
                    <a:p>
                      <a:pPr marL="0" algn="just" defTabSz="914400" rtl="0" eaLnBrk="1" latinLnBrk="0" hangingPunct="1">
                        <a:lnSpc>
                          <a:spcPct val="100000"/>
                        </a:lnSpc>
                        <a:spcBef>
                          <a:spcPts val="5"/>
                        </a:spcBef>
                        <a:spcAft>
                          <a:spcPts val="0"/>
                        </a:spcAft>
                      </a:pPr>
                      <a:r>
                        <a:rPr lang="es-MX" sz="1000" b="0" kern="1200" dirty="0" smtClean="0">
                          <a:solidFill>
                            <a:schemeClr val="tx1"/>
                          </a:solidFill>
                          <a:effectLst/>
                          <a:latin typeface="Arial" panose="020B0604020202020204" pitchFamily="34" charset="0"/>
                          <a:ea typeface="+mn-ea"/>
                          <a:cs typeface="Arial" panose="020B0604020202020204" pitchFamily="34" charset="0"/>
                        </a:rPr>
                        <a:t> </a:t>
                      </a:r>
                      <a:r>
                        <a:rPr lang="es-MX" sz="1000" b="0" kern="1200" dirty="0" smtClean="0">
                          <a:solidFill>
                            <a:schemeClr val="dk1"/>
                          </a:solidFill>
                          <a:effectLst/>
                          <a:latin typeface="Arial" panose="020B0604020202020204" pitchFamily="34" charset="0"/>
                          <a:ea typeface="+mn-ea"/>
                          <a:cs typeface="Arial" panose="020B0604020202020204" pitchFamily="34" charset="0"/>
                        </a:rPr>
                        <a:t>1.- </a:t>
                      </a:r>
                      <a:r>
                        <a:rPr lang="es-CO" sz="1000" b="0" kern="1200" dirty="0" smtClean="0">
                          <a:solidFill>
                            <a:schemeClr val="dk1"/>
                          </a:solidFill>
                          <a:effectLst/>
                          <a:latin typeface="Arial" panose="020B0604020202020204" pitchFamily="34" charset="0"/>
                          <a:ea typeface="+mn-ea"/>
                          <a:cs typeface="Arial" panose="020B0604020202020204" pitchFamily="34" charset="0"/>
                        </a:rPr>
                        <a:t>Mediante Oficio N° 20162000010731 de fecha 14 de marzo de 2016, se ofició al banco DAVIVIENDA, para que los abonos recibidos a la cuenta recaudadora N° 021992854 son únicamente referenciados con el NIT de la empresa contribuyente y no con la cédula del depositante. Así mismo, mediante oficio N° 20163210023032 DAVIVIENDA dio respuesta al oficio mencionando.                             </a:t>
                      </a:r>
                    </a:p>
                    <a:p>
                      <a:pPr marL="0" algn="just" defTabSz="914400" rtl="0" eaLnBrk="1" latinLnBrk="0" hangingPunct="1">
                        <a:lnSpc>
                          <a:spcPct val="100000"/>
                        </a:lnSpc>
                        <a:spcBef>
                          <a:spcPts val="5"/>
                        </a:spcBef>
                        <a:spcAft>
                          <a:spcPts val="0"/>
                        </a:spcAft>
                      </a:pPr>
                      <a:endParaRPr lang="es-CO" sz="1000" b="0" kern="1200" dirty="0" smtClean="0">
                        <a:solidFill>
                          <a:schemeClr val="dk1"/>
                        </a:solidFill>
                        <a:effectLst/>
                        <a:latin typeface="Arial" panose="020B0604020202020204" pitchFamily="34" charset="0"/>
                        <a:ea typeface="+mn-ea"/>
                        <a:cs typeface="Arial" panose="020B0604020202020204" pitchFamily="34" charset="0"/>
                      </a:endParaRPr>
                    </a:p>
                    <a:p>
                      <a:pPr marL="0" algn="just" defTabSz="914400" rtl="0" eaLnBrk="1" latinLnBrk="0" hangingPunct="1">
                        <a:lnSpc>
                          <a:spcPct val="100000"/>
                        </a:lnSpc>
                        <a:spcBef>
                          <a:spcPts val="5"/>
                        </a:spcBef>
                        <a:spcAft>
                          <a:spcPts val="0"/>
                        </a:spcAft>
                      </a:pPr>
                      <a:r>
                        <a:rPr lang="es-CO" sz="1000" b="0" kern="1200" dirty="0" smtClean="0">
                          <a:solidFill>
                            <a:schemeClr val="dk1"/>
                          </a:solidFill>
                          <a:effectLst/>
                          <a:latin typeface="Arial" panose="020B0604020202020204" pitchFamily="34" charset="0"/>
                          <a:ea typeface="+mn-ea"/>
                          <a:cs typeface="Arial" panose="020B0604020202020204" pitchFamily="34" charset="0"/>
                        </a:rPr>
                        <a:t>2.- De igual forma, mediante oficio N°  20163010013001 de fecha 11 de marzo de 2016, dirigido a BANCOLOMBIA se le recaba para que  los abonos recibidos a la cuenta recaudadora N° 03134013691 son únicamente referenciados con el NIT de la empresa contribuyente y no con la cédula del depositante.     </a:t>
                      </a:r>
                    </a:p>
                    <a:p>
                      <a:pPr marL="0" marR="0" indent="0" algn="just" defTabSz="914400" rtl="0" eaLnBrk="1" fontAlgn="auto" latinLnBrk="0" hangingPunct="1">
                        <a:lnSpc>
                          <a:spcPct val="100000"/>
                        </a:lnSpc>
                        <a:spcBef>
                          <a:spcPts val="50"/>
                        </a:spcBef>
                        <a:spcAft>
                          <a:spcPts val="0"/>
                        </a:spcAft>
                        <a:buClrTx/>
                        <a:buSzTx/>
                        <a:buFontTx/>
                        <a:buNone/>
                        <a:tabLst/>
                        <a:defRPr/>
                      </a:pPr>
                      <a:endParaRPr lang="es-CO" sz="1000" b="0" kern="1200" dirty="0" smtClean="0">
                        <a:solidFill>
                          <a:schemeClr val="tx1"/>
                        </a:solidFill>
                        <a:effectLst/>
                        <a:latin typeface="Arial" panose="020B0604020202020204" pitchFamily="34" charset="0"/>
                        <a:ea typeface="+mn-ea"/>
                        <a:cs typeface="Arial" panose="020B0604020202020204" pitchFamily="34" charset="0"/>
                      </a:endParaRP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es-MX" sz="1000" b="0" dirty="0" smtClean="0">
                          <a:solidFill>
                            <a:schemeClr val="tx1"/>
                          </a:solidFill>
                          <a:effectLst/>
                          <a:latin typeface="Arial" panose="020B0604020202020204" pitchFamily="34" charset="0"/>
                          <a:ea typeface="Calibri"/>
                          <a:cs typeface="Arial" panose="020B0604020202020204" pitchFamily="34" charset="0"/>
                        </a:rPr>
                        <a:t>Subdirección Administrativa y Financiera </a:t>
                      </a:r>
                      <a:endParaRPr lang="es-CO" sz="1000" b="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solidFill>
                      <a:schemeClr val="accent1">
                        <a:lumMod val="40000"/>
                        <a:lumOff val="60000"/>
                      </a:schemeClr>
                    </a:solidFill>
                  </a:tcPr>
                </a:tc>
                <a:tc>
                  <a:txBody>
                    <a:bodyPr/>
                    <a:lstStyle/>
                    <a:p>
                      <a:pPr algn="ctr">
                        <a:lnSpc>
                          <a:spcPct val="100000"/>
                        </a:lnSpc>
                        <a:spcBef>
                          <a:spcPts val="50"/>
                        </a:spcBef>
                        <a:spcAft>
                          <a:spcPts val="0"/>
                        </a:spcAft>
                      </a:pPr>
                      <a:r>
                        <a:rPr lang="es-MX" sz="1000" b="0" dirty="0" smtClean="0">
                          <a:solidFill>
                            <a:schemeClr val="tx1"/>
                          </a:solidFill>
                          <a:effectLst/>
                          <a:latin typeface="Arial" panose="020B0604020202020204" pitchFamily="34" charset="0"/>
                          <a:ea typeface="Calibri"/>
                          <a:cs typeface="Arial" panose="020B0604020202020204" pitchFamily="34" charset="0"/>
                        </a:rPr>
                        <a:t>29</a:t>
                      </a:r>
                      <a:r>
                        <a:rPr lang="es-MX" sz="1000" b="0" baseline="0" dirty="0" smtClean="0">
                          <a:solidFill>
                            <a:schemeClr val="tx1"/>
                          </a:solidFill>
                          <a:effectLst/>
                          <a:latin typeface="Arial" panose="020B0604020202020204" pitchFamily="34" charset="0"/>
                          <a:ea typeface="Calibri"/>
                          <a:cs typeface="Arial" panose="020B0604020202020204" pitchFamily="34" charset="0"/>
                        </a:rPr>
                        <a:t> de febrero de 2016</a:t>
                      </a:r>
                      <a:endParaRPr lang="es-CO" sz="1000" b="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000" b="1" dirty="0" smtClean="0">
                          <a:solidFill>
                            <a:schemeClr val="tx1"/>
                          </a:solidFill>
                          <a:effectLst/>
                          <a:latin typeface="Arial" panose="020B0604020202020204" pitchFamily="34" charset="0"/>
                          <a:ea typeface="Calibri"/>
                          <a:cs typeface="Arial" panose="020B0604020202020204" pitchFamily="34" charset="0"/>
                        </a:rPr>
                        <a:t>CUMPLIDA</a:t>
                      </a:r>
                      <a:endParaRPr lang="es-CO" sz="1000" b="1"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solidFill>
                      <a:schemeClr val="accent1">
                        <a:lumMod val="40000"/>
                        <a:lumOff val="60000"/>
                      </a:schemeClr>
                    </a:solidFill>
                  </a:tcPr>
                </a:tc>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429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PLAN DE MEJORAMIENTO DE LA CGR AL 30 DE </a:t>
            </a:r>
            <a:r>
              <a:rPr lang="es-CO" sz="2400" dirty="0"/>
              <a:t>SEPTIEMBRE </a:t>
            </a:r>
            <a:r>
              <a:rPr lang="es-CO" sz="2400" dirty="0" smtClean="0"/>
              <a:t>DE 2016</a:t>
            </a:r>
            <a:endParaRPr lang="es-CO" sz="2400" dirty="0"/>
          </a:p>
        </p:txBody>
      </p:sp>
      <p:graphicFrame>
        <p:nvGraphicFramePr>
          <p:cNvPr id="10" name="9 Tabla"/>
          <p:cNvGraphicFramePr>
            <a:graphicFrameLocks noGrp="1"/>
          </p:cNvGraphicFramePr>
          <p:nvPr>
            <p:extLst>
              <p:ext uri="{D42A27DB-BD31-4B8C-83A1-F6EECF244321}">
                <p14:modId xmlns:p14="http://schemas.microsoft.com/office/powerpoint/2010/main" val="3327526259"/>
              </p:ext>
            </p:extLst>
          </p:nvPr>
        </p:nvGraphicFramePr>
        <p:xfrm>
          <a:off x="107504" y="1628800"/>
          <a:ext cx="9001000" cy="3872237"/>
        </p:xfrm>
        <a:graphic>
          <a:graphicData uri="http://schemas.openxmlformats.org/drawingml/2006/table">
            <a:tbl>
              <a:tblPr firstRow="1" firstCol="1" lastRow="1" lastCol="1" bandRow="1" bandCol="1">
                <a:tableStyleId>{5C22544A-7EE6-4342-B048-85BDC9FD1C3A}</a:tableStyleId>
              </a:tblPr>
              <a:tblGrid>
                <a:gridCol w="743884"/>
                <a:gridCol w="2183270"/>
                <a:gridCol w="2458689"/>
                <a:gridCol w="1106680"/>
                <a:gridCol w="1356349"/>
                <a:gridCol w="1152128"/>
              </a:tblGrid>
              <a:tr h="720080">
                <a:tc>
                  <a:txBody>
                    <a:bodyPr/>
                    <a:lstStyle/>
                    <a:p>
                      <a:pPr algn="ctr">
                        <a:lnSpc>
                          <a:spcPts val="1000"/>
                        </a:lnSpc>
                        <a:spcBef>
                          <a:spcPts val="90"/>
                        </a:spcBef>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750"/>
                        </a:lnSpc>
                        <a:spcBef>
                          <a:spcPts val="5"/>
                        </a:spcBef>
                        <a:spcAft>
                          <a:spcPts val="0"/>
                        </a:spcAft>
                      </a:pPr>
                      <a:r>
                        <a:rPr lang="es-MX" sz="1100" dirty="0" smtClean="0">
                          <a:effectLst/>
                        </a:rPr>
                        <a:t>ACCIÓN DE MEJORA/UNIDADES</a:t>
                      </a:r>
                      <a:r>
                        <a:rPr lang="es-MX" sz="1100" baseline="0" dirty="0" smtClean="0">
                          <a:effectLst/>
                        </a:rPr>
                        <a:t> DE MEDIDA/CANTIDADES</a:t>
                      </a:r>
                      <a:endParaRPr lang="es-CO" sz="1100" dirty="0">
                        <a:effectLst/>
                      </a:endParaRPr>
                    </a:p>
                  </a:txBody>
                  <a:tcPr marL="0" marR="0" marT="0" marB="0" anchor="ctr">
                    <a:solidFill>
                      <a:schemeClr val="tx2"/>
                    </a:solidFill>
                  </a:tcPr>
                </a:tc>
                <a:tc>
                  <a:txBody>
                    <a:bodyPr/>
                    <a:lstStyle/>
                    <a:p>
                      <a:pPr algn="ctr">
                        <a:lnSpc>
                          <a:spcPts val="750"/>
                        </a:lnSpc>
                        <a:spcBef>
                          <a:spcPts val="5"/>
                        </a:spcBef>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dirty="0" smtClean="0">
                          <a:effectLst/>
                        </a:rPr>
                        <a:t> FECHA DE  VENCIMIENTO                                             INTERNA </a:t>
                      </a:r>
                      <a:endParaRPr lang="es-CO" sz="1100" dirty="0">
                        <a:effectLst/>
                      </a:endParaRPr>
                    </a:p>
                  </a:txBody>
                  <a:tcPr marL="0" marR="0" marT="0" marB="0" anchor="ctr">
                    <a:solidFill>
                      <a:schemeClr val="tx2"/>
                    </a:solidFill>
                  </a:tcPr>
                </a:tc>
                <a:tc>
                  <a:txBody>
                    <a:bodyPr/>
                    <a:lstStyle/>
                    <a:p>
                      <a:pPr algn="ctr">
                        <a:lnSpc>
                          <a:spcPts val="750"/>
                        </a:lnSpc>
                        <a:spcBef>
                          <a:spcPts val="5"/>
                        </a:spcBef>
                        <a:spcAft>
                          <a:spcPts val="0"/>
                        </a:spcAft>
                      </a:pP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nchor="ctr">
                    <a:solidFill>
                      <a:schemeClr val="tx2"/>
                    </a:solidFill>
                  </a:tcPr>
                </a:tc>
              </a:tr>
              <a:tr h="3152157">
                <a:tc>
                  <a:txBody>
                    <a:bodyPr/>
                    <a:lstStyle/>
                    <a:p>
                      <a:pPr marL="12065" marR="3175" algn="ctr">
                        <a:lnSpc>
                          <a:spcPct val="107000"/>
                        </a:lnSpc>
                        <a:spcBef>
                          <a:spcPts val="445"/>
                        </a:spcBef>
                        <a:spcAft>
                          <a:spcPts val="0"/>
                        </a:spcAft>
                      </a:pPr>
                      <a:r>
                        <a:rPr lang="es-MX" sz="1000" dirty="0" smtClean="0">
                          <a:solidFill>
                            <a:schemeClr val="tx1"/>
                          </a:solidFill>
                          <a:effectLst/>
                          <a:latin typeface="Arial" panose="020B0604020202020204" pitchFamily="34" charset="0"/>
                          <a:ea typeface="Calibri"/>
                          <a:cs typeface="Arial" panose="020B0604020202020204" pitchFamily="34" charset="0"/>
                        </a:rPr>
                        <a:t>24</a:t>
                      </a:r>
                    </a:p>
                    <a:p>
                      <a:pPr marL="12065" marR="3175" indent="0" algn="ctr" defTabSz="914400" rtl="0" eaLnBrk="1" fontAlgn="auto" latinLnBrk="0" hangingPunct="1">
                        <a:lnSpc>
                          <a:spcPct val="107000"/>
                        </a:lnSpc>
                        <a:spcBef>
                          <a:spcPts val="445"/>
                        </a:spcBef>
                        <a:spcAft>
                          <a:spcPts val="0"/>
                        </a:spcAft>
                        <a:buClrTx/>
                        <a:buSzTx/>
                        <a:buFontTx/>
                        <a:buNone/>
                        <a:tabLst/>
                        <a:defRPr/>
                      </a:pPr>
                      <a:r>
                        <a:rPr lang="es-MX" sz="1000" dirty="0" smtClean="0">
                          <a:solidFill>
                            <a:schemeClr val="tx1"/>
                          </a:solidFill>
                          <a:effectLst/>
                          <a:latin typeface="Arial" panose="020B0604020202020204" pitchFamily="34" charset="0"/>
                          <a:ea typeface="Calibri"/>
                          <a:cs typeface="Arial" panose="020B0604020202020204" pitchFamily="34" charset="0"/>
                        </a:rPr>
                        <a:t>CGR 2013</a:t>
                      </a:r>
                      <a:endParaRPr lang="es-CO" sz="1000" dirty="0" smtClean="0">
                        <a:solidFill>
                          <a:schemeClr val="tx1"/>
                        </a:solidFill>
                        <a:effectLst/>
                        <a:latin typeface="Arial" panose="020B0604020202020204" pitchFamily="34" charset="0"/>
                        <a:ea typeface="Calibri"/>
                        <a:cs typeface="Arial" panose="020B0604020202020204" pitchFamily="34" charset="0"/>
                      </a:endParaRPr>
                    </a:p>
                  </a:txBody>
                  <a:tcPr marL="0" marR="0" marT="0" marB="0" anchor="ctr">
                    <a:solidFill>
                      <a:schemeClr val="accent1">
                        <a:lumMod val="40000"/>
                        <a:lumOff val="60000"/>
                      </a:schemeClr>
                    </a:solidFill>
                  </a:tcPr>
                </a:tc>
                <a:tc>
                  <a:txBody>
                    <a:bodyPr/>
                    <a:lstStyle/>
                    <a:p>
                      <a:pPr algn="just"/>
                      <a:r>
                        <a:rPr lang="es-CO" sz="1000" b="0" i="0" kern="1200" dirty="0" smtClean="0">
                          <a:solidFill>
                            <a:schemeClr val="dk1"/>
                          </a:solidFill>
                          <a:effectLst/>
                          <a:latin typeface="Arial" panose="020B0604020202020204" pitchFamily="34" charset="0"/>
                          <a:ea typeface="+mn-ea"/>
                          <a:cs typeface="Arial" panose="020B0604020202020204" pitchFamily="34" charset="0"/>
                        </a:rPr>
                        <a:t>Incluir en la matriz general de riesgos de la entidad los eventos que pueden impactar  los bienes de la entidad.</a:t>
                      </a:r>
                    </a:p>
                    <a:p>
                      <a:pPr algn="just"/>
                      <a:endParaRPr lang="es-MX" sz="1000" i="0" kern="1200" dirty="0" smtClean="0">
                        <a:solidFill>
                          <a:schemeClr val="dk1"/>
                        </a:solidFill>
                        <a:effectLst/>
                        <a:latin typeface="Arial" panose="020B0604020202020204" pitchFamily="34" charset="0"/>
                        <a:ea typeface="+mn-ea"/>
                        <a:cs typeface="Arial" panose="020B0604020202020204" pitchFamily="34" charset="0"/>
                      </a:endParaRPr>
                    </a:p>
                    <a:p>
                      <a:pPr algn="just"/>
                      <a:r>
                        <a:rPr lang="es-MX" sz="1000" b="1" i="0" kern="1200" dirty="0" smtClean="0">
                          <a:solidFill>
                            <a:schemeClr val="dk1"/>
                          </a:solidFill>
                          <a:effectLst/>
                          <a:latin typeface="Arial" panose="020B0604020202020204" pitchFamily="34" charset="0"/>
                          <a:ea typeface="+mn-ea"/>
                          <a:cs typeface="Arial" panose="020B0604020202020204" pitchFamily="34" charset="0"/>
                        </a:rPr>
                        <a:t>UNIDAD</a:t>
                      </a:r>
                      <a:r>
                        <a:rPr lang="es-MX" sz="1000" b="1" i="0" kern="1200" baseline="0" dirty="0" smtClean="0">
                          <a:solidFill>
                            <a:schemeClr val="dk1"/>
                          </a:solidFill>
                          <a:effectLst/>
                          <a:latin typeface="Arial" panose="020B0604020202020204" pitchFamily="34" charset="0"/>
                          <a:ea typeface="+mn-ea"/>
                          <a:cs typeface="Arial" panose="020B0604020202020204" pitchFamily="34" charset="0"/>
                        </a:rPr>
                        <a:t> DE MEDIDA/CANTIDADES: </a:t>
                      </a:r>
                    </a:p>
                    <a:p>
                      <a:pPr algn="just"/>
                      <a:endParaRPr lang="es-MX" sz="1000" b="1" i="0" kern="1200" baseline="0" dirty="0" smtClean="0">
                        <a:solidFill>
                          <a:schemeClr val="dk1"/>
                        </a:solidFill>
                        <a:effectLst/>
                        <a:latin typeface="Arial" panose="020B0604020202020204" pitchFamily="34" charset="0"/>
                        <a:ea typeface="+mn-ea"/>
                        <a:cs typeface="Arial" panose="020B0604020202020204" pitchFamily="34" charset="0"/>
                      </a:endParaRPr>
                    </a:p>
                    <a:p>
                      <a:pPr algn="just"/>
                      <a:r>
                        <a:rPr lang="es-CO" sz="1000" b="0" i="0" kern="1200" dirty="0" smtClean="0">
                          <a:solidFill>
                            <a:schemeClr val="dk1"/>
                          </a:solidFill>
                          <a:effectLst/>
                          <a:latin typeface="Arial" panose="020B0604020202020204" pitchFamily="34" charset="0"/>
                          <a:ea typeface="+mn-ea"/>
                          <a:cs typeface="Arial" panose="020B0604020202020204" pitchFamily="34" charset="0"/>
                        </a:rPr>
                        <a:t>-Matriz de riesgos modificada.</a:t>
                      </a:r>
                    </a:p>
                    <a:p>
                      <a:pPr algn="just"/>
                      <a:endParaRPr lang="es-MX" sz="1000" b="0" i="0" kern="1200" dirty="0" smtClean="0">
                        <a:solidFill>
                          <a:schemeClr val="dk1"/>
                        </a:solidFill>
                        <a:effectLst/>
                        <a:latin typeface="Arial" panose="020B0604020202020204" pitchFamily="34" charset="0"/>
                        <a:ea typeface="+mn-ea"/>
                        <a:cs typeface="Arial" panose="020B0604020202020204" pitchFamily="34" charset="0"/>
                      </a:endParaRPr>
                    </a:p>
                  </a:txBody>
                  <a:tcPr marL="0" marR="0" marT="0" marB="0" anchor="ctr">
                    <a:solidFill>
                      <a:schemeClr val="accent1">
                        <a:lumMod val="40000"/>
                        <a:lumOff val="60000"/>
                      </a:schemeClr>
                    </a:solidFill>
                  </a:tcPr>
                </a:tc>
                <a:tc>
                  <a:txBody>
                    <a:bodyPr/>
                    <a:lstStyle/>
                    <a:p>
                      <a:pPr algn="just"/>
                      <a:r>
                        <a:rPr lang="es-CO" sz="1000" b="0" kern="1200" dirty="0" smtClean="0">
                          <a:solidFill>
                            <a:schemeClr val="dk1"/>
                          </a:solidFill>
                          <a:effectLst/>
                          <a:latin typeface="Arial" panose="020B0604020202020204" pitchFamily="34" charset="0"/>
                          <a:ea typeface="+mn-ea"/>
                          <a:cs typeface="Arial" panose="020B0604020202020204" pitchFamily="34" charset="0"/>
                        </a:rPr>
                        <a:t>Se presentó en el Comité SIGC N°6 del 31 de mayo de 2016 la nueva matriz de riesgos, en el cual se incluyeron dos riesgos de gestión que están relacionados con la modalidad  de adquisición</a:t>
                      </a:r>
                      <a:r>
                        <a:rPr lang="es-CO" sz="1000" b="0" kern="1200" baseline="0" dirty="0" smtClean="0">
                          <a:solidFill>
                            <a:schemeClr val="dk1"/>
                          </a:solidFill>
                          <a:effectLst/>
                          <a:latin typeface="Arial" panose="020B0604020202020204" pitchFamily="34" charset="0"/>
                          <a:ea typeface="+mn-ea"/>
                          <a:cs typeface="Arial" panose="020B0604020202020204" pitchFamily="34" charset="0"/>
                        </a:rPr>
                        <a:t> </a:t>
                      </a:r>
                      <a:r>
                        <a:rPr lang="es-CO" sz="1000" b="0" kern="1200" dirty="0" smtClean="0">
                          <a:solidFill>
                            <a:schemeClr val="dk1"/>
                          </a:solidFill>
                          <a:effectLst/>
                          <a:latin typeface="Arial" panose="020B0604020202020204" pitchFamily="34" charset="0"/>
                          <a:ea typeface="+mn-ea"/>
                          <a:cs typeface="Arial" panose="020B0604020202020204" pitchFamily="34" charset="0"/>
                        </a:rPr>
                        <a:t>de los</a:t>
                      </a:r>
                      <a:r>
                        <a:rPr lang="es-CO" sz="1000" b="0" kern="1200" baseline="0" dirty="0" smtClean="0">
                          <a:solidFill>
                            <a:schemeClr val="dk1"/>
                          </a:solidFill>
                          <a:effectLst/>
                          <a:latin typeface="Arial" panose="020B0604020202020204" pitchFamily="34" charset="0"/>
                          <a:ea typeface="+mn-ea"/>
                          <a:cs typeface="Arial" panose="020B0604020202020204" pitchFamily="34" charset="0"/>
                        </a:rPr>
                        <a:t> bienes (contratación). </a:t>
                      </a:r>
                      <a:r>
                        <a:rPr lang="es-CO" sz="1000" b="0" kern="1200" dirty="0" smtClean="0">
                          <a:solidFill>
                            <a:schemeClr val="dk1"/>
                          </a:solidFill>
                          <a:effectLst/>
                          <a:latin typeface="Arial" panose="020B0604020202020204" pitchFamily="34" charset="0"/>
                          <a:ea typeface="+mn-ea"/>
                          <a:cs typeface="Arial" panose="020B0604020202020204" pitchFamily="34" charset="0"/>
                        </a:rPr>
                        <a:t>No obstante</a:t>
                      </a:r>
                      <a:r>
                        <a:rPr lang="es-CO" sz="1000" b="0" kern="1200" baseline="0" dirty="0" smtClean="0">
                          <a:solidFill>
                            <a:schemeClr val="dk1"/>
                          </a:solidFill>
                          <a:effectLst/>
                          <a:latin typeface="Arial" panose="020B0604020202020204" pitchFamily="34" charset="0"/>
                          <a:ea typeface="+mn-ea"/>
                          <a:cs typeface="Arial" panose="020B0604020202020204" pitchFamily="34" charset="0"/>
                        </a:rPr>
                        <a:t> </a:t>
                      </a:r>
                      <a:r>
                        <a:rPr lang="es-CO" sz="1000" b="0" kern="1200" dirty="0" smtClean="0">
                          <a:solidFill>
                            <a:schemeClr val="dk1"/>
                          </a:solidFill>
                          <a:effectLst/>
                          <a:latin typeface="Arial" panose="020B0604020202020204" pitchFamily="34" charset="0"/>
                          <a:ea typeface="+mn-ea"/>
                          <a:cs typeface="Arial" panose="020B0604020202020204" pitchFamily="34" charset="0"/>
                        </a:rPr>
                        <a:t>en opinión</a:t>
                      </a:r>
                      <a:r>
                        <a:rPr lang="es-CO" sz="1000" b="0" kern="1200" baseline="0" dirty="0" smtClean="0">
                          <a:solidFill>
                            <a:schemeClr val="dk1"/>
                          </a:solidFill>
                          <a:effectLst/>
                          <a:latin typeface="Arial" panose="020B0604020202020204" pitchFamily="34" charset="0"/>
                          <a:ea typeface="+mn-ea"/>
                          <a:cs typeface="Arial" panose="020B0604020202020204" pitchFamily="34" charset="0"/>
                        </a:rPr>
                        <a:t> de este despacho, no se contemplaron los riesgos de los  bienes que se encuentran en la entidad que si bien son mitigados con pólizas de seguro y otros mecanismos ,es conveniente que se gestionen en la matriz de riesgo para cerrar el hallazgo de la Contraloría General de la República. </a:t>
                      </a:r>
                    </a:p>
                    <a:p>
                      <a:pPr algn="just"/>
                      <a:r>
                        <a:rPr lang="es-CO" sz="1000" b="0" i="0" kern="1200" dirty="0" smtClean="0">
                          <a:solidFill>
                            <a:schemeClr val="dk1"/>
                          </a:solidFill>
                          <a:effectLst/>
                          <a:latin typeface="Arial" panose="020B0604020202020204" pitchFamily="34" charset="0"/>
                          <a:ea typeface="+mn-ea"/>
                          <a:cs typeface="Arial" panose="020B0604020202020204" pitchFamily="34" charset="0"/>
                        </a:rPr>
                        <a:t>Se esta elaborando los riesgos y se cumplirá esta tarea en el cuarto trimestre de 2016</a:t>
                      </a:r>
                      <a:r>
                        <a:rPr lang="es-CO" sz="1000" i="0" kern="1200" dirty="0" smtClean="0">
                          <a:solidFill>
                            <a:schemeClr val="dk1"/>
                          </a:solidFill>
                          <a:effectLst/>
                          <a:latin typeface="Arial" panose="020B0604020202020204" pitchFamily="34" charset="0"/>
                          <a:ea typeface="+mn-ea"/>
                          <a:cs typeface="Arial" panose="020B0604020202020204" pitchFamily="34" charset="0"/>
                        </a:rPr>
                        <a:t>.</a:t>
                      </a: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es-MX" sz="1000" b="0" dirty="0" smtClean="0">
                          <a:solidFill>
                            <a:schemeClr val="tx1"/>
                          </a:solidFill>
                          <a:effectLst/>
                          <a:latin typeface="Arial" panose="020B0604020202020204" pitchFamily="34" charset="0"/>
                          <a:ea typeface="Calibri"/>
                          <a:cs typeface="Arial" panose="020B0604020202020204" pitchFamily="34" charset="0"/>
                        </a:rPr>
                        <a:t>Subdirección Administrativa y Financiera</a:t>
                      </a:r>
                    </a:p>
                  </a:txBody>
                  <a:tcPr marL="0" marR="0" marT="0" marB="0"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50"/>
                        </a:spcBef>
                        <a:spcAft>
                          <a:spcPts val="0"/>
                        </a:spcAft>
                        <a:buClrTx/>
                        <a:buSzTx/>
                        <a:buFontTx/>
                        <a:buNone/>
                        <a:tabLst/>
                        <a:defRPr/>
                      </a:pPr>
                      <a:r>
                        <a:rPr lang="es-CO" sz="1000" b="0" kern="1200" dirty="0" smtClean="0">
                          <a:solidFill>
                            <a:schemeClr val="tx1"/>
                          </a:solidFill>
                          <a:effectLst/>
                          <a:latin typeface="Arial" panose="020B0604020202020204" pitchFamily="34" charset="0"/>
                          <a:ea typeface="+mn-ea"/>
                          <a:cs typeface="Arial" panose="020B0604020202020204" pitchFamily="34" charset="0"/>
                        </a:rPr>
                        <a:t>30 de junio de 2016</a:t>
                      </a:r>
                    </a:p>
                  </a:txBody>
                  <a:tcPr marL="0" marR="0" marT="0" marB="0" anchor="ctr">
                    <a:solidFill>
                      <a:schemeClr val="accent1">
                        <a:lumMod val="40000"/>
                        <a:lumOff val="60000"/>
                      </a:schemeClr>
                    </a:solidFill>
                  </a:tcPr>
                </a:tc>
                <a:tc>
                  <a:txBody>
                    <a:bodyPr/>
                    <a:lstStyle/>
                    <a:p>
                      <a:pPr>
                        <a:lnSpc>
                          <a:spcPts val="950"/>
                        </a:lnSpc>
                        <a:spcBef>
                          <a:spcPts val="15"/>
                        </a:spcBef>
                        <a:spcAft>
                          <a:spcPts val="0"/>
                        </a:spcAft>
                      </a:pPr>
                      <a:r>
                        <a:rPr lang="es-MX" sz="1000" b="1" baseline="0" dirty="0" smtClean="0">
                          <a:solidFill>
                            <a:schemeClr val="tx1"/>
                          </a:solidFill>
                          <a:effectLst/>
                          <a:latin typeface="Arial" panose="020B0604020202020204" pitchFamily="34" charset="0"/>
                          <a:ea typeface="Calibri"/>
                          <a:cs typeface="Arial" panose="020B0604020202020204" pitchFamily="34" charset="0"/>
                        </a:rPr>
                        <a:t>PARCIALMENTE </a:t>
                      </a:r>
                      <a:r>
                        <a:rPr lang="es-MX" sz="1000" b="1" dirty="0" smtClean="0">
                          <a:solidFill>
                            <a:schemeClr val="tx1"/>
                          </a:solidFill>
                          <a:effectLst/>
                          <a:latin typeface="Arial" panose="020B0604020202020204" pitchFamily="34" charset="0"/>
                          <a:ea typeface="Calibri"/>
                          <a:cs typeface="Arial" panose="020B0604020202020204" pitchFamily="34" charset="0"/>
                        </a:rPr>
                        <a:t>CUMPLIDA</a:t>
                      </a:r>
                      <a:endParaRPr lang="es-CO" sz="1000" b="1"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solidFill>
                      <a:schemeClr val="accent1">
                        <a:lumMod val="40000"/>
                        <a:lumOff val="60000"/>
                      </a:schemeClr>
                    </a:solidFill>
                  </a:tcPr>
                </a:tc>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
        <p:nvSpPr>
          <p:cNvPr id="5" name="4 Flecha a la derecha con muesca">
            <a:hlinkClick r:id="rId3" action="ppaction://hlinksldjump"/>
          </p:cNvPr>
          <p:cNvSpPr/>
          <p:nvPr/>
        </p:nvSpPr>
        <p:spPr>
          <a:xfrm>
            <a:off x="5472099" y="6453336"/>
            <a:ext cx="288032" cy="21602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9858941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PLAN DE MEJORAMIENTO DE LA CGR AL 30 DE SEPTIEMBRE DE 2016</a:t>
            </a:r>
            <a:endParaRPr lang="es-CO" sz="2400" dirty="0"/>
          </a:p>
        </p:txBody>
      </p:sp>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1 Diagrama"/>
          <p:cNvGraphicFramePr/>
          <p:nvPr>
            <p:extLst>
              <p:ext uri="{D42A27DB-BD31-4B8C-83A1-F6EECF244321}">
                <p14:modId xmlns:p14="http://schemas.microsoft.com/office/powerpoint/2010/main" val="42494337"/>
              </p:ext>
            </p:extLst>
          </p:nvPr>
        </p:nvGraphicFramePr>
        <p:xfrm>
          <a:off x="179512" y="1772816"/>
          <a:ext cx="8640960" cy="3688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46379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cene3d>
            <a:camera prst="orthographicFront">
              <a:rot lat="0" lon="0" rev="0"/>
            </a:camera>
            <a:lightRig rig="threePt" dir="t">
              <a:rot lat="0" lon="0" rev="1200000"/>
            </a:lightRig>
          </a:scene3d>
          <a:sp3d>
            <a:bevelT w="63500" h="25400" prst="artDeco"/>
            <a:bevelB w="114300" prst="artDeco"/>
          </a:sp3d>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PLAN DE MEJORAMIENTO DE LA CGR AL 30 DE </a:t>
            </a:r>
            <a:r>
              <a:rPr lang="es-CO" sz="2400" dirty="0"/>
              <a:t>SEPTIEMBRE </a:t>
            </a:r>
            <a:r>
              <a:rPr lang="es-CO" sz="2400" dirty="0" smtClean="0"/>
              <a:t>DE 2016</a:t>
            </a:r>
            <a:endParaRPr lang="es-CO" sz="2400" dirty="0"/>
          </a:p>
        </p:txBody>
      </p:sp>
      <p:graphicFrame>
        <p:nvGraphicFramePr>
          <p:cNvPr id="10" name="9 Tabla"/>
          <p:cNvGraphicFramePr>
            <a:graphicFrameLocks noGrp="1"/>
          </p:cNvGraphicFramePr>
          <p:nvPr>
            <p:extLst>
              <p:ext uri="{D42A27DB-BD31-4B8C-83A1-F6EECF244321}">
                <p14:modId xmlns:p14="http://schemas.microsoft.com/office/powerpoint/2010/main" val="3075089352"/>
              </p:ext>
            </p:extLst>
          </p:nvPr>
        </p:nvGraphicFramePr>
        <p:xfrm>
          <a:off x="107504" y="1578868"/>
          <a:ext cx="8917186" cy="4370413"/>
        </p:xfrm>
        <a:graphic>
          <a:graphicData uri="http://schemas.openxmlformats.org/drawingml/2006/table">
            <a:tbl>
              <a:tblPr firstRow="1" firstCol="1" lastRow="1" lastCol="1" bandRow="1" bandCol="1">
                <a:tableStyleId>{5C22544A-7EE6-4342-B048-85BDC9FD1C3A}</a:tableStyleId>
              </a:tblPr>
              <a:tblGrid>
                <a:gridCol w="736957"/>
                <a:gridCol w="2137177"/>
                <a:gridCol w="2461558"/>
                <a:gridCol w="1096375"/>
                <a:gridCol w="1608017"/>
                <a:gridCol w="877102"/>
              </a:tblGrid>
              <a:tr h="669359">
                <a:tc>
                  <a:txBody>
                    <a:bodyPr/>
                    <a:lstStyle/>
                    <a:p>
                      <a:pPr algn="ctr">
                        <a:lnSpc>
                          <a:spcPts val="1000"/>
                        </a:lnSpc>
                        <a:spcBef>
                          <a:spcPts val="90"/>
                        </a:spcBef>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nchor="ctr">
                    <a:solidFill>
                      <a:schemeClr val="tx2"/>
                    </a:solidFill>
                  </a:tcPr>
                </a:tc>
                <a:tc>
                  <a:txBody>
                    <a:bodyPr/>
                    <a:lstStyle/>
                    <a:p>
                      <a:pPr marL="0" algn="ctr" defTabSz="914400" rtl="0" eaLnBrk="1" latinLnBrk="0" hangingPunct="1">
                        <a:lnSpc>
                          <a:spcPts val="750"/>
                        </a:lnSpc>
                        <a:spcBef>
                          <a:spcPts val="5"/>
                        </a:spcBef>
                        <a:spcAft>
                          <a:spcPts val="0"/>
                        </a:spcAft>
                      </a:pPr>
                      <a:r>
                        <a:rPr lang="es-MX" sz="1100" dirty="0" smtClean="0">
                          <a:effectLst/>
                        </a:rPr>
                        <a:t>ACCIÓN DE MEJORA /UNIDAD DE MEDIDA/CANTIDADES</a:t>
                      </a:r>
                      <a:endParaRPr lang="es-CO" sz="1100" dirty="0">
                        <a:effectLst/>
                      </a:endParaRPr>
                    </a:p>
                  </a:txBody>
                  <a:tcPr marL="0" marR="0" marT="0" marB="0" anchor="ctr">
                    <a:solidFill>
                      <a:schemeClr val="tx2"/>
                    </a:solidFill>
                  </a:tcPr>
                </a:tc>
                <a:tc>
                  <a:txBody>
                    <a:bodyPr/>
                    <a:lstStyle/>
                    <a:p>
                      <a:pPr algn="ctr">
                        <a:lnSpc>
                          <a:spcPts val="750"/>
                        </a:lnSpc>
                        <a:spcBef>
                          <a:spcPts val="5"/>
                        </a:spcBef>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dirty="0" smtClean="0">
                          <a:effectLst/>
                        </a:rPr>
                        <a:t>FECHA DE  VENCIMIENTO                                             INTERNA </a:t>
                      </a:r>
                      <a:endParaRPr lang="es-CO" sz="1100" dirty="0">
                        <a:effectLst/>
                      </a:endParaRPr>
                    </a:p>
                  </a:txBody>
                  <a:tcPr marL="0" marR="0" marT="0" marB="0" anchor="ctr">
                    <a:solidFill>
                      <a:schemeClr val="tx2"/>
                    </a:solidFill>
                  </a:tcPr>
                </a:tc>
                <a:tc>
                  <a:txBody>
                    <a:bodyPr/>
                    <a:lstStyle/>
                    <a:p>
                      <a:pPr algn="ctr">
                        <a:lnSpc>
                          <a:spcPts val="750"/>
                        </a:lnSpc>
                        <a:spcBef>
                          <a:spcPts val="5"/>
                        </a:spcBef>
                        <a:spcAft>
                          <a:spcPts val="0"/>
                        </a:spcAft>
                      </a:pP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nchor="ctr">
                    <a:solidFill>
                      <a:schemeClr val="tx2"/>
                    </a:solidFill>
                  </a:tcPr>
                </a:tc>
              </a:tr>
              <a:tr h="1670307">
                <a:tc>
                  <a:txBody>
                    <a:bodyPr/>
                    <a:lstStyle/>
                    <a:p>
                      <a:pPr marL="12065" marR="3175" algn="ctr">
                        <a:lnSpc>
                          <a:spcPct val="107000"/>
                        </a:lnSpc>
                        <a:spcBef>
                          <a:spcPts val="445"/>
                        </a:spcBef>
                        <a:spcAft>
                          <a:spcPts val="0"/>
                        </a:spcAft>
                      </a:pPr>
                      <a:r>
                        <a:rPr lang="es-MX" sz="1000" dirty="0" smtClean="0">
                          <a:solidFill>
                            <a:schemeClr val="tx1"/>
                          </a:solidFill>
                          <a:effectLst/>
                          <a:latin typeface="Arial" panose="020B0604020202020204" pitchFamily="34" charset="0"/>
                          <a:ea typeface="Calibri"/>
                          <a:cs typeface="Arial" panose="020B0604020202020204" pitchFamily="34" charset="0"/>
                        </a:rPr>
                        <a:t>24</a:t>
                      </a:r>
                    </a:p>
                    <a:p>
                      <a:pPr marL="12065" marR="3175" indent="0" algn="ctr" defTabSz="914400" rtl="0" eaLnBrk="1" fontAlgn="auto" latinLnBrk="0" hangingPunct="1">
                        <a:lnSpc>
                          <a:spcPct val="107000"/>
                        </a:lnSpc>
                        <a:spcBef>
                          <a:spcPts val="445"/>
                        </a:spcBef>
                        <a:spcAft>
                          <a:spcPts val="0"/>
                        </a:spcAft>
                        <a:buClrTx/>
                        <a:buSzTx/>
                        <a:buFontTx/>
                        <a:buNone/>
                        <a:tabLst/>
                        <a:defRPr/>
                      </a:pPr>
                      <a:r>
                        <a:rPr lang="es-MX" sz="1000" dirty="0" smtClean="0">
                          <a:solidFill>
                            <a:schemeClr val="tx1"/>
                          </a:solidFill>
                          <a:effectLst/>
                          <a:latin typeface="Arial" panose="020B0604020202020204" pitchFamily="34" charset="0"/>
                          <a:ea typeface="Calibri"/>
                          <a:cs typeface="Arial" panose="020B0604020202020204" pitchFamily="34" charset="0"/>
                        </a:rPr>
                        <a:t>CGR 2013</a:t>
                      </a:r>
                      <a:endParaRPr lang="es-CO" sz="1000" dirty="0" smtClean="0">
                        <a:solidFill>
                          <a:schemeClr val="tx1"/>
                        </a:solidFill>
                        <a:effectLst/>
                        <a:latin typeface="Arial" panose="020B0604020202020204" pitchFamily="34" charset="0"/>
                        <a:ea typeface="Calibri"/>
                        <a:cs typeface="Arial" panose="020B0604020202020204" pitchFamily="34" charset="0"/>
                      </a:endParaRPr>
                    </a:p>
                    <a:p>
                      <a:pPr marL="12065" marR="3175" algn="ctr">
                        <a:lnSpc>
                          <a:spcPct val="107000"/>
                        </a:lnSpc>
                        <a:spcBef>
                          <a:spcPts val="445"/>
                        </a:spcBef>
                        <a:spcAft>
                          <a:spcPts val="0"/>
                        </a:spcAft>
                      </a:pPr>
                      <a:endParaRPr lang="es-CO" sz="10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5"/>
                        </a:spcBef>
                        <a:spcAft>
                          <a:spcPts val="0"/>
                        </a:spcAft>
                        <a:buClrTx/>
                        <a:buSzTx/>
                        <a:buFontTx/>
                        <a:buNone/>
                        <a:tabLst/>
                        <a:defRPr/>
                      </a:pPr>
                      <a:r>
                        <a:rPr lang="es-CO" sz="1000" b="0" i="0" kern="1200" dirty="0" smtClean="0">
                          <a:solidFill>
                            <a:schemeClr val="dk1"/>
                          </a:solidFill>
                          <a:effectLst/>
                          <a:latin typeface="Arial" panose="020B0604020202020204" pitchFamily="34" charset="0"/>
                          <a:ea typeface="+mn-ea"/>
                          <a:cs typeface="Arial" panose="020B0604020202020204" pitchFamily="34" charset="0"/>
                        </a:rPr>
                        <a:t>Manejo centralizado del archivo de</a:t>
                      </a:r>
                      <a:r>
                        <a:rPr lang="es-CO" sz="1000" b="0" i="0" kern="1200" baseline="0" dirty="0" smtClean="0">
                          <a:solidFill>
                            <a:schemeClr val="dk1"/>
                          </a:solidFill>
                          <a:effectLst/>
                          <a:latin typeface="Arial" panose="020B0604020202020204" pitchFamily="34" charset="0"/>
                          <a:ea typeface="+mn-ea"/>
                          <a:cs typeface="Arial" panose="020B0604020202020204" pitchFamily="34" charset="0"/>
                        </a:rPr>
                        <a:t> </a:t>
                      </a:r>
                      <a:r>
                        <a:rPr lang="es-CO" sz="1000" b="0" i="0" kern="1200" dirty="0" smtClean="0">
                          <a:solidFill>
                            <a:schemeClr val="dk1"/>
                          </a:solidFill>
                          <a:effectLst/>
                          <a:latin typeface="Arial" panose="020B0604020202020204" pitchFamily="34" charset="0"/>
                          <a:ea typeface="+mn-ea"/>
                          <a:cs typeface="Arial" panose="020B0604020202020204" pitchFamily="34" charset="0"/>
                        </a:rPr>
                        <a:t>gestión del área financiera.</a:t>
                      </a:r>
                    </a:p>
                    <a:p>
                      <a:pPr marL="0" algn="just" defTabSz="914400" rtl="0" eaLnBrk="1" latinLnBrk="0" hangingPunct="1">
                        <a:lnSpc>
                          <a:spcPts val="850"/>
                        </a:lnSpc>
                        <a:spcBef>
                          <a:spcPts val="5"/>
                        </a:spcBef>
                        <a:spcAft>
                          <a:spcPts val="0"/>
                        </a:spcAft>
                      </a:pPr>
                      <a:endParaRPr lang="es-MX" sz="1000" i="0" kern="1200" dirty="0" smtClean="0">
                        <a:solidFill>
                          <a:schemeClr val="dk1"/>
                        </a:solidFill>
                        <a:effectLst/>
                        <a:latin typeface="Arial" panose="020B0604020202020204" pitchFamily="34" charset="0"/>
                        <a:ea typeface="+mn-ea"/>
                        <a:cs typeface="Arial" panose="020B0604020202020204" pitchFamily="34" charset="0"/>
                      </a:endParaRPr>
                    </a:p>
                    <a:p>
                      <a:pPr marL="0" algn="just" defTabSz="914400" rtl="0" eaLnBrk="1" latinLnBrk="0" hangingPunct="1">
                        <a:lnSpc>
                          <a:spcPts val="850"/>
                        </a:lnSpc>
                        <a:spcBef>
                          <a:spcPts val="5"/>
                        </a:spcBef>
                        <a:spcAft>
                          <a:spcPts val="0"/>
                        </a:spcAft>
                      </a:pPr>
                      <a:endParaRPr lang="es-MX" sz="1000" i="0" kern="1200" dirty="0" smtClean="0">
                        <a:solidFill>
                          <a:schemeClr val="dk1"/>
                        </a:solidFill>
                        <a:effectLst/>
                        <a:latin typeface="Arial" panose="020B0604020202020204" pitchFamily="34" charset="0"/>
                        <a:ea typeface="+mn-ea"/>
                        <a:cs typeface="Arial" panose="020B0604020202020204" pitchFamily="34" charset="0"/>
                      </a:endParaRPr>
                    </a:p>
                    <a:p>
                      <a:pPr marL="0" algn="just" defTabSz="914400" rtl="0" eaLnBrk="1" latinLnBrk="0" hangingPunct="1">
                        <a:lnSpc>
                          <a:spcPts val="850"/>
                        </a:lnSpc>
                        <a:spcBef>
                          <a:spcPts val="5"/>
                        </a:spcBef>
                        <a:spcAft>
                          <a:spcPts val="0"/>
                        </a:spcAft>
                      </a:pPr>
                      <a:endParaRPr lang="es-MX" sz="1000" i="0" kern="1200" dirty="0" smtClean="0">
                        <a:solidFill>
                          <a:schemeClr val="dk1"/>
                        </a:solidFill>
                        <a:effectLst/>
                        <a:latin typeface="Arial" panose="020B0604020202020204" pitchFamily="34" charset="0"/>
                        <a:ea typeface="+mn-ea"/>
                        <a:cs typeface="Arial" panose="020B0604020202020204" pitchFamily="34" charset="0"/>
                      </a:endParaRPr>
                    </a:p>
                    <a:p>
                      <a:pPr marL="0" marR="0" indent="0" algn="just" defTabSz="914400" rtl="0" eaLnBrk="1" fontAlgn="auto" latinLnBrk="0" hangingPunct="1">
                        <a:lnSpc>
                          <a:spcPct val="100000"/>
                        </a:lnSpc>
                        <a:spcBef>
                          <a:spcPts val="5"/>
                        </a:spcBef>
                        <a:spcAft>
                          <a:spcPts val="0"/>
                        </a:spcAft>
                        <a:buClrTx/>
                        <a:buSzTx/>
                        <a:buFontTx/>
                        <a:buNone/>
                        <a:tabLst/>
                        <a:defRPr/>
                      </a:pPr>
                      <a:r>
                        <a:rPr lang="es-MX" sz="1000" b="1" kern="1200" dirty="0" smtClean="0">
                          <a:solidFill>
                            <a:schemeClr val="dk1"/>
                          </a:solidFill>
                          <a:effectLst/>
                          <a:latin typeface="Arial" panose="020B0604020202020204" pitchFamily="34" charset="0"/>
                          <a:ea typeface="+mn-ea"/>
                          <a:cs typeface="Arial" panose="020B0604020202020204" pitchFamily="34" charset="0"/>
                        </a:rPr>
                        <a:t>UNIDAD DE MEDIDA</a:t>
                      </a:r>
                      <a:r>
                        <a:rPr lang="es-MX" sz="1000" b="0" kern="1200" dirty="0" smtClean="0">
                          <a:solidFill>
                            <a:schemeClr val="dk1"/>
                          </a:solidFill>
                          <a:effectLst/>
                          <a:latin typeface="Arial" panose="020B0604020202020204" pitchFamily="34" charset="0"/>
                          <a:ea typeface="+mn-ea"/>
                          <a:cs typeface="Arial" panose="020B0604020202020204" pitchFamily="34" charset="0"/>
                        </a:rPr>
                        <a:t>: </a:t>
                      </a:r>
                    </a:p>
                    <a:p>
                      <a:pPr marL="0" marR="0" indent="0" algn="just" defTabSz="914400" rtl="0" eaLnBrk="1" fontAlgn="auto" latinLnBrk="0" hangingPunct="1">
                        <a:lnSpc>
                          <a:spcPct val="100000"/>
                        </a:lnSpc>
                        <a:spcBef>
                          <a:spcPts val="5"/>
                        </a:spcBef>
                        <a:spcAft>
                          <a:spcPts val="0"/>
                        </a:spcAft>
                        <a:buClrTx/>
                        <a:buSzTx/>
                        <a:buFontTx/>
                        <a:buNone/>
                        <a:tabLst/>
                        <a:defRPr/>
                      </a:pPr>
                      <a:endParaRPr lang="es-MX" sz="1000" b="0" i="0" kern="1200" dirty="0" smtClean="0">
                        <a:solidFill>
                          <a:schemeClr val="dk1"/>
                        </a:solidFill>
                        <a:effectLst/>
                        <a:latin typeface="Arial" panose="020B0604020202020204" pitchFamily="34" charset="0"/>
                        <a:ea typeface="+mn-ea"/>
                        <a:cs typeface="Arial" panose="020B0604020202020204" pitchFamily="34" charset="0"/>
                      </a:endParaRPr>
                    </a:p>
                    <a:p>
                      <a:pPr marL="0" marR="0" indent="0" algn="just" defTabSz="914400" rtl="0" eaLnBrk="1" fontAlgn="auto" latinLnBrk="0" hangingPunct="1">
                        <a:lnSpc>
                          <a:spcPct val="100000"/>
                        </a:lnSpc>
                        <a:spcBef>
                          <a:spcPts val="5"/>
                        </a:spcBef>
                        <a:spcAft>
                          <a:spcPts val="0"/>
                        </a:spcAft>
                        <a:buClrTx/>
                        <a:buSzTx/>
                        <a:buFontTx/>
                        <a:buNone/>
                        <a:tabLst/>
                        <a:defRPr/>
                      </a:pPr>
                      <a:r>
                        <a:rPr lang="es-MX" sz="1000" b="0" i="0" kern="1200" dirty="0" smtClean="0">
                          <a:solidFill>
                            <a:schemeClr val="dk1"/>
                          </a:solidFill>
                          <a:effectLst/>
                          <a:latin typeface="Arial" panose="020B0604020202020204" pitchFamily="34" charset="0"/>
                          <a:ea typeface="+mn-ea"/>
                          <a:cs typeface="Arial" panose="020B0604020202020204" pitchFamily="34" charset="0"/>
                        </a:rPr>
                        <a:t>-</a:t>
                      </a:r>
                      <a:r>
                        <a:rPr lang="es-CO" sz="1000" b="0" i="0" kern="1200" dirty="0" smtClean="0">
                          <a:solidFill>
                            <a:schemeClr val="dk1"/>
                          </a:solidFill>
                          <a:effectLst/>
                          <a:latin typeface="Arial" panose="020B0604020202020204" pitchFamily="34" charset="0"/>
                          <a:ea typeface="+mn-ea"/>
                          <a:cs typeface="Arial" panose="020B0604020202020204" pitchFamily="34" charset="0"/>
                        </a:rPr>
                        <a:t>Modificación del INF-PRC09 Procedimiento de Transferencia Documental.</a:t>
                      </a:r>
                    </a:p>
                    <a:p>
                      <a:pPr marL="0" marR="0" indent="0" algn="just" defTabSz="914400" rtl="0" eaLnBrk="1" fontAlgn="auto" latinLnBrk="0" hangingPunct="1">
                        <a:lnSpc>
                          <a:spcPct val="100000"/>
                        </a:lnSpc>
                        <a:spcBef>
                          <a:spcPts val="5"/>
                        </a:spcBef>
                        <a:spcAft>
                          <a:spcPts val="0"/>
                        </a:spcAft>
                        <a:buClrTx/>
                        <a:buSzTx/>
                        <a:buFontTx/>
                        <a:buNone/>
                        <a:tabLst/>
                        <a:defRPr/>
                      </a:pPr>
                      <a:endParaRPr lang="es-MX" sz="1000" b="0" i="0" kern="1200" dirty="0" smtClean="0">
                        <a:solidFill>
                          <a:schemeClr val="dk1"/>
                        </a:solidFill>
                        <a:effectLst/>
                        <a:latin typeface="Arial" panose="020B0604020202020204" pitchFamily="34" charset="0"/>
                        <a:ea typeface="+mn-ea"/>
                        <a:cs typeface="Arial" panose="020B0604020202020204" pitchFamily="34" charset="0"/>
                      </a:endParaRPr>
                    </a:p>
                  </a:txBody>
                  <a:tcPr marL="0" marR="0" marT="0" marB="0" anchor="ctr">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50"/>
                        </a:spcBef>
                        <a:spcAft>
                          <a:spcPts val="0"/>
                        </a:spcAft>
                        <a:buClrTx/>
                        <a:buSzTx/>
                        <a:buFontTx/>
                        <a:buNone/>
                        <a:tabLst/>
                        <a:defRPr/>
                      </a:pPr>
                      <a:r>
                        <a:rPr lang="es-CO" sz="1000" b="0" kern="1200" dirty="0" smtClean="0">
                          <a:solidFill>
                            <a:schemeClr val="dk1"/>
                          </a:solidFill>
                          <a:effectLst/>
                          <a:latin typeface="Arial" panose="020B0604020202020204" pitchFamily="34" charset="0"/>
                          <a:ea typeface="+mn-ea"/>
                          <a:cs typeface="Arial" panose="020B0604020202020204" pitchFamily="34" charset="0"/>
                        </a:rPr>
                        <a:t>El 4 de marzo de 2016, se realizó la transferencia al archivo central. </a:t>
                      </a:r>
                    </a:p>
                    <a:p>
                      <a:pPr marL="0" marR="0" indent="0" algn="just" defTabSz="914400" rtl="0" eaLnBrk="1" fontAlgn="auto" latinLnBrk="0" hangingPunct="1">
                        <a:lnSpc>
                          <a:spcPct val="100000"/>
                        </a:lnSpc>
                        <a:spcBef>
                          <a:spcPts val="50"/>
                        </a:spcBef>
                        <a:spcAft>
                          <a:spcPts val="0"/>
                        </a:spcAft>
                        <a:buClrTx/>
                        <a:buSzTx/>
                        <a:buFontTx/>
                        <a:buNone/>
                        <a:tabLst/>
                        <a:defRPr/>
                      </a:pPr>
                      <a:endParaRPr lang="es-MX" sz="1000" b="0" kern="1200" dirty="0" smtClean="0">
                        <a:solidFill>
                          <a:schemeClr val="dk1"/>
                        </a:solidFill>
                        <a:effectLst/>
                        <a:latin typeface="Arial" panose="020B0604020202020204" pitchFamily="34" charset="0"/>
                        <a:ea typeface="+mn-ea"/>
                        <a:cs typeface="Arial" panose="020B0604020202020204" pitchFamily="34" charset="0"/>
                      </a:endParaRPr>
                    </a:p>
                    <a:p>
                      <a:pPr marL="0" marR="0" indent="0" algn="just" defTabSz="914400" rtl="0" eaLnBrk="1" fontAlgn="auto" latinLnBrk="0" hangingPunct="1">
                        <a:lnSpc>
                          <a:spcPct val="100000"/>
                        </a:lnSpc>
                        <a:spcBef>
                          <a:spcPts val="50"/>
                        </a:spcBef>
                        <a:spcAft>
                          <a:spcPts val="0"/>
                        </a:spcAft>
                        <a:buClrTx/>
                        <a:buSzTx/>
                        <a:buFontTx/>
                        <a:buNone/>
                        <a:tabLst/>
                        <a:defRPr/>
                      </a:pPr>
                      <a:r>
                        <a:rPr lang="es-CO" sz="1000" b="0" kern="1200" dirty="0" smtClean="0">
                          <a:solidFill>
                            <a:schemeClr val="dk1"/>
                          </a:solidFill>
                          <a:effectLst/>
                          <a:latin typeface="Arial" panose="020B0604020202020204" pitchFamily="34" charset="0"/>
                          <a:ea typeface="+mn-ea"/>
                          <a:cs typeface="Arial" panose="020B0604020202020204" pitchFamily="34" charset="0"/>
                        </a:rPr>
                        <a:t>En el Comité SIGC No. 6 del 31 de mayo de 2016 se aprobó la modificación del procedimiento de transferencia documental.</a:t>
                      </a:r>
                      <a:endParaRPr lang="es-CO" sz="1000" b="0" kern="1200" dirty="0" smtClean="0">
                        <a:solidFill>
                          <a:schemeClr val="tx1"/>
                        </a:solidFill>
                        <a:effectLst/>
                        <a:latin typeface="Arial" panose="020B0604020202020204" pitchFamily="34" charset="0"/>
                        <a:ea typeface="+mn-ea"/>
                        <a:cs typeface="Arial" panose="020B0604020202020204" pitchFamily="34" charset="0"/>
                      </a:endParaRP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es-MX" sz="1000" b="0" dirty="0" smtClean="0">
                          <a:solidFill>
                            <a:schemeClr val="tx1"/>
                          </a:solidFill>
                          <a:effectLst/>
                          <a:latin typeface="Arial" panose="020B0604020202020204" pitchFamily="34" charset="0"/>
                          <a:ea typeface="Calibri"/>
                          <a:cs typeface="Arial" panose="020B0604020202020204" pitchFamily="34" charset="0"/>
                        </a:rPr>
                        <a:t>Subdirección Administrativa y Financiera</a:t>
                      </a:r>
                    </a:p>
                  </a:txBody>
                  <a:tcPr marL="0" marR="0" marT="0" marB="0"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50"/>
                        </a:spcBef>
                        <a:spcAft>
                          <a:spcPts val="0"/>
                        </a:spcAft>
                        <a:buClrTx/>
                        <a:buSzTx/>
                        <a:buFontTx/>
                        <a:buNone/>
                        <a:tabLst/>
                        <a:defRPr/>
                      </a:pPr>
                      <a:r>
                        <a:rPr lang="es-CO" sz="1000" b="0" kern="1200" dirty="0" smtClean="0">
                          <a:solidFill>
                            <a:schemeClr val="tx1"/>
                          </a:solidFill>
                          <a:effectLst/>
                          <a:latin typeface="Arial" panose="020B0604020202020204" pitchFamily="34" charset="0"/>
                          <a:ea typeface="+mn-ea"/>
                          <a:cs typeface="Arial" panose="020B0604020202020204" pitchFamily="34" charset="0"/>
                        </a:rPr>
                        <a:t>30 de junio de 2016</a:t>
                      </a: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000" dirty="0" smtClean="0">
                          <a:solidFill>
                            <a:schemeClr val="tx1"/>
                          </a:solidFill>
                          <a:effectLst/>
                          <a:latin typeface="Arial" panose="020B0604020202020204" pitchFamily="34" charset="0"/>
                          <a:ea typeface="Calibri"/>
                          <a:cs typeface="Arial" panose="020B0604020202020204" pitchFamily="34" charset="0"/>
                        </a:rPr>
                        <a:t>CUMPLIDA</a:t>
                      </a:r>
                    </a:p>
                  </a:txBody>
                  <a:tcPr marL="0" marR="0" marT="0" marB="0" anchor="ctr">
                    <a:solidFill>
                      <a:schemeClr val="accent1">
                        <a:lumMod val="40000"/>
                        <a:lumOff val="60000"/>
                      </a:schemeClr>
                    </a:solidFill>
                  </a:tcPr>
                </a:tc>
              </a:tr>
              <a:tr h="2030747">
                <a:tc>
                  <a:txBody>
                    <a:bodyPr/>
                    <a:lstStyle/>
                    <a:p>
                      <a:pPr marL="12065" marR="3175" algn="ctr">
                        <a:lnSpc>
                          <a:spcPct val="107000"/>
                        </a:lnSpc>
                        <a:spcBef>
                          <a:spcPts val="445"/>
                        </a:spcBef>
                        <a:spcAft>
                          <a:spcPts val="0"/>
                        </a:spcAft>
                      </a:pPr>
                      <a:r>
                        <a:rPr lang="es-MX" sz="1000" dirty="0" smtClean="0">
                          <a:solidFill>
                            <a:schemeClr val="tx1"/>
                          </a:solidFill>
                          <a:effectLst/>
                          <a:latin typeface="Arial" panose="020B0604020202020204" pitchFamily="34" charset="0"/>
                          <a:ea typeface="Calibri"/>
                          <a:cs typeface="Arial" panose="020B0604020202020204" pitchFamily="34" charset="0"/>
                        </a:rPr>
                        <a:t>32</a:t>
                      </a:r>
                    </a:p>
                    <a:p>
                      <a:pPr marL="12065" marR="3175" indent="0" algn="ctr" defTabSz="914400" rtl="0" eaLnBrk="1" fontAlgn="auto" latinLnBrk="0" hangingPunct="1">
                        <a:lnSpc>
                          <a:spcPct val="107000"/>
                        </a:lnSpc>
                        <a:spcBef>
                          <a:spcPts val="445"/>
                        </a:spcBef>
                        <a:spcAft>
                          <a:spcPts val="0"/>
                        </a:spcAft>
                        <a:buClrTx/>
                        <a:buSzTx/>
                        <a:buFontTx/>
                        <a:buNone/>
                        <a:tabLst/>
                        <a:defRPr/>
                      </a:pPr>
                      <a:r>
                        <a:rPr lang="es-MX" sz="1000" dirty="0" smtClean="0">
                          <a:solidFill>
                            <a:schemeClr val="tx1"/>
                          </a:solidFill>
                          <a:effectLst/>
                          <a:latin typeface="Arial" panose="020B0604020202020204" pitchFamily="34" charset="0"/>
                          <a:ea typeface="Calibri"/>
                          <a:cs typeface="Arial" panose="020B0604020202020204" pitchFamily="34" charset="0"/>
                        </a:rPr>
                        <a:t>CGR 2013</a:t>
                      </a:r>
                      <a:endParaRPr lang="es-CO" sz="1000" dirty="0" smtClean="0">
                        <a:solidFill>
                          <a:schemeClr val="tx1"/>
                        </a:solidFill>
                        <a:effectLst/>
                        <a:latin typeface="Arial" panose="020B0604020202020204" pitchFamily="34" charset="0"/>
                        <a:ea typeface="Calibri"/>
                        <a:cs typeface="Arial" panose="020B0604020202020204" pitchFamily="34" charset="0"/>
                      </a:endParaRPr>
                    </a:p>
                  </a:txBody>
                  <a:tcPr marL="0" marR="0" marT="0" marB="0" anchor="ctr">
                    <a:solidFill>
                      <a:schemeClr val="accent1">
                        <a:lumMod val="40000"/>
                        <a:lumOff val="60000"/>
                      </a:schemeClr>
                    </a:solidFill>
                  </a:tcPr>
                </a:tc>
                <a:tc>
                  <a:txBody>
                    <a:bodyPr/>
                    <a:lstStyle/>
                    <a:p>
                      <a:pPr algn="just">
                        <a:lnSpc>
                          <a:spcPts val="850"/>
                        </a:lnSpc>
                        <a:spcBef>
                          <a:spcPts val="5"/>
                        </a:spcBef>
                        <a:spcAft>
                          <a:spcPts val="0"/>
                        </a:spcAft>
                      </a:pPr>
                      <a:r>
                        <a:rPr lang="es-MX" sz="1000" b="0" dirty="0" smtClean="0">
                          <a:solidFill>
                            <a:schemeClr val="tx1"/>
                          </a:solidFill>
                          <a:effectLst/>
                          <a:latin typeface="Arial" panose="020B0604020202020204" pitchFamily="34" charset="0"/>
                          <a:ea typeface="Calibri"/>
                          <a:cs typeface="Arial" panose="020B0604020202020204" pitchFamily="34" charset="0"/>
                        </a:rPr>
                        <a:t>   </a:t>
                      </a:r>
                    </a:p>
                    <a:p>
                      <a:pPr algn="just">
                        <a:lnSpc>
                          <a:spcPct val="100000"/>
                        </a:lnSpc>
                        <a:spcBef>
                          <a:spcPts val="5"/>
                        </a:spcBef>
                        <a:spcAft>
                          <a:spcPts val="0"/>
                        </a:spcAft>
                      </a:pPr>
                      <a:r>
                        <a:rPr lang="es-CO" sz="1000" b="0" kern="1200" dirty="0" smtClean="0">
                          <a:solidFill>
                            <a:schemeClr val="dk1"/>
                          </a:solidFill>
                          <a:effectLst/>
                          <a:latin typeface="Arial" panose="020B0604020202020204" pitchFamily="34" charset="0"/>
                          <a:ea typeface="+mn-ea"/>
                          <a:cs typeface="Arial" panose="020B0604020202020204" pitchFamily="34" charset="0"/>
                        </a:rPr>
                        <a:t>Adoptar la Circular 24 del 28 de diciembre de  2015, sobre determinación del posible daño antijurídico.</a:t>
                      </a:r>
                    </a:p>
                    <a:p>
                      <a:pPr algn="just">
                        <a:lnSpc>
                          <a:spcPct val="100000"/>
                        </a:lnSpc>
                        <a:spcBef>
                          <a:spcPts val="5"/>
                        </a:spcBef>
                        <a:spcAft>
                          <a:spcPts val="0"/>
                        </a:spcAft>
                      </a:pPr>
                      <a:endParaRPr lang="es-MX" sz="1000" b="0" kern="1200" dirty="0" smtClean="0">
                        <a:solidFill>
                          <a:schemeClr val="dk1"/>
                        </a:solidFill>
                        <a:effectLst/>
                        <a:latin typeface="Arial" panose="020B0604020202020204" pitchFamily="34" charset="0"/>
                        <a:ea typeface="+mn-ea"/>
                        <a:cs typeface="Arial" panose="020B0604020202020204" pitchFamily="34" charset="0"/>
                      </a:endParaRPr>
                    </a:p>
                    <a:p>
                      <a:pPr algn="just">
                        <a:lnSpc>
                          <a:spcPct val="100000"/>
                        </a:lnSpc>
                        <a:spcBef>
                          <a:spcPts val="5"/>
                        </a:spcBef>
                        <a:spcAft>
                          <a:spcPts val="0"/>
                        </a:spcAft>
                      </a:pPr>
                      <a:r>
                        <a:rPr lang="es-MX" sz="1000" b="1" dirty="0" smtClean="0">
                          <a:solidFill>
                            <a:schemeClr val="tx1"/>
                          </a:solidFill>
                          <a:effectLst/>
                          <a:latin typeface="Arial" panose="020B0604020202020204" pitchFamily="34" charset="0"/>
                          <a:ea typeface="Calibri"/>
                          <a:cs typeface="Arial" panose="020B0604020202020204" pitchFamily="34" charset="0"/>
                        </a:rPr>
                        <a:t>UNIDAD DE MEDIDA/CANTIDADES:</a:t>
                      </a:r>
                      <a:endParaRPr lang="es-MX" sz="1000" b="0" baseline="0" dirty="0" smtClean="0">
                        <a:solidFill>
                          <a:schemeClr val="tx1"/>
                        </a:solidFill>
                        <a:effectLst/>
                        <a:latin typeface="Arial" panose="020B0604020202020204" pitchFamily="34" charset="0"/>
                        <a:ea typeface="Calibri"/>
                        <a:cs typeface="Arial" panose="020B0604020202020204" pitchFamily="34" charset="0"/>
                      </a:endParaRPr>
                    </a:p>
                    <a:p>
                      <a:pPr algn="just">
                        <a:lnSpc>
                          <a:spcPct val="100000"/>
                        </a:lnSpc>
                        <a:spcBef>
                          <a:spcPts val="5"/>
                        </a:spcBef>
                        <a:spcAft>
                          <a:spcPts val="0"/>
                        </a:spcAft>
                      </a:pPr>
                      <a:r>
                        <a:rPr lang="es-CO" sz="1000" b="0" dirty="0" smtClean="0">
                          <a:solidFill>
                            <a:schemeClr val="tx1"/>
                          </a:solidFill>
                          <a:effectLst/>
                          <a:latin typeface="Arial" panose="020B0604020202020204" pitchFamily="34" charset="0"/>
                          <a:ea typeface="Calibri"/>
                          <a:cs typeface="Arial" panose="020B0604020202020204" pitchFamily="34" charset="0"/>
                        </a:rPr>
                        <a:t>-Adopción de la metodología de Cálculo de la provisión de los procesos judiciales en contra de la entidad aprobado en Comité SIGC.</a:t>
                      </a:r>
                    </a:p>
                  </a:txBody>
                  <a:tcPr marL="0" marR="0" marT="0" marB="0" anchor="ctr">
                    <a:solidFill>
                      <a:schemeClr val="accent1">
                        <a:lumMod val="40000"/>
                        <a:lumOff val="60000"/>
                      </a:schemeClr>
                    </a:solidFill>
                  </a:tcPr>
                </a:tc>
                <a:tc>
                  <a:txBody>
                    <a:bodyPr/>
                    <a:lstStyle/>
                    <a:p>
                      <a:pPr marL="0" algn="just" defTabSz="914400" rtl="0" eaLnBrk="1" latinLnBrk="0" hangingPunct="1">
                        <a:lnSpc>
                          <a:spcPct val="100000"/>
                        </a:lnSpc>
                        <a:spcBef>
                          <a:spcPts val="5"/>
                        </a:spcBef>
                        <a:spcAft>
                          <a:spcPts val="0"/>
                        </a:spcAft>
                      </a:pPr>
                      <a:r>
                        <a:rPr lang="es-MX" sz="1000" b="0" kern="1200" dirty="0" smtClean="0">
                          <a:solidFill>
                            <a:schemeClr val="tx1"/>
                          </a:solidFill>
                          <a:effectLst/>
                          <a:latin typeface="Arial" panose="020B0604020202020204" pitchFamily="34" charset="0"/>
                          <a:ea typeface="+mn-ea"/>
                          <a:cs typeface="Arial" panose="020B0604020202020204" pitchFamily="34" charset="0"/>
                        </a:rPr>
                        <a:t> </a:t>
                      </a:r>
                      <a:r>
                        <a:rPr lang="es-CO" sz="1000" b="0" kern="1200" dirty="0" smtClean="0">
                          <a:solidFill>
                            <a:schemeClr val="tx1"/>
                          </a:solidFill>
                          <a:effectLst/>
                          <a:latin typeface="Arial" panose="020B0604020202020204" pitchFamily="34" charset="0"/>
                          <a:ea typeface="Calibri"/>
                          <a:cs typeface="Arial" panose="020B0604020202020204" pitchFamily="34" charset="0"/>
                        </a:rPr>
                        <a:t>A partir de diciembre de 2015 se vienen registrando contablemente los valores informados como provisión contable y/o cuentas de orden de procesos jurídicos en el documento remitido por la OAJ de la CRA "informe mensual para contingencias judiciales" el cual atiende lo señalado en la Circular 0023 del 11/12/2015. </a:t>
                      </a:r>
                      <a:r>
                        <a:rPr lang="es-MX" sz="1000" b="0" kern="1200" dirty="0" smtClean="0">
                          <a:solidFill>
                            <a:schemeClr val="tx1"/>
                          </a:solidFill>
                          <a:effectLst/>
                          <a:latin typeface="Arial" panose="020B0604020202020204" pitchFamily="34" charset="0"/>
                          <a:ea typeface="Calibri"/>
                          <a:cs typeface="Arial" panose="020B0604020202020204" pitchFamily="34" charset="0"/>
                        </a:rPr>
                        <a:t>En el Comité Ordinario de Conciliación y Defensa Judicial N° 01 de 2016, se presentó el tema de la adopción de la circular N° 23 de 2015.</a:t>
                      </a:r>
                      <a:endParaRPr lang="es-CO" sz="1000" b="0" kern="1200" dirty="0" smtClean="0">
                        <a:solidFill>
                          <a:schemeClr val="tx1"/>
                        </a:solidFill>
                        <a:effectLst/>
                        <a:latin typeface="Arial" panose="020B0604020202020204" pitchFamily="34" charset="0"/>
                        <a:ea typeface="Calibri"/>
                        <a:cs typeface="Arial" panose="020B0604020202020204" pitchFamily="34" charset="0"/>
                      </a:endParaRP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es-MX" sz="1000" b="0" dirty="0" smtClean="0">
                          <a:solidFill>
                            <a:schemeClr val="tx1"/>
                          </a:solidFill>
                          <a:effectLst/>
                          <a:latin typeface="Arial" panose="020B0604020202020204" pitchFamily="34" charset="0"/>
                          <a:ea typeface="Calibri"/>
                          <a:cs typeface="Arial" panose="020B0604020202020204" pitchFamily="34" charset="0"/>
                        </a:rPr>
                        <a:t>Subdirección Administrativa y Financiera </a:t>
                      </a:r>
                      <a:endParaRPr lang="es-CO" sz="1000" b="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solidFill>
                      <a:schemeClr val="accent1">
                        <a:lumMod val="40000"/>
                        <a:lumOff val="60000"/>
                      </a:schemeClr>
                    </a:solidFill>
                  </a:tcPr>
                </a:tc>
                <a:tc>
                  <a:txBody>
                    <a:bodyPr/>
                    <a:lstStyle/>
                    <a:p>
                      <a:pPr>
                        <a:lnSpc>
                          <a:spcPct val="100000"/>
                        </a:lnSpc>
                        <a:spcBef>
                          <a:spcPts val="50"/>
                        </a:spcBef>
                        <a:spcAft>
                          <a:spcPts val="0"/>
                        </a:spcAft>
                      </a:pPr>
                      <a:r>
                        <a:rPr lang="es-MX" sz="1000" b="0" dirty="0" smtClean="0">
                          <a:solidFill>
                            <a:schemeClr val="tx1"/>
                          </a:solidFill>
                          <a:effectLst/>
                          <a:latin typeface="Arial" panose="020B0604020202020204" pitchFamily="34" charset="0"/>
                          <a:ea typeface="Calibri"/>
                          <a:cs typeface="Arial" panose="020B0604020202020204" pitchFamily="34" charset="0"/>
                        </a:rPr>
                        <a:t>  29</a:t>
                      </a:r>
                      <a:r>
                        <a:rPr lang="es-MX" sz="1000" b="0" baseline="0" dirty="0" smtClean="0">
                          <a:solidFill>
                            <a:schemeClr val="tx1"/>
                          </a:solidFill>
                          <a:effectLst/>
                          <a:latin typeface="Arial" panose="020B0604020202020204" pitchFamily="34" charset="0"/>
                          <a:ea typeface="Calibri"/>
                          <a:cs typeface="Arial" panose="020B0604020202020204" pitchFamily="34" charset="0"/>
                        </a:rPr>
                        <a:t> de febrero de 2016</a:t>
                      </a:r>
                      <a:endParaRPr lang="es-CO" sz="1000" b="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000" b="1" dirty="0" smtClean="0">
                          <a:solidFill>
                            <a:schemeClr val="tx1"/>
                          </a:solidFill>
                          <a:effectLst/>
                          <a:latin typeface="Arial" panose="020B0604020202020204" pitchFamily="34" charset="0"/>
                          <a:ea typeface="Calibri"/>
                          <a:cs typeface="Arial" panose="020B0604020202020204" pitchFamily="34" charset="0"/>
                        </a:rPr>
                        <a:t>CUMPLIDA</a:t>
                      </a:r>
                      <a:endParaRPr lang="es-CO" sz="1000" b="1"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solidFill>
                      <a:schemeClr val="accent1">
                        <a:lumMod val="40000"/>
                        <a:lumOff val="60000"/>
                      </a:schemeClr>
                    </a:solidFill>
                  </a:tcPr>
                </a:tc>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8989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cene3d>
            <a:camera prst="orthographicFront">
              <a:rot lat="0" lon="0" rev="0"/>
            </a:camera>
            <a:lightRig rig="threePt" dir="t">
              <a:rot lat="0" lon="0" rev="1200000"/>
            </a:lightRig>
          </a:scene3d>
          <a:sp3d>
            <a:bevelT w="63500" h="25400" prst="artDeco"/>
            <a:bevelB w="114300" prst="artDeco"/>
          </a:sp3d>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PLAN DE MEJORAMIENTO DE LA CGR AL 30 DE </a:t>
            </a:r>
            <a:r>
              <a:rPr lang="es-CO" sz="2400" dirty="0"/>
              <a:t>SEPTIEMBRE </a:t>
            </a:r>
            <a:r>
              <a:rPr lang="es-CO" sz="2400" dirty="0" smtClean="0"/>
              <a:t>DE 2016</a:t>
            </a:r>
            <a:endParaRPr lang="es-CO" sz="2400" dirty="0"/>
          </a:p>
        </p:txBody>
      </p:sp>
      <p:graphicFrame>
        <p:nvGraphicFramePr>
          <p:cNvPr id="10" name="9 Tabla"/>
          <p:cNvGraphicFramePr>
            <a:graphicFrameLocks noGrp="1"/>
          </p:cNvGraphicFramePr>
          <p:nvPr>
            <p:extLst>
              <p:ext uri="{D42A27DB-BD31-4B8C-83A1-F6EECF244321}">
                <p14:modId xmlns:p14="http://schemas.microsoft.com/office/powerpoint/2010/main" val="1428226386"/>
              </p:ext>
            </p:extLst>
          </p:nvPr>
        </p:nvGraphicFramePr>
        <p:xfrm>
          <a:off x="107504" y="1916832"/>
          <a:ext cx="8789936" cy="3168352"/>
        </p:xfrm>
        <a:graphic>
          <a:graphicData uri="http://schemas.openxmlformats.org/drawingml/2006/table">
            <a:tbl>
              <a:tblPr firstRow="1" firstCol="1" lastRow="1" lastCol="1" bandRow="1" bandCol="1">
                <a:tableStyleId>{5C22544A-7EE6-4342-B048-85BDC9FD1C3A}</a:tableStyleId>
              </a:tblPr>
              <a:tblGrid>
                <a:gridCol w="792088"/>
                <a:gridCol w="1946795"/>
                <a:gridCol w="2877741"/>
                <a:gridCol w="1152128"/>
                <a:gridCol w="1142921"/>
                <a:gridCol w="878263"/>
              </a:tblGrid>
              <a:tr h="751396">
                <a:tc>
                  <a:txBody>
                    <a:bodyPr/>
                    <a:lstStyle/>
                    <a:p>
                      <a:pPr algn="ctr">
                        <a:lnSpc>
                          <a:spcPts val="1000"/>
                        </a:lnSpc>
                        <a:spcBef>
                          <a:spcPts val="90"/>
                        </a:spcBef>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750"/>
                        </a:lnSpc>
                        <a:spcBef>
                          <a:spcPts val="5"/>
                        </a:spcBef>
                        <a:spcAft>
                          <a:spcPts val="0"/>
                        </a:spcAft>
                      </a:pPr>
                      <a:r>
                        <a:rPr lang="es-MX" sz="1100" dirty="0" smtClean="0">
                          <a:effectLst/>
                        </a:rPr>
                        <a:t> ACCIÓN DE MEJORA/</a:t>
                      </a:r>
                      <a:r>
                        <a:rPr lang="es-MX" sz="1100" baseline="0" dirty="0" smtClean="0">
                          <a:effectLst/>
                        </a:rPr>
                        <a:t> UNIDAD DE MEDIDA /CANTIDADES</a:t>
                      </a:r>
                    </a:p>
                  </a:txBody>
                  <a:tcPr marL="0" marR="0" marT="0" marB="0" anchor="ctr">
                    <a:solidFill>
                      <a:schemeClr val="tx2"/>
                    </a:solidFill>
                  </a:tcPr>
                </a:tc>
                <a:tc>
                  <a:txBody>
                    <a:bodyPr/>
                    <a:lstStyle/>
                    <a:p>
                      <a:pPr algn="ctr">
                        <a:lnSpc>
                          <a:spcPts val="750"/>
                        </a:lnSpc>
                        <a:spcBef>
                          <a:spcPts val="5"/>
                        </a:spcBef>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dirty="0" smtClean="0">
                          <a:effectLst/>
                        </a:rPr>
                        <a:t> FECHA DE  VENCIMIENTO                                             INTERNA </a:t>
                      </a:r>
                      <a:endParaRPr lang="es-CO" sz="1100" dirty="0">
                        <a:effectLst/>
                      </a:endParaRPr>
                    </a:p>
                  </a:txBody>
                  <a:tcPr marL="0" marR="0" marT="0" marB="0" anchor="ctr">
                    <a:solidFill>
                      <a:schemeClr val="tx2"/>
                    </a:solidFill>
                  </a:tcPr>
                </a:tc>
                <a:tc>
                  <a:txBody>
                    <a:bodyPr/>
                    <a:lstStyle/>
                    <a:p>
                      <a:pPr algn="ctr">
                        <a:lnSpc>
                          <a:spcPts val="750"/>
                        </a:lnSpc>
                        <a:spcBef>
                          <a:spcPts val="5"/>
                        </a:spcBef>
                        <a:spcAft>
                          <a:spcPts val="0"/>
                        </a:spcAft>
                      </a:pP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nchor="ctr">
                    <a:solidFill>
                      <a:schemeClr val="tx2"/>
                    </a:solidFill>
                  </a:tcPr>
                </a:tc>
              </a:tr>
              <a:tr h="2416956">
                <a:tc>
                  <a:txBody>
                    <a:bodyPr/>
                    <a:lstStyle/>
                    <a:p>
                      <a:pPr marL="12065" marR="3175" algn="ctr">
                        <a:lnSpc>
                          <a:spcPct val="107000"/>
                        </a:lnSpc>
                        <a:spcBef>
                          <a:spcPts val="445"/>
                        </a:spcBef>
                        <a:spcAft>
                          <a:spcPts val="0"/>
                        </a:spcAft>
                      </a:pPr>
                      <a:r>
                        <a:rPr lang="es-MX" sz="1000" dirty="0" smtClean="0">
                          <a:solidFill>
                            <a:schemeClr val="tx1"/>
                          </a:solidFill>
                          <a:effectLst/>
                          <a:latin typeface="Arial" panose="020B0604020202020204" pitchFamily="34" charset="0"/>
                          <a:ea typeface="Calibri"/>
                          <a:cs typeface="Arial" panose="020B0604020202020204" pitchFamily="34" charset="0"/>
                        </a:rPr>
                        <a:t>36</a:t>
                      </a:r>
                    </a:p>
                    <a:p>
                      <a:pPr marL="12065" marR="3175" indent="0" algn="ctr" defTabSz="914400" rtl="0" eaLnBrk="1" fontAlgn="auto" latinLnBrk="0" hangingPunct="1">
                        <a:lnSpc>
                          <a:spcPct val="107000"/>
                        </a:lnSpc>
                        <a:spcBef>
                          <a:spcPts val="445"/>
                        </a:spcBef>
                        <a:spcAft>
                          <a:spcPts val="0"/>
                        </a:spcAft>
                        <a:buClrTx/>
                        <a:buSzTx/>
                        <a:buFontTx/>
                        <a:buNone/>
                        <a:tabLst/>
                        <a:defRPr/>
                      </a:pPr>
                      <a:r>
                        <a:rPr lang="es-MX" sz="1000" dirty="0" smtClean="0">
                          <a:solidFill>
                            <a:schemeClr val="tx1"/>
                          </a:solidFill>
                          <a:effectLst/>
                          <a:latin typeface="Arial" panose="020B0604020202020204" pitchFamily="34" charset="0"/>
                          <a:ea typeface="Calibri"/>
                          <a:cs typeface="Arial" panose="020B0604020202020204" pitchFamily="34" charset="0"/>
                        </a:rPr>
                        <a:t>CGR 2013</a:t>
                      </a:r>
                      <a:endParaRPr lang="es-CO" sz="1000" dirty="0" smtClean="0">
                        <a:solidFill>
                          <a:schemeClr val="tx1"/>
                        </a:solidFill>
                        <a:effectLst/>
                        <a:latin typeface="Arial" panose="020B0604020202020204" pitchFamily="34" charset="0"/>
                        <a:ea typeface="Calibri"/>
                        <a:cs typeface="Arial" panose="020B0604020202020204" pitchFamily="34" charset="0"/>
                      </a:endParaRPr>
                    </a:p>
                  </a:txBody>
                  <a:tcPr marL="0" marR="0" marT="0" marB="0" anchor="ctr">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5"/>
                        </a:spcBef>
                        <a:spcAft>
                          <a:spcPts val="0"/>
                        </a:spcAft>
                        <a:buClrTx/>
                        <a:buSzTx/>
                        <a:buFontTx/>
                        <a:buNone/>
                        <a:tabLst/>
                        <a:defRPr/>
                      </a:pPr>
                      <a:r>
                        <a:rPr lang="es-CO" sz="1000" b="0" i="0" kern="1200" dirty="0" smtClean="0">
                          <a:solidFill>
                            <a:schemeClr val="dk1"/>
                          </a:solidFill>
                          <a:effectLst/>
                          <a:latin typeface="Arial" panose="020B0604020202020204" pitchFamily="34" charset="0"/>
                          <a:ea typeface="+mn-ea"/>
                          <a:cs typeface="Arial" panose="020B0604020202020204" pitchFamily="34" charset="0"/>
                        </a:rPr>
                        <a:t>Modificación del RGE-FOR36 Formato Informe de Actividades Seguimiento Supervisión e Interventoría y el RGE-PRC12 Procedimiento de Supervisión e Interventoría modificados.</a:t>
                      </a:r>
                    </a:p>
                    <a:p>
                      <a:pPr algn="just">
                        <a:lnSpc>
                          <a:spcPts val="850"/>
                        </a:lnSpc>
                        <a:spcBef>
                          <a:spcPts val="5"/>
                        </a:spcBef>
                        <a:spcAft>
                          <a:spcPts val="0"/>
                        </a:spcAft>
                      </a:pPr>
                      <a:endParaRPr lang="es-MX" sz="1000" b="0" dirty="0" smtClean="0">
                        <a:solidFill>
                          <a:schemeClr val="tx1"/>
                        </a:solidFill>
                        <a:effectLst/>
                        <a:latin typeface="Arial" panose="020B0604020202020204" pitchFamily="34" charset="0"/>
                        <a:ea typeface="Calibri"/>
                        <a:cs typeface="Arial" panose="020B0604020202020204" pitchFamily="34" charset="0"/>
                      </a:endParaRPr>
                    </a:p>
                    <a:p>
                      <a:pPr algn="just">
                        <a:lnSpc>
                          <a:spcPts val="850"/>
                        </a:lnSpc>
                        <a:spcBef>
                          <a:spcPts val="5"/>
                        </a:spcBef>
                        <a:spcAft>
                          <a:spcPts val="0"/>
                        </a:spcAft>
                      </a:pPr>
                      <a:endParaRPr lang="es-MX" sz="1000" b="0" dirty="0" smtClean="0">
                        <a:solidFill>
                          <a:schemeClr val="tx1"/>
                        </a:solidFill>
                        <a:effectLst/>
                        <a:latin typeface="Arial" panose="020B0604020202020204" pitchFamily="34" charset="0"/>
                        <a:ea typeface="Calibri"/>
                        <a:cs typeface="Arial" panose="020B0604020202020204" pitchFamily="34" charset="0"/>
                      </a:endParaRPr>
                    </a:p>
                    <a:p>
                      <a:pPr algn="just">
                        <a:lnSpc>
                          <a:spcPts val="850"/>
                        </a:lnSpc>
                        <a:spcBef>
                          <a:spcPts val="5"/>
                        </a:spcBef>
                        <a:spcAft>
                          <a:spcPts val="0"/>
                        </a:spcAft>
                      </a:pPr>
                      <a:r>
                        <a:rPr lang="es-MX" sz="1000" b="1" dirty="0" smtClean="0">
                          <a:solidFill>
                            <a:schemeClr val="tx1"/>
                          </a:solidFill>
                          <a:effectLst/>
                          <a:latin typeface="Arial" panose="020B0604020202020204" pitchFamily="34" charset="0"/>
                          <a:ea typeface="Calibri"/>
                          <a:cs typeface="Arial" panose="020B0604020202020204" pitchFamily="34" charset="0"/>
                        </a:rPr>
                        <a:t>UNIDAD</a:t>
                      </a:r>
                      <a:r>
                        <a:rPr lang="es-MX" sz="1000" b="1" baseline="0" dirty="0" smtClean="0">
                          <a:solidFill>
                            <a:schemeClr val="tx1"/>
                          </a:solidFill>
                          <a:effectLst/>
                          <a:latin typeface="Arial" panose="020B0604020202020204" pitchFamily="34" charset="0"/>
                          <a:ea typeface="Calibri"/>
                          <a:cs typeface="Arial" panose="020B0604020202020204" pitchFamily="34" charset="0"/>
                        </a:rPr>
                        <a:t> DE MEDIDA/CANTIDADES:</a:t>
                      </a:r>
                    </a:p>
                    <a:p>
                      <a:pPr algn="just">
                        <a:lnSpc>
                          <a:spcPct val="100000"/>
                        </a:lnSpc>
                        <a:spcBef>
                          <a:spcPts val="5"/>
                        </a:spcBef>
                        <a:spcAft>
                          <a:spcPts val="0"/>
                        </a:spcAft>
                      </a:pPr>
                      <a:r>
                        <a:rPr lang="es-CO" sz="1000" b="0" baseline="0" dirty="0" smtClean="0">
                          <a:solidFill>
                            <a:schemeClr val="tx1"/>
                          </a:solidFill>
                          <a:effectLst/>
                          <a:latin typeface="Arial" panose="020B0604020202020204" pitchFamily="34" charset="0"/>
                          <a:ea typeface="Calibri"/>
                          <a:cs typeface="Arial" panose="020B0604020202020204" pitchFamily="34" charset="0"/>
                        </a:rPr>
                        <a:t>-RGE-FOR36 Formato Informe de Actividades Seguimiento Supervisión e Interventoría y RGE-PRC12 Procedimiento de Supervisión e Interventoría modificados</a:t>
                      </a:r>
                      <a:endParaRPr lang="es-MX" sz="1000" b="0" baseline="0" dirty="0" smtClean="0">
                        <a:solidFill>
                          <a:schemeClr val="tx1"/>
                        </a:solidFill>
                        <a:effectLst/>
                        <a:latin typeface="Arial" panose="020B0604020202020204" pitchFamily="34" charset="0"/>
                        <a:ea typeface="Calibri"/>
                        <a:cs typeface="Arial" panose="020B0604020202020204" pitchFamily="34" charset="0"/>
                      </a:endParaRPr>
                    </a:p>
                    <a:p>
                      <a:pPr algn="just">
                        <a:lnSpc>
                          <a:spcPts val="850"/>
                        </a:lnSpc>
                        <a:spcBef>
                          <a:spcPts val="5"/>
                        </a:spcBef>
                        <a:spcAft>
                          <a:spcPts val="0"/>
                        </a:spcAft>
                      </a:pPr>
                      <a:endParaRPr lang="es-MX" sz="1000" b="1" baseline="0" dirty="0" smtClean="0">
                        <a:solidFill>
                          <a:schemeClr val="tx1"/>
                        </a:solidFill>
                        <a:effectLst/>
                        <a:latin typeface="Arial" panose="020B0604020202020204" pitchFamily="34" charset="0"/>
                        <a:ea typeface="Calibri"/>
                        <a:cs typeface="Arial" panose="020B0604020202020204" pitchFamily="34" charset="0"/>
                      </a:endParaRPr>
                    </a:p>
                  </a:txBody>
                  <a:tcPr marL="0" marR="0" marT="0" marB="0" anchor="ctr">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50"/>
                        </a:spcBef>
                        <a:spcAft>
                          <a:spcPts val="0"/>
                        </a:spcAft>
                        <a:buClrTx/>
                        <a:buSzTx/>
                        <a:buFontTx/>
                        <a:buNone/>
                        <a:tabLst/>
                        <a:defRPr/>
                      </a:pPr>
                      <a:r>
                        <a:rPr lang="es-CO" sz="1000" b="0" kern="1200" dirty="0" smtClean="0">
                          <a:solidFill>
                            <a:schemeClr val="tx1"/>
                          </a:solidFill>
                          <a:effectLst/>
                          <a:latin typeface="Arial" panose="020B0604020202020204" pitchFamily="34" charset="0"/>
                          <a:ea typeface="+mn-ea"/>
                          <a:cs typeface="Arial" panose="020B0604020202020204" pitchFamily="34" charset="0"/>
                        </a:rPr>
                        <a:t>El 14 de marzo de 2016 el Comité SIGC N° 4 aprobó la modificación del procedimiento RGE-PRC12 y el 31 de mayo de 2016 se aprobó la modificación del formato RGE-FOR36.</a:t>
                      </a:r>
                    </a:p>
                    <a:p>
                      <a:pPr marL="0" marR="0" indent="0" algn="just" defTabSz="914400" rtl="0" eaLnBrk="1" fontAlgn="auto" latinLnBrk="0" hangingPunct="1">
                        <a:lnSpc>
                          <a:spcPct val="100000"/>
                        </a:lnSpc>
                        <a:spcBef>
                          <a:spcPts val="50"/>
                        </a:spcBef>
                        <a:spcAft>
                          <a:spcPts val="0"/>
                        </a:spcAft>
                        <a:buClrTx/>
                        <a:buSzTx/>
                        <a:buFontTx/>
                        <a:buNone/>
                        <a:tabLst/>
                        <a:defRPr/>
                      </a:pPr>
                      <a:endParaRPr lang="es-CO" sz="1000" b="0" kern="1200" dirty="0" smtClean="0">
                        <a:solidFill>
                          <a:schemeClr val="tx1"/>
                        </a:solidFill>
                        <a:effectLst/>
                        <a:latin typeface="Arial" panose="020B0604020202020204" pitchFamily="34" charset="0"/>
                        <a:ea typeface="+mn-ea"/>
                        <a:cs typeface="Arial" panose="020B0604020202020204" pitchFamily="34" charset="0"/>
                      </a:endParaRPr>
                    </a:p>
                    <a:p>
                      <a:pPr marL="0" marR="0" indent="0" algn="just" defTabSz="914400" rtl="0" eaLnBrk="1" fontAlgn="auto" latinLnBrk="0" hangingPunct="1">
                        <a:lnSpc>
                          <a:spcPct val="100000"/>
                        </a:lnSpc>
                        <a:spcBef>
                          <a:spcPts val="50"/>
                        </a:spcBef>
                        <a:spcAft>
                          <a:spcPts val="0"/>
                        </a:spcAft>
                        <a:buClrTx/>
                        <a:buSzTx/>
                        <a:buFontTx/>
                        <a:buNone/>
                        <a:tabLst/>
                        <a:defRPr/>
                      </a:pPr>
                      <a:r>
                        <a:rPr lang="es-CO" sz="1000" b="1" kern="1200" dirty="0" smtClean="0">
                          <a:solidFill>
                            <a:schemeClr val="tx1"/>
                          </a:solidFill>
                          <a:effectLst/>
                          <a:latin typeface="Arial" panose="020B0604020202020204" pitchFamily="34" charset="0"/>
                          <a:ea typeface="+mn-ea"/>
                          <a:cs typeface="Arial" panose="020B0604020202020204" pitchFamily="34" charset="0"/>
                        </a:rPr>
                        <a:t>Formatos</a:t>
                      </a:r>
                      <a:r>
                        <a:rPr lang="es-CO" sz="1000" b="1" kern="1200" baseline="0" dirty="0" smtClean="0">
                          <a:solidFill>
                            <a:schemeClr val="tx1"/>
                          </a:solidFill>
                          <a:effectLst/>
                          <a:latin typeface="Arial" panose="020B0604020202020204" pitchFamily="34" charset="0"/>
                          <a:ea typeface="+mn-ea"/>
                          <a:cs typeface="Arial" panose="020B0604020202020204" pitchFamily="34" charset="0"/>
                        </a:rPr>
                        <a:t> actuales de acuerdo al nuevo mapa de Procesos de la Entidad.</a:t>
                      </a:r>
                    </a:p>
                    <a:p>
                      <a:pPr marL="0" marR="0" indent="0" algn="just" defTabSz="914400" rtl="0" eaLnBrk="1" fontAlgn="auto" latinLnBrk="0" hangingPunct="1">
                        <a:lnSpc>
                          <a:spcPct val="100000"/>
                        </a:lnSpc>
                        <a:spcBef>
                          <a:spcPts val="50"/>
                        </a:spcBef>
                        <a:spcAft>
                          <a:spcPts val="0"/>
                        </a:spcAft>
                        <a:buClrTx/>
                        <a:buSzTx/>
                        <a:buFontTx/>
                        <a:buNone/>
                        <a:tabLst/>
                        <a:defRPr/>
                      </a:pPr>
                      <a:endParaRPr lang="es-CO" sz="1000" b="1" kern="1200" dirty="0" smtClean="0">
                        <a:solidFill>
                          <a:schemeClr val="tx1"/>
                        </a:solidFill>
                        <a:effectLst/>
                        <a:latin typeface="Arial" panose="020B0604020202020204" pitchFamily="34" charset="0"/>
                        <a:ea typeface="+mn-ea"/>
                        <a:cs typeface="Arial" panose="020B0604020202020204" pitchFamily="34" charset="0"/>
                      </a:endParaRPr>
                    </a:p>
                    <a:p>
                      <a:pPr marL="0" marR="0" indent="0" algn="just" defTabSz="914400" rtl="0" eaLnBrk="1" fontAlgn="auto" latinLnBrk="0" hangingPunct="1">
                        <a:lnSpc>
                          <a:spcPct val="100000"/>
                        </a:lnSpc>
                        <a:spcBef>
                          <a:spcPts val="50"/>
                        </a:spcBef>
                        <a:spcAft>
                          <a:spcPts val="0"/>
                        </a:spcAft>
                        <a:buClrTx/>
                        <a:buSzTx/>
                        <a:buFontTx/>
                        <a:buNone/>
                        <a:tabLst/>
                        <a:defRPr/>
                      </a:pPr>
                      <a:r>
                        <a:rPr lang="es-CO" sz="1000" b="0" kern="1200" dirty="0" smtClean="0">
                          <a:solidFill>
                            <a:schemeClr val="tx1"/>
                          </a:solidFill>
                          <a:effectLst/>
                          <a:latin typeface="Arial" panose="020B0604020202020204" pitchFamily="34" charset="0"/>
                          <a:ea typeface="+mn-ea"/>
                          <a:cs typeface="Arial" panose="020B0604020202020204" pitchFamily="34" charset="0"/>
                        </a:rPr>
                        <a:t>GBS-PRC12 Procedimiento de supervisión e interventoría V01.docx</a:t>
                      </a:r>
                    </a:p>
                    <a:p>
                      <a:pPr marL="0" marR="0" indent="0" algn="just" defTabSz="914400" rtl="0" eaLnBrk="1" fontAlgn="auto" latinLnBrk="0" hangingPunct="1">
                        <a:lnSpc>
                          <a:spcPct val="100000"/>
                        </a:lnSpc>
                        <a:spcBef>
                          <a:spcPts val="50"/>
                        </a:spcBef>
                        <a:spcAft>
                          <a:spcPts val="0"/>
                        </a:spcAft>
                        <a:buClrTx/>
                        <a:buSzTx/>
                        <a:buFontTx/>
                        <a:buNone/>
                        <a:tabLst/>
                        <a:defRPr/>
                      </a:pPr>
                      <a:r>
                        <a:rPr lang="es-CO" sz="1000" b="0" kern="1200" dirty="0" smtClean="0">
                          <a:solidFill>
                            <a:schemeClr val="tx1"/>
                          </a:solidFill>
                          <a:effectLst/>
                          <a:latin typeface="Arial" panose="020B0604020202020204" pitchFamily="34" charset="0"/>
                          <a:ea typeface="+mn-ea"/>
                          <a:cs typeface="Arial" panose="020B0604020202020204" pitchFamily="34" charset="0"/>
                        </a:rPr>
                        <a:t>GBS-FOR30 Formato informe de actividades seguimiento supervisión e interventoría V01.doc</a:t>
                      </a: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es-MX" sz="1000" b="0" dirty="0" smtClean="0">
                          <a:solidFill>
                            <a:schemeClr val="tx1"/>
                          </a:solidFill>
                          <a:effectLst/>
                          <a:latin typeface="Arial" panose="020B0604020202020204" pitchFamily="34" charset="0"/>
                          <a:ea typeface="Calibri"/>
                          <a:cs typeface="Arial" panose="020B0604020202020204" pitchFamily="34" charset="0"/>
                        </a:rPr>
                        <a:t>Subdirección Administrativa y Financiera</a:t>
                      </a:r>
                    </a:p>
                  </a:txBody>
                  <a:tcPr marL="0" marR="0" marT="0" marB="0"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50"/>
                        </a:spcBef>
                        <a:spcAft>
                          <a:spcPts val="0"/>
                        </a:spcAft>
                        <a:buClrTx/>
                        <a:buSzTx/>
                        <a:buFontTx/>
                        <a:buNone/>
                        <a:tabLst/>
                        <a:defRPr/>
                      </a:pPr>
                      <a:r>
                        <a:rPr lang="es-CO" sz="1000" b="0" kern="1200" dirty="0" smtClean="0">
                          <a:solidFill>
                            <a:schemeClr val="tx1"/>
                          </a:solidFill>
                          <a:effectLst/>
                          <a:latin typeface="Arial" panose="020B0604020202020204" pitchFamily="34" charset="0"/>
                          <a:ea typeface="+mn-ea"/>
                          <a:cs typeface="Arial" panose="020B0604020202020204" pitchFamily="34" charset="0"/>
                        </a:rPr>
                        <a:t>30 de junio de 2016</a:t>
                      </a:r>
                    </a:p>
                  </a:txBody>
                  <a:tcPr marL="0" marR="0" marT="0" marB="0" anchor="ctr">
                    <a:solidFill>
                      <a:schemeClr val="accent1">
                        <a:lumMod val="40000"/>
                        <a:lumOff val="60000"/>
                      </a:schemeClr>
                    </a:solidFill>
                  </a:tcPr>
                </a:tc>
                <a:tc>
                  <a:txBody>
                    <a:bodyPr/>
                    <a:lstStyle/>
                    <a:p>
                      <a:pPr marL="0" marR="0" indent="0" algn="ctr" defTabSz="914400" rtl="0" eaLnBrk="1" fontAlgn="auto" latinLnBrk="0" hangingPunct="1">
                        <a:lnSpc>
                          <a:spcPts val="950"/>
                        </a:lnSpc>
                        <a:spcBef>
                          <a:spcPts val="15"/>
                        </a:spcBef>
                        <a:spcAft>
                          <a:spcPts val="0"/>
                        </a:spcAft>
                        <a:buClrTx/>
                        <a:buSzTx/>
                        <a:buFontTx/>
                        <a:buNone/>
                        <a:tabLst/>
                        <a:defRPr/>
                      </a:pPr>
                      <a:r>
                        <a:rPr lang="es-MX" sz="1000" b="1" dirty="0" smtClean="0">
                          <a:solidFill>
                            <a:schemeClr val="tx1"/>
                          </a:solidFill>
                          <a:effectLst/>
                          <a:latin typeface="Arial" panose="020B0604020202020204" pitchFamily="34" charset="0"/>
                          <a:ea typeface="Calibri"/>
                          <a:cs typeface="Arial" panose="020B0604020202020204" pitchFamily="34" charset="0"/>
                        </a:rPr>
                        <a:t>CUMPLIDA</a:t>
                      </a:r>
                      <a:endParaRPr lang="es-CO" sz="1000" b="1" dirty="0" smtClean="0">
                        <a:solidFill>
                          <a:schemeClr val="tx1"/>
                        </a:solidFill>
                        <a:effectLst/>
                        <a:latin typeface="Arial" panose="020B0604020202020204" pitchFamily="34" charset="0"/>
                        <a:ea typeface="Calibri"/>
                        <a:cs typeface="Arial" panose="020B0604020202020204" pitchFamily="34" charset="0"/>
                      </a:endParaRPr>
                    </a:p>
                  </a:txBody>
                  <a:tcPr marL="0" marR="0" marT="0" marB="0" anchor="ctr">
                    <a:solidFill>
                      <a:schemeClr val="accent1">
                        <a:lumMod val="40000"/>
                        <a:lumOff val="60000"/>
                      </a:schemeClr>
                    </a:solidFill>
                  </a:tcPr>
                </a:tc>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0391" y="260648"/>
            <a:ext cx="1563605" cy="1152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0907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cene3d>
            <a:camera prst="orthographicFront">
              <a:rot lat="0" lon="0" rev="0"/>
            </a:camera>
            <a:lightRig rig="threePt" dir="t">
              <a:rot lat="0" lon="0" rev="1200000"/>
            </a:lightRig>
          </a:scene3d>
          <a:sp3d>
            <a:bevelT w="63500" h="25400" prst="artDeco"/>
            <a:bevelB w="114300" prst="artDeco"/>
          </a:sp3d>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PLAN DE MEJORAMIENTO DE LA CGR AL 30 DE </a:t>
            </a:r>
            <a:r>
              <a:rPr lang="es-CO" sz="2400" dirty="0"/>
              <a:t>SEPTIEMBRE </a:t>
            </a:r>
            <a:r>
              <a:rPr lang="es-CO" sz="2400" dirty="0" smtClean="0"/>
              <a:t>DE 2016</a:t>
            </a:r>
            <a:endParaRPr lang="es-CO" sz="2400" dirty="0"/>
          </a:p>
        </p:txBody>
      </p:sp>
      <p:graphicFrame>
        <p:nvGraphicFramePr>
          <p:cNvPr id="10" name="9 Tabla"/>
          <p:cNvGraphicFramePr>
            <a:graphicFrameLocks noGrp="1"/>
          </p:cNvGraphicFramePr>
          <p:nvPr>
            <p:extLst>
              <p:ext uri="{D42A27DB-BD31-4B8C-83A1-F6EECF244321}">
                <p14:modId xmlns:p14="http://schemas.microsoft.com/office/powerpoint/2010/main" val="4000988325"/>
              </p:ext>
            </p:extLst>
          </p:nvPr>
        </p:nvGraphicFramePr>
        <p:xfrm>
          <a:off x="107504" y="1772816"/>
          <a:ext cx="8928992" cy="3081374"/>
        </p:xfrm>
        <a:graphic>
          <a:graphicData uri="http://schemas.openxmlformats.org/drawingml/2006/table">
            <a:tbl>
              <a:tblPr firstRow="1" firstCol="1" lastRow="1" lastCol="1" bandRow="1" bandCol="1">
                <a:tableStyleId>{5C22544A-7EE6-4342-B048-85BDC9FD1C3A}</a:tableStyleId>
              </a:tblPr>
              <a:tblGrid>
                <a:gridCol w="737933"/>
                <a:gridCol w="2140006"/>
                <a:gridCol w="2522662"/>
                <a:gridCol w="1039982"/>
                <a:gridCol w="1610146"/>
                <a:gridCol w="878263"/>
              </a:tblGrid>
              <a:tr h="470805">
                <a:tc>
                  <a:txBody>
                    <a:bodyPr/>
                    <a:lstStyle/>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s-MX" sz="1100" dirty="0" smtClean="0">
                          <a:effectLst/>
                        </a:rPr>
                        <a:t>  ACCIÓN DE MEJORA/</a:t>
                      </a:r>
                      <a:r>
                        <a:rPr lang="es-MX" sz="1100" baseline="0" dirty="0" smtClean="0">
                          <a:effectLst/>
                        </a:rPr>
                        <a:t> UNIDAD DE MEDIDA /CANTIDADES</a:t>
                      </a:r>
                    </a:p>
                  </a:txBody>
                  <a:tcPr marL="0" marR="0" marT="0" marB="0" anchor="ctr">
                    <a:solidFill>
                      <a:schemeClr val="tx2"/>
                    </a:solidFill>
                  </a:tcPr>
                </a:tc>
                <a:tc>
                  <a:txBody>
                    <a:bodyPr/>
                    <a:lstStyle/>
                    <a:p>
                      <a:pPr algn="ctr">
                        <a:lnSpc>
                          <a:spcPts val="750"/>
                        </a:lnSpc>
                        <a:spcBef>
                          <a:spcPts val="5"/>
                        </a:spcBef>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IB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nchor="ctr">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DE  VENCIMIENTO                                             INTERNA </a:t>
                      </a:r>
                      <a:endParaRPr lang="es-CO" sz="1100" dirty="0">
                        <a:effectLst/>
                      </a:endParaRPr>
                    </a:p>
                  </a:txBody>
                  <a:tcPr marL="0" marR="0" marT="0" marB="0" anchor="ctr">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nchor="ctr">
                    <a:solidFill>
                      <a:schemeClr val="tx2"/>
                    </a:solidFill>
                  </a:tcPr>
                </a:tc>
              </a:tr>
              <a:tr h="2610569">
                <a:tc>
                  <a:txBody>
                    <a:bodyPr/>
                    <a:lstStyle/>
                    <a:p>
                      <a:pPr marL="12065" marR="3175" algn="ctr">
                        <a:lnSpc>
                          <a:spcPct val="107000"/>
                        </a:lnSpc>
                        <a:spcBef>
                          <a:spcPts val="445"/>
                        </a:spcBef>
                        <a:spcAft>
                          <a:spcPts val="0"/>
                        </a:spcAft>
                      </a:pPr>
                      <a:r>
                        <a:rPr lang="es-MX" sz="1000" dirty="0" smtClean="0">
                          <a:solidFill>
                            <a:schemeClr val="tx1"/>
                          </a:solidFill>
                          <a:effectLst/>
                          <a:latin typeface="Arial" panose="020B0604020202020204" pitchFamily="34" charset="0"/>
                          <a:ea typeface="Calibri"/>
                          <a:cs typeface="Arial" panose="020B0604020202020204" pitchFamily="34" charset="0"/>
                        </a:rPr>
                        <a:t>47</a:t>
                      </a:r>
                    </a:p>
                    <a:p>
                      <a:pPr marL="12065" marR="3175" indent="0" algn="ctr" defTabSz="914400" rtl="0" eaLnBrk="1" fontAlgn="auto" latinLnBrk="0" hangingPunct="1">
                        <a:lnSpc>
                          <a:spcPct val="107000"/>
                        </a:lnSpc>
                        <a:spcBef>
                          <a:spcPts val="445"/>
                        </a:spcBef>
                        <a:spcAft>
                          <a:spcPts val="0"/>
                        </a:spcAft>
                        <a:buClrTx/>
                        <a:buSzTx/>
                        <a:buFontTx/>
                        <a:buNone/>
                        <a:tabLst/>
                        <a:defRPr/>
                      </a:pPr>
                      <a:r>
                        <a:rPr lang="es-MX" sz="1000" dirty="0" smtClean="0">
                          <a:solidFill>
                            <a:schemeClr val="tx1"/>
                          </a:solidFill>
                          <a:effectLst/>
                          <a:latin typeface="Arial" panose="020B0604020202020204" pitchFamily="34" charset="0"/>
                          <a:ea typeface="Calibri"/>
                          <a:cs typeface="Arial" panose="020B0604020202020204" pitchFamily="34" charset="0"/>
                        </a:rPr>
                        <a:t>CGR 2013</a:t>
                      </a:r>
                      <a:endParaRPr lang="es-CO" sz="1000" dirty="0" smtClean="0">
                        <a:solidFill>
                          <a:schemeClr val="tx1"/>
                        </a:solidFill>
                        <a:effectLst/>
                        <a:latin typeface="Arial" panose="020B0604020202020204" pitchFamily="34" charset="0"/>
                        <a:ea typeface="Calibri"/>
                        <a:cs typeface="Arial" panose="020B0604020202020204" pitchFamily="34" charset="0"/>
                      </a:endParaRPr>
                    </a:p>
                  </a:txBody>
                  <a:tcPr marL="0" marR="0" marT="0" marB="0" anchor="ctr">
                    <a:solidFill>
                      <a:schemeClr val="accent1">
                        <a:lumMod val="40000"/>
                        <a:lumOff val="60000"/>
                      </a:schemeClr>
                    </a:solidFill>
                  </a:tcPr>
                </a:tc>
                <a:tc>
                  <a:txBody>
                    <a:bodyPr/>
                    <a:lstStyle/>
                    <a:p>
                      <a:pPr algn="just">
                        <a:lnSpc>
                          <a:spcPct val="100000"/>
                        </a:lnSpc>
                        <a:spcBef>
                          <a:spcPts val="5"/>
                        </a:spcBef>
                        <a:spcAft>
                          <a:spcPts val="0"/>
                        </a:spcAft>
                      </a:pPr>
                      <a:r>
                        <a:rPr lang="es-CO" sz="1000" b="0" dirty="0" smtClean="0">
                          <a:solidFill>
                            <a:schemeClr val="tx1"/>
                          </a:solidFill>
                          <a:effectLst/>
                          <a:latin typeface="Arial" panose="020B0604020202020204" pitchFamily="34" charset="0"/>
                          <a:ea typeface="Calibri"/>
                          <a:cs typeface="Arial" panose="020B0604020202020204" pitchFamily="34" charset="0"/>
                        </a:rPr>
                        <a:t>Realizar la provisión contable para los procesos judiciales en contra de la CRA.</a:t>
                      </a:r>
                    </a:p>
                    <a:p>
                      <a:pPr algn="just">
                        <a:lnSpc>
                          <a:spcPct val="100000"/>
                        </a:lnSpc>
                        <a:spcBef>
                          <a:spcPts val="5"/>
                        </a:spcBef>
                        <a:spcAft>
                          <a:spcPts val="0"/>
                        </a:spcAft>
                      </a:pPr>
                      <a:endParaRPr lang="es-MX" sz="1000" b="0" dirty="0" smtClean="0">
                        <a:solidFill>
                          <a:schemeClr val="tx1"/>
                        </a:solidFill>
                        <a:effectLst/>
                        <a:latin typeface="Arial" panose="020B0604020202020204" pitchFamily="34" charset="0"/>
                        <a:ea typeface="Calibri"/>
                        <a:cs typeface="Arial" panose="020B0604020202020204" pitchFamily="34" charset="0"/>
                      </a:endParaRPr>
                    </a:p>
                    <a:p>
                      <a:pPr marL="0" marR="0" indent="0" algn="just" defTabSz="914400" rtl="0" eaLnBrk="1" fontAlgn="auto" latinLnBrk="0" hangingPunct="1">
                        <a:lnSpc>
                          <a:spcPct val="100000"/>
                        </a:lnSpc>
                        <a:spcBef>
                          <a:spcPts val="5"/>
                        </a:spcBef>
                        <a:spcAft>
                          <a:spcPts val="0"/>
                        </a:spcAft>
                        <a:buClrTx/>
                        <a:buSzTx/>
                        <a:buFontTx/>
                        <a:buNone/>
                        <a:tabLst/>
                        <a:defRPr/>
                      </a:pPr>
                      <a:r>
                        <a:rPr lang="es-MX" sz="1000" b="1" dirty="0" smtClean="0">
                          <a:solidFill>
                            <a:schemeClr val="tx1"/>
                          </a:solidFill>
                          <a:effectLst/>
                          <a:latin typeface="Arial" panose="020B0604020202020204" pitchFamily="34" charset="0"/>
                          <a:ea typeface="Calibri"/>
                          <a:cs typeface="Arial" panose="020B0604020202020204" pitchFamily="34" charset="0"/>
                        </a:rPr>
                        <a:t>UNIDAD DE MEDIDA/CANTIDADES:</a:t>
                      </a:r>
                      <a:r>
                        <a:rPr lang="es-MX" sz="1000" b="1" baseline="0" dirty="0" smtClean="0">
                          <a:solidFill>
                            <a:schemeClr val="tx1"/>
                          </a:solidFill>
                          <a:effectLst/>
                          <a:latin typeface="Arial" panose="020B0604020202020204" pitchFamily="34" charset="0"/>
                          <a:ea typeface="Calibri"/>
                          <a:cs typeface="Arial" panose="020B0604020202020204" pitchFamily="34" charset="0"/>
                        </a:rPr>
                        <a:t> </a:t>
                      </a:r>
                    </a:p>
                    <a:p>
                      <a:pPr marL="0" marR="0" indent="0" algn="just" defTabSz="914400" rtl="0" eaLnBrk="1" fontAlgn="auto" latinLnBrk="0" hangingPunct="1">
                        <a:lnSpc>
                          <a:spcPct val="100000"/>
                        </a:lnSpc>
                        <a:spcBef>
                          <a:spcPts val="5"/>
                        </a:spcBef>
                        <a:spcAft>
                          <a:spcPts val="0"/>
                        </a:spcAft>
                        <a:buClrTx/>
                        <a:buSzTx/>
                        <a:buFontTx/>
                        <a:buNone/>
                        <a:tabLst/>
                        <a:defRPr/>
                      </a:pPr>
                      <a:endParaRPr lang="es-MX" sz="1000" b="0" baseline="0" dirty="0" smtClean="0">
                        <a:solidFill>
                          <a:schemeClr val="tx1"/>
                        </a:solidFill>
                        <a:effectLst/>
                        <a:latin typeface="Arial" panose="020B0604020202020204" pitchFamily="34" charset="0"/>
                        <a:ea typeface="Calibri"/>
                        <a:cs typeface="Arial" panose="020B0604020202020204" pitchFamily="34" charset="0"/>
                      </a:endParaRPr>
                    </a:p>
                    <a:p>
                      <a:pPr algn="just">
                        <a:lnSpc>
                          <a:spcPct val="100000"/>
                        </a:lnSpc>
                        <a:spcBef>
                          <a:spcPts val="5"/>
                        </a:spcBef>
                        <a:spcAft>
                          <a:spcPts val="0"/>
                        </a:spcAft>
                      </a:pPr>
                      <a:r>
                        <a:rPr lang="es-CO" sz="1000" b="0" dirty="0" smtClean="0">
                          <a:solidFill>
                            <a:schemeClr val="tx1"/>
                          </a:solidFill>
                          <a:effectLst/>
                          <a:latin typeface="Arial" panose="020B0604020202020204" pitchFamily="34" charset="0"/>
                          <a:ea typeface="Calibri"/>
                          <a:cs typeface="Arial" panose="020B0604020202020204" pitchFamily="34" charset="0"/>
                        </a:rPr>
                        <a:t>-Procedimiento documentado sobre la apropiación presupuestal.</a:t>
                      </a:r>
                    </a:p>
                    <a:p>
                      <a:pPr algn="just">
                        <a:lnSpc>
                          <a:spcPct val="100000"/>
                        </a:lnSpc>
                        <a:spcBef>
                          <a:spcPts val="5"/>
                        </a:spcBef>
                        <a:spcAft>
                          <a:spcPts val="0"/>
                        </a:spcAft>
                      </a:pPr>
                      <a:endParaRPr lang="es-MX" sz="1000" b="0" dirty="0" smtClean="0">
                        <a:solidFill>
                          <a:schemeClr val="tx1"/>
                        </a:solidFill>
                        <a:effectLst/>
                        <a:latin typeface="Arial" panose="020B0604020202020204" pitchFamily="34" charset="0"/>
                        <a:ea typeface="Calibri"/>
                        <a:cs typeface="Arial" panose="020B0604020202020204" pitchFamily="34" charset="0"/>
                      </a:endParaRPr>
                    </a:p>
                  </a:txBody>
                  <a:tcPr marL="0" marR="0" marT="0" marB="0" anchor="ctr">
                    <a:solidFill>
                      <a:schemeClr val="accent1">
                        <a:lumMod val="40000"/>
                        <a:lumOff val="60000"/>
                      </a:schemeClr>
                    </a:solidFill>
                  </a:tcPr>
                </a:tc>
                <a:tc>
                  <a:txBody>
                    <a:bodyPr/>
                    <a:lstStyle/>
                    <a:p>
                      <a:pPr algn="just"/>
                      <a:r>
                        <a:rPr lang="es-CO" sz="1000" b="0" kern="1200" dirty="0" smtClean="0">
                          <a:solidFill>
                            <a:schemeClr val="dk1"/>
                          </a:solidFill>
                          <a:effectLst/>
                          <a:latin typeface="Arial" panose="020B0604020202020204" pitchFamily="34" charset="0"/>
                          <a:ea typeface="+mn-ea"/>
                          <a:cs typeface="Arial" panose="020B0604020202020204" pitchFamily="34" charset="0"/>
                        </a:rPr>
                        <a:t>A partir de diciembre de 2015 se vienen registrando contablemente los valores informados como provisión contable y/o cuentas de orden de procesos jurídicos en el documento remitido por la OAJ de la CRA "informe mensual para contingencias judiciales" el cual atiende lo señalado en la Circular 0023 del 11/12/2015. </a:t>
                      </a:r>
                    </a:p>
                    <a:p>
                      <a:pPr algn="just"/>
                      <a:r>
                        <a:rPr lang="es-MX" sz="1000" b="0" kern="1200" dirty="0" smtClean="0">
                          <a:solidFill>
                            <a:schemeClr val="dk1"/>
                          </a:solidFill>
                          <a:effectLst/>
                          <a:latin typeface="Arial" panose="020B0604020202020204" pitchFamily="34" charset="0"/>
                          <a:ea typeface="+mn-ea"/>
                          <a:cs typeface="Arial" panose="020B0604020202020204" pitchFamily="34" charset="0"/>
                        </a:rPr>
                        <a:t>Se</a:t>
                      </a:r>
                      <a:r>
                        <a:rPr lang="es-MX" sz="1000" b="0" kern="1200" baseline="0" dirty="0" smtClean="0">
                          <a:solidFill>
                            <a:schemeClr val="dk1"/>
                          </a:solidFill>
                          <a:effectLst/>
                          <a:latin typeface="Arial" panose="020B0604020202020204" pitchFamily="34" charset="0"/>
                          <a:ea typeface="+mn-ea"/>
                          <a:cs typeface="Arial" panose="020B0604020202020204" pitchFamily="34" charset="0"/>
                        </a:rPr>
                        <a:t> está aplicando el procedimiento contenido en la circular N° 23 DE 2015 que fue presentado en el Comité de Conciliación N° 01 de 2016.</a:t>
                      </a:r>
                      <a:endParaRPr lang="es-CO" sz="1000" b="0" kern="1200" dirty="0" smtClean="0">
                        <a:solidFill>
                          <a:srgbClr val="FF0000"/>
                        </a:solidFill>
                        <a:effectLst/>
                        <a:latin typeface="Arial" panose="020B0604020202020204" pitchFamily="34" charset="0"/>
                        <a:ea typeface="+mn-ea"/>
                        <a:cs typeface="Arial" panose="020B0604020202020204" pitchFamily="34" charset="0"/>
                      </a:endParaRPr>
                    </a:p>
                  </a:txBody>
                  <a:tcPr marL="0" marR="0" marT="0" marB="0"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5"/>
                        </a:spcBef>
                        <a:spcAft>
                          <a:spcPts val="0"/>
                        </a:spcAft>
                        <a:buClrTx/>
                        <a:buSzTx/>
                        <a:buFontTx/>
                        <a:buNone/>
                        <a:tabLst/>
                        <a:defRPr/>
                      </a:pPr>
                      <a:r>
                        <a:rPr lang="es-MX" sz="1000" b="0" dirty="0" smtClean="0">
                          <a:solidFill>
                            <a:schemeClr val="tx1"/>
                          </a:solidFill>
                          <a:effectLst/>
                          <a:latin typeface="Arial" panose="020B0604020202020204" pitchFamily="34" charset="0"/>
                          <a:ea typeface="Calibri"/>
                          <a:cs typeface="Arial" panose="020B0604020202020204" pitchFamily="34" charset="0"/>
                        </a:rPr>
                        <a:t>Subdirección Administrativa y Financiera </a:t>
                      </a:r>
                      <a:endParaRPr lang="es-CO" sz="1000" b="0" dirty="0" smtClean="0">
                        <a:solidFill>
                          <a:schemeClr val="tx1"/>
                        </a:solidFill>
                        <a:effectLst/>
                        <a:latin typeface="Arial" panose="020B0604020202020204" pitchFamily="34" charset="0"/>
                        <a:ea typeface="Calibri"/>
                        <a:cs typeface="Arial" panose="020B0604020202020204" pitchFamily="34" charset="0"/>
                      </a:endParaRPr>
                    </a:p>
                  </a:txBody>
                  <a:tcPr marL="0" marR="0" marT="0" marB="0" anchor="ctr">
                    <a:solidFill>
                      <a:schemeClr val="accent1">
                        <a:lumMod val="40000"/>
                        <a:lumOff val="60000"/>
                      </a:schemeClr>
                    </a:solidFill>
                  </a:tcPr>
                </a:tc>
                <a:tc>
                  <a:txBody>
                    <a:bodyPr/>
                    <a:lstStyle/>
                    <a:p>
                      <a:pPr algn="ctr">
                        <a:lnSpc>
                          <a:spcPct val="100000"/>
                        </a:lnSpc>
                        <a:spcBef>
                          <a:spcPts val="50"/>
                        </a:spcBef>
                        <a:spcAft>
                          <a:spcPts val="0"/>
                        </a:spcAft>
                      </a:pPr>
                      <a:r>
                        <a:rPr lang="es-MX" sz="1000" b="0" dirty="0" smtClean="0">
                          <a:solidFill>
                            <a:schemeClr val="tx1"/>
                          </a:solidFill>
                          <a:effectLst/>
                          <a:latin typeface="Arial" panose="020B0604020202020204" pitchFamily="34" charset="0"/>
                          <a:ea typeface="Calibri"/>
                          <a:cs typeface="Arial" panose="020B0604020202020204" pitchFamily="34" charset="0"/>
                        </a:rPr>
                        <a:t>29</a:t>
                      </a:r>
                      <a:r>
                        <a:rPr lang="es-MX" sz="1000" b="0" baseline="0" dirty="0" smtClean="0">
                          <a:solidFill>
                            <a:schemeClr val="tx1"/>
                          </a:solidFill>
                          <a:effectLst/>
                          <a:latin typeface="Arial" panose="020B0604020202020204" pitchFamily="34" charset="0"/>
                          <a:ea typeface="Calibri"/>
                          <a:cs typeface="Arial" panose="020B0604020202020204" pitchFamily="34" charset="0"/>
                        </a:rPr>
                        <a:t> de febrero de 2016</a:t>
                      </a:r>
                      <a:endParaRPr lang="es-CO" sz="1000" b="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solidFill>
                      <a:schemeClr val="accent1">
                        <a:lumMod val="40000"/>
                        <a:lumOff val="60000"/>
                      </a:schemeClr>
                    </a:solidFill>
                  </a:tcPr>
                </a:tc>
                <a:tc>
                  <a:txBody>
                    <a:bodyPr/>
                    <a:lstStyle/>
                    <a:p>
                      <a:pPr marL="0" marR="0" indent="0" algn="ctr" defTabSz="914400" rtl="0" eaLnBrk="1" fontAlgn="auto" latinLnBrk="0" hangingPunct="1">
                        <a:lnSpc>
                          <a:spcPts val="950"/>
                        </a:lnSpc>
                        <a:spcBef>
                          <a:spcPts val="15"/>
                        </a:spcBef>
                        <a:spcAft>
                          <a:spcPts val="0"/>
                        </a:spcAft>
                        <a:buClrTx/>
                        <a:buSzTx/>
                        <a:buFontTx/>
                        <a:buNone/>
                        <a:tabLst/>
                        <a:defRPr/>
                      </a:pPr>
                      <a:r>
                        <a:rPr lang="es-MX" sz="1000" b="1" dirty="0" smtClean="0">
                          <a:solidFill>
                            <a:schemeClr val="tx1"/>
                          </a:solidFill>
                          <a:effectLst/>
                          <a:latin typeface="Arial" panose="020B0604020202020204" pitchFamily="34" charset="0"/>
                          <a:ea typeface="Calibri"/>
                          <a:cs typeface="Arial" panose="020B0604020202020204" pitchFamily="34" charset="0"/>
                        </a:rPr>
                        <a:t>CUMPLIDA</a:t>
                      </a:r>
                      <a:endParaRPr lang="es-CO" sz="1000" b="1" dirty="0" smtClean="0">
                        <a:solidFill>
                          <a:schemeClr val="tx1"/>
                        </a:solidFill>
                        <a:effectLst/>
                        <a:latin typeface="Arial" panose="020B0604020202020204" pitchFamily="34" charset="0"/>
                        <a:ea typeface="Calibri"/>
                        <a:cs typeface="Arial" panose="020B0604020202020204" pitchFamily="34" charset="0"/>
                      </a:endParaRPr>
                    </a:p>
                  </a:txBody>
                  <a:tcPr marL="0" marR="0" marT="0" marB="0" anchor="ctr">
                    <a:solidFill>
                      <a:schemeClr val="accent1">
                        <a:lumMod val="40000"/>
                        <a:lumOff val="60000"/>
                      </a:schemeClr>
                    </a:solidFill>
                  </a:tcPr>
                </a:tc>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0391" y="260648"/>
            <a:ext cx="1563605" cy="1152129"/>
          </a:xfrm>
          <a:prstGeom prst="rect">
            <a:avLst/>
          </a:prstGeom>
          <a:noFill/>
          <a:extLst>
            <a:ext uri="{909E8E84-426E-40DD-AFC4-6F175D3DCCD1}">
              <a14:hiddenFill xmlns:a14="http://schemas.microsoft.com/office/drawing/2010/main">
                <a:solidFill>
                  <a:srgbClr val="FFFFFF"/>
                </a:solidFill>
              </a14:hiddenFill>
            </a:ext>
          </a:extLst>
        </p:spPr>
      </p:pic>
      <p:sp>
        <p:nvSpPr>
          <p:cNvPr id="2" name="1 Flecha a la derecha con muesca">
            <a:hlinkClick r:id="rId3" action="ppaction://hlinksldjump"/>
          </p:cNvPr>
          <p:cNvSpPr/>
          <p:nvPr/>
        </p:nvSpPr>
        <p:spPr>
          <a:xfrm>
            <a:off x="8244408" y="5445224"/>
            <a:ext cx="288032" cy="21602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8782326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Proceso alternativo"/>
          <p:cNvSpPr/>
          <p:nvPr/>
        </p:nvSpPr>
        <p:spPr>
          <a:xfrm>
            <a:off x="1853245" y="1556792"/>
            <a:ext cx="5904656" cy="605681"/>
          </a:xfrm>
          <a:prstGeom prst="flowChartAlternateProcess">
            <a:avLst/>
          </a:prstGeom>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7 CuadroTexto"/>
          <p:cNvSpPr txBox="1"/>
          <p:nvPr/>
        </p:nvSpPr>
        <p:spPr>
          <a:xfrm>
            <a:off x="2411760" y="386695"/>
            <a:ext cx="6624736" cy="830997"/>
          </a:xfrm>
          <a:prstGeom prst="rect">
            <a:avLst/>
          </a:prstGeom>
          <a:noFill/>
        </p:spPr>
        <p:txBody>
          <a:bodyPr wrap="square" rtlCol="0">
            <a:spAutoFit/>
          </a:bodyPr>
          <a:lstStyle/>
          <a:p>
            <a:pPr algn="ctr"/>
            <a:r>
              <a:rPr lang="es-CO" sz="2400" dirty="0" smtClean="0"/>
              <a:t>SEGUIMIENTO PLAN DE MEJORAMIENTO DE LA CGR AL 30 DE </a:t>
            </a:r>
            <a:r>
              <a:rPr lang="es-CO" sz="2400" dirty="0"/>
              <a:t>SEPTIEMBRE </a:t>
            </a:r>
            <a:r>
              <a:rPr lang="es-CO" sz="2400" dirty="0" smtClean="0"/>
              <a:t>DE 2016</a:t>
            </a:r>
            <a:endParaRPr lang="es-CO" sz="2400" dirty="0"/>
          </a:p>
        </p:txBody>
      </p:sp>
      <p:sp>
        <p:nvSpPr>
          <p:cNvPr id="9" name="8 CuadroTexto"/>
          <p:cNvSpPr txBox="1"/>
          <p:nvPr/>
        </p:nvSpPr>
        <p:spPr>
          <a:xfrm>
            <a:off x="2306686" y="1484783"/>
            <a:ext cx="5217642" cy="923330"/>
          </a:xfrm>
          <a:prstGeom prst="rect">
            <a:avLst/>
          </a:prstGeom>
          <a:noFill/>
        </p:spPr>
        <p:txBody>
          <a:bodyPr wrap="square" rtlCol="0">
            <a:spAutoFit/>
          </a:bodyPr>
          <a:lstStyle/>
          <a:p>
            <a:pPr algn="ctr"/>
            <a:r>
              <a:rPr lang="es-CO" dirty="0" smtClean="0">
                <a:solidFill>
                  <a:schemeClr val="bg1"/>
                </a:solidFill>
              </a:rPr>
              <a:t>ACTIVIDADES DEL PLAN DE MEJORAMIENTO PRÓXIMAS A VENCERSE</a:t>
            </a:r>
          </a:p>
          <a:p>
            <a:endParaRPr lang="es-CO" dirty="0">
              <a:solidFill>
                <a:schemeClr val="bg1"/>
              </a:solidFill>
            </a:endParaRPr>
          </a:p>
        </p:txBody>
      </p:sp>
      <p:sp>
        <p:nvSpPr>
          <p:cNvPr id="2" name="AutoShape 2" descr="data:image/png;base64,iVBORw0KGgoAAAANSUhEUgAAAPkAAADKCAMAAABQfxahAAAB7FBMVEX////8+/vCJA720S8AFW0AAADw8PDr6+v4+Pj09PT5+fnDw8PS0tK+vr6xsbHj4+Ojo6N7e3uEhITY2NiXlpYAAG90dHRaWlpubm7kxjsRERHm5ua5ubmLi4sxMTHQ0NA5OTkAInxGRkZPT08aGhxmZmYAEGMgICCqqamcnJyIiIgoKChKSkr41ToAIH2DgIUADVoAEFH44WMADlfluinJwcT31UvXqyMHEUw5LiARGD8AI4EAK4aZEwqFgHwwRpeJiJW4Hw3421TIExHxyC4bHSSlgBe+mSb+864ADmj86oX++MbLzuiNlsc1IiFRIR9xFBSFDA0AMoezud1XWWeCcSioFgrLyb6DdkA5QGtVWXSahCTq5cNaIB1sebU3QWFuZ1L/8Z5tHBUcJUPa28VAIx5CQ1FMW6NsXR+KEA1fPz5WXZGnnWxsUE48SYq7qF+VkHlINjR+RUPSsT+IYWB3eKCoo4HHrkyrqrlubXqaiT9UUD+EeVQrMnbAoR8ZHS6hptKRcBheSB+qgxhURSPq12o0LSMQGzp9XRlQQxj28dpbbq/129z1trbqkY7eamjaS0jxnpzULjH0xMPWPUHpgHrfxFHYrazIsLTCrVnJyLChhITfyG2oXF6jIiSwS0qebWvMu3nZio6flWQalw/PAAAatUlEQVR4nO2d+WPbxpXHwdoACILEHZABAYLiIQKkJMq6LcmS5UrW7ThWa29TWxs7Tmxv2t303LhHZNmO7fo+4jS7Sdvd7T+6MwCPmQEoS3Ia0Km+PyQySAzmg/fmzZsZDEhRBzrQgQ50oAMd6EAHOtCBdlKMYVgxadt2MpllGS7q6nwnSmTFlFCt+9IseUZWZmYUy+TFbNRV+0eKtd163XLMc5fv31+F2tjYWINKCZIiW47NRF3Df4RiqqPU3RR7f3Xp4sWVIagTn0+dOTM7O3vlweY6uAO248qW+X0zfdaRFUG8vwqYT5wYG+v39eVbPQ1NTZ+ZfQDwbWlmJvX9gY/zVl24vLoEqD3oQ/2HfL391vJhXz0DAB/Qb95YW5MUTU1EXedvQ6wga+p5DxtSo3r7rcOYAD0w/Y21UUtJxaOu9+uKM3Xn/qqPfYgUSe7BT0/Pbm6suTr/RrPHBMC9tHKCNHZn8oblHwD2GT7q6u9ftiwBe/d34O5E3mLXlGTUBPsTa9XV1Y723okcwk8Bdlt238T8jtfPnV8Z2oF7R/LDINif2VwTdDVqjr2K06z7S0NID7ZXcs/nZ28kZ9xY1Cx7kqqbnqPvgP1KcmD36enNNUkWo6bZg0z98tLQ2A7c857GlwcHB3t7l5c7svdMzW7weipqnl0LePrFzgafHxkfX7x16+T29vbWwsLW1tbdyYnhwd5wfNC9r68pTtREuxNXl1Y/78ANqBdPbt+7efvonQpQqamFrbsTw6HwILV5sKa5b0I6y9TN1VBPnwfYt7ZvHr0DUWu5fKHQ19dXKORzjRuwcHcyFB56vFPtfvRs/Vx4E58fXwTYlYVKrq+sVzXJEQTTNAVH0iy93OfjL9ydGAyy90xD9G5PZln93NKJIDg0972jJaNSKFuSaasiyzKcJ4bNiqptStVyX81z+4lgkwdd+w2hy9FZGYAH2/j8+MmrRxcqhYwm2CLLJRIxTIk4x4q2oGUK0PJbE729YehKN6PH62Hg88Ded4xauirYWS4Ro2IBgbFNLMEB+Gq6ZpRKd48EzQ6t3r1tnYPgYwFHX7x31KiVNV5k4mHYLfxYnFFTWhmwL4BYF0R3rKgBO0pzAhbvnx/fvm1Uyi4vcp2h237PibxWrhjQ5ckwd2bD7dZ+XdBWA8ENGPwOXbRS4o7mRgwP2FNWn2EsTBKRbqBndk3pziE7f/082Z3Nj9y6adR0Qd2NvVtiVEcHLn+X8Pie6StrXTl0YzP3PyfBx0/epvs0m92dvds+z/JaAXg8EegGQDYns1FzBhSrnwO5OgG+fZQuO3szuC9OddKGQTb2nul1R4saNCBBWwqC3zF0MxvfOzho7llTLwH0QQJ9w+q2gZtYB408AF5TeDa2R1dviuWVirFAWn12Te8yf6+fW8H7Mw/csplQi1Lefxr/8/8ZFGNXawbR1numNs3u8veUtoTPuME2nrPs8CZOwXyVYVkWLiHHO7YGzrY8dMLfq3bUtIiYQIc2cvJ2zUqGgidgkp4SJFfTNFdyTF7NMuF3iLOrFQPv3GDXNtNFE7KScBG3+Mit2xUlaHHg1hybNF3F0gRz1JMgWYrlgMw2EYo+UyqBlAbz93W3e4KcWF/F4/r84tWazAfbeIIRU5osjT588eLRs8cvX758/PjZoxcPRwVFEZJsCDvD6yDKYWN2EOTkrhm1aakVLK7DRl5OkeAUSM4ERRt9+Ojxk6fPn/+woedfPHn57MVDR3ZtNk4GuwRrlommPtCz6QhREzdEmnweNPKiEDAhJ5qKq754/NSD/sEPf+DLo3/68tFDQXaTATdJZJ0+sqmf2ZC7pKVr5wiTL17NuyIKDi3J2lpVffHyC0hNCsI/eQbYTZG4X1Rc1XJ4r97TNUbPkiYHvi7beF9FJURBHn3x8nkIdsvyTx6pVY3Mdam4LVfuHiGN3hUt3RFwk4PxWdok3JZT3erDZ087cTfgn798ISiBwMgK6a3JQczo6243DFcT+nnS5L/XRDxljauW9PBJR4O32Z8+GpVhwos1dVH7iDA6GKlHjQ1kaxcJk1/V8Z6cYpKW8GJng7fM/uyhbBLoHJ8hjD51o9oFA3Xr3BBpcimLRbc4AH+0G3DI/vxlED3rfjSJG/3Kp1LU3CBxXUXTt/mRRcLkIDoD8C92Bw7N/nhUHsXDXJzXP8DGqyB7n4k8xqWkFdzkP33fZbFGLrrSiy92ye2hvxwlu4as+6MJtE8HKawW+ZMk1mXc2T/78XU7jpIzZhW08V2DQ4d/ZlpYiKRASw+4e9TzsGx9dQxz9lvva2grj4Hu+OGewCH6I81B+7ZETLTeOzJMuHvE5LZ1EXf232VMrJWL2ujj3bbxlr8/fSjzmL8z5nXM3Qem1pWIH6WQiMi++Pe6iiagnGk9er43cL+pg5QAlSr/ZBiNcQMPpIjHqnU8jRlZfN9B41tCVUaf7BUc+vsLK4XFd9Z9bxAdp/fMRtyvMfUlrJkDZ+fRGjOm9myPvu6jPxm1RDROcqnrf0TJB6YjHrCBBA5v5n+XVcxJldE9hrcm+iMLu4WJ5MzHvURDj3QSNuXgvflnn2gsZqn9mRwa/Su8jxC195axfu2BFulMpPbfeDP/1YyAWiqrfbU/k4Mg96hqo30E41w/jE3NzH4a6SAdBDjU5CP/hfVGIL69eL4vcID+UhIYZHIqnpJn0an3njOfRjnxzuF5zKGRn9WTWJfmvtyfyQH5F9DdEfKk/jHq7jCXifAZCra+hE/A/baKdsOs+9XTfYLDGKck0RRWrP4GI5+6EeWgRa3jof3t32JhSbT+vF9nB+SPLR4dAGS132BrylPrMxFu8rI1PLR/+YnDIJVNKo/26+wwujsChxTGSMd7UPKBTSvC2QmeGKJ+aaGhPc5rj1+D/IuvsOEuIxw/g5E/0CIlx7P2z+UUEto509lH5toif/5nC206nFmfRcl7rkQ5RHckfPLxG7RTA12ws8/e3CP/4Z8VNFzGU/UrOPnxKMk/Ich1HhmoMdJXe5iLCZI/UtBMOM7j5AOzxyOceibI+1eu2wg56NT2PEBF0f+PJH8wgJOb3UXeDEpUjHG/fj3yahIjl7uWvL9/RUfJWenr/XfnITZXuoncHcNtXufb5BQDyOf2DT43R5CncPLDs8cjnJUR3C/nMXKl3asBcufrv74eORrbQa9GkkcY23mNINdMJO3iTOt1yM9+bWHkwvErWBJ35XiEmYxtfYOSjw05aPYKWubf5vaNPnfsayyHY6VPZ1Hy5StRrq0llW/eRm1+4pyLTMkkbPkvZ/dLPnf2r3UBnXRntU+nMfIHMxHOO2f1b0Yw8stVNOFUq//zGuR/q6OpMBilEuSbUT4+wFz/X4y8/3wdDces9OtrZ/dLfuwvShKduVf1G1MDGHmki4r1n41gIW6pjiZxnKmfPrY/o8+dPfZrdKxPxfmZdSy0L/8m0sdAtd/+Cg/uFrq2lEjKvzy2P6PPHXs3I7SjJXAvQboyjY1Yjke6pih88ivM3YfOYfE4q/382v6MPnftlzK6JkuBAIeF9t4z1yN9Vsae+U88xJ2vI+u/FGdmLu3L6MDkP8dX1lR5Yxrx9t7lf5cjfWCElf9jHHH3ftjQ0ckztfpv7+4nvJ+9diGDPUQJcoP1KYz8Yznady3Vf4aRj61IDrauJqQv7CO8zx07/QsLW6ZiJAfL4HqX34t495r0yWd4Q79cR1cC46ryi0t7bulzZ999p4yvpaozG2cw8t7rEY7UoGwZb+j9Szq25s+Y6Q9P79Xfzx678AuslVPx1Mz6FELeO/hHPeInB7I60dBXBDSBpWKiln/n2t7Q545dOIUvRoNO4lOsT+vt/Tjyp36tP6Du3g+iu4ymXhTH65UL1/ZCDhr5qT4HXZKFz75uTGMm733PjRicMmcWx5FXp/SPXXSx1YYYKxRLF/bS1M+ePlWzVOz5KlaSsLF57/CRaHtzqGzmd4uoux8aOo8/PBAX3Xxl9+hzANyQeQ57pC5Jxrfhn0Tcp0HV/7CIxrhDYxfxR7rgw5+1XVsdhPVTdBl/VJpiJHcTjW+Hh4ffi/7pT4rP/HQcy92HzuvYICvG2FapdGFXYQ5anC4L2NMSXivHTX5kohz5I5BgKKH/yyLesV10XPyRXQbuvnpnF8kciOoVEjyWAIF9sweLb0f+tSt2bknvE0Y/sSpjfRIFrZ6jT4ER647sMIEpGWUzi+/oYFKglU/hJv9RV2znEDM/Joy+cg57HJCiYpytFejKzmY/e+zSKaMim+TWH3Xm0ys9Pcja+fDEB12yOdV6/ySezfQvaRLm71SCU51yyahd6MQ+d/bY6Q9LRkGzGWLjVlaT1nuIVv5RF8Q3KLX840XM3cdO3NdTKAH4M571XqJw6sLpY2dJp5+bO3vt0ocVo6Y7KkeAsybwdSx9G5z4INMlrw+L1d/fHj+Eoa9crtvkTlsmKeh5w6h8COEB/ZwPDaz97qV3TpWMSlojt7DAnRzyGj7N3ntk8qPI87emkuWriyPYMtOJi2Y9GcfNR8VY25ELJaNUOfXhhUun34U6fenCO6cqJcPI+a8fISzOJWVzE/f14cmtTPe8C1f7/fY44e9LkqYG9ldzrC1Y5XzFMAB+Q4C6lCvKEi8G97FyatW5MY2bfGLro6gf6kcklv90a+QQtqw6tGppYmCfKXxxCO9oerqQq3kvCKvk8sWMIqWSLBfch86pmnvjDOHrd7f06BPXtqTiVSzI+eiuGA+QU3D7eZIXHFezqpamSULKVlkOvoKA/Gpc1TQQ3bC55sHJhWL3bMKmYCJ3G/d3gP45sHrQ4RvWhK8I88Qy8bCd503w2R7S13NWd70S007/6eRIwOqaRYa5lumb/4Mnh9+cpOUGwIc/KJW7YI8eJjd/FR+zgTA3tCopdujLBF4tlp9xNmaJ6DY8WSp0UXjzxch37n02f4i0ekon0/BXCzhBImvKJghuGDhs5LV61KBB2emjRFOHc1NLl2Vpzy8RArmuJK+t41EdNvIFo1uyN0xm4Taeynkpzcp9rc5nQ9+H1xGc5RV3bRP39MPLvUe26O6K6y25udtElANWH1tZPae7SSaxW/QEm3RlfuPKNGnxI1tGvktGKqQ4pXL71ghp9f6hi/cdXVBD3yYU5GZUR3bWNskmDqLbllHrsg6tLVY3APo8iT62sgRc3vFem9KhC4MCBcRBZj/jrt2YnQoDLyndMBETLrEcig5a++plV3a9N0HuYG6Rd2VpDTg66emeqxtd/WprtUwH0b0RzMrqfaGuOLbIxpum987w//Zee+oosrB248E0aW/f4kbUy0mvEEQnw5zv8ieAz1+WdMU1bTXLcly8IY5jAbXpKrI0urYeYm8vZ+168Ab6eADd6+GGVpbOXxasumy5jsnzNhSfEiRLVizBBuaenR4I4Yb9ePeDA/QMHUhpmu3dg1+9f/lcyrXq9bosyzOKBZxgbW1jHWD3BP0czj5NLhiVNwAcoMtG5d5i0OMb8GOAfuXiEvzBqfvw16Y2bqxvXpmdnhoIw4ZN/G7JqHVxVEfFKjXjZkica9GPAfwTQ0NDn0/Pzp45Mz3t/fRSGLYX1EtGXov8dRq7FCcVOng8avz+/rffGtgBGmgZeHrJKHbd8GwHCemOHo/oFb9Q0dt7BHh6KRP5evGeZMs1GgxgyFx2L+S9nsHzUb9PYs9i3aJRuXlrJ5ffkbx3cAK08FLa6dZUfQfZep6+c28n9o7kvcuQGxq826aedidOKNeMndg7kC/3+ty5THeOxncjUUuXjKNXT46Hx7ow8mUQ1yYhdy0tdceC6T6lWsWKcefm9mIYfJB8uXd44u4C/NWStNY9S0j7lKrB3144GgZPkPcOHpn0sEu5svRmNnBCopMplIwKgL8F6Zv4/W3y5eXlwSMTk1sedq1PF95oP0fFpKx0HvRRd27fvHcS4I+PjMA78PZbvb2Dw8MTE5N3fehSqVIoa8k3JVfdnURTg781Y5QqR2/fvHpve3v75Mntu1tbCwutH1+q5IoZl//emBsRy0tyuS/v/8xSpVK5c6dNXcsXy4qQ7KZV0m9ZrC1oVb2c7ivk87lcLp8vFIrpsmy5KfXNGIi+nhKsmuQFIPirU3Yyy3yPTX2gAx3oQAc60IEOdKBdKylEvIUxMtH0mzVL/62pSnfX71J9Z8rSfVFXISKl6X+GIW+IbLqbfojsuxRdjboGEYnlu/dnhLtUTHh0YPC5YA7/VoxhYlSCCRH8Lvrv4NooPhkV32FuiqgDRV6ooQRZRAckVKKWr9B0LS3hX1Ut73DRaZeo4OFTpUFUcegQZSlKxw7kNbxwDs86JJoOnW+3lVwJVk1of8pi5dbSzWJ4msYW3UHlXrFkw6Tb5SBBQkQOy23yGtqaQOHJjuQyeQxbIwWf5l5Jnsy3z24lKSxZbl8slLyPpss7gichGZ9l2axZALVp3iYTHC4LqiiqLrh8JdskpwskeZz1xQjg0o2/WZ+tsWsFCqChFfOqjxg9lFwD38mY4OSkVgNeE2+dqrXLtctNQIIccu1odBvcs9b6Je9bywevwdO8pzUBEs02yWmdIG/JbH7LFyBH3oNEidiZMl3Ko0YPIwfgBY8FPirqggpxTXKn/cKiGLyOGEKepnM1Ot0ZHBSDfgqqV2sg9bV34VCiQVda5HT7t752Tw4KscC/kcu6SdT/Q8hT0Jix5qYQaMNCkByIg/8OkMPSBcL/MaUbSK0Tct53c3QJ2X4Uh56h+eQlUFxrKLgncqfpT145IFT20fkdyGPAv7HHwUHxQhg5GKFlguTA5FSs1Nnoavi4joeHscuCQB3zamzAP/n26Xsib/ZtjHcjbcToQXLwdeydHTGq6PtjCLkWIFc9+zidW7rlF0YqAw5jV42Jfi0V6LHl1iX2RF5uXwt8xCViVKHd0oPkBbpI7O21fQ6CnGpUDSfvgyaPxSodw3uh3WGhgm0ZJ6dK3jehzeFZBrM7ckROu5XA6AxbsN0+FCBP0LREblEGwaFJ3hZX8OqEk3sm9/2sg9FrdOgzlv55GHnGazI+OVejK7HdkMMfQW4I9Jit0TNs5aDMBPDfptED5CwsmqhDwQuu4JNyu2C51Tui5MWm05Y6GJ1pBA1CYig53SKnGMMPHa8ix6Q3cyDf5A3/TXUg52F6GCDvo0IyGb51RpM82QToaPQ4HWrzbCh5rU0Oiy6/mtwop30BgyM/MgC6t8bmzbbRA+R2qM3TPnmxUS5IMwtm84Yi5OWmyRNUp/Ceo0P3ghHRE1417eUhTXJ4Ge2V5K2IxqJdSALJRNWm0QPkHNm9gDrkvBNZpEtQkI6xTS4iHa/Zwejl8DuSBxbF95U2uo4WOXQj4VXk7VRBQ6Id+NtoOqrRyJxCYnsJDCJw8qwPxCJc6F1sk5fxK4S2dIEm5668yGX5IQgBT/m3rk1OVYFRxN2SIzWMhw5kguQZukT0apJfPkoOjzUBWuQieYUwo4NEiXixYgZ2Xlk4amsljuAP4Gh5CieHGY2wW3L4WSOB0+iazbdV9lt6kNwmuzWuEVYxclCxDElepovIBfhCuF9LWN09J3Y8QtDK2v4O/22T5JQ3hNwlOUgt/BpyRHfSyENC8vY0NBZi8nLj5uHkdsvHm+QiYWS+Q0svYpUH4EX4/1jOK75xzZjSHKJj5In8Hsib8wQacGJMuudNgJycRuNoJLxT8Yyfx5Dk7VDVJC/7CG11MDpEb+4Rymbo5lkgWaGbe6bsPN10KYwcpgO7JgftFhIm8GpTXstKeeRgbJ9tis3GvE/o5k/opXKtSEGQZ4lMJkt4MdXMeoMCXkQXq5qm5Ghk9oUDd4TOyYqSMZAJEZx897Gd8m5Tymvl5PW9TEEioxKEYEEeQBdgHeCRZuZBkIM65VByPWjhQqfs3W7NO6XRuXq+r3m4veWfyMXx2X0BJ9eJ7wK4WDxgco9EoNwwcnAzm9NRhsxi30cUM/xmkPJOIls5VDLgBi0xpqPLjknOVbKmlFEcHgk9cWLyleKQSdUY/mHwu1wsQR5rfjHR2rHa2Lfa/FAUXN0S+BheDnZ+o1D/8oGr+ld48x8n7pq3Zn3XSr25e1xeT/GI32cdnb7lp+BNLeP4Rco6UMabWvWGcK4XER3dOwwDh5UBsprXb7Q5RsfL4/VMpjEmjfkltp9kSCFROY4NkAVwVkb3T6t6V/SKleAVdc/HVc/g/pMwWXi4sY+xXabYmBVWtUx7R4zUadMfU7AZRs14Z9Nia6kqDwspe1fMOFzzaM0EWYZqNNc0/CuzeOdFuRk2q5a9asZpr8B2tHWRRRyXRuukVEEew+a9CpeS8CzvBqcleNirXjIPD1je/VZpJpsV/bSvXabqd+y6kmVYqZGZsKFzL1AFxIOQ1LkgOy3y9tDaX4FpjD1qfDGUHFwTIHmz1wniI0pqN9REzUTnABWPKOP5QaVdp7TZKBKQF9rkolewf+vbZap5+F/BvxON25rh8Wn1llRvciyV8uho4GINF86LmtMg19Oy3nDofLEM5DuvoFD+C7zCyGOUBusTp8GpqFMj5IpA5ZGu18rDov0kOafLeuOL5QI8nOYC5OV0ulAkyvTJ8+jqglqgpPDt3FmP3HQa97DlmcDtFNtvXxmBa67P5oAbqg1L0bZqFnYgl6iGt6OZRbuWHK2KGmJ0ReIYtjFoqKkM27hiOsU1l4pRcpWGjcASwsjTKHlRElXS8RryF2EZzyWQWQrY4Kol7zNkn6jn7f4LXpx0VVG8bDeEHPhaifXIiau1aynrimIVkPVpaBnTT20r7Y2K6XZTEz0uy7Og7+1qDS/TJ082XCHuHbEURQ9PfxK6leLdolcF2kwBmfAUbzmx4Nvc4uFRWJuKt8gIS054wSRW8Mht+Hmrbbp9guDkvHw+TsNTkfTDLfP+v31fU9vdguz1JmmvHiXHuyKHk1NlK5Vy/CCm0qYgCEXvQ6lZZjPCpYpCSih7N7Ho1arQ4TkSljcb/gFLA7WGV0zBKsS947Z/FP6d8pwiCW6C6A8BeHAg7n/espMK/mU3XpjTKDGGfgb+Df5oLNm2apH0rsV6xfL+t2AVeHSfajYlNGrKwIJNBi+TYpq3OOn4nRrn3zf1jd/seqADHehABzrQgQ70T63/Bz0lYQqWmkFeAAAAAElFTkSuQmCC"/>
          <p:cNvSpPr>
            <a:spLocks noChangeAspect="1" noChangeArrowheads="1"/>
          </p:cNvSpPr>
          <p:nvPr/>
        </p:nvSpPr>
        <p:spPr bwMode="auto">
          <a:xfrm>
            <a:off x="155575" y="-2484438"/>
            <a:ext cx="6372225" cy="5181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3" name="AutoShape 4" descr="data:image/png;base64,iVBORw0KGgoAAAANSUhEUgAAAPkAAADKCAMAAABQfxahAAAB7FBMVEX////8+/vCJA720S8AFW0AAADw8PDr6+v4+Pj09PT5+fnDw8PS0tK+vr6xsbHj4+Ojo6N7e3uEhITY2NiXlpYAAG90dHRaWlpubm7kxjsRERHm5ua5ubmLi4sxMTHQ0NA5OTkAInxGRkZPT08aGhxmZmYAEGMgICCqqamcnJyIiIgoKChKSkr41ToAIH2DgIUADVoAEFH44WMADlfluinJwcT31UvXqyMHEUw5LiARGD8AI4EAK4aZEwqFgHwwRpeJiJW4Hw3421TIExHxyC4bHSSlgBe+mSb+864ADmj86oX++MbLzuiNlsc1IiFRIR9xFBSFDA0AMoezud1XWWeCcSioFgrLyb6DdkA5QGtVWXSahCTq5cNaIB1sebU3QWFuZ1L/8Z5tHBUcJUPa28VAIx5CQ1FMW6NsXR+KEA1fPz5WXZGnnWxsUE48SYq7qF+VkHlINjR+RUPSsT+IYWB3eKCoo4HHrkyrqrlubXqaiT9UUD+EeVQrMnbAoR8ZHS6hptKRcBheSB+qgxhURSPq12o0LSMQGzp9XRlQQxj28dpbbq/129z1trbqkY7eamjaS0jxnpzULjH0xMPWPUHpgHrfxFHYrazIsLTCrVnJyLChhITfyG2oXF6jIiSwS0qebWvMu3nZio6flWQalw/PAAAatUlEQVR4nO2d+WPbxpXHwdoACILEHZABAYLiIQKkJMq6LcmS5UrW7ThWa29TWxs7Tmxv2t303LhHZNmO7fo+4jS7Sdvd7T+6MwCPmQEoS3Ia0Km+PyQySAzmg/fmzZsZDEhRBzrQgQ50oAMd6EAHOtCBdlKMYVgxadt2MpllGS7q6nwnSmTFlFCt+9IseUZWZmYUy+TFbNRV+0eKtd163XLMc5fv31+F2tjYWINKCZIiW47NRF3Df4RiqqPU3RR7f3Xp4sWVIagTn0+dOTM7O3vlweY6uAO248qW+X0zfdaRFUG8vwqYT5wYG+v39eVbPQ1NTZ+ZfQDwbWlmJvX9gY/zVl24vLoEqD3oQ/2HfL391vJhXz0DAB/Qb95YW5MUTU1EXedvQ6wga+p5DxtSo3r7rcOYAD0w/Y21UUtJxaOu9+uKM3Xn/qqPfYgUSe7BT0/Pbm6suTr/RrPHBMC9tHKCNHZn8oblHwD2GT7q6u9ftiwBe/d34O5E3mLXlGTUBPsTa9XV1Y723okcwk8Bdlt238T8jtfPnV8Z2oF7R/LDINif2VwTdDVqjr2K06z7S0NID7ZXcs/nZ28kZ9xY1Cx7kqqbnqPvgP1KcmD36enNNUkWo6bZg0z98tLQ2A7c857GlwcHB3t7l5c7svdMzW7weipqnl0LePrFzgafHxkfX7x16+T29vbWwsLW1tbdyYnhwd5wfNC9r68pTtREuxNXl1Y/78ANqBdPbt+7efvonQpQqamFrbsTw6HwILV5sKa5b0I6y9TN1VBPnwfYt7ZvHr0DUWu5fKHQ19dXKORzjRuwcHcyFB56vFPtfvRs/Vx4E58fXwTYlYVKrq+sVzXJEQTTNAVH0iy93OfjL9ydGAyy90xD9G5PZln93NKJIDg0972jJaNSKFuSaasiyzKcJ4bNiqptStVyX81z+4lgkwdd+w2hy9FZGYAH2/j8+MmrRxcqhYwm2CLLJRIxTIk4x4q2oGUK0PJbE729YehKN6PH62Hg88Ded4xauirYWS4Ro2IBgbFNLMEB+Gq6ZpRKd48EzQ6t3r1tnYPgYwFHX7x31KiVNV5k4mHYLfxYnFFTWhmwL4BYF0R3rKgBO0pzAhbvnx/fvm1Uyi4vcp2h237PibxWrhjQ5ckwd2bD7dZ+XdBWA8ENGPwOXbRS4o7mRgwP2FNWn2EsTBKRbqBndk3pziE7f/082Z3Nj9y6adR0Qd2NvVtiVEcHLn+X8Pie6StrXTl0YzP3PyfBx0/epvs0m92dvds+z/JaAXg8EegGQDYns1FzBhSrnwO5OgG+fZQuO3szuC9OddKGQTb2nul1R4saNCBBWwqC3zF0MxvfOzho7llTLwH0QQJ9w+q2gZtYB408AF5TeDa2R1dviuWVirFAWn12Te8yf6+fW8H7Mw/csplQi1Lefxr/8/8ZFGNXawbR1numNs3u8veUtoTPuME2nrPs8CZOwXyVYVkWLiHHO7YGzrY8dMLfq3bUtIiYQIc2cvJ2zUqGgidgkp4SJFfTNFdyTF7NMuF3iLOrFQPv3GDXNtNFE7KScBG3+Mit2xUlaHHg1hybNF3F0gRz1JMgWYrlgMw2EYo+UyqBlAbz93W3e4KcWF/F4/r84tWazAfbeIIRU5osjT588eLRs8cvX758/PjZoxcPRwVFEZJsCDvD6yDKYWN2EOTkrhm1aakVLK7DRl5OkeAUSM4ERRt9+Ojxk6fPn/+woedfPHn57MVDR3ZtNk4GuwRrlommPtCz6QhREzdEmnweNPKiEDAhJ5qKq754/NSD/sEPf+DLo3/68tFDQXaTATdJZJ0+sqmf2ZC7pKVr5wiTL17NuyIKDi3J2lpVffHyC0hNCsI/eQbYTZG4X1Rc1XJ4r97TNUbPkiYHvi7beF9FJURBHn3x8nkIdsvyTx6pVY3Mdam4LVfuHiGN3hUt3RFwk4PxWdok3JZT3erDZ087cTfgn798ISiBwMgK6a3JQczo6243DFcT+nnS5L/XRDxljauW9PBJR4O32Z8+GpVhwos1dVH7iDA6GKlHjQ1kaxcJk1/V8Z6cYpKW8GJng7fM/uyhbBLoHJ8hjD51o9oFA3Xr3BBpcimLRbc4AH+0G3DI/vxlED3rfjSJG/3Kp1LU3CBxXUXTt/mRRcLkIDoD8C92Bw7N/nhUHsXDXJzXP8DGqyB7n4k8xqWkFdzkP33fZbFGLrrSiy92ye2hvxwlu4as+6MJtE8HKawW+ZMk1mXc2T/78XU7jpIzZhW08V2DQ4d/ZlpYiKRASw+4e9TzsGx9dQxz9lvva2grj4Hu+OGewCH6I81B+7ZETLTeOzJMuHvE5LZ1EXf232VMrJWL2ujj3bbxlr8/fSjzmL8z5nXM3Qem1pWIH6WQiMi++Pe6iiagnGk9er43cL+pg5QAlSr/ZBiNcQMPpIjHqnU8jRlZfN9B41tCVUaf7BUc+vsLK4XFd9Z9bxAdp/fMRtyvMfUlrJkDZ+fRGjOm9myPvu6jPxm1RDROcqnrf0TJB6YjHrCBBA5v5n+XVcxJldE9hrcm+iMLu4WJ5MzHvURDj3QSNuXgvflnn2gsZqn9mRwa/Su8jxC195axfu2BFulMpPbfeDP/1YyAWiqrfbU/k4Mg96hqo30E41w/jE3NzH4a6SAdBDjU5CP/hfVGIL69eL4vcID+UhIYZHIqnpJn0an3njOfRjnxzuF5zKGRn9WTWJfmvtyfyQH5F9DdEfKk/jHq7jCXifAZCra+hE/A/baKdsOs+9XTfYLDGKck0RRWrP4GI5+6EeWgRa3jof3t32JhSbT+vF9nB+SPLR4dAGS132BrylPrMxFu8rI1PLR/+YnDIJVNKo/26+wwujsChxTGSMd7UPKBTSvC2QmeGKJ+aaGhPc5rj1+D/IuvsOEuIxw/g5E/0CIlx7P2z+UUEto509lH5toif/5nC206nFmfRcl7rkQ5RHckfPLxG7RTA12ws8/e3CP/4Z8VNFzGU/UrOPnxKMk/Ich1HhmoMdJXe5iLCZI/UtBMOM7j5AOzxyOceibI+1eu2wg56NT2PEBF0f+PJH8wgJOb3UXeDEpUjHG/fj3yahIjl7uWvL9/RUfJWenr/XfnITZXuoncHcNtXufb5BQDyOf2DT43R5CncPLDs8cjnJUR3C/nMXKl3asBcufrv74eORrbQa9GkkcY23mNINdMJO3iTOt1yM9+bWHkwvErWBJ35XiEmYxtfYOSjw05aPYKWubf5vaNPnfsayyHY6VPZ1Hy5StRrq0llW/eRm1+4pyLTMkkbPkvZ/dLPnf2r3UBnXRntU+nMfIHMxHOO2f1b0Yw8stVNOFUq//zGuR/q6OpMBilEuSbUT4+wFz/X4y8/3wdDces9OtrZ/dLfuwvShKduVf1G1MDGHmki4r1n41gIW6pjiZxnKmfPrY/o8+dPfZrdKxPxfmZdSy0L/8m0sdAtd/+Cg/uFrq2lEjKvzy2P6PPHXs3I7SjJXAvQboyjY1Yjke6pih88ivM3YfOYfE4q/382v6MPnftlzK6JkuBAIeF9t4z1yN9Vsae+U88xJ2vI+u/FGdmLu3L6MDkP8dX1lR5Yxrx9t7lf5cjfWCElf9jHHH3ftjQ0ckztfpv7+4nvJ+9diGDPUQJcoP1KYz8Yznady3Vf4aRj61IDrauJqQv7CO8zx07/QsLW6ZiJAfL4HqX34t495r0yWd4Q79cR1cC46ryi0t7bulzZ999p4yvpaozG2cw8t7rEY7UoGwZb+j9Szq25s+Y6Q9P79Xfzx678AuslVPx1Mz6FELeO/hHPeInB7I60dBXBDSBpWKiln/n2t7Q545dOIUvRoNO4lOsT+vt/Tjyp36tP6Du3g+iu4ymXhTH65UL1/ZCDhr5qT4HXZKFz75uTGMm733PjRicMmcWx5FXp/SPXXSx1YYYKxRLF/bS1M+ePlWzVOz5KlaSsLF57/CRaHtzqGzmd4uoux8aOo8/PBAX3Xxl9+hzANyQeQ57pC5Jxrfhn0Tcp0HV/7CIxrhDYxfxR7rgw5+1XVsdhPVTdBl/VJpiJHcTjW+Hh4ffi/7pT4rP/HQcy92HzuvYICvG2FapdGFXYQ5anC4L2NMSXivHTX5kohz5I5BgKKH/yyLesV10XPyRXQbuvnpnF8kciOoVEjyWAIF9sweLb0f+tSt2bknvE0Y/sSpjfRIFrZ6jT4ER647sMIEpGWUzi+/oYFKglU/hJv9RV2znEDM/Joy+cg57HJCiYpytFejKzmY/e+zSKaMim+TWH3Xm0ys9Pcja+fDEB12yOdV6/ySezfQvaRLm71SCU51yyahd6MQ+d/bY6Q9LRkGzGWLjVlaT1nuIVv5RF8Q3KLX840XM3cdO3NdTKAH4M571XqJw6sLpY2dJp5+bO3vt0ocVo6Y7KkeAsybwdSx9G5z4INMlrw+L1d/fHj+Eoa9crtvkTlsmKeh5w6h8COEB/ZwPDaz97qV3TpWMSlojt7DAnRzyGj7N3ntk8qPI87emkuWriyPYMtOJi2Y9GcfNR8VY25ELJaNUOfXhhUun34U6fenCO6cqJcPI+a8fISzOJWVzE/f14cmtTPe8C1f7/fY44e9LkqYG9ldzrC1Y5XzFMAB+Q4C6lCvKEi8G97FyatW5MY2bfGLro6gf6kcklv90a+QQtqw6tGppYmCfKXxxCO9oerqQq3kvCKvk8sWMIqWSLBfch86pmnvjDOHrd7f06BPXtqTiVSzI+eiuGA+QU3D7eZIXHFezqpamSULKVlkOvoKA/Gpc1TQQ3bC55sHJhWL3bMKmYCJ3G/d3gP45sHrQ4RvWhK8I88Qy8bCd503w2R7S13NWd70S007/6eRIwOqaRYa5lumb/4Mnh9+cpOUGwIc/KJW7YI8eJjd/FR+zgTA3tCopdujLBF4tlp9xNmaJ6DY8WSp0UXjzxch37n02f4i0ekon0/BXCzhBImvKJghuGDhs5LV61KBB2emjRFOHc1NLl2Vpzy8RArmuJK+t41EdNvIFo1uyN0xm4Taeynkpzcp9rc5nQ9+H1xGc5RV3bRP39MPLvUe26O6K6y25udtElANWH1tZPae7SSaxW/QEm3RlfuPKNGnxI1tGvktGKqQ4pXL71ghp9f6hi/cdXVBD3yYU5GZUR3bWNskmDqLbllHrsg6tLVY3APo8iT62sgRc3vFem9KhC4MCBcRBZj/jrt2YnQoDLyndMBETLrEcig5a++plV3a9N0HuYG6Rd2VpDTg66emeqxtd/WprtUwH0b0RzMrqfaGuOLbIxpum987w//Zee+oosrB248E0aW/f4kbUy0mvEEQnw5zv8ieAz1+WdMU1bTXLcly8IY5jAbXpKrI0urYeYm8vZ+168Ab6eADd6+GGVpbOXxasumy5jsnzNhSfEiRLVizBBuaenR4I4Yb9ePeDA/QMHUhpmu3dg1+9f/lcyrXq9bosyzOKBZxgbW1jHWD3BP0czj5NLhiVNwAcoMtG5d5i0OMb8GOAfuXiEvzBqfvw16Y2bqxvXpmdnhoIw4ZN/G7JqHVxVEfFKjXjZkica9GPAfwTQ0NDn0/Pzp45Mz3t/fRSGLYX1EtGXov8dRq7FCcVOng8avz+/rffGtgBGmgZeHrJKHbd8GwHCemOHo/oFb9Q0dt7BHh6KRP5evGeZMs1GgxgyFx2L+S9nsHzUb9PYs9i3aJRuXlrJ5ffkbx3cAK08FLa6dZUfQfZep6+c28n9o7kvcuQGxq826aedidOKNeMndg7kC/3+ty5THeOxncjUUuXjKNXT46Hx7ow8mUQ1yYhdy0tdceC6T6lWsWKcefm9mIYfJB8uXd44u4C/NWStNY9S0j7lKrB3144GgZPkPcOHpn0sEu5svRmNnBCopMplIwKgL8F6Zv4/W3y5eXlwSMTk1sedq1PF95oP0fFpKx0HvRRd27fvHcS4I+PjMA78PZbvb2Dw8MTE5N3fehSqVIoa8k3JVfdnURTg781Y5QqR2/fvHpve3v75Mntu1tbCwutH1+q5IoZl//emBsRy0tyuS/v/8xSpVK5c6dNXcsXy4qQ7KZV0m9ZrC1oVb2c7ivk87lcLp8vFIrpsmy5KfXNGIi+nhKsmuQFIPirU3Yyy3yPTX2gAx3oQAc60IEOdKBdKylEvIUxMtH0mzVL/62pSnfX71J9Z8rSfVFXISKl6X+GIW+IbLqbfojsuxRdjboGEYnlu/dnhLtUTHh0YPC5YA7/VoxhYlSCCRH8Lvrv4NooPhkV32FuiqgDRV6ooQRZRAckVKKWr9B0LS3hX1Ut73DRaZeo4OFTpUFUcegQZSlKxw7kNbxwDs86JJoOnW+3lVwJVk1of8pi5dbSzWJ4msYW3UHlXrFkw6Tb5SBBQkQOy23yGtqaQOHJjuQyeQxbIwWf5l5Jnsy3z24lKSxZbl8slLyPpss7gichGZ9l2axZALVp3iYTHC4LqiiqLrh8JdskpwskeZz1xQjg0o2/WZ+tsWsFCqChFfOqjxg9lFwD38mY4OSkVgNeE2+dqrXLtctNQIIccu1odBvcs9b6Je9bywevwdO8pzUBEs02yWmdIG/JbH7LFyBH3oNEidiZMl3Ko0YPIwfgBY8FPirqggpxTXKn/cKiGLyOGEKepnM1Ot0ZHBSDfgqqV2sg9bV34VCiQVda5HT7t752Tw4KscC/kcu6SdT/Q8hT0Jix5qYQaMNCkByIg/8OkMPSBcL/MaUbSK0Tct53c3QJ2X4Uh56h+eQlUFxrKLgncqfpT145IFT20fkdyGPAv7HHwUHxQhg5GKFlguTA5FSs1Nnoavi4joeHscuCQB3zamzAP/n26Xsib/ZtjHcjbcToQXLwdeydHTGq6PtjCLkWIFc9+zidW7rlF0YqAw5jV42Jfi0V6LHl1iX2RF5uXwt8xCViVKHd0oPkBbpI7O21fQ6CnGpUDSfvgyaPxSodw3uh3WGhgm0ZJ6dK3jehzeFZBrM7ckROu5XA6AxbsN0+FCBP0LREblEGwaFJ3hZX8OqEk3sm9/2sg9FrdOgzlv55GHnGazI+OVejK7HdkMMfQW4I9Jit0TNs5aDMBPDfptED5CwsmqhDwQuu4JNyu2C51Tui5MWm05Y6GJ1pBA1CYig53SKnGMMPHa8ix6Q3cyDf5A3/TXUg52F6GCDvo0IyGb51RpM82QToaPQ4HWrzbCh5rU0Oiy6/mtwop30BgyM/MgC6t8bmzbbRA+R2qM3TPnmxUS5IMwtm84Yi5OWmyRNUp/Ceo0P3ghHRE1417eUhTXJ4Ge2V5K2IxqJdSALJRNWm0QPkHNm9gDrkvBNZpEtQkI6xTS4iHa/Zwejl8DuSBxbF95U2uo4WOXQj4VXk7VRBQ6Id+NtoOqrRyJxCYnsJDCJw8qwPxCJc6F1sk5fxK4S2dIEm5668yGX5IQgBT/m3rk1OVYFRxN2SIzWMhw5kguQZukT0apJfPkoOjzUBWuQieYUwo4NEiXixYgZ2Xlk4amsljuAP4Gh5CieHGY2wW3L4WSOB0+iazbdV9lt6kNwmuzWuEVYxclCxDElepovIBfhCuF9LWN09J3Y8QtDK2v4O/22T5JQ3hNwlOUgt/BpyRHfSyENC8vY0NBZi8nLj5uHkdsvHm+QiYWS+Q0svYpUH4EX4/1jOK75xzZjSHKJj5In8Hsib8wQacGJMuudNgJycRuNoJLxT8Yyfx5Dk7VDVJC/7CG11MDpEb+4Rymbo5lkgWaGbe6bsPN10KYwcpgO7JgftFhIm8GpTXstKeeRgbJ9tis3GvE/o5k/opXKtSEGQZ4lMJkt4MdXMeoMCXkQXq5qm5Ghk9oUDd4TOyYqSMZAJEZx897Gd8m5Tymvl5PW9TEEioxKEYEEeQBdgHeCRZuZBkIM65VByPWjhQqfs3W7NO6XRuXq+r3m4veWfyMXx2X0BJ9eJ7wK4WDxgco9EoNwwcnAzm9NRhsxi30cUM/xmkPJOIls5VDLgBi0xpqPLjknOVbKmlFEcHgk9cWLyleKQSdUY/mHwu1wsQR5rfjHR2rHa2Lfa/FAUXN0S+BheDnZ+o1D/8oGr+ld48x8n7pq3Zn3XSr25e1xeT/GI32cdnb7lp+BNLeP4Rco6UMabWvWGcK4XER3dOwwDh5UBsprXb7Q5RsfL4/VMpjEmjfkltp9kSCFROY4NkAVwVkb3T6t6V/SKleAVdc/HVc/g/pMwWXi4sY+xXabYmBVWtUx7R4zUadMfU7AZRs14Z9Nia6kqDwspe1fMOFzzaM0EWYZqNNc0/CuzeOdFuRk2q5a9asZpr8B2tHWRRRyXRuukVEEew+a9CpeS8CzvBqcleNirXjIPD1je/VZpJpsV/bSvXabqd+y6kmVYqZGZsKFzL1AFxIOQ1LkgOy3y9tDaX4FpjD1qfDGUHFwTIHmz1wniI0pqN9REzUTnABWPKOP5QaVdp7TZKBKQF9rkolewf+vbZap5+F/BvxON25rh8Wn1llRvciyV8uho4GINF86LmtMg19Oy3nDofLEM5DuvoFD+C7zCyGOUBusTp8GpqFMj5IpA5ZGu18rDov0kOafLeuOL5QI8nOYC5OV0ulAkyvTJ8+jqglqgpPDt3FmP3HQa97DlmcDtFNtvXxmBa67P5oAbqg1L0bZqFnYgl6iGt6OZRbuWHK2KGmJ0ReIYtjFoqKkM27hiOsU1l4pRcpWGjcASwsjTKHlRElXS8RryF2EZzyWQWQrY4Kol7zNkn6jn7f4LXpx0VVG8bDeEHPhaifXIiau1aynrimIVkPVpaBnTT20r7Y2K6XZTEz0uy7Og7+1qDS/TJ082XCHuHbEURQ9PfxK6leLdolcF2kwBmfAUbzmx4Nvc4uFRWJuKt8gIS054wSRW8Mht+Hmrbbp9guDkvHw+TsNTkfTDLfP+v31fU9vdguz1JmmvHiXHuyKHk1NlK5Vy/CCm0qYgCEXvQ6lZZjPCpYpCSih7N7Ho1arQ4TkSljcb/gFLA7WGV0zBKsS947Z/FP6d8pwiCW6C6A8BeHAg7n/espMK/mU3XpjTKDGGfgb+Df5oLNm2apH0rsV6xfL+t2AVeHSfajYlNGrKwIJNBi+TYpq3OOn4nRrn3zf1jd/seqADHehABzrQgQ70T63/Bz0lYQqWmkFeAAAAAElFTkSuQmCC"/>
          <p:cNvSpPr>
            <a:spLocks noChangeAspect="1" noChangeArrowheads="1"/>
          </p:cNvSpPr>
          <p:nvPr/>
        </p:nvSpPr>
        <p:spPr bwMode="auto">
          <a:xfrm>
            <a:off x="307975" y="-2332038"/>
            <a:ext cx="6372225" cy="5181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3 Tabla"/>
          <p:cNvGraphicFramePr>
            <a:graphicFrameLocks noGrp="1"/>
          </p:cNvGraphicFramePr>
          <p:nvPr>
            <p:extLst>
              <p:ext uri="{D42A27DB-BD31-4B8C-83A1-F6EECF244321}">
                <p14:modId xmlns:p14="http://schemas.microsoft.com/office/powerpoint/2010/main" val="2494980536"/>
              </p:ext>
            </p:extLst>
          </p:nvPr>
        </p:nvGraphicFramePr>
        <p:xfrm>
          <a:off x="155576" y="2276872"/>
          <a:ext cx="8880920" cy="3456384"/>
        </p:xfrm>
        <a:graphic>
          <a:graphicData uri="http://schemas.openxmlformats.org/drawingml/2006/table">
            <a:tbl>
              <a:tblPr firstRow="1" bandRow="1">
                <a:tableStyleId>{5C22544A-7EE6-4342-B048-85BDC9FD1C3A}</a:tableStyleId>
              </a:tblPr>
              <a:tblGrid>
                <a:gridCol w="888033"/>
                <a:gridCol w="3024335"/>
                <a:gridCol w="1296145"/>
                <a:gridCol w="1896223"/>
                <a:gridCol w="1776184"/>
              </a:tblGrid>
              <a:tr h="461836">
                <a:tc>
                  <a:txBody>
                    <a:bodyPr/>
                    <a:lstStyle/>
                    <a:p>
                      <a:pPr algn="ctr"/>
                      <a:r>
                        <a:rPr lang="es-MX" sz="1100" dirty="0" smtClean="0"/>
                        <a:t>HALLAZGO</a:t>
                      </a:r>
                      <a:endParaRPr lang="es-CO" sz="1100" dirty="0"/>
                    </a:p>
                  </a:txBody>
                  <a:tcPr anchor="ctr"/>
                </a:tc>
                <a:tc>
                  <a:txBody>
                    <a:bodyPr/>
                    <a:lstStyle/>
                    <a:p>
                      <a:pPr algn="ctr"/>
                      <a:r>
                        <a:rPr lang="es-MX" sz="1100" dirty="0" smtClean="0"/>
                        <a:t>ACTIVIDAD</a:t>
                      </a:r>
                      <a:endParaRPr lang="es-CO" sz="1100" dirty="0"/>
                    </a:p>
                  </a:txBody>
                  <a:tcPr anchor="ctr"/>
                </a:tc>
                <a:tc>
                  <a:txBody>
                    <a:bodyPr/>
                    <a:lstStyle/>
                    <a:p>
                      <a:pPr algn="ctr"/>
                      <a:r>
                        <a:rPr lang="es-MX" sz="1100" dirty="0" smtClean="0"/>
                        <a:t>RESPONSABLE</a:t>
                      </a:r>
                      <a:endParaRPr lang="es-CO" sz="1100" dirty="0"/>
                    </a:p>
                  </a:txBody>
                  <a:tcPr anchor="ctr"/>
                </a:tc>
                <a:tc>
                  <a:txBody>
                    <a:bodyPr/>
                    <a:lstStyle/>
                    <a:p>
                      <a:pPr algn="ctr"/>
                      <a:r>
                        <a:rPr lang="es-MX" sz="1100" dirty="0" smtClean="0"/>
                        <a:t>FECHA VENCIMIENTO PLAN DE MEJORAMIENTO CGR</a:t>
                      </a:r>
                      <a:endParaRPr lang="es-CO" sz="1100" dirty="0"/>
                    </a:p>
                  </a:txBody>
                  <a:tcPr anchor="ctr"/>
                </a:tc>
                <a:tc>
                  <a:txBody>
                    <a:bodyPr/>
                    <a:lstStyle/>
                    <a:p>
                      <a:pPr algn="ctr"/>
                      <a:r>
                        <a:rPr lang="es-MX" sz="1100" dirty="0" smtClean="0"/>
                        <a:t>FECHA</a:t>
                      </a:r>
                      <a:r>
                        <a:rPr lang="es-MX" sz="1100" baseline="0" dirty="0" smtClean="0"/>
                        <a:t> DE VENCIMIENTO INTERNA</a:t>
                      </a:r>
                      <a:endParaRPr lang="es-CO" sz="1100" dirty="0"/>
                    </a:p>
                  </a:txBody>
                  <a:tcPr anchor="ctr"/>
                </a:tc>
              </a:tr>
              <a:tr h="791719">
                <a:tc>
                  <a:txBody>
                    <a:bodyPr/>
                    <a:lstStyle/>
                    <a:p>
                      <a:pPr algn="ctr"/>
                      <a:endParaRPr lang="es-MX" sz="1000" b="1" dirty="0" smtClean="0">
                        <a:latin typeface="Arial" panose="020B0604020202020204" pitchFamily="34" charset="0"/>
                        <a:cs typeface="Arial" panose="020B0604020202020204" pitchFamily="34" charset="0"/>
                      </a:endParaRPr>
                    </a:p>
                    <a:p>
                      <a:pPr algn="ctr"/>
                      <a:r>
                        <a:rPr lang="es-MX" sz="1000" b="1" dirty="0" smtClean="0">
                          <a:latin typeface="Arial" panose="020B0604020202020204" pitchFamily="34" charset="0"/>
                          <a:cs typeface="Arial" panose="020B0604020202020204" pitchFamily="34" charset="0"/>
                        </a:rPr>
                        <a:t>19</a:t>
                      </a:r>
                    </a:p>
                    <a:p>
                      <a:pPr marL="0" marR="0" indent="0" algn="ctr" defTabSz="914400" rtl="0" eaLnBrk="1" fontAlgn="auto" latinLnBrk="0" hangingPunct="1">
                        <a:lnSpc>
                          <a:spcPct val="100000"/>
                        </a:lnSpc>
                        <a:spcBef>
                          <a:spcPts val="0"/>
                        </a:spcBef>
                        <a:spcAft>
                          <a:spcPts val="0"/>
                        </a:spcAft>
                        <a:buClrTx/>
                        <a:buSzTx/>
                        <a:buFontTx/>
                        <a:buNone/>
                        <a:tabLst/>
                        <a:defRPr/>
                      </a:pPr>
                      <a:r>
                        <a:rPr lang="es-MX" sz="1000" b="1" dirty="0" smtClean="0">
                          <a:solidFill>
                            <a:schemeClr val="tx1"/>
                          </a:solidFill>
                          <a:effectLst/>
                          <a:latin typeface="Arial" panose="020B0604020202020204" pitchFamily="34" charset="0"/>
                          <a:ea typeface="Calibri"/>
                          <a:cs typeface="Arial" panose="020B0604020202020204" pitchFamily="34" charset="0"/>
                        </a:rPr>
                        <a:t>CGR 2013</a:t>
                      </a:r>
                      <a:endParaRPr lang="es-CO" sz="1000" b="1" dirty="0" smtClean="0">
                        <a:solidFill>
                          <a:schemeClr val="tx1"/>
                        </a:solidFill>
                        <a:effectLst/>
                        <a:latin typeface="Arial" panose="020B0604020202020204" pitchFamily="34" charset="0"/>
                        <a:ea typeface="Calibri"/>
                        <a:cs typeface="Arial" panose="020B0604020202020204" pitchFamily="34" charset="0"/>
                      </a:endParaRPr>
                    </a:p>
                    <a:p>
                      <a:pPr algn="ctr"/>
                      <a:endParaRPr lang="es-CO" sz="1000" b="1" dirty="0">
                        <a:latin typeface="Arial" panose="020B0604020202020204" pitchFamily="34" charset="0"/>
                        <a:cs typeface="Arial" panose="020B0604020202020204" pitchFamily="34" charset="0"/>
                      </a:endParaRPr>
                    </a:p>
                  </a:txBody>
                  <a:tcPr anchor="ctr"/>
                </a:tc>
                <a:tc>
                  <a:txBody>
                    <a:bodyPr/>
                    <a:lstStyle/>
                    <a:p>
                      <a:pPr algn="just" fontAlgn="ctr"/>
                      <a:r>
                        <a:rPr lang="es-CO" sz="1000" b="0" i="0" u="none" strike="noStrike" dirty="0" smtClean="0">
                          <a:effectLst/>
                          <a:latin typeface="Arial" panose="020B0604020202020204" pitchFamily="34" charset="0"/>
                          <a:cs typeface="Arial" panose="020B0604020202020204" pitchFamily="34" charset="0"/>
                        </a:rPr>
                        <a:t>Elaborar un manual de procedimientos contables que especifique la revelación del detalle de las subcuentas otros.</a:t>
                      </a:r>
                      <a:endParaRPr lang="es-CO" sz="1000" b="0" i="0" u="none" strike="noStrike" dirty="0">
                        <a:effectLst/>
                        <a:latin typeface="Arial" panose="020B0604020202020204" pitchFamily="34" charset="0"/>
                        <a:cs typeface="Arial" panose="020B0604020202020204" pitchFamily="34" charset="0"/>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000" b="0" dirty="0" smtClean="0">
                          <a:solidFill>
                            <a:schemeClr val="tx1"/>
                          </a:solidFill>
                          <a:effectLst/>
                          <a:latin typeface="Arial" panose="020B0604020202020204" pitchFamily="34" charset="0"/>
                          <a:ea typeface="Calibri"/>
                          <a:cs typeface="Arial" panose="020B0604020202020204" pitchFamily="34" charset="0"/>
                        </a:rPr>
                        <a:t>Subdirección Administrativa y Financiera</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000" dirty="0" smtClean="0">
                          <a:latin typeface="Arial" panose="020B0604020202020204" pitchFamily="34" charset="0"/>
                          <a:cs typeface="Arial" panose="020B0604020202020204" pitchFamily="34" charset="0"/>
                        </a:rPr>
                        <a:t>31 de diciembre de</a:t>
                      </a:r>
                      <a:r>
                        <a:rPr lang="es-MX" sz="1000" baseline="0" dirty="0" smtClean="0">
                          <a:latin typeface="Arial" panose="020B0604020202020204" pitchFamily="34" charset="0"/>
                          <a:cs typeface="Arial" panose="020B0604020202020204" pitchFamily="34" charset="0"/>
                        </a:rPr>
                        <a:t> 2016</a:t>
                      </a:r>
                      <a:endParaRPr lang="es-CO" sz="1000" dirty="0" smtClean="0">
                        <a:latin typeface="Arial" panose="020B0604020202020204" pitchFamily="34" charset="0"/>
                        <a:cs typeface="Arial" panose="020B0604020202020204" pitchFamily="34" charset="0"/>
                      </a:endParaRPr>
                    </a:p>
                  </a:txBody>
                  <a:tcPr anchor="ctr"/>
                </a:tc>
                <a:tc>
                  <a:txBody>
                    <a:bodyPr/>
                    <a:lstStyle/>
                    <a:p>
                      <a:pPr algn="ctr"/>
                      <a:r>
                        <a:rPr lang="es-MX" sz="1000" dirty="0" smtClean="0">
                          <a:latin typeface="Arial" panose="020B0604020202020204" pitchFamily="34" charset="0"/>
                          <a:cs typeface="Arial" panose="020B0604020202020204" pitchFamily="34" charset="0"/>
                        </a:rPr>
                        <a:t>31 de octubre de 2016</a:t>
                      </a:r>
                      <a:endParaRPr lang="es-CO" sz="1000" dirty="0">
                        <a:latin typeface="Arial" panose="020B0604020202020204" pitchFamily="34" charset="0"/>
                        <a:cs typeface="Arial" panose="020B0604020202020204" pitchFamily="34" charset="0"/>
                      </a:endParaRPr>
                    </a:p>
                  </a:txBody>
                  <a:tcPr anchor="ctr"/>
                </a:tc>
              </a:tr>
              <a:tr h="923673">
                <a:tc>
                  <a:txBody>
                    <a:bodyPr/>
                    <a:lstStyle/>
                    <a:p>
                      <a:pPr algn="ctr"/>
                      <a:endParaRPr lang="es-MX" sz="1000" b="1" dirty="0" smtClean="0">
                        <a:latin typeface="Arial" panose="020B0604020202020204" pitchFamily="34" charset="0"/>
                        <a:cs typeface="Arial" panose="020B0604020202020204" pitchFamily="34" charset="0"/>
                      </a:endParaRPr>
                    </a:p>
                    <a:p>
                      <a:pPr algn="ctr"/>
                      <a:endParaRPr lang="es-MX" sz="1000" b="1" dirty="0" smtClean="0">
                        <a:latin typeface="Arial" panose="020B0604020202020204" pitchFamily="34" charset="0"/>
                        <a:cs typeface="Arial" panose="020B0604020202020204" pitchFamily="34" charset="0"/>
                      </a:endParaRPr>
                    </a:p>
                    <a:p>
                      <a:pPr algn="ctr"/>
                      <a:endParaRPr lang="es-MX" sz="1000" b="1" dirty="0" smtClean="0">
                        <a:latin typeface="Arial" panose="020B0604020202020204" pitchFamily="34" charset="0"/>
                        <a:cs typeface="Arial" panose="020B0604020202020204" pitchFamily="34" charset="0"/>
                      </a:endParaRPr>
                    </a:p>
                    <a:p>
                      <a:pPr algn="ctr"/>
                      <a:r>
                        <a:rPr lang="es-MX" sz="1000" b="1" dirty="0" smtClean="0">
                          <a:latin typeface="Arial" panose="020B0604020202020204" pitchFamily="34" charset="0"/>
                          <a:cs typeface="Arial" panose="020B0604020202020204" pitchFamily="34" charset="0"/>
                        </a:rPr>
                        <a:t>20</a:t>
                      </a:r>
                    </a:p>
                    <a:p>
                      <a:pPr marL="0" marR="0" indent="0" algn="ctr" defTabSz="914400" rtl="0" eaLnBrk="1" fontAlgn="auto" latinLnBrk="0" hangingPunct="1">
                        <a:lnSpc>
                          <a:spcPct val="100000"/>
                        </a:lnSpc>
                        <a:spcBef>
                          <a:spcPts val="0"/>
                        </a:spcBef>
                        <a:spcAft>
                          <a:spcPts val="0"/>
                        </a:spcAft>
                        <a:buClrTx/>
                        <a:buSzTx/>
                        <a:buFontTx/>
                        <a:buNone/>
                        <a:tabLst/>
                        <a:defRPr/>
                      </a:pPr>
                      <a:r>
                        <a:rPr lang="es-MX" sz="1000" b="1" dirty="0" smtClean="0">
                          <a:solidFill>
                            <a:schemeClr val="tx1"/>
                          </a:solidFill>
                          <a:effectLst/>
                          <a:latin typeface="Arial" panose="020B0604020202020204" pitchFamily="34" charset="0"/>
                          <a:ea typeface="Calibri"/>
                          <a:cs typeface="Arial" panose="020B0604020202020204" pitchFamily="34" charset="0"/>
                        </a:rPr>
                        <a:t>CGR 2013</a:t>
                      </a:r>
                      <a:endParaRPr lang="es-CO" sz="1000" b="1" dirty="0" smtClean="0">
                        <a:solidFill>
                          <a:schemeClr val="tx1"/>
                        </a:solidFill>
                        <a:effectLst/>
                        <a:latin typeface="Arial" panose="020B0604020202020204" pitchFamily="34" charset="0"/>
                        <a:ea typeface="Calibri"/>
                        <a:cs typeface="Arial" panose="020B0604020202020204" pitchFamily="34" charset="0"/>
                      </a:endParaRPr>
                    </a:p>
                  </a:txBody>
                  <a:tcPr anchor="ctr"/>
                </a:tc>
                <a:tc>
                  <a:txBody>
                    <a:bodyPr/>
                    <a:lstStyle/>
                    <a:p>
                      <a:pPr algn="just" fontAlgn="ctr"/>
                      <a:r>
                        <a:rPr lang="es-CO" sz="1000" b="0" i="0" u="none" strike="noStrike" dirty="0" smtClean="0">
                          <a:effectLst/>
                          <a:latin typeface="Arial" panose="020B0604020202020204" pitchFamily="34" charset="0"/>
                          <a:cs typeface="Arial" panose="020B0604020202020204" pitchFamily="34" charset="0"/>
                        </a:rPr>
                        <a:t>Elaborar un manual de procedimientos contables que especifique el procedimiento para el registro en la cuenta 19 "otros activos"</a:t>
                      </a:r>
                      <a:endParaRPr lang="es-CO" sz="1000" b="0" i="0" u="none" strike="noStrike" dirty="0">
                        <a:effectLst/>
                        <a:latin typeface="Arial" panose="020B0604020202020204" pitchFamily="34" charset="0"/>
                        <a:cs typeface="Arial" panose="020B0604020202020204" pitchFamily="34" charset="0"/>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000" b="0" dirty="0" smtClean="0">
                          <a:solidFill>
                            <a:schemeClr val="tx1"/>
                          </a:solidFill>
                          <a:effectLst/>
                          <a:latin typeface="Arial" panose="020B0604020202020204" pitchFamily="34" charset="0"/>
                          <a:ea typeface="Calibri"/>
                          <a:cs typeface="Arial" panose="020B0604020202020204" pitchFamily="34" charset="0"/>
                        </a:rPr>
                        <a:t>Subdirección Administrativa y Financiera</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000" dirty="0" smtClean="0">
                          <a:latin typeface="Arial" panose="020B0604020202020204" pitchFamily="34" charset="0"/>
                          <a:cs typeface="Arial" panose="020B0604020202020204" pitchFamily="34" charset="0"/>
                        </a:rPr>
                        <a:t>31 de diciembre de</a:t>
                      </a:r>
                      <a:r>
                        <a:rPr lang="es-MX" sz="1000" baseline="0" dirty="0" smtClean="0">
                          <a:latin typeface="Arial" panose="020B0604020202020204" pitchFamily="34" charset="0"/>
                          <a:cs typeface="Arial" panose="020B0604020202020204" pitchFamily="34" charset="0"/>
                        </a:rPr>
                        <a:t> 2016</a:t>
                      </a:r>
                      <a:endParaRPr lang="es-CO" sz="1000" dirty="0" smtClean="0">
                        <a:latin typeface="Arial" panose="020B0604020202020204" pitchFamily="34" charset="0"/>
                        <a:cs typeface="Arial" panose="020B0604020202020204" pitchFamily="34" charset="0"/>
                      </a:endParaRPr>
                    </a:p>
                  </a:txBody>
                  <a:tcPr anchor="ctr"/>
                </a:tc>
                <a:tc>
                  <a:txBody>
                    <a:bodyPr/>
                    <a:lstStyle/>
                    <a:p>
                      <a:pPr algn="ctr"/>
                      <a:r>
                        <a:rPr lang="es-MX" sz="1000" dirty="0" smtClean="0">
                          <a:latin typeface="Arial" panose="020B0604020202020204" pitchFamily="34" charset="0"/>
                          <a:cs typeface="Arial" panose="020B0604020202020204" pitchFamily="34" charset="0"/>
                        </a:rPr>
                        <a:t>31 de octubre de 2016</a:t>
                      </a:r>
                      <a:endParaRPr lang="es-CO" sz="1000" dirty="0">
                        <a:latin typeface="Arial" panose="020B0604020202020204" pitchFamily="34" charset="0"/>
                        <a:cs typeface="Arial" panose="020B0604020202020204" pitchFamily="34" charset="0"/>
                      </a:endParaRPr>
                    </a:p>
                  </a:txBody>
                  <a:tcPr anchor="ctr"/>
                </a:tc>
              </a:tr>
              <a:tr h="1279156">
                <a:tc>
                  <a:txBody>
                    <a:bodyPr/>
                    <a:lstStyle/>
                    <a:p>
                      <a:pPr algn="ctr"/>
                      <a:r>
                        <a:rPr lang="es-MX" sz="1000" b="1" dirty="0" smtClean="0">
                          <a:latin typeface="Arial" panose="020B0604020202020204" pitchFamily="34" charset="0"/>
                          <a:cs typeface="Arial" panose="020B0604020202020204" pitchFamily="34" charset="0"/>
                        </a:rPr>
                        <a:t>23</a:t>
                      </a:r>
                    </a:p>
                    <a:p>
                      <a:pPr marL="0" marR="0" indent="0" algn="ctr" defTabSz="914400" rtl="0" eaLnBrk="1" fontAlgn="auto" latinLnBrk="0" hangingPunct="1">
                        <a:lnSpc>
                          <a:spcPct val="100000"/>
                        </a:lnSpc>
                        <a:spcBef>
                          <a:spcPts val="0"/>
                        </a:spcBef>
                        <a:spcAft>
                          <a:spcPts val="0"/>
                        </a:spcAft>
                        <a:buClrTx/>
                        <a:buSzTx/>
                        <a:buFontTx/>
                        <a:buNone/>
                        <a:tabLst/>
                        <a:defRPr/>
                      </a:pPr>
                      <a:r>
                        <a:rPr lang="es-MX" sz="1000" b="1" dirty="0" smtClean="0">
                          <a:solidFill>
                            <a:schemeClr val="tx1"/>
                          </a:solidFill>
                          <a:effectLst/>
                          <a:latin typeface="Arial" panose="020B0604020202020204" pitchFamily="34" charset="0"/>
                          <a:ea typeface="Calibri"/>
                          <a:cs typeface="Arial" panose="020B0604020202020204" pitchFamily="34" charset="0"/>
                        </a:rPr>
                        <a:t>CGR 2013</a:t>
                      </a:r>
                      <a:endParaRPr lang="es-CO" sz="1000" b="1" dirty="0" smtClean="0">
                        <a:solidFill>
                          <a:schemeClr val="tx1"/>
                        </a:solidFill>
                        <a:effectLst/>
                        <a:latin typeface="Arial" panose="020B0604020202020204" pitchFamily="34" charset="0"/>
                        <a:ea typeface="Calibri"/>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s-CO" sz="1000" b="1" dirty="0" smtClean="0">
                        <a:solidFill>
                          <a:schemeClr val="tx1"/>
                        </a:solidFill>
                        <a:effectLst/>
                        <a:latin typeface="Arial" panose="020B0604020202020204" pitchFamily="34" charset="0"/>
                        <a:ea typeface="Calibri"/>
                        <a:cs typeface="Arial" panose="020B0604020202020204" pitchFamily="34" charset="0"/>
                      </a:endParaRPr>
                    </a:p>
                  </a:txBody>
                  <a:tcPr anchor="ctr"/>
                </a:tc>
                <a:tc>
                  <a:txBody>
                    <a:bodyPr/>
                    <a:lstStyle/>
                    <a:p>
                      <a:pPr algn="just" fontAlgn="ctr"/>
                      <a:r>
                        <a:rPr lang="es-CO" sz="1000" b="0" i="0" u="none" strike="noStrike" dirty="0" smtClean="0">
                          <a:effectLst/>
                          <a:latin typeface="Arial" panose="020B0604020202020204" pitchFamily="34" charset="0"/>
                          <a:cs typeface="Arial" panose="020B0604020202020204" pitchFamily="34" charset="0"/>
                        </a:rPr>
                        <a:t>Elaborar un manual de procedimientos contables que especifique la revelación del detalle de las subcuentas "otros".</a:t>
                      </a:r>
                      <a:endParaRPr lang="es-CO" sz="1000" b="0" i="0" u="none" strike="noStrike" dirty="0">
                        <a:effectLst/>
                        <a:latin typeface="Arial" panose="020B0604020202020204" pitchFamily="34" charset="0"/>
                        <a:cs typeface="Arial" panose="020B0604020202020204" pitchFamily="34" charset="0"/>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000" b="0" dirty="0" smtClean="0">
                          <a:solidFill>
                            <a:schemeClr val="tx1"/>
                          </a:solidFill>
                          <a:effectLst/>
                          <a:latin typeface="Arial" panose="020B0604020202020204" pitchFamily="34" charset="0"/>
                          <a:ea typeface="Calibri"/>
                          <a:cs typeface="Arial" panose="020B0604020202020204" pitchFamily="34" charset="0"/>
                        </a:rPr>
                        <a:t>Subdirección Administrativa y Financiera</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000" dirty="0" smtClean="0">
                          <a:latin typeface="Arial" panose="020B0604020202020204" pitchFamily="34" charset="0"/>
                          <a:cs typeface="Arial" panose="020B0604020202020204" pitchFamily="34" charset="0"/>
                        </a:rPr>
                        <a:t>31 de diciembre de</a:t>
                      </a:r>
                      <a:r>
                        <a:rPr lang="es-MX" sz="1000" baseline="0" dirty="0" smtClean="0">
                          <a:latin typeface="Arial" panose="020B0604020202020204" pitchFamily="34" charset="0"/>
                          <a:cs typeface="Arial" panose="020B0604020202020204" pitchFamily="34" charset="0"/>
                        </a:rPr>
                        <a:t> 2016</a:t>
                      </a:r>
                      <a:endParaRPr lang="es-CO" sz="1000" dirty="0" smtClean="0">
                        <a:latin typeface="Arial" panose="020B0604020202020204" pitchFamily="34" charset="0"/>
                        <a:cs typeface="Arial" panose="020B0604020202020204" pitchFamily="34" charset="0"/>
                      </a:endParaRPr>
                    </a:p>
                  </a:txBody>
                  <a:tcPr anchor="ctr"/>
                </a:tc>
                <a:tc>
                  <a:txBody>
                    <a:bodyPr/>
                    <a:lstStyle/>
                    <a:p>
                      <a:pPr algn="ctr"/>
                      <a:r>
                        <a:rPr lang="es-MX" sz="1000" dirty="0" smtClean="0">
                          <a:latin typeface="Arial" panose="020B0604020202020204" pitchFamily="34" charset="0"/>
                          <a:cs typeface="Arial" panose="020B0604020202020204" pitchFamily="34" charset="0"/>
                        </a:rPr>
                        <a:t>31 de octubre de 2016</a:t>
                      </a:r>
                      <a:endParaRPr lang="es-CO" sz="1000" dirty="0">
                        <a:latin typeface="Arial" panose="020B0604020202020204" pitchFamily="34" charset="0"/>
                        <a:cs typeface="Arial" panose="020B0604020202020204" pitchFamily="34" charset="0"/>
                      </a:endParaRPr>
                    </a:p>
                  </a:txBody>
                  <a:tcPr anchor="ctr"/>
                </a:tc>
              </a:tr>
            </a:tbl>
          </a:graphicData>
        </a:graphic>
      </p:graphicFrame>
    </p:spTree>
    <p:extLst>
      <p:ext uri="{BB962C8B-B14F-4D97-AF65-F5344CB8AC3E}">
        <p14:creationId xmlns:p14="http://schemas.microsoft.com/office/powerpoint/2010/main" val="11357948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Proceso alternativo"/>
          <p:cNvSpPr/>
          <p:nvPr/>
        </p:nvSpPr>
        <p:spPr>
          <a:xfrm>
            <a:off x="1853245" y="1556792"/>
            <a:ext cx="5904656" cy="605681"/>
          </a:xfrm>
          <a:prstGeom prst="flowChartAlternateProcess">
            <a:avLst/>
          </a:prstGeom>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7 CuadroTexto"/>
          <p:cNvSpPr txBox="1"/>
          <p:nvPr/>
        </p:nvSpPr>
        <p:spPr>
          <a:xfrm>
            <a:off x="2411760" y="386695"/>
            <a:ext cx="6624736" cy="830997"/>
          </a:xfrm>
          <a:prstGeom prst="rect">
            <a:avLst/>
          </a:prstGeom>
          <a:noFill/>
        </p:spPr>
        <p:txBody>
          <a:bodyPr wrap="square" rtlCol="0">
            <a:spAutoFit/>
          </a:bodyPr>
          <a:lstStyle/>
          <a:p>
            <a:pPr algn="ctr"/>
            <a:r>
              <a:rPr lang="es-CO" sz="2400" dirty="0" smtClean="0"/>
              <a:t>SEGUIMIENTO PLAN DE MEJORAMIENTO DE LA CGR AL 30 DE </a:t>
            </a:r>
            <a:r>
              <a:rPr lang="es-CO" sz="2400" dirty="0"/>
              <a:t>SEPTIEMBRE </a:t>
            </a:r>
            <a:r>
              <a:rPr lang="es-CO" sz="2400" dirty="0" smtClean="0"/>
              <a:t>DE 2016</a:t>
            </a:r>
            <a:endParaRPr lang="es-CO" sz="2400" dirty="0"/>
          </a:p>
        </p:txBody>
      </p:sp>
      <p:sp>
        <p:nvSpPr>
          <p:cNvPr id="9" name="8 CuadroTexto"/>
          <p:cNvSpPr txBox="1"/>
          <p:nvPr/>
        </p:nvSpPr>
        <p:spPr>
          <a:xfrm>
            <a:off x="2306686" y="1556792"/>
            <a:ext cx="5217642" cy="923330"/>
          </a:xfrm>
          <a:prstGeom prst="rect">
            <a:avLst/>
          </a:prstGeom>
          <a:noFill/>
        </p:spPr>
        <p:txBody>
          <a:bodyPr wrap="square" rtlCol="0">
            <a:spAutoFit/>
          </a:bodyPr>
          <a:lstStyle/>
          <a:p>
            <a:pPr algn="ctr"/>
            <a:r>
              <a:rPr lang="es-CO" dirty="0" smtClean="0">
                <a:solidFill>
                  <a:schemeClr val="bg1"/>
                </a:solidFill>
              </a:rPr>
              <a:t>ACTIVIDADES DEL PLAN DE MEJORAMIENTO PRÓXIMAS A VENCERSE</a:t>
            </a:r>
          </a:p>
          <a:p>
            <a:endParaRPr lang="es-CO" dirty="0">
              <a:solidFill>
                <a:schemeClr val="bg1"/>
              </a:solidFill>
            </a:endParaRPr>
          </a:p>
        </p:txBody>
      </p:sp>
      <p:sp>
        <p:nvSpPr>
          <p:cNvPr id="2" name="AutoShape 2" descr="data:image/png;base64,iVBORw0KGgoAAAANSUhEUgAAAPkAAADKCAMAAABQfxahAAAB7FBMVEX////8+/vCJA720S8AFW0AAADw8PDr6+v4+Pj09PT5+fnDw8PS0tK+vr6xsbHj4+Ojo6N7e3uEhITY2NiXlpYAAG90dHRaWlpubm7kxjsRERHm5ua5ubmLi4sxMTHQ0NA5OTkAInxGRkZPT08aGhxmZmYAEGMgICCqqamcnJyIiIgoKChKSkr41ToAIH2DgIUADVoAEFH44WMADlfluinJwcT31UvXqyMHEUw5LiARGD8AI4EAK4aZEwqFgHwwRpeJiJW4Hw3421TIExHxyC4bHSSlgBe+mSb+864ADmj86oX++MbLzuiNlsc1IiFRIR9xFBSFDA0AMoezud1XWWeCcSioFgrLyb6DdkA5QGtVWXSahCTq5cNaIB1sebU3QWFuZ1L/8Z5tHBUcJUPa28VAIx5CQ1FMW6NsXR+KEA1fPz5WXZGnnWxsUE48SYq7qF+VkHlINjR+RUPSsT+IYWB3eKCoo4HHrkyrqrlubXqaiT9UUD+EeVQrMnbAoR8ZHS6hptKRcBheSB+qgxhURSPq12o0LSMQGzp9XRlQQxj28dpbbq/129z1trbqkY7eamjaS0jxnpzULjH0xMPWPUHpgHrfxFHYrazIsLTCrVnJyLChhITfyG2oXF6jIiSwS0qebWvMu3nZio6flWQalw/PAAAatUlEQVR4nO2d+WPbxpXHwdoACILEHZABAYLiIQKkJMq6LcmS5UrW7ThWa29TWxs7Tmxv2t303LhHZNmO7fo+4jS7Sdvd7T+6MwCPmQEoS3Ia0Km+PyQySAzmg/fmzZsZDEhRBzrQgQ50oAMd6EAHOtCBdlKMYVgxadt2MpllGS7q6nwnSmTFlFCt+9IseUZWZmYUy+TFbNRV+0eKtd163XLMc5fv31+F2tjYWINKCZIiW47NRF3Df4RiqqPU3RR7f3Xp4sWVIagTn0+dOTM7O3vlweY6uAO248qW+X0zfdaRFUG8vwqYT5wYG+v39eVbPQ1NTZ+ZfQDwbWlmJvX9gY/zVl24vLoEqD3oQ/2HfL391vJhXz0DAB/Qb95YW5MUTU1EXedvQ6wga+p5DxtSo3r7rcOYAD0w/Y21UUtJxaOu9+uKM3Xn/qqPfYgUSe7BT0/Pbm6suTr/RrPHBMC9tHKCNHZn8oblHwD2GT7q6u9ftiwBe/d34O5E3mLXlGTUBPsTa9XV1Y723okcwk8Bdlt238T8jtfPnV8Z2oF7R/LDINif2VwTdDVqjr2K06z7S0NID7ZXcs/nZ28kZ9xY1Cx7kqqbnqPvgP1KcmD36enNNUkWo6bZg0z98tLQ2A7c857GlwcHB3t7l5c7svdMzW7weipqnl0LePrFzgafHxkfX7x16+T29vbWwsLW1tbdyYnhwd5wfNC9r68pTtREuxNXl1Y/78ANqBdPbt+7efvonQpQqamFrbsTw6HwILV5sKa5b0I6y9TN1VBPnwfYt7ZvHr0DUWu5fKHQ19dXKORzjRuwcHcyFB56vFPtfvRs/Vx4E58fXwTYlYVKrq+sVzXJEQTTNAVH0iy93OfjL9ydGAyy90xD9G5PZln93NKJIDg0972jJaNSKFuSaasiyzKcJ4bNiqptStVyX81z+4lgkwdd+w2hy9FZGYAH2/j8+MmrRxcqhYwm2CLLJRIxTIk4x4q2oGUK0PJbE729YehKN6PH62Hg88Ded4xauirYWS4Ro2IBgbFNLMEB+Gq6ZpRKd48EzQ6t3r1tnYPgYwFHX7x31KiVNV5k4mHYLfxYnFFTWhmwL4BYF0R3rKgBO0pzAhbvnx/fvm1Uyi4vcp2h237PibxWrhjQ5ckwd2bD7dZ+XdBWA8ENGPwOXbRS4o7mRgwP2FNWn2EsTBKRbqBndk3pziE7f/082Z3Nj9y6adR0Qd2NvVtiVEcHLn+X8Pie6StrXTl0YzP3PyfBx0/epvs0m92dvds+z/JaAXg8EegGQDYns1FzBhSrnwO5OgG+fZQuO3szuC9OddKGQTb2nul1R4saNCBBWwqC3zF0MxvfOzho7llTLwH0QQJ9w+q2gZtYB408AF5TeDa2R1dviuWVirFAWn12Te8yf6+fW8H7Mw/csplQi1Lefxr/8/8ZFGNXawbR1numNs3u8veUtoTPuME2nrPs8CZOwXyVYVkWLiHHO7YGzrY8dMLfq3bUtIiYQIc2cvJ2zUqGgidgkp4SJFfTNFdyTF7NMuF3iLOrFQPv3GDXNtNFE7KScBG3+Mit2xUlaHHg1hybNF3F0gRz1JMgWYrlgMw2EYo+UyqBlAbz93W3e4KcWF/F4/r84tWazAfbeIIRU5osjT588eLRs8cvX758/PjZoxcPRwVFEZJsCDvD6yDKYWN2EOTkrhm1aakVLK7DRl5OkeAUSM4ERRt9+Ojxk6fPn/+woedfPHn57MVDR3ZtNk4GuwRrlommPtCz6QhREzdEmnweNPKiEDAhJ5qKq754/NSD/sEPf+DLo3/68tFDQXaTATdJZJ0+sqmf2ZC7pKVr5wiTL17NuyIKDi3J2lpVffHyC0hNCsI/eQbYTZG4X1Rc1XJ4r97TNUbPkiYHvi7beF9FJURBHn3x8nkIdsvyTx6pVY3Mdam4LVfuHiGN3hUt3RFwk4PxWdok3JZT3erDZ087cTfgn798ISiBwMgK6a3JQczo6243DFcT+nnS5L/XRDxljauW9PBJR4O32Z8+GpVhwos1dVH7iDA6GKlHjQ1kaxcJk1/V8Z6cYpKW8GJng7fM/uyhbBLoHJ8hjD51o9oFA3Xr3BBpcimLRbc4AH+0G3DI/vxlED3rfjSJG/3Kp1LU3CBxXUXTt/mRRcLkIDoD8C92Bw7N/nhUHsXDXJzXP8DGqyB7n4k8xqWkFdzkP33fZbFGLrrSiy92ye2hvxwlu4as+6MJtE8HKawW+ZMk1mXc2T/78XU7jpIzZhW08V2DQ4d/ZlpYiKRASw+4e9TzsGx9dQxz9lvva2grj4Hu+OGewCH6I81B+7ZETLTeOzJMuHvE5LZ1EXf232VMrJWL2ujj3bbxlr8/fSjzmL8z5nXM3Qem1pWIH6WQiMi++Pe6iiagnGk9er43cL+pg5QAlSr/ZBiNcQMPpIjHqnU8jRlZfN9B41tCVUaf7BUc+vsLK4XFd9Z9bxAdp/fMRtyvMfUlrJkDZ+fRGjOm9myPvu6jPxm1RDROcqnrf0TJB6YjHrCBBA5v5n+XVcxJldE9hrcm+iMLu4WJ5MzHvURDj3QSNuXgvflnn2gsZqn9mRwa/Su8jxC195axfu2BFulMpPbfeDP/1YyAWiqrfbU/k4Mg96hqo30E41w/jE3NzH4a6SAdBDjU5CP/hfVGIL69eL4vcID+UhIYZHIqnpJn0an3njOfRjnxzuF5zKGRn9WTWJfmvtyfyQH5F9DdEfKk/jHq7jCXifAZCra+hE/A/baKdsOs+9XTfYLDGKck0RRWrP4GI5+6EeWgRa3jof3t32JhSbT+vF9nB+SPLR4dAGS132BrylPrMxFu8rI1PLR/+YnDIJVNKo/26+wwujsChxTGSMd7UPKBTSvC2QmeGKJ+aaGhPc5rj1+D/IuvsOEuIxw/g5E/0CIlx7P2z+UUEto509lH5toif/5nC206nFmfRcl7rkQ5RHckfPLxG7RTA12ws8/e3CP/4Z8VNFzGU/UrOPnxKMk/Ich1HhmoMdJXe5iLCZI/UtBMOM7j5AOzxyOceibI+1eu2wg56NT2PEBF0f+PJH8wgJOb3UXeDEpUjHG/fj3yahIjl7uWvL9/RUfJWenr/XfnITZXuoncHcNtXufb5BQDyOf2DT43R5CncPLDs8cjnJUR3C/nMXKl3asBcufrv74eORrbQa9GkkcY23mNINdMJO3iTOt1yM9+bWHkwvErWBJ35XiEmYxtfYOSjw05aPYKWubf5vaNPnfsayyHY6VPZ1Hy5StRrq0llW/eRm1+4pyLTMkkbPkvZ/dLPnf2r3UBnXRntU+nMfIHMxHOO2f1b0Yw8stVNOFUq//zGuR/q6OpMBilEuSbUT4+wFz/X4y8/3wdDces9OtrZ/dLfuwvShKduVf1G1MDGHmki4r1n41gIW6pjiZxnKmfPrY/o8+dPfZrdKxPxfmZdSy0L/8m0sdAtd/+Cg/uFrq2lEjKvzy2P6PPHXs3I7SjJXAvQboyjY1Yjke6pih88ivM3YfOYfE4q/382v6MPnftlzK6JkuBAIeF9t4z1yN9Vsae+U88xJ2vI+u/FGdmLu3L6MDkP8dX1lR5Yxrx9t7lf5cjfWCElf9jHHH3ftjQ0ckztfpv7+4nvJ+9diGDPUQJcoP1KYz8Yznady3Vf4aRj61IDrauJqQv7CO8zx07/QsLW6ZiJAfL4HqX34t495r0yWd4Q79cR1cC46ryi0t7bulzZ999p4yvpaozG2cw8t7rEY7UoGwZb+j9Szq25s+Y6Q9P79Xfzx678AuslVPx1Mz6FELeO/hHPeInB7I60dBXBDSBpWKiln/n2t7Q545dOIUvRoNO4lOsT+vt/Tjyp36tP6Du3g+iu4ymXhTH65UL1/ZCDhr5qT4HXZKFz75uTGMm733PjRicMmcWx5FXp/SPXXSx1YYYKxRLF/bS1M+ePlWzVOz5KlaSsLF57/CRaHtzqGzmd4uoux8aOo8/PBAX3Xxl9+hzANyQeQ57pC5Jxrfhn0Tcp0HV/7CIxrhDYxfxR7rgw5+1XVsdhPVTdBl/VJpiJHcTjW+Hh4ffi/7pT4rP/HQcy92HzuvYICvG2FapdGFXYQ5anC4L2NMSXivHTX5kohz5I5BgKKH/yyLesV10XPyRXQbuvnpnF8kciOoVEjyWAIF9sweLb0f+tSt2bknvE0Y/sSpjfRIFrZ6jT4ER647sMIEpGWUzi+/oYFKglU/hJv9RV2znEDM/Joy+cg57HJCiYpytFejKzmY/e+zSKaMim+TWH3Xm0ys9Pcja+fDEB12yOdV6/ySezfQvaRLm71SCU51yyahd6MQ+d/bY6Q9LRkGzGWLjVlaT1nuIVv5RF8Q3KLX840XM3cdO3NdTKAH4M571XqJw6sLpY2dJp5+bO3vt0ocVo6Y7KkeAsybwdSx9G5z4INMlrw+L1d/fHj+Eoa9crtvkTlsmKeh5w6h8COEB/ZwPDaz97qV3TpWMSlojt7DAnRzyGj7N3ntk8qPI87emkuWriyPYMtOJi2Y9GcfNR8VY25ELJaNUOfXhhUun34U6fenCO6cqJcPI+a8fISzOJWVzE/f14cmtTPe8C1f7/fY44e9LkqYG9ldzrC1Y5XzFMAB+Q4C6lCvKEi8G97FyatW5MY2bfGLro6gf6kcklv90a+QQtqw6tGppYmCfKXxxCO9oerqQq3kvCKvk8sWMIqWSLBfch86pmnvjDOHrd7f06BPXtqTiVSzI+eiuGA+QU3D7eZIXHFezqpamSULKVlkOvoKA/Gpc1TQQ3bC55sHJhWL3bMKmYCJ3G/d3gP45sHrQ4RvWhK8I88Qy8bCd503w2R7S13NWd70S007/6eRIwOqaRYa5lumb/4Mnh9+cpOUGwIc/KJW7YI8eJjd/FR+zgTA3tCopdujLBF4tlp9xNmaJ6DY8WSp0UXjzxch37n02f4i0ekon0/BXCzhBImvKJghuGDhs5LV61KBB2emjRFOHc1NLl2Vpzy8RArmuJK+t41EdNvIFo1uyN0xm4Taeynkpzcp9rc5nQ9+H1xGc5RV3bRP39MPLvUe26O6K6y25udtElANWH1tZPae7SSaxW/QEm3RlfuPKNGnxI1tGvktGKqQ4pXL71ghp9f6hi/cdXVBD3yYU5GZUR3bWNskmDqLbllHrsg6tLVY3APo8iT62sgRc3vFem9KhC4MCBcRBZj/jrt2YnQoDLyndMBETLrEcig5a++plV3a9N0HuYG6Rd2VpDTg66emeqxtd/WprtUwH0b0RzMrqfaGuOLbIxpum987w//Zee+oosrB248E0aW/f4kbUy0mvEEQnw5zv8ieAz1+WdMU1bTXLcly8IY5jAbXpKrI0urYeYm8vZ+168Ab6eADd6+GGVpbOXxasumy5jsnzNhSfEiRLVizBBuaenR4I4Yb9ePeDA/QMHUhpmu3dg1+9f/lcyrXq9bosyzOKBZxgbW1jHWD3BP0czj5NLhiVNwAcoMtG5d5i0OMb8GOAfuXiEvzBqfvw16Y2bqxvXpmdnhoIw4ZN/G7JqHVxVEfFKjXjZkica9GPAfwTQ0NDn0/Pzp45Mz3t/fRSGLYX1EtGXov8dRq7FCcVOng8avz+/rffGtgBGmgZeHrJKHbd8GwHCemOHo/oFb9Q0dt7BHh6KRP5evGeZMs1GgxgyFx2L+S9nsHzUb9PYs9i3aJRuXlrJ5ffkbx3cAK08FLa6dZUfQfZep6+c28n9o7kvcuQGxq826aedidOKNeMndg7kC/3+ty5THeOxncjUUuXjKNXT46Hx7ow8mUQ1yYhdy0tdceC6T6lWsWKcefm9mIYfJB8uXd44u4C/NWStNY9S0j7lKrB3144GgZPkPcOHpn0sEu5svRmNnBCopMplIwKgL8F6Zv4/W3y5eXlwSMTk1sedq1PF95oP0fFpKx0HvRRd27fvHcS4I+PjMA78PZbvb2Dw8MTE5N3fehSqVIoa8k3JVfdnURTg781Y5QqR2/fvHpve3v75Mntu1tbCwutH1+q5IoZl//emBsRy0tyuS/v/8xSpVK5c6dNXcsXy4qQ7KZV0m9ZrC1oVb2c7ivk87lcLp8vFIrpsmy5KfXNGIi+nhKsmuQFIPirU3Yyy3yPTX2gAx3oQAc60IEOdKBdKylEvIUxMtH0mzVL/62pSnfX71J9Z8rSfVFXISKl6X+GIW+IbLqbfojsuxRdjboGEYnlu/dnhLtUTHh0YPC5YA7/VoxhYlSCCRH8Lvrv4NooPhkV32FuiqgDRV6ooQRZRAckVKKWr9B0LS3hX1Ut73DRaZeo4OFTpUFUcegQZSlKxw7kNbxwDs86JJoOnW+3lVwJVk1of8pi5dbSzWJ4msYW3UHlXrFkw6Tb5SBBQkQOy23yGtqaQOHJjuQyeQxbIwWf5l5Jnsy3z24lKSxZbl8slLyPpss7gichGZ9l2axZALVp3iYTHC4LqiiqLrh8JdskpwskeZz1xQjg0o2/WZ+tsWsFCqChFfOqjxg9lFwD38mY4OSkVgNeE2+dqrXLtctNQIIccu1odBvcs9b6Je9bywevwdO8pzUBEs02yWmdIG/JbH7LFyBH3oNEidiZMl3Ko0YPIwfgBY8FPirqggpxTXKn/cKiGLyOGEKepnM1Ot0ZHBSDfgqqV2sg9bV34VCiQVda5HT7t752Tw4KscC/kcu6SdT/Q8hT0Jix5qYQaMNCkByIg/8OkMPSBcL/MaUbSK0Tct53c3QJ2X4Uh56h+eQlUFxrKLgncqfpT145IFT20fkdyGPAv7HHwUHxQhg5GKFlguTA5FSs1Nnoavi4joeHscuCQB3zamzAP/n26Xsib/ZtjHcjbcToQXLwdeydHTGq6PtjCLkWIFc9+zidW7rlF0YqAw5jV42Jfi0V6LHl1iX2RF5uXwt8xCViVKHd0oPkBbpI7O21fQ6CnGpUDSfvgyaPxSodw3uh3WGhgm0ZJ6dK3jehzeFZBrM7ckROu5XA6AxbsN0+FCBP0LREblEGwaFJ3hZX8OqEk3sm9/2sg9FrdOgzlv55GHnGazI+OVejK7HdkMMfQW4I9Jit0TNs5aDMBPDfptED5CwsmqhDwQuu4JNyu2C51Tui5MWm05Y6GJ1pBA1CYig53SKnGMMPHa8ix6Q3cyDf5A3/TXUg52F6GCDvo0IyGb51RpM82QToaPQ4HWrzbCh5rU0Oiy6/mtwop30BgyM/MgC6t8bmzbbRA+R2qM3TPnmxUS5IMwtm84Yi5OWmyRNUp/Ceo0P3ghHRE1417eUhTXJ4Ge2V5K2IxqJdSALJRNWm0QPkHNm9gDrkvBNZpEtQkI6xTS4iHa/Zwejl8DuSBxbF95U2uo4WOXQj4VXk7VRBQ6Id+NtoOqrRyJxCYnsJDCJw8qwPxCJc6F1sk5fxK4S2dIEm5668yGX5IQgBT/m3rk1OVYFRxN2SIzWMhw5kguQZukT0apJfPkoOjzUBWuQieYUwo4NEiXixYgZ2Xlk4amsljuAP4Gh5CieHGY2wW3L4WSOB0+iazbdV9lt6kNwmuzWuEVYxclCxDElepovIBfhCuF9LWN09J3Y8QtDK2v4O/22T5JQ3hNwlOUgt/BpyRHfSyENC8vY0NBZi8nLj5uHkdsvHm+QiYWS+Q0svYpUH4EX4/1jOK75xzZjSHKJj5In8Hsib8wQacGJMuudNgJycRuNoJLxT8Yyfx5Dk7VDVJC/7CG11MDpEb+4Rymbo5lkgWaGbe6bsPN10KYwcpgO7JgftFhIm8GpTXstKeeRgbJ9tis3GvE/o5k/opXKtSEGQZ4lMJkt4MdXMeoMCXkQXq5qm5Ghk9oUDd4TOyYqSMZAJEZx897Gd8m5Tymvl5PW9TEEioxKEYEEeQBdgHeCRZuZBkIM65VByPWjhQqfs3W7NO6XRuXq+r3m4veWfyMXx2X0BJ9eJ7wK4WDxgco9EoNwwcnAzm9NRhsxi30cUM/xmkPJOIls5VDLgBi0xpqPLjknOVbKmlFEcHgk9cWLyleKQSdUY/mHwu1wsQR5rfjHR2rHa2Lfa/FAUXN0S+BheDnZ+o1D/8oGr+ld48x8n7pq3Zn3XSr25e1xeT/GI32cdnb7lp+BNLeP4Rco6UMabWvWGcK4XER3dOwwDh5UBsprXb7Q5RsfL4/VMpjEmjfkltp9kSCFROY4NkAVwVkb3T6t6V/SKleAVdc/HVc/g/pMwWXi4sY+xXabYmBVWtUx7R4zUadMfU7AZRs14Z9Nia6kqDwspe1fMOFzzaM0EWYZqNNc0/CuzeOdFuRk2q5a9asZpr8B2tHWRRRyXRuukVEEew+a9CpeS8CzvBqcleNirXjIPD1je/VZpJpsV/bSvXabqd+y6kmVYqZGZsKFzL1AFxIOQ1LkgOy3y9tDaX4FpjD1qfDGUHFwTIHmz1wniI0pqN9REzUTnABWPKOP5QaVdp7TZKBKQF9rkolewf+vbZap5+F/BvxON25rh8Wn1llRvciyV8uho4GINF86LmtMg19Oy3nDofLEM5DuvoFD+C7zCyGOUBusTp8GpqFMj5IpA5ZGu18rDov0kOafLeuOL5QI8nOYC5OV0ulAkyvTJ8+jqglqgpPDt3FmP3HQa97DlmcDtFNtvXxmBa67P5oAbqg1L0bZqFnYgl6iGt6OZRbuWHK2KGmJ0ReIYtjFoqKkM27hiOsU1l4pRcpWGjcASwsjTKHlRElXS8RryF2EZzyWQWQrY4Kol7zNkn6jn7f4LXpx0VVG8bDeEHPhaifXIiau1aynrimIVkPVpaBnTT20r7Y2K6XZTEz0uy7Og7+1qDS/TJ082XCHuHbEURQ9PfxK6leLdolcF2kwBmfAUbzmx4Nvc4uFRWJuKt8gIS054wSRW8Mht+Hmrbbp9guDkvHw+TsNTkfTDLfP+v31fU9vdguz1JmmvHiXHuyKHk1NlK5Vy/CCm0qYgCEXvQ6lZZjPCpYpCSih7N7Ho1arQ4TkSljcb/gFLA7WGV0zBKsS947Z/FP6d8pwiCW6C6A8BeHAg7n/espMK/mU3XpjTKDGGfgb+Df5oLNm2apH0rsV6xfL+t2AVeHSfajYlNGrKwIJNBi+TYpq3OOn4nRrn3zf1jd/seqADHehABzrQgQ70T63/Bz0lYQqWmkFeAAAAAElFTkSuQmCC"/>
          <p:cNvSpPr>
            <a:spLocks noChangeAspect="1" noChangeArrowheads="1"/>
          </p:cNvSpPr>
          <p:nvPr/>
        </p:nvSpPr>
        <p:spPr bwMode="auto">
          <a:xfrm>
            <a:off x="155575" y="-2484438"/>
            <a:ext cx="6372225" cy="5181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3" name="AutoShape 4" descr="data:image/png;base64,iVBORw0KGgoAAAANSUhEUgAAAPkAAADKCAMAAABQfxahAAAB7FBMVEX////8+/vCJA720S8AFW0AAADw8PDr6+v4+Pj09PT5+fnDw8PS0tK+vr6xsbHj4+Ojo6N7e3uEhITY2NiXlpYAAG90dHRaWlpubm7kxjsRERHm5ua5ubmLi4sxMTHQ0NA5OTkAInxGRkZPT08aGhxmZmYAEGMgICCqqamcnJyIiIgoKChKSkr41ToAIH2DgIUADVoAEFH44WMADlfluinJwcT31UvXqyMHEUw5LiARGD8AI4EAK4aZEwqFgHwwRpeJiJW4Hw3421TIExHxyC4bHSSlgBe+mSb+864ADmj86oX++MbLzuiNlsc1IiFRIR9xFBSFDA0AMoezud1XWWeCcSioFgrLyb6DdkA5QGtVWXSahCTq5cNaIB1sebU3QWFuZ1L/8Z5tHBUcJUPa28VAIx5CQ1FMW6NsXR+KEA1fPz5WXZGnnWxsUE48SYq7qF+VkHlINjR+RUPSsT+IYWB3eKCoo4HHrkyrqrlubXqaiT9UUD+EeVQrMnbAoR8ZHS6hptKRcBheSB+qgxhURSPq12o0LSMQGzp9XRlQQxj28dpbbq/129z1trbqkY7eamjaS0jxnpzULjH0xMPWPUHpgHrfxFHYrazIsLTCrVnJyLChhITfyG2oXF6jIiSwS0qebWvMu3nZio6flWQalw/PAAAatUlEQVR4nO2d+WPbxpXHwdoACILEHZABAYLiIQKkJMq6LcmS5UrW7ThWa29TWxs7Tmxv2t303LhHZNmO7fo+4jS7Sdvd7T+6MwCPmQEoS3Ia0Km+PyQySAzmg/fmzZsZDEhRBzrQgQ50oAMd6EAHOtCBdlKMYVgxadt2MpllGS7q6nwnSmTFlFCt+9IseUZWZmYUy+TFbNRV+0eKtd163XLMc5fv31+F2tjYWINKCZIiW47NRF3Df4RiqqPU3RR7f3Xp4sWVIagTn0+dOTM7O3vlweY6uAO248qW+X0zfdaRFUG8vwqYT5wYG+v39eVbPQ1NTZ+ZfQDwbWlmJvX9gY/zVl24vLoEqD3oQ/2HfL391vJhXz0DAB/Qb95YW5MUTU1EXedvQ6wga+p5DxtSo3r7rcOYAD0w/Y21UUtJxaOu9+uKM3Xn/qqPfYgUSe7BT0/Pbm6suTr/RrPHBMC9tHKCNHZn8oblHwD2GT7q6u9ftiwBe/d34O5E3mLXlGTUBPsTa9XV1Y723okcwk8Bdlt238T8jtfPnV8Z2oF7R/LDINif2VwTdDVqjr2K06z7S0NID7ZXcs/nZ28kZ9xY1Cx7kqqbnqPvgP1KcmD36enNNUkWo6bZg0z98tLQ2A7c857GlwcHB3t7l5c7svdMzW7weipqnl0LePrFzgafHxkfX7x16+T29vbWwsLW1tbdyYnhwd5wfNC9r68pTtREuxNXl1Y/78ANqBdPbt+7efvonQpQqamFrbsTw6HwILV5sKa5b0I6y9TN1VBPnwfYt7ZvHr0DUWu5fKHQ19dXKORzjRuwcHcyFB56vFPtfvRs/Vx4E58fXwTYlYVKrq+sVzXJEQTTNAVH0iy93OfjL9ydGAyy90xD9G5PZln93NKJIDg0972jJaNSKFuSaasiyzKcJ4bNiqptStVyX81z+4lgkwdd+w2hy9FZGYAH2/j8+MmrRxcqhYwm2CLLJRIxTIk4x4q2oGUK0PJbE729YehKN6PH62Hg88Ded4xauirYWS4Ro2IBgbFNLMEB+Gq6ZpRKd48EzQ6t3r1tnYPgYwFHX7x31KiVNV5k4mHYLfxYnFFTWhmwL4BYF0R3rKgBO0pzAhbvnx/fvm1Uyi4vcp2h237PibxWrhjQ5ckwd2bD7dZ+XdBWA8ENGPwOXbRS4o7mRgwP2FNWn2EsTBKRbqBndk3pziE7f/082Z3Nj9y6adR0Qd2NvVtiVEcHLn+X8Pie6StrXTl0YzP3PyfBx0/epvs0m92dvds+z/JaAXg8EegGQDYns1FzBhSrnwO5OgG+fZQuO3szuC9OddKGQTb2nul1R4saNCBBWwqC3zF0MxvfOzho7llTLwH0QQJ9w+q2gZtYB408AF5TeDa2R1dviuWVirFAWn12Te8yf6+fW8H7Mw/csplQi1Lefxr/8/8ZFGNXawbR1numNs3u8veUtoTPuME2nrPs8CZOwXyVYVkWLiHHO7YGzrY8dMLfq3bUtIiYQIc2cvJ2zUqGgidgkp4SJFfTNFdyTF7NMuF3iLOrFQPv3GDXNtNFE7KScBG3+Mit2xUlaHHg1hybNF3F0gRz1JMgWYrlgMw2EYo+UyqBlAbz93W3e4KcWF/F4/r84tWazAfbeIIRU5osjT588eLRs8cvX758/PjZoxcPRwVFEZJsCDvD6yDKYWN2EOTkrhm1aakVLK7DRl5OkeAUSM4ERRt9+Ojxk6fPn/+woedfPHn57MVDR3ZtNk4GuwRrlommPtCz6QhREzdEmnweNPKiEDAhJ5qKq754/NSD/sEPf+DLo3/68tFDQXaTATdJZJ0+sqmf2ZC7pKVr5wiTL17NuyIKDi3J2lpVffHyC0hNCsI/eQbYTZG4X1Rc1XJ4r97TNUbPkiYHvi7beF9FJURBHn3x8nkIdsvyTx6pVY3Mdam4LVfuHiGN3hUt3RFwk4PxWdok3JZT3erDZ087cTfgn798ISiBwMgK6a3JQczo6243DFcT+nnS5L/XRDxljauW9PBJR4O32Z8+GpVhwos1dVH7iDA6GKlHjQ1kaxcJk1/V8Z6cYpKW8GJng7fM/uyhbBLoHJ8hjD51o9oFA3Xr3BBpcimLRbc4AH+0G3DI/vxlED3rfjSJG/3Kp1LU3CBxXUXTt/mRRcLkIDoD8C92Bw7N/nhUHsXDXJzXP8DGqyB7n4k8xqWkFdzkP33fZbFGLrrSiy92ye2hvxwlu4as+6MJtE8HKawW+ZMk1mXc2T/78XU7jpIzZhW08V2DQ4d/ZlpYiKRASw+4e9TzsGx9dQxz9lvva2grj4Hu+OGewCH6I81B+7ZETLTeOzJMuHvE5LZ1EXf232VMrJWL2ujj3bbxlr8/fSjzmL8z5nXM3Qem1pWIH6WQiMi++Pe6iiagnGk9er43cL+pg5QAlSr/ZBiNcQMPpIjHqnU8jRlZfN9B41tCVUaf7BUc+vsLK4XFd9Z9bxAdp/fMRtyvMfUlrJkDZ+fRGjOm9myPvu6jPxm1RDROcqnrf0TJB6YjHrCBBA5v5n+XVcxJldE9hrcm+iMLu4WJ5MzHvURDj3QSNuXgvflnn2gsZqn9mRwa/Su8jxC195axfu2BFulMpPbfeDP/1YyAWiqrfbU/k4Mg96hqo30E41w/jE3NzH4a6SAdBDjU5CP/hfVGIL69eL4vcID+UhIYZHIqnpJn0an3njOfRjnxzuF5zKGRn9WTWJfmvtyfyQH5F9DdEfKk/jHq7jCXifAZCra+hE/A/baKdsOs+9XTfYLDGKck0RRWrP4GI5+6EeWgRa3jof3t32JhSbT+vF9nB+SPLR4dAGS132BrylPrMxFu8rI1PLR/+YnDIJVNKo/26+wwujsChxTGSMd7UPKBTSvC2QmeGKJ+aaGhPc5rj1+D/IuvsOEuIxw/g5E/0CIlx7P2z+UUEto509lH5toif/5nC206nFmfRcl7rkQ5RHckfPLxG7RTA12ws8/e3CP/4Z8VNFzGU/UrOPnxKMk/Ich1HhmoMdJXe5iLCZI/UtBMOM7j5AOzxyOceibI+1eu2wg56NT2PEBF0f+PJH8wgJOb3UXeDEpUjHG/fj3yahIjl7uWvL9/RUfJWenr/XfnITZXuoncHcNtXufb5BQDyOf2DT43R5CncPLDs8cjnJUR3C/nMXKl3asBcufrv74eORrbQa9GkkcY23mNINdMJO3iTOt1yM9+bWHkwvErWBJ35XiEmYxtfYOSjw05aPYKWubf5vaNPnfsayyHY6VPZ1Hy5StRrq0llW/eRm1+4pyLTMkkbPkvZ/dLPnf2r3UBnXRntU+nMfIHMxHOO2f1b0Yw8stVNOFUq//zGuR/q6OpMBilEuSbUT4+wFz/X4y8/3wdDces9OtrZ/dLfuwvShKduVf1G1MDGHmki4r1n41gIW6pjiZxnKmfPrY/o8+dPfZrdKxPxfmZdSy0L/8m0sdAtd/+Cg/uFrq2lEjKvzy2P6PPHXs3I7SjJXAvQboyjY1Yjke6pih88ivM3YfOYfE4q/382v6MPnftlzK6JkuBAIeF9t4z1yN9Vsae+U88xJ2vI+u/FGdmLu3L6MDkP8dX1lR5Yxrx9t7lf5cjfWCElf9jHHH3ftjQ0ckztfpv7+4nvJ+9diGDPUQJcoP1KYz8Yznady3Vf4aRj61IDrauJqQv7CO8zx07/QsLW6ZiJAfL4HqX34t495r0yWd4Q79cR1cC46ryi0t7bulzZ999p4yvpaozG2cw8t7rEY7UoGwZb+j9Szq25s+Y6Q9P79Xfzx678AuslVPx1Mz6FELeO/hHPeInB7I60dBXBDSBpWKiln/n2t7Q545dOIUvRoNO4lOsT+vt/Tjyp36tP6Du3g+iu4ymXhTH65UL1/ZCDhr5qT4HXZKFz75uTGMm733PjRicMmcWx5FXp/SPXXSx1YYYKxRLF/bS1M+ePlWzVOz5KlaSsLF57/CRaHtzqGzmd4uoux8aOo8/PBAX3Xxl9+hzANyQeQ57pC5Jxrfhn0Tcp0HV/7CIxrhDYxfxR7rgw5+1XVsdhPVTdBl/VJpiJHcTjW+Hh4ffi/7pT4rP/HQcy92HzuvYICvG2FapdGFXYQ5anC4L2NMSXivHTX5kohz5I5BgKKH/yyLesV10XPyRXQbuvnpnF8kciOoVEjyWAIF9sweLb0f+tSt2bknvE0Y/sSpjfRIFrZ6jT4ER647sMIEpGWUzi+/oYFKglU/hJv9RV2znEDM/Joy+cg57HJCiYpytFejKzmY/e+zSKaMim+TWH3Xm0ys9Pcja+fDEB12yOdV6/ySezfQvaRLm71SCU51yyahd6MQ+d/bY6Q9LRkGzGWLjVlaT1nuIVv5RF8Q3KLX840XM3cdO3NdTKAH4M571XqJw6sLpY2dJp5+bO3vt0ocVo6Y7KkeAsybwdSx9G5z4INMlrw+L1d/fHj+Eoa9crtvkTlsmKeh5w6h8COEB/ZwPDaz97qV3TpWMSlojt7DAnRzyGj7N3ntk8qPI87emkuWriyPYMtOJi2Y9GcfNR8VY25ELJaNUOfXhhUun34U6fenCO6cqJcPI+a8fISzOJWVzE/f14cmtTPe8C1f7/fY44e9LkqYG9ldzrC1Y5XzFMAB+Q4C6lCvKEi8G97FyatW5MY2bfGLro6gf6kcklv90a+QQtqw6tGppYmCfKXxxCO9oerqQq3kvCKvk8sWMIqWSLBfch86pmnvjDOHrd7f06BPXtqTiVSzI+eiuGA+QU3D7eZIXHFezqpamSULKVlkOvoKA/Gpc1TQQ3bC55sHJhWL3bMKmYCJ3G/d3gP45sHrQ4RvWhK8I88Qy8bCd503w2R7S13NWd70S007/6eRIwOqaRYa5lumb/4Mnh9+cpOUGwIc/KJW7YI8eJjd/FR+zgTA3tCopdujLBF4tlp9xNmaJ6DY8WSp0UXjzxch37n02f4i0ekon0/BXCzhBImvKJghuGDhs5LV61KBB2emjRFOHc1NLl2Vpzy8RArmuJK+t41EdNvIFo1uyN0xm4Taeynkpzcp9rc5nQ9+H1xGc5RV3bRP39MPLvUe26O6K6y25udtElANWH1tZPae7SSaxW/QEm3RlfuPKNGnxI1tGvktGKqQ4pXL71ghp9f6hi/cdXVBD3yYU5GZUR3bWNskmDqLbllHrsg6tLVY3APo8iT62sgRc3vFem9KhC4MCBcRBZj/jrt2YnQoDLyndMBETLrEcig5a++plV3a9N0HuYG6Rd2VpDTg66emeqxtd/WprtUwH0b0RzMrqfaGuOLbIxpum987w//Zee+oosrB248E0aW/f4kbUy0mvEEQnw5zv8ieAz1+WdMU1bTXLcly8IY5jAbXpKrI0urYeYm8vZ+168Ab6eADd6+GGVpbOXxasumy5jsnzNhSfEiRLVizBBuaenR4I4Yb9ePeDA/QMHUhpmu3dg1+9f/lcyrXq9bosyzOKBZxgbW1jHWD3BP0czj5NLhiVNwAcoMtG5d5i0OMb8GOAfuXiEvzBqfvw16Y2bqxvXpmdnhoIw4ZN/G7JqHVxVEfFKjXjZkica9GPAfwTQ0NDn0/Pzp45Mz3t/fRSGLYX1EtGXov8dRq7FCcVOng8avz+/rffGtgBGmgZeHrJKHbd8GwHCemOHo/oFb9Q0dt7BHh6KRP5evGeZMs1GgxgyFx2L+S9nsHzUb9PYs9i3aJRuXlrJ5ffkbx3cAK08FLa6dZUfQfZep6+c28n9o7kvcuQGxq826aedidOKNeMndg7kC/3+ty5THeOxncjUUuXjKNXT46Hx7ow8mUQ1yYhdy0tdceC6T6lWsWKcefm9mIYfJB8uXd44u4C/NWStNY9S0j7lKrB3144GgZPkPcOHpn0sEu5svRmNnBCopMplIwKgL8F6Zv4/W3y5eXlwSMTk1sedq1PF95oP0fFpKx0HvRRd27fvHcS4I+PjMA78PZbvb2Dw8MTE5N3fehSqVIoa8k3JVfdnURTg781Y5QqR2/fvHpve3v75Mntu1tbCwutH1+q5IoZl//emBsRy0tyuS/v/8xSpVK5c6dNXcsXy4qQ7KZV0m9ZrC1oVb2c7ivk87lcLp8vFIrpsmy5KfXNGIi+nhKsmuQFIPirU3Yyy3yPTX2gAx3oQAc60IEOdKBdKylEvIUxMtH0mzVL/62pSnfX71J9Z8rSfVFXISKl6X+GIW+IbLqbfojsuxRdjboGEYnlu/dnhLtUTHh0YPC5YA7/VoxhYlSCCRH8Lvrv4NooPhkV32FuiqgDRV6ooQRZRAckVKKWr9B0LS3hX1Ut73DRaZeo4OFTpUFUcegQZSlKxw7kNbxwDs86JJoOnW+3lVwJVk1of8pi5dbSzWJ4msYW3UHlXrFkw6Tb5SBBQkQOy23yGtqaQOHJjuQyeQxbIwWf5l5Jnsy3z24lKSxZbl8slLyPpss7gichGZ9l2axZALVp3iYTHC4LqiiqLrh8JdskpwskeZz1xQjg0o2/WZ+tsWsFCqChFfOqjxg9lFwD38mY4OSkVgNeE2+dqrXLtctNQIIccu1odBvcs9b6Je9bywevwdO8pzUBEs02yWmdIG/JbH7LFyBH3oNEidiZMl3Ko0YPIwfgBY8FPirqggpxTXKn/cKiGLyOGEKepnM1Ot0ZHBSDfgqqV2sg9bV34VCiQVda5HT7t752Tw4KscC/kcu6SdT/Q8hT0Jix5qYQaMNCkByIg/8OkMPSBcL/MaUbSK0Tct53c3QJ2X4Uh56h+eQlUFxrKLgncqfpT145IFT20fkdyGPAv7HHwUHxQhg5GKFlguTA5FSs1Nnoavi4joeHscuCQB3zamzAP/n26Xsib/ZtjHcjbcToQXLwdeydHTGq6PtjCLkWIFc9+zidW7rlF0YqAw5jV42Jfi0V6LHl1iX2RF5uXwt8xCViVKHd0oPkBbpI7O21fQ6CnGpUDSfvgyaPxSodw3uh3WGhgm0ZJ6dK3jehzeFZBrM7ckROu5XA6AxbsN0+FCBP0LREblEGwaFJ3hZX8OqEk3sm9/2sg9FrdOgzlv55GHnGazI+OVejK7HdkMMfQW4I9Jit0TNs5aDMBPDfptED5CwsmqhDwQuu4JNyu2C51Tui5MWm05Y6GJ1pBA1CYig53SKnGMMPHa8ix6Q3cyDf5A3/TXUg52F6GCDvo0IyGb51RpM82QToaPQ4HWrzbCh5rU0Oiy6/mtwop30BgyM/MgC6t8bmzbbRA+R2qM3TPnmxUS5IMwtm84Yi5OWmyRNUp/Ceo0P3ghHRE1417eUhTXJ4Ge2V5K2IxqJdSALJRNWm0QPkHNm9gDrkvBNZpEtQkI6xTS4iHa/Zwejl8DuSBxbF95U2uo4WOXQj4VXk7VRBQ6Id+NtoOqrRyJxCYnsJDCJw8qwPxCJc6F1sk5fxK4S2dIEm5668yGX5IQgBT/m3rk1OVYFRxN2SIzWMhw5kguQZukT0apJfPkoOjzUBWuQieYUwo4NEiXixYgZ2Xlk4amsljuAP4Gh5CieHGY2wW3L4WSOB0+iazbdV9lt6kNwmuzWuEVYxclCxDElepovIBfhCuF9LWN09J3Y8QtDK2v4O/22T5JQ3hNwlOUgt/BpyRHfSyENC8vY0NBZi8nLj5uHkdsvHm+QiYWS+Q0svYpUH4EX4/1jOK75xzZjSHKJj5In8Hsib8wQacGJMuudNgJycRuNoJLxT8Yyfx5Dk7VDVJC/7CG11MDpEb+4Rymbo5lkgWaGbe6bsPN10KYwcpgO7JgftFhIm8GpTXstKeeRgbJ9tis3GvE/o5k/opXKtSEGQZ4lMJkt4MdXMeoMCXkQXq5qm5Ghk9oUDd4TOyYqSMZAJEZx897Gd8m5Tymvl5PW9TEEioxKEYEEeQBdgHeCRZuZBkIM65VByPWjhQqfs3W7NO6XRuXq+r3m4veWfyMXx2X0BJ9eJ7wK4WDxgco9EoNwwcnAzm9NRhsxi30cUM/xmkPJOIls5VDLgBi0xpqPLjknOVbKmlFEcHgk9cWLyleKQSdUY/mHwu1wsQR5rfjHR2rHa2Lfa/FAUXN0S+BheDnZ+o1D/8oGr+ld48x8n7pq3Zn3XSr25e1xeT/GI32cdnb7lp+BNLeP4Rco6UMabWvWGcK4XER3dOwwDh5UBsprXb7Q5RsfL4/VMpjEmjfkltp9kSCFROY4NkAVwVkb3T6t6V/SKleAVdc/HVc/g/pMwWXi4sY+xXabYmBVWtUx7R4zUadMfU7AZRs14Z9Nia6kqDwspe1fMOFzzaM0EWYZqNNc0/CuzeOdFuRk2q5a9asZpr8B2tHWRRRyXRuukVEEew+a9CpeS8CzvBqcleNirXjIPD1je/VZpJpsV/bSvXabqd+y6kmVYqZGZsKFzL1AFxIOQ1LkgOy3y9tDaX4FpjD1qfDGUHFwTIHmz1wniI0pqN9REzUTnABWPKOP5QaVdp7TZKBKQF9rkolewf+vbZap5+F/BvxON25rh8Wn1llRvciyV8uho4GINF86LmtMg19Oy3nDofLEM5DuvoFD+C7zCyGOUBusTp8GpqFMj5IpA5ZGu18rDov0kOafLeuOL5QI8nOYC5OV0ulAkyvTJ8+jqglqgpPDt3FmP3HQa97DlmcDtFNtvXxmBa67P5oAbqg1L0bZqFnYgl6iGt6OZRbuWHK2KGmJ0ReIYtjFoqKkM27hiOsU1l4pRcpWGjcASwsjTKHlRElXS8RryF2EZzyWQWQrY4Kol7zNkn6jn7f4LXpx0VVG8bDeEHPhaifXIiau1aynrimIVkPVpaBnTT20r7Y2K6XZTEz0uy7Og7+1qDS/TJ082XCHuHbEURQ9PfxK6leLdolcF2kwBmfAUbzmx4Nvc4uFRWJuKt8gIS054wSRW8Mht+Hmrbbp9guDkvHw+TsNTkfTDLfP+v31fU9vdguz1JmmvHiXHuyKHk1NlK5Vy/CCm0qYgCEXvQ6lZZjPCpYpCSih7N7Ho1arQ4TkSljcb/gFLA7WGV0zBKsS947Z/FP6d8pwiCW6C6A8BeHAg7n/espMK/mU3XpjTKDGGfgb+Df5oLNm2apH0rsV6xfL+t2AVeHSfajYlNGrKwIJNBi+TYpq3OOn4nRrn3zf1jd/seqADHehABzrQgQ70T63/Bz0lYQqWmkFeAAAAAElFTkSuQmCC"/>
          <p:cNvSpPr>
            <a:spLocks noChangeAspect="1" noChangeArrowheads="1"/>
          </p:cNvSpPr>
          <p:nvPr/>
        </p:nvSpPr>
        <p:spPr bwMode="auto">
          <a:xfrm>
            <a:off x="307975" y="-2332038"/>
            <a:ext cx="6372225" cy="5181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3 Tabla"/>
          <p:cNvGraphicFramePr>
            <a:graphicFrameLocks noGrp="1"/>
          </p:cNvGraphicFramePr>
          <p:nvPr>
            <p:extLst>
              <p:ext uri="{D42A27DB-BD31-4B8C-83A1-F6EECF244321}">
                <p14:modId xmlns:p14="http://schemas.microsoft.com/office/powerpoint/2010/main" val="3837681669"/>
              </p:ext>
            </p:extLst>
          </p:nvPr>
        </p:nvGraphicFramePr>
        <p:xfrm>
          <a:off x="155576" y="2276872"/>
          <a:ext cx="8880920" cy="3456385"/>
        </p:xfrm>
        <a:graphic>
          <a:graphicData uri="http://schemas.openxmlformats.org/drawingml/2006/table">
            <a:tbl>
              <a:tblPr firstRow="1" bandRow="1">
                <a:tableStyleId>{5C22544A-7EE6-4342-B048-85BDC9FD1C3A}</a:tableStyleId>
              </a:tblPr>
              <a:tblGrid>
                <a:gridCol w="888033"/>
                <a:gridCol w="3024335"/>
                <a:gridCol w="1296145"/>
                <a:gridCol w="1896223"/>
                <a:gridCol w="1776184"/>
              </a:tblGrid>
              <a:tr h="489890">
                <a:tc>
                  <a:txBody>
                    <a:bodyPr/>
                    <a:lstStyle/>
                    <a:p>
                      <a:pPr algn="ctr"/>
                      <a:r>
                        <a:rPr lang="es-MX" sz="1100" dirty="0" smtClean="0"/>
                        <a:t>HALLAZGO</a:t>
                      </a:r>
                      <a:endParaRPr lang="es-CO" sz="1100" dirty="0"/>
                    </a:p>
                  </a:txBody>
                  <a:tcPr anchor="ctr"/>
                </a:tc>
                <a:tc>
                  <a:txBody>
                    <a:bodyPr/>
                    <a:lstStyle/>
                    <a:p>
                      <a:pPr algn="ctr"/>
                      <a:r>
                        <a:rPr lang="es-MX" sz="1100" dirty="0" smtClean="0"/>
                        <a:t>ACCIÓN DE MEJORA</a:t>
                      </a:r>
                      <a:endParaRPr lang="es-CO" sz="1100" dirty="0"/>
                    </a:p>
                  </a:txBody>
                  <a:tcPr anchor="ctr"/>
                </a:tc>
                <a:tc>
                  <a:txBody>
                    <a:bodyPr/>
                    <a:lstStyle/>
                    <a:p>
                      <a:pPr algn="ctr"/>
                      <a:r>
                        <a:rPr lang="es-MX" sz="1100" dirty="0" smtClean="0"/>
                        <a:t>RESPONSABLE</a:t>
                      </a:r>
                      <a:endParaRPr lang="es-CO" sz="1100" dirty="0"/>
                    </a:p>
                  </a:txBody>
                  <a:tcPr anchor="ctr"/>
                </a:tc>
                <a:tc>
                  <a:txBody>
                    <a:bodyPr/>
                    <a:lstStyle/>
                    <a:p>
                      <a:pPr algn="ctr"/>
                      <a:r>
                        <a:rPr lang="es-MX" sz="1100" dirty="0" smtClean="0"/>
                        <a:t>FECHA VENCIMIENTO PLAN DE MEJORAMIENTO CGR</a:t>
                      </a:r>
                      <a:endParaRPr lang="es-CO" sz="1100" dirty="0"/>
                    </a:p>
                  </a:txBody>
                  <a:tcPr anchor="ctr"/>
                </a:tc>
                <a:tc>
                  <a:txBody>
                    <a:bodyPr/>
                    <a:lstStyle/>
                    <a:p>
                      <a:pPr algn="ctr"/>
                      <a:r>
                        <a:rPr lang="es-MX" sz="1100" dirty="0" smtClean="0"/>
                        <a:t>FECHA</a:t>
                      </a:r>
                      <a:r>
                        <a:rPr lang="es-MX" sz="1100" baseline="0" dirty="0" smtClean="0"/>
                        <a:t> DE VENCIMIENTO INTERNA</a:t>
                      </a:r>
                      <a:endParaRPr lang="es-CO" sz="1100" dirty="0"/>
                    </a:p>
                  </a:txBody>
                  <a:tcPr anchor="ctr"/>
                </a:tc>
              </a:tr>
              <a:tr h="699843">
                <a:tc>
                  <a:txBody>
                    <a:bodyPr/>
                    <a:lstStyle/>
                    <a:p>
                      <a:pPr algn="ctr"/>
                      <a:endParaRPr lang="es-MX" sz="1000" b="1" dirty="0" smtClean="0">
                        <a:latin typeface="Arial" panose="020B0604020202020204" pitchFamily="34" charset="0"/>
                        <a:cs typeface="Arial" panose="020B0604020202020204" pitchFamily="34" charset="0"/>
                      </a:endParaRPr>
                    </a:p>
                    <a:p>
                      <a:pPr algn="ctr"/>
                      <a:r>
                        <a:rPr lang="es-MX" sz="1000" b="1" dirty="0" smtClean="0">
                          <a:latin typeface="Arial" panose="020B0604020202020204" pitchFamily="34" charset="0"/>
                          <a:cs typeface="Arial" panose="020B0604020202020204" pitchFamily="34" charset="0"/>
                        </a:rPr>
                        <a:t>24</a:t>
                      </a:r>
                    </a:p>
                    <a:p>
                      <a:pPr marL="0" marR="0" indent="0" algn="ctr" defTabSz="914400" rtl="0" eaLnBrk="1" fontAlgn="auto" latinLnBrk="0" hangingPunct="1">
                        <a:lnSpc>
                          <a:spcPct val="100000"/>
                        </a:lnSpc>
                        <a:spcBef>
                          <a:spcPts val="0"/>
                        </a:spcBef>
                        <a:spcAft>
                          <a:spcPts val="0"/>
                        </a:spcAft>
                        <a:buClrTx/>
                        <a:buSzTx/>
                        <a:buFontTx/>
                        <a:buNone/>
                        <a:tabLst/>
                        <a:defRPr/>
                      </a:pPr>
                      <a:r>
                        <a:rPr lang="es-MX" sz="1000" b="1" dirty="0" smtClean="0">
                          <a:solidFill>
                            <a:schemeClr val="tx1"/>
                          </a:solidFill>
                          <a:effectLst/>
                          <a:latin typeface="Arial" panose="020B0604020202020204" pitchFamily="34" charset="0"/>
                          <a:ea typeface="Calibri"/>
                          <a:cs typeface="Arial" panose="020B0604020202020204" pitchFamily="34" charset="0"/>
                        </a:rPr>
                        <a:t>CGR 2013</a:t>
                      </a:r>
                      <a:endParaRPr lang="es-CO" sz="1000" b="1" dirty="0" smtClean="0">
                        <a:solidFill>
                          <a:schemeClr val="tx1"/>
                        </a:solidFill>
                        <a:effectLst/>
                        <a:latin typeface="Arial" panose="020B0604020202020204" pitchFamily="34" charset="0"/>
                        <a:ea typeface="Calibri"/>
                        <a:cs typeface="Arial" panose="020B0604020202020204" pitchFamily="34" charset="0"/>
                      </a:endParaRPr>
                    </a:p>
                  </a:txBody>
                  <a:tcPr anchor="ctr"/>
                </a:tc>
                <a:tc>
                  <a:txBody>
                    <a:bodyPr/>
                    <a:lstStyle/>
                    <a:p>
                      <a:pPr algn="just" fontAlgn="ctr"/>
                      <a:r>
                        <a:rPr lang="es-CO" sz="1000" b="0" i="0" u="none" strike="noStrike" dirty="0" smtClean="0">
                          <a:effectLst/>
                          <a:latin typeface="Arial" panose="020B0604020202020204" pitchFamily="34" charset="0"/>
                          <a:cs typeface="Arial" panose="020B0604020202020204" pitchFamily="34" charset="0"/>
                        </a:rPr>
                        <a:t>Elaborar un manual de procedimientos contables que especifique las características que deben cumplir los informes sobre estados contables de la CRA.</a:t>
                      </a:r>
                      <a:endParaRPr lang="es-CO" sz="1000" b="0" i="0" u="none" strike="noStrike" dirty="0">
                        <a:effectLst/>
                        <a:latin typeface="Arial" panose="020B0604020202020204" pitchFamily="34" charset="0"/>
                        <a:cs typeface="Arial" panose="020B0604020202020204" pitchFamily="34" charset="0"/>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000" b="0" dirty="0" smtClean="0">
                          <a:solidFill>
                            <a:schemeClr val="tx1"/>
                          </a:solidFill>
                          <a:effectLst/>
                          <a:latin typeface="Arial" panose="020B0604020202020204" pitchFamily="34" charset="0"/>
                          <a:ea typeface="Calibri"/>
                          <a:cs typeface="Arial" panose="020B0604020202020204" pitchFamily="34" charset="0"/>
                        </a:rPr>
                        <a:t>Subdirección Administrativa y Financiera</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000" dirty="0" smtClean="0">
                          <a:latin typeface="Arial" panose="020B0604020202020204" pitchFamily="34" charset="0"/>
                          <a:cs typeface="Arial" panose="020B0604020202020204" pitchFamily="34" charset="0"/>
                        </a:rPr>
                        <a:t>31 de diciembre de</a:t>
                      </a:r>
                      <a:r>
                        <a:rPr lang="es-MX" sz="1000" baseline="0" dirty="0" smtClean="0">
                          <a:latin typeface="Arial" panose="020B0604020202020204" pitchFamily="34" charset="0"/>
                          <a:cs typeface="Arial" panose="020B0604020202020204" pitchFamily="34" charset="0"/>
                        </a:rPr>
                        <a:t> 2016</a:t>
                      </a:r>
                      <a:endParaRPr lang="es-CO" sz="1000" dirty="0" smtClean="0">
                        <a:latin typeface="Arial" panose="020B0604020202020204" pitchFamily="34" charset="0"/>
                        <a:cs typeface="Arial" panose="020B0604020202020204" pitchFamily="34" charset="0"/>
                      </a:endParaRPr>
                    </a:p>
                  </a:txBody>
                  <a:tcPr anchor="ctr"/>
                </a:tc>
                <a:tc>
                  <a:txBody>
                    <a:bodyPr/>
                    <a:lstStyle/>
                    <a:p>
                      <a:pPr algn="ctr"/>
                      <a:r>
                        <a:rPr lang="es-MX" sz="1000" dirty="0" smtClean="0">
                          <a:latin typeface="Arial" panose="020B0604020202020204" pitchFamily="34" charset="0"/>
                          <a:cs typeface="Arial" panose="020B0604020202020204" pitchFamily="34" charset="0"/>
                        </a:rPr>
                        <a:t>31 de octubre de 2016</a:t>
                      </a:r>
                      <a:endParaRPr lang="es-CO" sz="1000" dirty="0">
                        <a:latin typeface="Arial" panose="020B0604020202020204" pitchFamily="34" charset="0"/>
                        <a:cs typeface="Arial" panose="020B0604020202020204" pitchFamily="34" charset="0"/>
                      </a:endParaRPr>
                    </a:p>
                  </a:txBody>
                  <a:tcPr anchor="ctr"/>
                </a:tc>
              </a:tr>
              <a:tr h="909796">
                <a:tc>
                  <a:txBody>
                    <a:bodyPr/>
                    <a:lstStyle/>
                    <a:p>
                      <a:pPr algn="ctr"/>
                      <a:endParaRPr lang="es-MX" sz="1000" b="1" dirty="0" smtClean="0">
                        <a:latin typeface="Arial" panose="020B0604020202020204" pitchFamily="34" charset="0"/>
                        <a:cs typeface="Arial" panose="020B0604020202020204" pitchFamily="34" charset="0"/>
                      </a:endParaRPr>
                    </a:p>
                    <a:p>
                      <a:pPr algn="ctr"/>
                      <a:endParaRPr lang="es-MX" sz="1000" b="1" dirty="0" smtClean="0">
                        <a:latin typeface="Arial" panose="020B0604020202020204" pitchFamily="34" charset="0"/>
                        <a:cs typeface="Arial" panose="020B0604020202020204" pitchFamily="34" charset="0"/>
                      </a:endParaRPr>
                    </a:p>
                    <a:p>
                      <a:pPr algn="ctr"/>
                      <a:endParaRPr lang="es-MX" sz="1000" b="1" dirty="0" smtClean="0">
                        <a:latin typeface="Arial" panose="020B0604020202020204" pitchFamily="34" charset="0"/>
                        <a:cs typeface="Arial" panose="020B0604020202020204" pitchFamily="34" charset="0"/>
                      </a:endParaRPr>
                    </a:p>
                    <a:p>
                      <a:pPr algn="ctr"/>
                      <a:r>
                        <a:rPr lang="es-MX" sz="1000" b="1" dirty="0" smtClean="0">
                          <a:latin typeface="Arial" panose="020B0604020202020204" pitchFamily="34" charset="0"/>
                          <a:cs typeface="Arial" panose="020B0604020202020204" pitchFamily="34" charset="0"/>
                        </a:rPr>
                        <a:t>24</a:t>
                      </a:r>
                    </a:p>
                    <a:p>
                      <a:pPr marL="0" marR="0" indent="0" algn="ctr" defTabSz="914400" rtl="0" eaLnBrk="1" fontAlgn="auto" latinLnBrk="0" hangingPunct="1">
                        <a:lnSpc>
                          <a:spcPct val="100000"/>
                        </a:lnSpc>
                        <a:spcBef>
                          <a:spcPts val="0"/>
                        </a:spcBef>
                        <a:spcAft>
                          <a:spcPts val="0"/>
                        </a:spcAft>
                        <a:buClrTx/>
                        <a:buSzTx/>
                        <a:buFontTx/>
                        <a:buNone/>
                        <a:tabLst/>
                        <a:defRPr/>
                      </a:pPr>
                      <a:r>
                        <a:rPr lang="es-MX" sz="1000" b="1" dirty="0" smtClean="0">
                          <a:solidFill>
                            <a:schemeClr val="tx1"/>
                          </a:solidFill>
                          <a:effectLst/>
                          <a:latin typeface="Arial" panose="020B0604020202020204" pitchFamily="34" charset="0"/>
                          <a:ea typeface="Calibri"/>
                          <a:cs typeface="Arial" panose="020B0604020202020204" pitchFamily="34" charset="0"/>
                        </a:rPr>
                        <a:t>CGR 2013</a:t>
                      </a:r>
                      <a:endParaRPr lang="es-CO" sz="1000" b="1" dirty="0" smtClean="0">
                        <a:solidFill>
                          <a:schemeClr val="tx1"/>
                        </a:solidFill>
                        <a:effectLst/>
                        <a:latin typeface="Arial" panose="020B0604020202020204" pitchFamily="34" charset="0"/>
                        <a:ea typeface="Calibri"/>
                        <a:cs typeface="Arial" panose="020B0604020202020204" pitchFamily="34" charset="0"/>
                      </a:endParaRPr>
                    </a:p>
                  </a:txBody>
                  <a:tcPr anchor="ctr"/>
                </a:tc>
                <a:tc>
                  <a:txBody>
                    <a:bodyPr/>
                    <a:lstStyle/>
                    <a:p>
                      <a:pPr algn="just" fontAlgn="ctr"/>
                      <a:r>
                        <a:rPr lang="es-CO" sz="1000" b="0" i="0" u="none" strike="noStrike" dirty="0" smtClean="0">
                          <a:effectLst/>
                          <a:latin typeface="Arial" panose="020B0604020202020204" pitchFamily="34" charset="0"/>
                          <a:cs typeface="Arial" panose="020B0604020202020204" pitchFamily="34" charset="0"/>
                        </a:rPr>
                        <a:t>Elaborar un manual de procedimientos contables que especifique las condiciones para el levantamiento de las actas relacionadas con el inventario físico.</a:t>
                      </a:r>
                      <a:endParaRPr lang="es-CO" sz="1000" b="0" i="0" u="none" strike="noStrike" dirty="0">
                        <a:effectLst/>
                        <a:latin typeface="Arial" panose="020B0604020202020204" pitchFamily="34" charset="0"/>
                        <a:cs typeface="Arial" panose="020B0604020202020204" pitchFamily="34" charset="0"/>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000" b="0" dirty="0" smtClean="0">
                          <a:solidFill>
                            <a:schemeClr val="tx1"/>
                          </a:solidFill>
                          <a:effectLst/>
                          <a:latin typeface="Arial" panose="020B0604020202020204" pitchFamily="34" charset="0"/>
                          <a:ea typeface="Calibri"/>
                          <a:cs typeface="Arial" panose="020B0604020202020204" pitchFamily="34" charset="0"/>
                        </a:rPr>
                        <a:t>Subdirección Administrativa y Financiera</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000" dirty="0" smtClean="0">
                          <a:latin typeface="Arial" panose="020B0604020202020204" pitchFamily="34" charset="0"/>
                          <a:cs typeface="Arial" panose="020B0604020202020204" pitchFamily="34" charset="0"/>
                        </a:rPr>
                        <a:t>31 de diciembre de</a:t>
                      </a:r>
                      <a:r>
                        <a:rPr lang="es-MX" sz="1000" baseline="0" dirty="0" smtClean="0">
                          <a:latin typeface="Arial" panose="020B0604020202020204" pitchFamily="34" charset="0"/>
                          <a:cs typeface="Arial" panose="020B0604020202020204" pitchFamily="34" charset="0"/>
                        </a:rPr>
                        <a:t> 2016</a:t>
                      </a:r>
                      <a:endParaRPr lang="es-CO" sz="1000" dirty="0" smtClean="0">
                        <a:latin typeface="Arial" panose="020B0604020202020204" pitchFamily="34" charset="0"/>
                        <a:cs typeface="Arial" panose="020B0604020202020204" pitchFamily="34" charset="0"/>
                      </a:endParaRPr>
                    </a:p>
                  </a:txBody>
                  <a:tcPr anchor="ctr"/>
                </a:tc>
                <a:tc>
                  <a:txBody>
                    <a:bodyPr/>
                    <a:lstStyle/>
                    <a:p>
                      <a:pPr algn="ctr"/>
                      <a:r>
                        <a:rPr lang="es-MX" sz="1000" dirty="0" smtClean="0">
                          <a:latin typeface="Arial" panose="020B0604020202020204" pitchFamily="34" charset="0"/>
                          <a:cs typeface="Arial" panose="020B0604020202020204" pitchFamily="34" charset="0"/>
                        </a:rPr>
                        <a:t>31 de octubre de 2016</a:t>
                      </a:r>
                      <a:endParaRPr lang="es-CO" sz="1000" dirty="0">
                        <a:latin typeface="Arial" panose="020B0604020202020204" pitchFamily="34" charset="0"/>
                        <a:cs typeface="Arial" panose="020B0604020202020204" pitchFamily="34" charset="0"/>
                      </a:endParaRPr>
                    </a:p>
                  </a:txBody>
                  <a:tcPr anchor="ctr"/>
                </a:tc>
              </a:tr>
              <a:tr h="1356856">
                <a:tc>
                  <a:txBody>
                    <a:bodyPr/>
                    <a:lstStyle/>
                    <a:p>
                      <a:pPr algn="ctr"/>
                      <a:r>
                        <a:rPr lang="es-MX" sz="1000" b="1" dirty="0" smtClean="0">
                          <a:latin typeface="Arial" panose="020B0604020202020204" pitchFamily="34" charset="0"/>
                          <a:cs typeface="Arial" panose="020B0604020202020204" pitchFamily="34" charset="0"/>
                        </a:rPr>
                        <a:t>24</a:t>
                      </a:r>
                    </a:p>
                    <a:p>
                      <a:pPr marL="0" marR="0" indent="0" algn="ctr" defTabSz="914400" rtl="0" eaLnBrk="1" fontAlgn="auto" latinLnBrk="0" hangingPunct="1">
                        <a:lnSpc>
                          <a:spcPct val="100000"/>
                        </a:lnSpc>
                        <a:spcBef>
                          <a:spcPts val="0"/>
                        </a:spcBef>
                        <a:spcAft>
                          <a:spcPts val="0"/>
                        </a:spcAft>
                        <a:buClrTx/>
                        <a:buSzTx/>
                        <a:buFontTx/>
                        <a:buNone/>
                        <a:tabLst/>
                        <a:defRPr/>
                      </a:pPr>
                      <a:r>
                        <a:rPr lang="es-MX" sz="1000" b="1" dirty="0" smtClean="0">
                          <a:solidFill>
                            <a:schemeClr val="tx1"/>
                          </a:solidFill>
                          <a:effectLst/>
                          <a:latin typeface="Arial" panose="020B0604020202020204" pitchFamily="34" charset="0"/>
                          <a:ea typeface="Calibri"/>
                          <a:cs typeface="Arial" panose="020B0604020202020204" pitchFamily="34" charset="0"/>
                        </a:rPr>
                        <a:t>CGR 2013</a:t>
                      </a:r>
                      <a:endParaRPr lang="es-CO" sz="1000" b="1" dirty="0" smtClean="0">
                        <a:solidFill>
                          <a:schemeClr val="tx1"/>
                        </a:solidFill>
                        <a:effectLst/>
                        <a:latin typeface="Arial" panose="020B0604020202020204" pitchFamily="34" charset="0"/>
                        <a:ea typeface="Calibri"/>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s-CO" sz="1000" b="1" dirty="0" smtClean="0">
                        <a:solidFill>
                          <a:schemeClr val="tx1"/>
                        </a:solidFill>
                        <a:effectLst/>
                        <a:latin typeface="Arial" panose="020B0604020202020204" pitchFamily="34" charset="0"/>
                        <a:ea typeface="Calibri"/>
                        <a:cs typeface="Arial" panose="020B0604020202020204" pitchFamily="34" charset="0"/>
                      </a:endParaRPr>
                    </a:p>
                  </a:txBody>
                  <a:tcPr anchor="ctr"/>
                </a:tc>
                <a:tc>
                  <a:txBody>
                    <a:bodyPr/>
                    <a:lstStyle/>
                    <a:p>
                      <a:pPr algn="just" fontAlgn="ctr"/>
                      <a:r>
                        <a:rPr lang="es-CO" sz="1000" b="0" i="0" u="none" strike="noStrike" dirty="0" smtClean="0">
                          <a:effectLst/>
                          <a:latin typeface="Arial" panose="020B0604020202020204" pitchFamily="34" charset="0"/>
                          <a:cs typeface="Arial" panose="020B0604020202020204" pitchFamily="34" charset="0"/>
                        </a:rPr>
                        <a:t>Elaborar un manual de procedimientos contables que especifique los tiempos en los que debe reportarse a contabilidad la pérdida de bienes y su inclusión en las cuentas de balance y de contingencia.</a:t>
                      </a:r>
                      <a:endParaRPr lang="es-CO" sz="1000" b="0" i="0" u="none" strike="noStrike" dirty="0">
                        <a:effectLst/>
                        <a:latin typeface="Arial" panose="020B0604020202020204" pitchFamily="34" charset="0"/>
                        <a:cs typeface="Arial" panose="020B0604020202020204" pitchFamily="34" charset="0"/>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000" b="0" dirty="0" smtClean="0">
                          <a:solidFill>
                            <a:schemeClr val="tx1"/>
                          </a:solidFill>
                          <a:effectLst/>
                          <a:latin typeface="Arial" panose="020B0604020202020204" pitchFamily="34" charset="0"/>
                          <a:ea typeface="Calibri"/>
                          <a:cs typeface="Arial" panose="020B0604020202020204" pitchFamily="34" charset="0"/>
                        </a:rPr>
                        <a:t>Subdirección Administrativa y Financiera</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000" dirty="0" smtClean="0">
                          <a:latin typeface="Arial" panose="020B0604020202020204" pitchFamily="34" charset="0"/>
                          <a:cs typeface="Arial" panose="020B0604020202020204" pitchFamily="34" charset="0"/>
                        </a:rPr>
                        <a:t>31 de diciembre de</a:t>
                      </a:r>
                      <a:r>
                        <a:rPr lang="es-MX" sz="1000" baseline="0" dirty="0" smtClean="0">
                          <a:latin typeface="Arial" panose="020B0604020202020204" pitchFamily="34" charset="0"/>
                          <a:cs typeface="Arial" panose="020B0604020202020204" pitchFamily="34" charset="0"/>
                        </a:rPr>
                        <a:t> 2016</a:t>
                      </a:r>
                      <a:endParaRPr lang="es-CO" sz="1000" dirty="0" smtClean="0">
                        <a:latin typeface="Arial" panose="020B0604020202020204" pitchFamily="34" charset="0"/>
                        <a:cs typeface="Arial" panose="020B0604020202020204" pitchFamily="34" charset="0"/>
                      </a:endParaRPr>
                    </a:p>
                  </a:txBody>
                  <a:tcPr anchor="ctr"/>
                </a:tc>
                <a:tc>
                  <a:txBody>
                    <a:bodyPr/>
                    <a:lstStyle/>
                    <a:p>
                      <a:pPr algn="ctr"/>
                      <a:r>
                        <a:rPr lang="es-MX" sz="1000" dirty="0" smtClean="0">
                          <a:latin typeface="Arial" panose="020B0604020202020204" pitchFamily="34" charset="0"/>
                          <a:cs typeface="Arial" panose="020B0604020202020204" pitchFamily="34" charset="0"/>
                        </a:rPr>
                        <a:t>31 de octubre de 2016</a:t>
                      </a:r>
                      <a:endParaRPr lang="es-CO" sz="1000" dirty="0">
                        <a:latin typeface="Arial" panose="020B0604020202020204" pitchFamily="34" charset="0"/>
                        <a:cs typeface="Arial" panose="020B0604020202020204" pitchFamily="34" charset="0"/>
                      </a:endParaRPr>
                    </a:p>
                  </a:txBody>
                  <a:tcPr anchor="ctr"/>
                </a:tc>
              </a:tr>
            </a:tbl>
          </a:graphicData>
        </a:graphic>
      </p:graphicFrame>
    </p:spTree>
    <p:extLst>
      <p:ext uri="{BB962C8B-B14F-4D97-AF65-F5344CB8AC3E}">
        <p14:creationId xmlns:p14="http://schemas.microsoft.com/office/powerpoint/2010/main" val="42553535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Proceso alternativo"/>
          <p:cNvSpPr/>
          <p:nvPr/>
        </p:nvSpPr>
        <p:spPr>
          <a:xfrm>
            <a:off x="1853245" y="1556792"/>
            <a:ext cx="5904656" cy="605681"/>
          </a:xfrm>
          <a:prstGeom prst="flowChartAlternateProcess">
            <a:avLst/>
          </a:prstGeom>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7 CuadroTexto"/>
          <p:cNvSpPr txBox="1"/>
          <p:nvPr/>
        </p:nvSpPr>
        <p:spPr>
          <a:xfrm>
            <a:off x="2411760" y="386695"/>
            <a:ext cx="6624736" cy="830997"/>
          </a:xfrm>
          <a:prstGeom prst="rect">
            <a:avLst/>
          </a:prstGeom>
          <a:noFill/>
        </p:spPr>
        <p:txBody>
          <a:bodyPr wrap="square" rtlCol="0">
            <a:spAutoFit/>
          </a:bodyPr>
          <a:lstStyle/>
          <a:p>
            <a:pPr algn="ctr"/>
            <a:r>
              <a:rPr lang="es-CO" sz="2400" dirty="0" smtClean="0"/>
              <a:t>SEGUIMIENTO PLAN DE MEJORAMIENTO DE LA CGR AL 30 DE </a:t>
            </a:r>
            <a:r>
              <a:rPr lang="es-CO" sz="2400" dirty="0"/>
              <a:t>SEPTIEMBRE </a:t>
            </a:r>
            <a:r>
              <a:rPr lang="es-CO" sz="2400" dirty="0" smtClean="0"/>
              <a:t>DE 2016</a:t>
            </a:r>
            <a:endParaRPr lang="es-CO" sz="2400" dirty="0"/>
          </a:p>
        </p:txBody>
      </p:sp>
      <p:sp>
        <p:nvSpPr>
          <p:cNvPr id="9" name="8 CuadroTexto"/>
          <p:cNvSpPr txBox="1"/>
          <p:nvPr/>
        </p:nvSpPr>
        <p:spPr>
          <a:xfrm>
            <a:off x="2306686" y="1556792"/>
            <a:ext cx="5217642" cy="923330"/>
          </a:xfrm>
          <a:prstGeom prst="rect">
            <a:avLst/>
          </a:prstGeom>
          <a:noFill/>
        </p:spPr>
        <p:txBody>
          <a:bodyPr wrap="square" rtlCol="0">
            <a:spAutoFit/>
          </a:bodyPr>
          <a:lstStyle/>
          <a:p>
            <a:pPr algn="ctr"/>
            <a:r>
              <a:rPr lang="es-CO" dirty="0" smtClean="0">
                <a:solidFill>
                  <a:schemeClr val="bg1"/>
                </a:solidFill>
              </a:rPr>
              <a:t>ACTIVIDADES DEL PLAN DE MEJORAMIENTO PRÓXIMAS A VENCERSE</a:t>
            </a:r>
          </a:p>
          <a:p>
            <a:endParaRPr lang="es-CO" dirty="0">
              <a:solidFill>
                <a:schemeClr val="bg1"/>
              </a:solidFill>
            </a:endParaRPr>
          </a:p>
        </p:txBody>
      </p:sp>
      <p:sp>
        <p:nvSpPr>
          <p:cNvPr id="2" name="AutoShape 2" descr="data:image/png;base64,iVBORw0KGgoAAAANSUhEUgAAAPkAAADKCAMAAABQfxahAAAB7FBMVEX////8+/vCJA720S8AFW0AAADw8PDr6+v4+Pj09PT5+fnDw8PS0tK+vr6xsbHj4+Ojo6N7e3uEhITY2NiXlpYAAG90dHRaWlpubm7kxjsRERHm5ua5ubmLi4sxMTHQ0NA5OTkAInxGRkZPT08aGhxmZmYAEGMgICCqqamcnJyIiIgoKChKSkr41ToAIH2DgIUADVoAEFH44WMADlfluinJwcT31UvXqyMHEUw5LiARGD8AI4EAK4aZEwqFgHwwRpeJiJW4Hw3421TIExHxyC4bHSSlgBe+mSb+864ADmj86oX++MbLzuiNlsc1IiFRIR9xFBSFDA0AMoezud1XWWeCcSioFgrLyb6DdkA5QGtVWXSahCTq5cNaIB1sebU3QWFuZ1L/8Z5tHBUcJUPa28VAIx5CQ1FMW6NsXR+KEA1fPz5WXZGnnWxsUE48SYq7qF+VkHlINjR+RUPSsT+IYWB3eKCoo4HHrkyrqrlubXqaiT9UUD+EeVQrMnbAoR8ZHS6hptKRcBheSB+qgxhURSPq12o0LSMQGzp9XRlQQxj28dpbbq/129z1trbqkY7eamjaS0jxnpzULjH0xMPWPUHpgHrfxFHYrazIsLTCrVnJyLChhITfyG2oXF6jIiSwS0qebWvMu3nZio6flWQalw/PAAAatUlEQVR4nO2d+WPbxpXHwdoACILEHZABAYLiIQKkJMq6LcmS5UrW7ThWa29TWxs7Tmxv2t303LhHZNmO7fo+4jS7Sdvd7T+6MwCPmQEoS3Ia0Km+PyQySAzmg/fmzZsZDEhRBzrQgQ50oAMd6EAHOtCBdlKMYVgxadt2MpllGS7q6nwnSmTFlFCt+9IseUZWZmYUy+TFbNRV+0eKtd163XLMc5fv31+F2tjYWINKCZIiW47NRF3Df4RiqqPU3RR7f3Xp4sWVIagTn0+dOTM7O3vlweY6uAO248qW+X0zfdaRFUG8vwqYT5wYG+v39eVbPQ1NTZ+ZfQDwbWlmJvX9gY/zVl24vLoEqD3oQ/2HfL391vJhXz0DAB/Qb95YW5MUTU1EXedvQ6wga+p5DxtSo3r7rcOYAD0w/Y21UUtJxaOu9+uKM3Xn/qqPfYgUSe7BT0/Pbm6suTr/RrPHBMC9tHKCNHZn8oblHwD2GT7q6u9ftiwBe/d34O5E3mLXlGTUBPsTa9XV1Y723okcwk8Bdlt238T8jtfPnV8Z2oF7R/LDINif2VwTdDVqjr2K06z7S0NID7ZXcs/nZ28kZ9xY1Cx7kqqbnqPvgP1KcmD36enNNUkWo6bZg0z98tLQ2A7c857GlwcHB3t7l5c7svdMzW7weipqnl0LePrFzgafHxkfX7x16+T29vbWwsLW1tbdyYnhwd5wfNC9r68pTtREuxNXl1Y/78ANqBdPbt+7efvonQpQqamFrbsTw6HwILV5sKa5b0I6y9TN1VBPnwfYt7ZvHr0DUWu5fKHQ19dXKORzjRuwcHcyFB56vFPtfvRs/Vx4E58fXwTYlYVKrq+sVzXJEQTTNAVH0iy93OfjL9ydGAyy90xD9G5PZln93NKJIDg0972jJaNSKFuSaasiyzKcJ4bNiqptStVyX81z+4lgkwdd+w2hy9FZGYAH2/j8+MmrRxcqhYwm2CLLJRIxTIk4x4q2oGUK0PJbE729YehKN6PH62Hg88Ded4xauirYWS4Ro2IBgbFNLMEB+Gq6ZpRKd48EzQ6t3r1tnYPgYwFHX7x31KiVNV5k4mHYLfxYnFFTWhmwL4BYF0R3rKgBO0pzAhbvnx/fvm1Uyi4vcp2h237PibxWrhjQ5ckwd2bD7dZ+XdBWA8ENGPwOXbRS4o7mRgwP2FNWn2EsTBKRbqBndk3pziE7f/082Z3Nj9y6adR0Qd2NvVtiVEcHLn+X8Pie6StrXTl0YzP3PyfBx0/epvs0m92dvds+z/JaAXg8EegGQDYns1FzBhSrnwO5OgG+fZQuO3szuC9OddKGQTb2nul1R4saNCBBWwqC3zF0MxvfOzho7llTLwH0QQJ9w+q2gZtYB408AF5TeDa2R1dviuWVirFAWn12Te8yf6+fW8H7Mw/csplQi1Lefxr/8/8ZFGNXawbR1numNs3u8veUtoTPuME2nrPs8CZOwXyVYVkWLiHHO7YGzrY8dMLfq3bUtIiYQIc2cvJ2zUqGgidgkp4SJFfTNFdyTF7NMuF3iLOrFQPv3GDXNtNFE7KScBG3+Mit2xUlaHHg1hybNF3F0gRz1JMgWYrlgMw2EYo+UyqBlAbz93W3e4KcWF/F4/r84tWazAfbeIIRU5osjT588eLRs8cvX758/PjZoxcPRwVFEZJsCDvD6yDKYWN2EOTkrhm1aakVLK7DRl5OkeAUSM4ERRt9+Ojxk6fPn/+woedfPHn57MVDR3ZtNk4GuwRrlommPtCz6QhREzdEmnweNPKiEDAhJ5qKq754/NSD/sEPf+DLo3/68tFDQXaTATdJZJ0+sqmf2ZC7pKVr5wiTL17NuyIKDi3J2lpVffHyC0hNCsI/eQbYTZG4X1Rc1XJ4r97TNUbPkiYHvi7beF9FJURBHn3x8nkIdsvyTx6pVY3Mdam4LVfuHiGN3hUt3RFwk4PxWdok3JZT3erDZ087cTfgn798ISiBwMgK6a3JQczo6243DFcT+nnS5L/XRDxljauW9PBJR4O32Z8+GpVhwos1dVH7iDA6GKlHjQ1kaxcJk1/V8Z6cYpKW8GJng7fM/uyhbBLoHJ8hjD51o9oFA3Xr3BBpcimLRbc4AH+0G3DI/vxlED3rfjSJG/3Kp1LU3CBxXUXTt/mRRcLkIDoD8C92Bw7N/nhUHsXDXJzXP8DGqyB7n4k8xqWkFdzkP33fZbFGLrrSiy92ye2hvxwlu4as+6MJtE8HKawW+ZMk1mXc2T/78XU7jpIzZhW08V2DQ4d/ZlpYiKRASw+4e9TzsGx9dQxz9lvva2grj4Hu+OGewCH6I81B+7ZETLTeOzJMuHvE5LZ1EXf232VMrJWL2ujj3bbxlr8/fSjzmL8z5nXM3Qem1pWIH6WQiMi++Pe6iiagnGk9er43cL+pg5QAlSr/ZBiNcQMPpIjHqnU8jRlZfN9B41tCVUaf7BUc+vsLK4XFd9Z9bxAdp/fMRtyvMfUlrJkDZ+fRGjOm9myPvu6jPxm1RDROcqnrf0TJB6YjHrCBBA5v5n+XVcxJldE9hrcm+iMLu4WJ5MzHvURDj3QSNuXgvflnn2gsZqn9mRwa/Su8jxC195axfu2BFulMpPbfeDP/1YyAWiqrfbU/k4Mg96hqo30E41w/jE3NzH4a6SAdBDjU5CP/hfVGIL69eL4vcID+UhIYZHIqnpJn0an3njOfRjnxzuF5zKGRn9WTWJfmvtyfyQH5F9DdEfKk/jHq7jCXifAZCra+hE/A/baKdsOs+9XTfYLDGKck0RRWrP4GI5+6EeWgRa3jof3t32JhSbT+vF9nB+SPLR4dAGS132BrylPrMxFu8rI1PLR/+YnDIJVNKo/26+wwujsChxTGSMd7UPKBTSvC2QmeGKJ+aaGhPc5rj1+D/IuvsOEuIxw/g5E/0CIlx7P2z+UUEto509lH5toif/5nC206nFmfRcl7rkQ5RHckfPLxG7RTA12ws8/e3CP/4Z8VNFzGU/UrOPnxKMk/Ich1HhmoMdJXe5iLCZI/UtBMOM7j5AOzxyOceibI+1eu2wg56NT2PEBF0f+PJH8wgJOb3UXeDEpUjHG/fj3yahIjl7uWvL9/RUfJWenr/XfnITZXuoncHcNtXufb5BQDyOf2DT43R5CncPLDs8cjnJUR3C/nMXKl3asBcufrv74eORrbQa9GkkcY23mNINdMJO3iTOt1yM9+bWHkwvErWBJ35XiEmYxtfYOSjw05aPYKWubf5vaNPnfsayyHY6VPZ1Hy5StRrq0llW/eRm1+4pyLTMkkbPkvZ/dLPnf2r3UBnXRntU+nMfIHMxHOO2f1b0Yw8stVNOFUq//zGuR/q6OpMBilEuSbUT4+wFz/X4y8/3wdDces9OtrZ/dLfuwvShKduVf1G1MDGHmki4r1n41gIW6pjiZxnKmfPrY/o8+dPfZrdKxPxfmZdSy0L/8m0sdAtd/+Cg/uFrq2lEjKvzy2P6PPHXs3I7SjJXAvQboyjY1Yjke6pih88ivM3YfOYfE4q/382v6MPnftlzK6JkuBAIeF9t4z1yN9Vsae+U88xJ2vI+u/FGdmLu3L6MDkP8dX1lR5Yxrx9t7lf5cjfWCElf9jHHH3ftjQ0ckztfpv7+4nvJ+9diGDPUQJcoP1KYz8Yznady3Vf4aRj61IDrauJqQv7CO8zx07/QsLW6ZiJAfL4HqX34t495r0yWd4Q79cR1cC46ryi0t7bulzZ999p4yvpaozG2cw8t7rEY7UoGwZb+j9Szq25s+Y6Q9P79Xfzx678AuslVPx1Mz6FELeO/hHPeInB7I60dBXBDSBpWKiln/n2t7Q545dOIUvRoNO4lOsT+vt/Tjyp36tP6Du3g+iu4ymXhTH65UL1/ZCDhr5qT4HXZKFz75uTGMm733PjRicMmcWx5FXp/SPXXSx1YYYKxRLF/bS1M+ePlWzVOz5KlaSsLF57/CRaHtzqGzmd4uoux8aOo8/PBAX3Xxl9+hzANyQeQ57pC5Jxrfhn0Tcp0HV/7CIxrhDYxfxR7rgw5+1XVsdhPVTdBl/VJpiJHcTjW+Hh4ffi/7pT4rP/HQcy92HzuvYICvG2FapdGFXYQ5anC4L2NMSXivHTX5kohz5I5BgKKH/yyLesV10XPyRXQbuvnpnF8kciOoVEjyWAIF9sweLb0f+tSt2bknvE0Y/sSpjfRIFrZ6jT4ER647sMIEpGWUzi+/oYFKglU/hJv9RV2znEDM/Joy+cg57HJCiYpytFejKzmY/e+zSKaMim+TWH3Xm0ys9Pcja+fDEB12yOdV6/ySezfQvaRLm71SCU51yyahd6MQ+d/bY6Q9LRkGzGWLjVlaT1nuIVv5RF8Q3KLX840XM3cdO3NdTKAH4M571XqJw6sLpY2dJp5+bO3vt0ocVo6Y7KkeAsybwdSx9G5z4INMlrw+L1d/fHj+Eoa9crtvkTlsmKeh5w6h8COEB/ZwPDaz97qV3TpWMSlojt7DAnRzyGj7N3ntk8qPI87emkuWriyPYMtOJi2Y9GcfNR8VY25ELJaNUOfXhhUun34U6fenCO6cqJcPI+a8fISzOJWVzE/f14cmtTPe8C1f7/fY44e9LkqYG9ldzrC1Y5XzFMAB+Q4C6lCvKEi8G97FyatW5MY2bfGLro6gf6kcklv90a+QQtqw6tGppYmCfKXxxCO9oerqQq3kvCKvk8sWMIqWSLBfch86pmnvjDOHrd7f06BPXtqTiVSzI+eiuGA+QU3D7eZIXHFezqpamSULKVlkOvoKA/Gpc1TQQ3bC55sHJhWL3bMKmYCJ3G/d3gP45sHrQ4RvWhK8I88Qy8bCd503w2R7S13NWd70S007/6eRIwOqaRYa5lumb/4Mnh9+cpOUGwIc/KJW7YI8eJjd/FR+zgTA3tCopdujLBF4tlp9xNmaJ6DY8WSp0UXjzxch37n02f4i0ekon0/BXCzhBImvKJghuGDhs5LV61KBB2emjRFOHc1NLl2Vpzy8RArmuJK+t41EdNvIFo1uyN0xm4Taeynkpzcp9rc5nQ9+H1xGc5RV3bRP39MPLvUe26O6K6y25udtElANWH1tZPae7SSaxW/QEm3RlfuPKNGnxI1tGvktGKqQ4pXL71ghp9f6hi/cdXVBD3yYU5GZUR3bWNskmDqLbllHrsg6tLVY3APo8iT62sgRc3vFem9KhC4MCBcRBZj/jrt2YnQoDLyndMBETLrEcig5a++plV3a9N0HuYG6Rd2VpDTg66emeqxtd/WprtUwH0b0RzMrqfaGuOLbIxpum987w//Zee+oosrB248E0aW/f4kbUy0mvEEQnw5zv8ieAz1+WdMU1bTXLcly8IY5jAbXpKrI0urYeYm8vZ+168Ab6eADd6+GGVpbOXxasumy5jsnzNhSfEiRLVizBBuaenR4I4Yb9ePeDA/QMHUhpmu3dg1+9f/lcyrXq9bosyzOKBZxgbW1jHWD3BP0czj5NLhiVNwAcoMtG5d5i0OMb8GOAfuXiEvzBqfvw16Y2bqxvXpmdnhoIw4ZN/G7JqHVxVEfFKjXjZkica9GPAfwTQ0NDn0/Pzp45Mz3t/fRSGLYX1EtGXov8dRq7FCcVOng8avz+/rffGtgBGmgZeHrJKHbd8GwHCemOHo/oFb9Q0dt7BHh6KRP5evGeZMs1GgxgyFx2L+S9nsHzUb9PYs9i3aJRuXlrJ5ffkbx3cAK08FLa6dZUfQfZep6+c28n9o7kvcuQGxq826aedidOKNeMndg7kC/3+ty5THeOxncjUUuXjKNXT46Hx7ow8mUQ1yYhdy0tdceC6T6lWsWKcefm9mIYfJB8uXd44u4C/NWStNY9S0j7lKrB3144GgZPkPcOHpn0sEu5svRmNnBCopMplIwKgL8F6Zv4/W3y5eXlwSMTk1sedq1PF95oP0fFpKx0HvRRd27fvHcS4I+PjMA78PZbvb2Dw8MTE5N3fehSqVIoa8k3JVfdnURTg781Y5QqR2/fvHpve3v75Mntu1tbCwutH1+q5IoZl//emBsRy0tyuS/v/8xSpVK5c6dNXcsXy4qQ7KZV0m9ZrC1oVb2c7ivk87lcLp8vFIrpsmy5KfXNGIi+nhKsmuQFIPirU3Yyy3yPTX2gAx3oQAc60IEOdKBdKylEvIUxMtH0mzVL/62pSnfX71J9Z8rSfVFXISKl6X+GIW+IbLqbfojsuxRdjboGEYnlu/dnhLtUTHh0YPC5YA7/VoxhYlSCCRH8Lvrv4NooPhkV32FuiqgDRV6ooQRZRAckVKKWr9B0LS3hX1Ut73DRaZeo4OFTpUFUcegQZSlKxw7kNbxwDs86JJoOnW+3lVwJVk1of8pi5dbSzWJ4msYW3UHlXrFkw6Tb5SBBQkQOy23yGtqaQOHJjuQyeQxbIwWf5l5Jnsy3z24lKSxZbl8slLyPpss7gichGZ9l2axZALVp3iYTHC4LqiiqLrh8JdskpwskeZz1xQjg0o2/WZ+tsWsFCqChFfOqjxg9lFwD38mY4OSkVgNeE2+dqrXLtctNQIIccu1odBvcs9b6Je9bywevwdO8pzUBEs02yWmdIG/JbH7LFyBH3oNEidiZMl3Ko0YPIwfgBY8FPirqggpxTXKn/cKiGLyOGEKepnM1Ot0ZHBSDfgqqV2sg9bV34VCiQVda5HT7t752Tw4KscC/kcu6SdT/Q8hT0Jix5qYQaMNCkByIg/8OkMPSBcL/MaUbSK0Tct53c3QJ2X4Uh56h+eQlUFxrKLgncqfpT145IFT20fkdyGPAv7HHwUHxQhg5GKFlguTA5FSs1Nnoavi4joeHscuCQB3zamzAP/n26Xsib/ZtjHcjbcToQXLwdeydHTGq6PtjCLkWIFc9+zidW7rlF0YqAw5jV42Jfi0V6LHl1iX2RF5uXwt8xCViVKHd0oPkBbpI7O21fQ6CnGpUDSfvgyaPxSodw3uh3WGhgm0ZJ6dK3jehzeFZBrM7ckROu5XA6AxbsN0+FCBP0LREblEGwaFJ3hZX8OqEk3sm9/2sg9FrdOgzlv55GHnGazI+OVejK7HdkMMfQW4I9Jit0TNs5aDMBPDfptED5CwsmqhDwQuu4JNyu2C51Tui5MWm05Y6GJ1pBA1CYig53SKnGMMPHa8ix6Q3cyDf5A3/TXUg52F6GCDvo0IyGb51RpM82QToaPQ4HWrzbCh5rU0Oiy6/mtwop30BgyM/MgC6t8bmzbbRA+R2qM3TPnmxUS5IMwtm84Yi5OWmyRNUp/Ceo0P3ghHRE1417eUhTXJ4Ge2V5K2IxqJdSALJRNWm0QPkHNm9gDrkvBNZpEtQkI6xTS4iHa/Zwejl8DuSBxbF95U2uo4WOXQj4VXk7VRBQ6Id+NtoOqrRyJxCYnsJDCJw8qwPxCJc6F1sk5fxK4S2dIEm5668yGX5IQgBT/m3rk1OVYFRxN2SIzWMhw5kguQZukT0apJfPkoOjzUBWuQieYUwo4NEiXixYgZ2Xlk4amsljuAP4Gh5CieHGY2wW3L4WSOB0+iazbdV9lt6kNwmuzWuEVYxclCxDElepovIBfhCuF9LWN09J3Y8QtDK2v4O/22T5JQ3hNwlOUgt/BpyRHfSyENC8vY0NBZi8nLj5uHkdsvHm+QiYWS+Q0svYpUH4EX4/1jOK75xzZjSHKJj5In8Hsib8wQacGJMuudNgJycRuNoJLxT8Yyfx5Dk7VDVJC/7CG11MDpEb+4Rymbo5lkgWaGbe6bsPN10KYwcpgO7JgftFhIm8GpTXstKeeRgbJ9tis3GvE/o5k/opXKtSEGQZ4lMJkt4MdXMeoMCXkQXq5qm5Ghk9oUDd4TOyYqSMZAJEZx897Gd8m5Tymvl5PW9TEEioxKEYEEeQBdgHeCRZuZBkIM65VByPWjhQqfs3W7NO6XRuXq+r3m4veWfyMXx2X0BJ9eJ7wK4WDxgco9EoNwwcnAzm9NRhsxi30cUM/xmkPJOIls5VDLgBi0xpqPLjknOVbKmlFEcHgk9cWLyleKQSdUY/mHwu1wsQR5rfjHR2rHa2Lfa/FAUXN0S+BheDnZ+o1D/8oGr+ld48x8n7pq3Zn3XSr25e1xeT/GI32cdnb7lp+BNLeP4Rco6UMabWvWGcK4XER3dOwwDh5UBsprXb7Q5RsfL4/VMpjEmjfkltp9kSCFROY4NkAVwVkb3T6t6V/SKleAVdc/HVc/g/pMwWXi4sY+xXabYmBVWtUx7R4zUadMfU7AZRs14Z9Nia6kqDwspe1fMOFzzaM0EWYZqNNc0/CuzeOdFuRk2q5a9asZpr8B2tHWRRRyXRuukVEEew+a9CpeS8CzvBqcleNirXjIPD1je/VZpJpsV/bSvXabqd+y6kmVYqZGZsKFzL1AFxIOQ1LkgOy3y9tDaX4FpjD1qfDGUHFwTIHmz1wniI0pqN9REzUTnABWPKOP5QaVdp7TZKBKQF9rkolewf+vbZap5+F/BvxON25rh8Wn1llRvciyV8uho4GINF86LmtMg19Oy3nDofLEM5DuvoFD+C7zCyGOUBusTp8GpqFMj5IpA5ZGu18rDov0kOafLeuOL5QI8nOYC5OV0ulAkyvTJ8+jqglqgpPDt3FmP3HQa97DlmcDtFNtvXxmBa67P5oAbqg1L0bZqFnYgl6iGt6OZRbuWHK2KGmJ0ReIYtjFoqKkM27hiOsU1l4pRcpWGjcASwsjTKHlRElXS8RryF2EZzyWQWQrY4Kol7zNkn6jn7f4LXpx0VVG8bDeEHPhaifXIiau1aynrimIVkPVpaBnTT20r7Y2K6XZTEz0uy7Og7+1qDS/TJ082XCHuHbEURQ9PfxK6leLdolcF2kwBmfAUbzmx4Nvc4uFRWJuKt8gIS054wSRW8Mht+Hmrbbp9guDkvHw+TsNTkfTDLfP+v31fU9vdguz1JmmvHiXHuyKHk1NlK5Vy/CCm0qYgCEXvQ6lZZjPCpYpCSih7N7Ho1arQ4TkSljcb/gFLA7WGV0zBKsS947Z/FP6d8pwiCW6C6A8BeHAg7n/espMK/mU3XpjTKDGGfgb+Df5oLNm2apH0rsV6xfL+t2AVeHSfajYlNGrKwIJNBi+TYpq3OOn4nRrn3zf1jd/seqADHehABzrQgQ70T63/Bz0lYQqWmkFeAAAAAElFTkSuQmCC"/>
          <p:cNvSpPr>
            <a:spLocks noChangeAspect="1" noChangeArrowheads="1"/>
          </p:cNvSpPr>
          <p:nvPr/>
        </p:nvSpPr>
        <p:spPr bwMode="auto">
          <a:xfrm>
            <a:off x="155575" y="-2484438"/>
            <a:ext cx="6372225" cy="5181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3" name="AutoShape 4" descr="data:image/png;base64,iVBORw0KGgoAAAANSUhEUgAAAPkAAADKCAMAAABQfxahAAAB7FBMVEX////8+/vCJA720S8AFW0AAADw8PDr6+v4+Pj09PT5+fnDw8PS0tK+vr6xsbHj4+Ojo6N7e3uEhITY2NiXlpYAAG90dHRaWlpubm7kxjsRERHm5ua5ubmLi4sxMTHQ0NA5OTkAInxGRkZPT08aGhxmZmYAEGMgICCqqamcnJyIiIgoKChKSkr41ToAIH2DgIUADVoAEFH44WMADlfluinJwcT31UvXqyMHEUw5LiARGD8AI4EAK4aZEwqFgHwwRpeJiJW4Hw3421TIExHxyC4bHSSlgBe+mSb+864ADmj86oX++MbLzuiNlsc1IiFRIR9xFBSFDA0AMoezud1XWWeCcSioFgrLyb6DdkA5QGtVWXSahCTq5cNaIB1sebU3QWFuZ1L/8Z5tHBUcJUPa28VAIx5CQ1FMW6NsXR+KEA1fPz5WXZGnnWxsUE48SYq7qF+VkHlINjR+RUPSsT+IYWB3eKCoo4HHrkyrqrlubXqaiT9UUD+EeVQrMnbAoR8ZHS6hptKRcBheSB+qgxhURSPq12o0LSMQGzp9XRlQQxj28dpbbq/129z1trbqkY7eamjaS0jxnpzULjH0xMPWPUHpgHrfxFHYrazIsLTCrVnJyLChhITfyG2oXF6jIiSwS0qebWvMu3nZio6flWQalw/PAAAatUlEQVR4nO2d+WPbxpXHwdoACILEHZABAYLiIQKkJMq6LcmS5UrW7ThWa29TWxs7Tmxv2t303LhHZNmO7fo+4jS7Sdvd7T+6MwCPmQEoS3Ia0Km+PyQySAzmg/fmzZsZDEhRBzrQgQ50oAMd6EAHOtCBdlKMYVgxadt2MpllGS7q6nwnSmTFlFCt+9IseUZWZmYUy+TFbNRV+0eKtd163XLMc5fv31+F2tjYWINKCZIiW47NRF3Df4RiqqPU3RR7f3Xp4sWVIagTn0+dOTM7O3vlweY6uAO248qW+X0zfdaRFUG8vwqYT5wYG+v39eVbPQ1NTZ+ZfQDwbWlmJvX9gY/zVl24vLoEqD3oQ/2HfL391vJhXz0DAB/Qb95YW5MUTU1EXedvQ6wga+p5DxtSo3r7rcOYAD0w/Y21UUtJxaOu9+uKM3Xn/qqPfYgUSe7BT0/Pbm6suTr/RrPHBMC9tHKCNHZn8oblHwD2GT7q6u9ftiwBe/d34O5E3mLXlGTUBPsTa9XV1Y723okcwk8Bdlt238T8jtfPnV8Z2oF7R/LDINif2VwTdDVqjr2K06z7S0NID7ZXcs/nZ28kZ9xY1Cx7kqqbnqPvgP1KcmD36enNNUkWo6bZg0z98tLQ2A7c857GlwcHB3t7l5c7svdMzW7weipqnl0LePrFzgafHxkfX7x16+T29vbWwsLW1tbdyYnhwd5wfNC9r68pTtREuxNXl1Y/78ANqBdPbt+7efvonQpQqamFrbsTw6HwILV5sKa5b0I6y9TN1VBPnwfYt7ZvHr0DUWu5fKHQ19dXKORzjRuwcHcyFB56vFPtfvRs/Vx4E58fXwTYlYVKrq+sVzXJEQTTNAVH0iy93OfjL9ydGAyy90xD9G5PZln93NKJIDg0972jJaNSKFuSaasiyzKcJ4bNiqptStVyX81z+4lgkwdd+w2hy9FZGYAH2/j8+MmrRxcqhYwm2CLLJRIxTIk4x4q2oGUK0PJbE729YehKN6PH62Hg88Ded4xauirYWS4Ro2IBgbFNLMEB+Gq6ZpRKd48EzQ6t3r1tnYPgYwFHX7x31KiVNV5k4mHYLfxYnFFTWhmwL4BYF0R3rKgBO0pzAhbvnx/fvm1Uyi4vcp2h237PibxWrhjQ5ckwd2bD7dZ+XdBWA8ENGPwOXbRS4o7mRgwP2FNWn2EsTBKRbqBndk3pziE7f/082Z3Nj9y6adR0Qd2NvVtiVEcHLn+X8Pie6StrXTl0YzP3PyfBx0/epvs0m92dvds+z/JaAXg8EegGQDYns1FzBhSrnwO5OgG+fZQuO3szuC9OddKGQTb2nul1R4saNCBBWwqC3zF0MxvfOzho7llTLwH0QQJ9w+q2gZtYB408AF5TeDa2R1dviuWVirFAWn12Te8yf6+fW8H7Mw/csplQi1Lefxr/8/8ZFGNXawbR1numNs3u8veUtoTPuME2nrPs8CZOwXyVYVkWLiHHO7YGzrY8dMLfq3bUtIiYQIc2cvJ2zUqGgidgkp4SJFfTNFdyTF7NMuF3iLOrFQPv3GDXNtNFE7KScBG3+Mit2xUlaHHg1hybNF3F0gRz1JMgWYrlgMw2EYo+UyqBlAbz93W3e4KcWF/F4/r84tWazAfbeIIRU5osjT588eLRs8cvX758/PjZoxcPRwVFEZJsCDvD6yDKYWN2EOTkrhm1aakVLK7DRl5OkeAUSM4ERRt9+Ojxk6fPn/+woedfPHn57MVDR3ZtNk4GuwRrlommPtCz6QhREzdEmnweNPKiEDAhJ5qKq754/NSD/sEPf+DLo3/68tFDQXaTATdJZJ0+sqmf2ZC7pKVr5wiTL17NuyIKDi3J2lpVffHyC0hNCsI/eQbYTZG4X1Rc1XJ4r97TNUbPkiYHvi7beF9FJURBHn3x8nkIdsvyTx6pVY3Mdam4LVfuHiGN3hUt3RFwk4PxWdok3JZT3erDZ087cTfgn798ISiBwMgK6a3JQczo6243DFcT+nnS5L/XRDxljauW9PBJR4O32Z8+GpVhwos1dVH7iDA6GKlHjQ1kaxcJk1/V8Z6cYpKW8GJng7fM/uyhbBLoHJ8hjD51o9oFA3Xr3BBpcimLRbc4AH+0G3DI/vxlED3rfjSJG/3Kp1LU3CBxXUXTt/mRRcLkIDoD8C92Bw7N/nhUHsXDXJzXP8DGqyB7n4k8xqWkFdzkP33fZbFGLrrSiy92ye2hvxwlu4as+6MJtE8HKawW+ZMk1mXc2T/78XU7jpIzZhW08V2DQ4d/ZlpYiKRASw+4e9TzsGx9dQxz9lvva2grj4Hu+OGewCH6I81B+7ZETLTeOzJMuHvE5LZ1EXf232VMrJWL2ujj3bbxlr8/fSjzmL8z5nXM3Qem1pWIH6WQiMi++Pe6iiagnGk9er43cL+pg5QAlSr/ZBiNcQMPpIjHqnU8jRlZfN9B41tCVUaf7BUc+vsLK4XFd9Z9bxAdp/fMRtyvMfUlrJkDZ+fRGjOm9myPvu6jPxm1RDROcqnrf0TJB6YjHrCBBA5v5n+XVcxJldE9hrcm+iMLu4WJ5MzHvURDj3QSNuXgvflnn2gsZqn9mRwa/Su8jxC195axfu2BFulMpPbfeDP/1YyAWiqrfbU/k4Mg96hqo30E41w/jE3NzH4a6SAdBDjU5CP/hfVGIL69eL4vcID+UhIYZHIqnpJn0an3njOfRjnxzuF5zKGRn9WTWJfmvtyfyQH5F9DdEfKk/jHq7jCXifAZCra+hE/A/baKdsOs+9XTfYLDGKck0RRWrP4GI5+6EeWgRa3jof3t32JhSbT+vF9nB+SPLR4dAGS132BrylPrMxFu8rI1PLR/+YnDIJVNKo/26+wwujsChxTGSMd7UPKBTSvC2QmeGKJ+aaGhPc5rj1+D/IuvsOEuIxw/g5E/0CIlx7P2z+UUEto509lH5toif/5nC206nFmfRcl7rkQ5RHckfPLxG7RTA12ws8/e3CP/4Z8VNFzGU/UrOPnxKMk/Ich1HhmoMdJXe5iLCZI/UtBMOM7j5AOzxyOceibI+1eu2wg56NT2PEBF0f+PJH8wgJOb3UXeDEpUjHG/fj3yahIjl7uWvL9/RUfJWenr/XfnITZXuoncHcNtXufb5BQDyOf2DT43R5CncPLDs8cjnJUR3C/nMXKl3asBcufrv74eORrbQa9GkkcY23mNINdMJO3iTOt1yM9+bWHkwvErWBJ35XiEmYxtfYOSjw05aPYKWubf5vaNPnfsayyHY6VPZ1Hy5StRrq0llW/eRm1+4pyLTMkkbPkvZ/dLPnf2r3UBnXRntU+nMfIHMxHOO2f1b0Yw8stVNOFUq//zGuR/q6OpMBilEuSbUT4+wFz/X4y8/3wdDces9OtrZ/dLfuwvShKduVf1G1MDGHmki4r1n41gIW6pjiZxnKmfPrY/o8+dPfZrdKxPxfmZdSy0L/8m0sdAtd/+Cg/uFrq2lEjKvzy2P6PPHXs3I7SjJXAvQboyjY1Yjke6pih88ivM3YfOYfE4q/382v6MPnftlzK6JkuBAIeF9t4z1yN9Vsae+U88xJ2vI+u/FGdmLu3L6MDkP8dX1lR5Yxrx9t7lf5cjfWCElf9jHHH3ftjQ0ckztfpv7+4nvJ+9diGDPUQJcoP1KYz8Yznady3Vf4aRj61IDrauJqQv7CO8zx07/QsLW6ZiJAfL4HqX34t495r0yWd4Q79cR1cC46ryi0t7bulzZ999p4yvpaozG2cw8t7rEY7UoGwZb+j9Szq25s+Y6Q9P79Xfzx678AuslVPx1Mz6FELeO/hHPeInB7I60dBXBDSBpWKiln/n2t7Q545dOIUvRoNO4lOsT+vt/Tjyp36tP6Du3g+iu4ymXhTH65UL1/ZCDhr5qT4HXZKFz75uTGMm733PjRicMmcWx5FXp/SPXXSx1YYYKxRLF/bS1M+ePlWzVOz5KlaSsLF57/CRaHtzqGzmd4uoux8aOo8/PBAX3Xxl9+hzANyQeQ57pC5Jxrfhn0Tcp0HV/7CIxrhDYxfxR7rgw5+1XVsdhPVTdBl/VJpiJHcTjW+Hh4ffi/7pT4rP/HQcy92HzuvYICvG2FapdGFXYQ5anC4L2NMSXivHTX5kohz5I5BgKKH/yyLesV10XPyRXQbuvnpnF8kciOoVEjyWAIF9sweLb0f+tSt2bknvE0Y/sSpjfRIFrZ6jT4ER647sMIEpGWUzi+/oYFKglU/hJv9RV2znEDM/Joy+cg57HJCiYpytFejKzmY/e+zSKaMim+TWH3Xm0ys9Pcja+fDEB12yOdV6/ySezfQvaRLm71SCU51yyahd6MQ+d/bY6Q9LRkGzGWLjVlaT1nuIVv5RF8Q3KLX840XM3cdO3NdTKAH4M571XqJw6sLpY2dJp5+bO3vt0ocVo6Y7KkeAsybwdSx9G5z4INMlrw+L1d/fHj+Eoa9crtvkTlsmKeh5w6h8COEB/ZwPDaz97qV3TpWMSlojt7DAnRzyGj7N3ntk8qPI87emkuWriyPYMtOJi2Y9GcfNR8VY25ELJaNUOfXhhUun34U6fenCO6cqJcPI+a8fISzOJWVzE/f14cmtTPe8C1f7/fY44e9LkqYG9ldzrC1Y5XzFMAB+Q4C6lCvKEi8G97FyatW5MY2bfGLro6gf6kcklv90a+QQtqw6tGppYmCfKXxxCO9oerqQq3kvCKvk8sWMIqWSLBfch86pmnvjDOHrd7f06BPXtqTiVSzI+eiuGA+QU3D7eZIXHFezqpamSULKVlkOvoKA/Gpc1TQQ3bC55sHJhWL3bMKmYCJ3G/d3gP45sHrQ4RvWhK8I88Qy8bCd503w2R7S13NWd70S007/6eRIwOqaRYa5lumb/4Mnh9+cpOUGwIc/KJW7YI8eJjd/FR+zgTA3tCopdujLBF4tlp9xNmaJ6DY8WSp0UXjzxch37n02f4i0ekon0/BXCzhBImvKJghuGDhs5LV61KBB2emjRFOHc1NLl2Vpzy8RArmuJK+t41EdNvIFo1uyN0xm4Taeynkpzcp9rc5nQ9+H1xGc5RV3bRP39MPLvUe26O6K6y25udtElANWH1tZPae7SSaxW/QEm3RlfuPKNGnxI1tGvktGKqQ4pXL71ghp9f6hi/cdXVBD3yYU5GZUR3bWNskmDqLbllHrsg6tLVY3APo8iT62sgRc3vFem9KhC4MCBcRBZj/jrt2YnQoDLyndMBETLrEcig5a++plV3a9N0HuYG6Rd2VpDTg66emeqxtd/WprtUwH0b0RzMrqfaGuOLbIxpum987w//Zee+oosrB248E0aW/f4kbUy0mvEEQnw5zv8ieAz1+WdMU1bTXLcly8IY5jAbXpKrI0urYeYm8vZ+168Ab6eADd6+GGVpbOXxasumy5jsnzNhSfEiRLVizBBuaenR4I4Yb9ePeDA/QMHUhpmu3dg1+9f/lcyrXq9bosyzOKBZxgbW1jHWD3BP0czj5NLhiVNwAcoMtG5d5i0OMb8GOAfuXiEvzBqfvw16Y2bqxvXpmdnhoIw4ZN/G7JqHVxVEfFKjXjZkica9GPAfwTQ0NDn0/Pzp45Mz3t/fRSGLYX1EtGXov8dRq7FCcVOng8avz+/rffGtgBGmgZeHrJKHbd8GwHCemOHo/oFb9Q0dt7BHh6KRP5evGeZMs1GgxgyFx2L+S9nsHzUb9PYs9i3aJRuXlrJ5ffkbx3cAK08FLa6dZUfQfZep6+c28n9o7kvcuQGxq826aedidOKNeMndg7kC/3+ty5THeOxncjUUuXjKNXT46Hx7ow8mUQ1yYhdy0tdceC6T6lWsWKcefm9mIYfJB8uXd44u4C/NWStNY9S0j7lKrB3144GgZPkPcOHpn0sEu5svRmNnBCopMplIwKgL8F6Zv4/W3y5eXlwSMTk1sedq1PF95oP0fFpKx0HvRRd27fvHcS4I+PjMA78PZbvb2Dw8MTE5N3fehSqVIoa8k3JVfdnURTg781Y5QqR2/fvHpve3v75Mntu1tbCwutH1+q5IoZl//emBsRy0tyuS/v/8xSpVK5c6dNXcsXy4qQ7KZV0m9ZrC1oVb2c7ivk87lcLp8vFIrpsmy5KfXNGIi+nhKsmuQFIPirU3Yyy3yPTX2gAx3oQAc60IEOdKBdKylEvIUxMtH0mzVL/62pSnfX71J9Z8rSfVFXISKl6X+GIW+IbLqbfojsuxRdjboGEYnlu/dnhLtUTHh0YPC5YA7/VoxhYlSCCRH8Lvrv4NooPhkV32FuiqgDRV6ooQRZRAckVKKWr9B0LS3hX1Ut73DRaZeo4OFTpUFUcegQZSlKxw7kNbxwDs86JJoOnW+3lVwJVk1of8pi5dbSzWJ4msYW3UHlXrFkw6Tb5SBBQkQOy23yGtqaQOHJjuQyeQxbIwWf5l5Jnsy3z24lKSxZbl8slLyPpss7gichGZ9l2axZALVp3iYTHC4LqiiqLrh8JdskpwskeZz1xQjg0o2/WZ+tsWsFCqChFfOqjxg9lFwD38mY4OSkVgNeE2+dqrXLtctNQIIccu1odBvcs9b6Je9bywevwdO8pzUBEs02yWmdIG/JbH7LFyBH3oNEidiZMl3Ko0YPIwfgBY8FPirqggpxTXKn/cKiGLyOGEKepnM1Ot0ZHBSDfgqqV2sg9bV34VCiQVda5HT7t752Tw4KscC/kcu6SdT/Q8hT0Jix5qYQaMNCkByIg/8OkMPSBcL/MaUbSK0Tct53c3QJ2X4Uh56h+eQlUFxrKLgncqfpT145IFT20fkdyGPAv7HHwUHxQhg5GKFlguTA5FSs1Nnoavi4joeHscuCQB3zamzAP/n26Xsib/ZtjHcjbcToQXLwdeydHTGq6PtjCLkWIFc9+zidW7rlF0YqAw5jV42Jfi0V6LHl1iX2RF5uXwt8xCViVKHd0oPkBbpI7O21fQ6CnGpUDSfvgyaPxSodw3uh3WGhgm0ZJ6dK3jehzeFZBrM7ckROu5XA6AxbsN0+FCBP0LREblEGwaFJ3hZX8OqEk3sm9/2sg9FrdOgzlv55GHnGazI+OVejK7HdkMMfQW4I9Jit0TNs5aDMBPDfptED5CwsmqhDwQuu4JNyu2C51Tui5MWm05Y6GJ1pBA1CYig53SKnGMMPHa8ix6Q3cyDf5A3/TXUg52F6GCDvo0IyGb51RpM82QToaPQ4HWrzbCh5rU0Oiy6/mtwop30BgyM/MgC6t8bmzbbRA+R2qM3TPnmxUS5IMwtm84Yi5OWmyRNUp/Ceo0P3ghHRE1417eUhTXJ4Ge2V5K2IxqJdSALJRNWm0QPkHNm9gDrkvBNZpEtQkI6xTS4iHa/Zwejl8DuSBxbF95U2uo4WOXQj4VXk7VRBQ6Id+NtoOqrRyJxCYnsJDCJw8qwPxCJc6F1sk5fxK4S2dIEm5668yGX5IQgBT/m3rk1OVYFRxN2SIzWMhw5kguQZukT0apJfPkoOjzUBWuQieYUwo4NEiXixYgZ2Xlk4amsljuAP4Gh5CieHGY2wW3L4WSOB0+iazbdV9lt6kNwmuzWuEVYxclCxDElepovIBfhCuF9LWN09J3Y8QtDK2v4O/22T5JQ3hNwlOUgt/BpyRHfSyENC8vY0NBZi8nLj5uHkdsvHm+QiYWS+Q0svYpUH4EX4/1jOK75xzZjSHKJj5In8Hsib8wQacGJMuudNgJycRuNoJLxT8Yyfx5Dk7VDVJC/7CG11MDpEb+4Rymbo5lkgWaGbe6bsPN10KYwcpgO7JgftFhIm8GpTXstKeeRgbJ9tis3GvE/o5k/opXKtSEGQZ4lMJkt4MdXMeoMCXkQXq5qm5Ghk9oUDd4TOyYqSMZAJEZx897Gd8m5Tymvl5PW9TEEioxKEYEEeQBdgHeCRZuZBkIM65VByPWjhQqfs3W7NO6XRuXq+r3m4veWfyMXx2X0BJ9eJ7wK4WDxgco9EoNwwcnAzm9NRhsxi30cUM/xmkPJOIls5VDLgBi0xpqPLjknOVbKmlFEcHgk9cWLyleKQSdUY/mHwu1wsQR5rfjHR2rHa2Lfa/FAUXN0S+BheDnZ+o1D/8oGr+ld48x8n7pq3Zn3XSr25e1xeT/GI32cdnb7lp+BNLeP4Rco6UMabWvWGcK4XER3dOwwDh5UBsprXb7Q5RsfL4/VMpjEmjfkltp9kSCFROY4NkAVwVkb3T6t6V/SKleAVdc/HVc/g/pMwWXi4sY+xXabYmBVWtUx7R4zUadMfU7AZRs14Z9Nia6kqDwspe1fMOFzzaM0EWYZqNNc0/CuzeOdFuRk2q5a9asZpr8B2tHWRRRyXRuukVEEew+a9CpeS8CzvBqcleNirXjIPD1je/VZpJpsV/bSvXabqd+y6kmVYqZGZsKFzL1AFxIOQ1LkgOy3y9tDaX4FpjD1qfDGUHFwTIHmz1wniI0pqN9REzUTnABWPKOP5QaVdp7TZKBKQF9rkolewf+vbZap5+F/BvxON25rh8Wn1llRvciyV8uho4GINF86LmtMg19Oy3nDofLEM5DuvoFD+C7zCyGOUBusTp8GpqFMj5IpA5ZGu18rDov0kOafLeuOL5QI8nOYC5OV0ulAkyvTJ8+jqglqgpPDt3FmP3HQa97DlmcDtFNtvXxmBa67P5oAbqg1L0bZqFnYgl6iGt6OZRbuWHK2KGmJ0ReIYtjFoqKkM27hiOsU1l4pRcpWGjcASwsjTKHlRElXS8RryF2EZzyWQWQrY4Kol7zNkn6jn7f4LXpx0VVG8bDeEHPhaifXIiau1aynrimIVkPVpaBnTT20r7Y2K6XZTEz0uy7Og7+1qDS/TJ082XCHuHbEURQ9PfxK6leLdolcF2kwBmfAUbzmx4Nvc4uFRWJuKt8gIS054wSRW8Mht+Hmrbbp9guDkvHw+TsNTkfTDLfP+v31fU9vdguz1JmmvHiXHuyKHk1NlK5Vy/CCm0qYgCEXvQ6lZZjPCpYpCSih7N7Ho1arQ4TkSljcb/gFLA7WGV0zBKsS947Z/FP6d8pwiCW6C6A8BeHAg7n/espMK/mU3XpjTKDGGfgb+Df5oLNm2apH0rsV6xfL+t2AVeHSfajYlNGrKwIJNBi+TYpq3OOn4nRrn3zf1jd/seqADHehABzrQgQ70T63/Bz0lYQqWmkFeAAAAAElFTkSuQmCC"/>
          <p:cNvSpPr>
            <a:spLocks noChangeAspect="1" noChangeArrowheads="1"/>
          </p:cNvSpPr>
          <p:nvPr/>
        </p:nvSpPr>
        <p:spPr bwMode="auto">
          <a:xfrm>
            <a:off x="307975" y="-2332038"/>
            <a:ext cx="6372225" cy="5181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3 Tabla"/>
          <p:cNvGraphicFramePr>
            <a:graphicFrameLocks noGrp="1"/>
          </p:cNvGraphicFramePr>
          <p:nvPr>
            <p:extLst>
              <p:ext uri="{D42A27DB-BD31-4B8C-83A1-F6EECF244321}">
                <p14:modId xmlns:p14="http://schemas.microsoft.com/office/powerpoint/2010/main" val="4008281491"/>
              </p:ext>
            </p:extLst>
          </p:nvPr>
        </p:nvGraphicFramePr>
        <p:xfrm>
          <a:off x="128935" y="2276872"/>
          <a:ext cx="8880920" cy="3672407"/>
        </p:xfrm>
        <a:graphic>
          <a:graphicData uri="http://schemas.openxmlformats.org/drawingml/2006/table">
            <a:tbl>
              <a:tblPr firstRow="1" bandRow="1">
                <a:tableStyleId>{5C22544A-7EE6-4342-B048-85BDC9FD1C3A}</a:tableStyleId>
              </a:tblPr>
              <a:tblGrid>
                <a:gridCol w="888033"/>
                <a:gridCol w="3024335"/>
                <a:gridCol w="1296145"/>
                <a:gridCol w="1896223"/>
                <a:gridCol w="1776184"/>
              </a:tblGrid>
              <a:tr h="464123">
                <a:tc>
                  <a:txBody>
                    <a:bodyPr/>
                    <a:lstStyle/>
                    <a:p>
                      <a:pPr algn="ctr"/>
                      <a:r>
                        <a:rPr lang="es-MX" sz="1100" dirty="0" smtClean="0"/>
                        <a:t>HALLAZGO</a:t>
                      </a:r>
                      <a:endParaRPr lang="es-CO" sz="1100" dirty="0"/>
                    </a:p>
                  </a:txBody>
                  <a:tcPr anchor="ctr"/>
                </a:tc>
                <a:tc>
                  <a:txBody>
                    <a:bodyPr/>
                    <a:lstStyle/>
                    <a:p>
                      <a:pPr algn="ctr"/>
                      <a:r>
                        <a:rPr lang="es-MX" sz="1100" dirty="0" smtClean="0"/>
                        <a:t>ACCIÓN DE MEJORA</a:t>
                      </a:r>
                      <a:endParaRPr lang="es-CO" sz="1100" dirty="0"/>
                    </a:p>
                  </a:txBody>
                  <a:tcPr anchor="ctr"/>
                </a:tc>
                <a:tc>
                  <a:txBody>
                    <a:bodyPr/>
                    <a:lstStyle/>
                    <a:p>
                      <a:pPr algn="ctr"/>
                      <a:r>
                        <a:rPr lang="es-MX" sz="1100" dirty="0" smtClean="0"/>
                        <a:t>RESPONSABLE</a:t>
                      </a:r>
                      <a:endParaRPr lang="es-CO" sz="1100" dirty="0"/>
                    </a:p>
                  </a:txBody>
                  <a:tcPr anchor="ctr"/>
                </a:tc>
                <a:tc>
                  <a:txBody>
                    <a:bodyPr/>
                    <a:lstStyle/>
                    <a:p>
                      <a:pPr algn="ctr"/>
                      <a:r>
                        <a:rPr lang="es-MX" sz="1100" dirty="0" smtClean="0"/>
                        <a:t>FECHA VENCIMIENTO PLAN DE MEJORAMIENTO CGR</a:t>
                      </a:r>
                      <a:endParaRPr lang="es-CO" sz="1100" dirty="0"/>
                    </a:p>
                  </a:txBody>
                  <a:tcPr anchor="ctr"/>
                </a:tc>
                <a:tc>
                  <a:txBody>
                    <a:bodyPr/>
                    <a:lstStyle/>
                    <a:p>
                      <a:pPr algn="ctr"/>
                      <a:r>
                        <a:rPr lang="es-MX" sz="1100" dirty="0" smtClean="0"/>
                        <a:t>FECHA</a:t>
                      </a:r>
                      <a:r>
                        <a:rPr lang="es-MX" sz="1100" baseline="0" dirty="0" smtClean="0"/>
                        <a:t> DE VENCIMIENTO INTERNA</a:t>
                      </a:r>
                      <a:endParaRPr lang="es-CO" sz="1100" dirty="0"/>
                    </a:p>
                  </a:txBody>
                  <a:tcPr anchor="ctr"/>
                </a:tc>
              </a:tr>
              <a:tr h="729336">
                <a:tc>
                  <a:txBody>
                    <a:bodyPr/>
                    <a:lstStyle/>
                    <a:p>
                      <a:pPr algn="ctr"/>
                      <a:endParaRPr lang="es-MX" sz="1000" b="1" dirty="0" smtClean="0">
                        <a:latin typeface="Arial" panose="020B0604020202020204" pitchFamily="34" charset="0"/>
                        <a:cs typeface="Arial" panose="020B0604020202020204" pitchFamily="34" charset="0"/>
                      </a:endParaRPr>
                    </a:p>
                    <a:p>
                      <a:pPr algn="ctr"/>
                      <a:r>
                        <a:rPr lang="es-MX" sz="1000" b="1" dirty="0" smtClean="0">
                          <a:latin typeface="Arial" panose="020B0604020202020204" pitchFamily="34" charset="0"/>
                          <a:cs typeface="Arial" panose="020B0604020202020204" pitchFamily="34" charset="0"/>
                        </a:rPr>
                        <a:t>24</a:t>
                      </a:r>
                    </a:p>
                    <a:p>
                      <a:pPr marL="0" marR="0" indent="0" algn="ctr" defTabSz="914400" rtl="0" eaLnBrk="1" fontAlgn="auto" latinLnBrk="0" hangingPunct="1">
                        <a:lnSpc>
                          <a:spcPct val="100000"/>
                        </a:lnSpc>
                        <a:spcBef>
                          <a:spcPts val="0"/>
                        </a:spcBef>
                        <a:spcAft>
                          <a:spcPts val="0"/>
                        </a:spcAft>
                        <a:buClrTx/>
                        <a:buSzTx/>
                        <a:buFontTx/>
                        <a:buNone/>
                        <a:tabLst/>
                        <a:defRPr/>
                      </a:pPr>
                      <a:r>
                        <a:rPr lang="es-MX" sz="1000" b="1" dirty="0" smtClean="0">
                          <a:solidFill>
                            <a:schemeClr val="tx1"/>
                          </a:solidFill>
                          <a:effectLst/>
                          <a:latin typeface="Arial" panose="020B0604020202020204" pitchFamily="34" charset="0"/>
                          <a:ea typeface="Calibri"/>
                          <a:cs typeface="Arial" panose="020B0604020202020204" pitchFamily="34" charset="0"/>
                        </a:rPr>
                        <a:t>CGR 2013</a:t>
                      </a:r>
                      <a:endParaRPr lang="es-CO" sz="1000" b="1" dirty="0" smtClean="0">
                        <a:solidFill>
                          <a:schemeClr val="tx1"/>
                        </a:solidFill>
                        <a:effectLst/>
                        <a:latin typeface="Arial" panose="020B0604020202020204" pitchFamily="34" charset="0"/>
                        <a:ea typeface="Calibri"/>
                        <a:cs typeface="Arial" panose="020B0604020202020204" pitchFamily="34" charset="0"/>
                      </a:endParaRPr>
                    </a:p>
                  </a:txBody>
                  <a:tcPr anchor="ctr"/>
                </a:tc>
                <a:tc>
                  <a:txBody>
                    <a:bodyPr/>
                    <a:lstStyle/>
                    <a:p>
                      <a:pPr algn="just" fontAlgn="ctr"/>
                      <a:r>
                        <a:rPr lang="es-CO" sz="1000" b="0" i="0" u="none" strike="noStrike" dirty="0" smtClean="0">
                          <a:effectLst/>
                          <a:latin typeface="Arial" panose="020B0604020202020204" pitchFamily="34" charset="0"/>
                          <a:cs typeface="Arial" panose="020B0604020202020204" pitchFamily="34" charset="0"/>
                        </a:rPr>
                        <a:t>Elaborar un manual de procedimientos contables que especifique el manejo de cifras de cartera.</a:t>
                      </a:r>
                      <a:endParaRPr lang="es-CO" sz="1000" b="0" i="0" u="none" strike="noStrike" dirty="0">
                        <a:effectLst/>
                        <a:latin typeface="Arial" panose="020B0604020202020204" pitchFamily="34" charset="0"/>
                        <a:cs typeface="Arial" panose="020B0604020202020204" pitchFamily="34" charset="0"/>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000" b="0" dirty="0" smtClean="0">
                          <a:solidFill>
                            <a:schemeClr val="tx1"/>
                          </a:solidFill>
                          <a:effectLst/>
                          <a:latin typeface="Arial" panose="020B0604020202020204" pitchFamily="34" charset="0"/>
                          <a:ea typeface="Calibri"/>
                          <a:cs typeface="Arial" panose="020B0604020202020204" pitchFamily="34" charset="0"/>
                        </a:rPr>
                        <a:t>Subdirección Administrativa y Financiera</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000" dirty="0" smtClean="0">
                          <a:latin typeface="Arial" panose="020B0604020202020204" pitchFamily="34" charset="0"/>
                          <a:cs typeface="Arial" panose="020B0604020202020204" pitchFamily="34" charset="0"/>
                        </a:rPr>
                        <a:t>31 de diciembre de</a:t>
                      </a:r>
                      <a:r>
                        <a:rPr lang="es-MX" sz="1000" baseline="0" dirty="0" smtClean="0">
                          <a:latin typeface="Arial" panose="020B0604020202020204" pitchFamily="34" charset="0"/>
                          <a:cs typeface="Arial" panose="020B0604020202020204" pitchFamily="34" charset="0"/>
                        </a:rPr>
                        <a:t> 2016</a:t>
                      </a:r>
                      <a:endParaRPr lang="es-CO" sz="1000" dirty="0" smtClean="0">
                        <a:latin typeface="Arial" panose="020B0604020202020204" pitchFamily="34" charset="0"/>
                        <a:cs typeface="Arial" panose="020B0604020202020204" pitchFamily="34" charset="0"/>
                      </a:endParaRPr>
                    </a:p>
                  </a:txBody>
                  <a:tcPr anchor="ctr"/>
                </a:tc>
                <a:tc>
                  <a:txBody>
                    <a:bodyPr/>
                    <a:lstStyle/>
                    <a:p>
                      <a:pPr algn="ctr"/>
                      <a:r>
                        <a:rPr lang="es-MX" sz="1000" dirty="0" smtClean="0">
                          <a:latin typeface="Arial" panose="020B0604020202020204" pitchFamily="34" charset="0"/>
                          <a:cs typeface="Arial" panose="020B0604020202020204" pitchFamily="34" charset="0"/>
                        </a:rPr>
                        <a:t>31 de octubre de 2016</a:t>
                      </a:r>
                      <a:endParaRPr lang="es-CO" sz="1000" dirty="0">
                        <a:latin typeface="Arial" panose="020B0604020202020204" pitchFamily="34" charset="0"/>
                        <a:cs typeface="Arial" panose="020B0604020202020204" pitchFamily="34" charset="0"/>
                      </a:endParaRPr>
                    </a:p>
                  </a:txBody>
                  <a:tcPr anchor="ctr"/>
                </a:tc>
              </a:tr>
              <a:tr h="1193459">
                <a:tc>
                  <a:txBody>
                    <a:bodyPr/>
                    <a:lstStyle/>
                    <a:p>
                      <a:pPr algn="ctr"/>
                      <a:endParaRPr lang="es-MX" sz="1000" b="1" dirty="0" smtClean="0">
                        <a:latin typeface="Arial" panose="020B0604020202020204" pitchFamily="34" charset="0"/>
                        <a:cs typeface="Arial" panose="020B0604020202020204" pitchFamily="34" charset="0"/>
                      </a:endParaRPr>
                    </a:p>
                    <a:p>
                      <a:pPr algn="ctr"/>
                      <a:endParaRPr lang="es-MX" sz="1000" b="1" dirty="0" smtClean="0">
                        <a:latin typeface="Arial" panose="020B0604020202020204" pitchFamily="34" charset="0"/>
                        <a:cs typeface="Arial" panose="020B0604020202020204" pitchFamily="34" charset="0"/>
                      </a:endParaRPr>
                    </a:p>
                    <a:p>
                      <a:pPr algn="ctr"/>
                      <a:endParaRPr lang="es-MX" sz="1000" b="1" dirty="0" smtClean="0">
                        <a:latin typeface="Arial" panose="020B0604020202020204" pitchFamily="34" charset="0"/>
                        <a:cs typeface="Arial" panose="020B0604020202020204" pitchFamily="34" charset="0"/>
                      </a:endParaRPr>
                    </a:p>
                    <a:p>
                      <a:pPr algn="ctr"/>
                      <a:r>
                        <a:rPr lang="es-MX" sz="1000" b="1" dirty="0" smtClean="0">
                          <a:latin typeface="Arial" panose="020B0604020202020204" pitchFamily="34" charset="0"/>
                          <a:cs typeface="Arial" panose="020B0604020202020204" pitchFamily="34" charset="0"/>
                        </a:rPr>
                        <a:t>24</a:t>
                      </a:r>
                    </a:p>
                    <a:p>
                      <a:pPr marL="0" marR="0" indent="0" algn="ctr" defTabSz="914400" rtl="0" eaLnBrk="1" fontAlgn="auto" latinLnBrk="0" hangingPunct="1">
                        <a:lnSpc>
                          <a:spcPct val="100000"/>
                        </a:lnSpc>
                        <a:spcBef>
                          <a:spcPts val="0"/>
                        </a:spcBef>
                        <a:spcAft>
                          <a:spcPts val="0"/>
                        </a:spcAft>
                        <a:buClrTx/>
                        <a:buSzTx/>
                        <a:buFontTx/>
                        <a:buNone/>
                        <a:tabLst/>
                        <a:defRPr/>
                      </a:pPr>
                      <a:r>
                        <a:rPr lang="es-MX" sz="1000" b="1" dirty="0" smtClean="0">
                          <a:solidFill>
                            <a:schemeClr val="tx1"/>
                          </a:solidFill>
                          <a:effectLst/>
                          <a:latin typeface="Arial" panose="020B0604020202020204" pitchFamily="34" charset="0"/>
                          <a:ea typeface="Calibri"/>
                          <a:cs typeface="Arial" panose="020B0604020202020204" pitchFamily="34" charset="0"/>
                        </a:rPr>
                        <a:t>CGR 2013</a:t>
                      </a:r>
                      <a:endParaRPr lang="es-CO" sz="1000" b="1" dirty="0" smtClean="0">
                        <a:solidFill>
                          <a:schemeClr val="tx1"/>
                        </a:solidFill>
                        <a:effectLst/>
                        <a:latin typeface="Arial" panose="020B0604020202020204" pitchFamily="34" charset="0"/>
                        <a:ea typeface="Calibri"/>
                        <a:cs typeface="Arial" panose="020B0604020202020204" pitchFamily="34" charset="0"/>
                      </a:endParaRPr>
                    </a:p>
                  </a:txBody>
                  <a:tcPr anchor="ctr"/>
                </a:tc>
                <a:tc>
                  <a:txBody>
                    <a:bodyPr/>
                    <a:lstStyle/>
                    <a:p>
                      <a:pPr algn="just" fontAlgn="ctr"/>
                      <a:r>
                        <a:rPr lang="es-CO" sz="1000" b="0" i="0" u="none" strike="noStrike" dirty="0" smtClean="0">
                          <a:effectLst/>
                          <a:latin typeface="Arial" panose="020B0604020202020204" pitchFamily="34" charset="0"/>
                          <a:cs typeface="Arial" panose="020B0604020202020204" pitchFamily="34" charset="0"/>
                        </a:rPr>
                        <a:t>Elaborar un manual de procedimientos contables que especifique la revelación del detalle del valor pagado por sentencias, conciliaciones y laudos arbitrales, el valor registrado como gasto por sentencias, conciliaciones y laudos arbitrales, la metodología aplicada para el registro del pasivo estimado y el estado de los procesos.</a:t>
                      </a:r>
                      <a:endParaRPr lang="es-CO" sz="1000" b="0" i="0" u="none" strike="noStrike" dirty="0">
                        <a:effectLst/>
                        <a:latin typeface="Arial" panose="020B0604020202020204" pitchFamily="34" charset="0"/>
                        <a:cs typeface="Arial" panose="020B0604020202020204" pitchFamily="34" charset="0"/>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000" b="0" dirty="0" smtClean="0">
                          <a:solidFill>
                            <a:schemeClr val="tx1"/>
                          </a:solidFill>
                          <a:effectLst/>
                          <a:latin typeface="Arial" panose="020B0604020202020204" pitchFamily="34" charset="0"/>
                          <a:ea typeface="Calibri"/>
                          <a:cs typeface="Arial" panose="020B0604020202020204" pitchFamily="34" charset="0"/>
                        </a:rPr>
                        <a:t>Subdirección Administrativa y Financiera</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000" dirty="0" smtClean="0">
                          <a:latin typeface="Arial" panose="020B0604020202020204" pitchFamily="34" charset="0"/>
                          <a:cs typeface="Arial" panose="020B0604020202020204" pitchFamily="34" charset="0"/>
                        </a:rPr>
                        <a:t>31 de diciembre de</a:t>
                      </a:r>
                      <a:r>
                        <a:rPr lang="es-MX" sz="1000" baseline="0" dirty="0" smtClean="0">
                          <a:latin typeface="Arial" panose="020B0604020202020204" pitchFamily="34" charset="0"/>
                          <a:cs typeface="Arial" panose="020B0604020202020204" pitchFamily="34" charset="0"/>
                        </a:rPr>
                        <a:t> 2016</a:t>
                      </a:r>
                      <a:endParaRPr lang="es-CO" sz="1000" dirty="0" smtClean="0">
                        <a:latin typeface="Arial" panose="020B0604020202020204" pitchFamily="34" charset="0"/>
                        <a:cs typeface="Arial" panose="020B0604020202020204" pitchFamily="34" charset="0"/>
                      </a:endParaRPr>
                    </a:p>
                  </a:txBody>
                  <a:tcPr anchor="ctr"/>
                </a:tc>
                <a:tc>
                  <a:txBody>
                    <a:bodyPr/>
                    <a:lstStyle/>
                    <a:p>
                      <a:pPr algn="ctr"/>
                      <a:r>
                        <a:rPr lang="es-MX" sz="1000" dirty="0" smtClean="0">
                          <a:latin typeface="Arial" panose="020B0604020202020204" pitchFamily="34" charset="0"/>
                          <a:cs typeface="Arial" panose="020B0604020202020204" pitchFamily="34" charset="0"/>
                        </a:rPr>
                        <a:t>31 de octubre de 2016</a:t>
                      </a:r>
                      <a:endParaRPr lang="es-CO" sz="1000" dirty="0">
                        <a:latin typeface="Arial" panose="020B0604020202020204" pitchFamily="34" charset="0"/>
                        <a:cs typeface="Arial" panose="020B0604020202020204" pitchFamily="34" charset="0"/>
                      </a:endParaRPr>
                    </a:p>
                  </a:txBody>
                  <a:tcPr anchor="ctr"/>
                </a:tc>
              </a:tr>
              <a:tr h="128548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000" b="1" dirty="0" smtClean="0">
                          <a:solidFill>
                            <a:schemeClr val="tx1"/>
                          </a:solidFill>
                          <a:effectLst/>
                          <a:latin typeface="Arial" panose="020B0604020202020204" pitchFamily="34" charset="0"/>
                          <a:ea typeface="Calibri"/>
                          <a:cs typeface="Arial" panose="020B0604020202020204" pitchFamily="34" charset="0"/>
                        </a:rPr>
                        <a:t>1</a:t>
                      </a:r>
                    </a:p>
                  </a:txBody>
                  <a:tcPr anchor="ctr"/>
                </a:tc>
                <a:tc>
                  <a:txBody>
                    <a:bodyPr/>
                    <a:lstStyle/>
                    <a:p>
                      <a:pPr algn="just" fontAlgn="ctr"/>
                      <a:r>
                        <a:rPr lang="es-CO" sz="1000" b="0" i="0" u="none" strike="noStrike" dirty="0" smtClean="0">
                          <a:effectLst/>
                          <a:latin typeface="Arial" panose="020B0604020202020204" pitchFamily="34" charset="0"/>
                          <a:cs typeface="Arial" panose="020B0604020202020204" pitchFamily="34" charset="0"/>
                        </a:rPr>
                        <a:t>Realizar el segundo seguimiento físico y financiero de las actividades contenidas en el Plan de Acción para el año 2016, que permita evaluar el avance de cada una de ellas.</a:t>
                      </a:r>
                      <a:endParaRPr lang="es-CO" sz="1000" b="0" i="0" u="none" strike="noStrike" dirty="0">
                        <a:effectLst/>
                        <a:latin typeface="Arial" panose="020B0604020202020204" pitchFamily="34" charset="0"/>
                        <a:cs typeface="Arial" panose="020B0604020202020204" pitchFamily="34" charset="0"/>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000" b="0" dirty="0" smtClean="0">
                          <a:solidFill>
                            <a:schemeClr val="tx1"/>
                          </a:solidFill>
                          <a:effectLst/>
                          <a:latin typeface="Arial" panose="020B0604020202020204" pitchFamily="34" charset="0"/>
                          <a:ea typeface="Calibri"/>
                          <a:cs typeface="Arial" panose="020B0604020202020204" pitchFamily="34" charset="0"/>
                        </a:rPr>
                        <a:t>Control Interno</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000" dirty="0" smtClean="0">
                          <a:latin typeface="Arial" panose="020B0604020202020204" pitchFamily="34" charset="0"/>
                          <a:cs typeface="Arial" panose="020B0604020202020204" pitchFamily="34" charset="0"/>
                        </a:rPr>
                        <a:t>31 de enero de</a:t>
                      </a:r>
                      <a:r>
                        <a:rPr lang="es-MX" sz="1000" baseline="0" dirty="0" smtClean="0">
                          <a:latin typeface="Arial" panose="020B0604020202020204" pitchFamily="34" charset="0"/>
                          <a:cs typeface="Arial" panose="020B0604020202020204" pitchFamily="34" charset="0"/>
                        </a:rPr>
                        <a:t> 2017</a:t>
                      </a:r>
                      <a:endParaRPr lang="es-CO" sz="1000" dirty="0" smtClean="0">
                        <a:latin typeface="Arial" panose="020B0604020202020204" pitchFamily="34" charset="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MX" sz="1000" dirty="0" smtClean="0">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MX" sz="1000" dirty="0" smtClean="0">
                          <a:latin typeface="Arial" panose="020B0604020202020204" pitchFamily="34" charset="0"/>
                          <a:cs typeface="Arial" panose="020B0604020202020204" pitchFamily="34" charset="0"/>
                        </a:rPr>
                        <a:t>31 de enero de</a:t>
                      </a:r>
                      <a:r>
                        <a:rPr lang="es-MX" sz="1000" baseline="0" dirty="0" smtClean="0">
                          <a:latin typeface="Arial" panose="020B0604020202020204" pitchFamily="34" charset="0"/>
                          <a:cs typeface="Arial" panose="020B0604020202020204" pitchFamily="34" charset="0"/>
                        </a:rPr>
                        <a:t> 2017</a:t>
                      </a:r>
                      <a:endParaRPr lang="es-CO" sz="1000" dirty="0" smtClean="0">
                        <a:latin typeface="Arial" panose="020B0604020202020204" pitchFamily="34" charset="0"/>
                        <a:cs typeface="Arial" panose="020B0604020202020204" pitchFamily="34" charset="0"/>
                      </a:endParaRPr>
                    </a:p>
                    <a:p>
                      <a:pPr algn="ctr"/>
                      <a:endParaRPr lang="es-CO" sz="1000" dirty="0">
                        <a:latin typeface="Arial" panose="020B0604020202020204" pitchFamily="34" charset="0"/>
                        <a:cs typeface="Arial" panose="020B0604020202020204" pitchFamily="34" charset="0"/>
                      </a:endParaRPr>
                    </a:p>
                  </a:txBody>
                  <a:tcPr anchor="ctr"/>
                </a:tc>
              </a:tr>
            </a:tbl>
          </a:graphicData>
        </a:graphic>
      </p:graphicFrame>
    </p:spTree>
    <p:extLst>
      <p:ext uri="{BB962C8B-B14F-4D97-AF65-F5344CB8AC3E}">
        <p14:creationId xmlns:p14="http://schemas.microsoft.com/office/powerpoint/2010/main" val="36204512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Proceso alternativo"/>
          <p:cNvSpPr/>
          <p:nvPr/>
        </p:nvSpPr>
        <p:spPr>
          <a:xfrm>
            <a:off x="1853245" y="1556792"/>
            <a:ext cx="5904656" cy="605681"/>
          </a:xfrm>
          <a:prstGeom prst="flowChartAlternateProcess">
            <a:avLst/>
          </a:prstGeom>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7 CuadroTexto"/>
          <p:cNvSpPr txBox="1"/>
          <p:nvPr/>
        </p:nvSpPr>
        <p:spPr>
          <a:xfrm>
            <a:off x="2411760" y="386695"/>
            <a:ext cx="6624736" cy="830997"/>
          </a:xfrm>
          <a:prstGeom prst="rect">
            <a:avLst/>
          </a:prstGeom>
          <a:noFill/>
        </p:spPr>
        <p:txBody>
          <a:bodyPr wrap="square" rtlCol="0">
            <a:spAutoFit/>
          </a:bodyPr>
          <a:lstStyle/>
          <a:p>
            <a:pPr algn="ctr"/>
            <a:r>
              <a:rPr lang="es-CO" sz="2400" dirty="0" smtClean="0"/>
              <a:t>SEGUIMIENTO PLAN DE MEJORAMIENTO DE LA CGR AL 30 DE </a:t>
            </a:r>
            <a:r>
              <a:rPr lang="es-CO" sz="2400" dirty="0"/>
              <a:t>SEPTIEMBRE </a:t>
            </a:r>
            <a:r>
              <a:rPr lang="es-CO" sz="2400" dirty="0" smtClean="0"/>
              <a:t>DE 2016</a:t>
            </a:r>
            <a:endParaRPr lang="es-CO" sz="2400" dirty="0"/>
          </a:p>
        </p:txBody>
      </p:sp>
      <p:sp>
        <p:nvSpPr>
          <p:cNvPr id="9" name="8 CuadroTexto"/>
          <p:cNvSpPr txBox="1"/>
          <p:nvPr/>
        </p:nvSpPr>
        <p:spPr>
          <a:xfrm>
            <a:off x="2306686" y="1556792"/>
            <a:ext cx="5217642" cy="923330"/>
          </a:xfrm>
          <a:prstGeom prst="rect">
            <a:avLst/>
          </a:prstGeom>
          <a:noFill/>
        </p:spPr>
        <p:txBody>
          <a:bodyPr wrap="square" rtlCol="0">
            <a:spAutoFit/>
          </a:bodyPr>
          <a:lstStyle/>
          <a:p>
            <a:pPr algn="ctr"/>
            <a:r>
              <a:rPr lang="es-CO" dirty="0" smtClean="0">
                <a:solidFill>
                  <a:schemeClr val="bg1"/>
                </a:solidFill>
              </a:rPr>
              <a:t>ACTIVIDADES DEL PLAN DE MEJORAMIENTO PRÓXIMAS A VENCERSE</a:t>
            </a:r>
          </a:p>
          <a:p>
            <a:endParaRPr lang="es-CO" dirty="0">
              <a:solidFill>
                <a:schemeClr val="bg1"/>
              </a:solidFill>
            </a:endParaRPr>
          </a:p>
        </p:txBody>
      </p:sp>
      <p:sp>
        <p:nvSpPr>
          <p:cNvPr id="2" name="AutoShape 2" descr="data:image/png;base64,iVBORw0KGgoAAAANSUhEUgAAAPkAAADKCAMAAABQfxahAAAB7FBMVEX////8+/vCJA720S8AFW0AAADw8PDr6+v4+Pj09PT5+fnDw8PS0tK+vr6xsbHj4+Ojo6N7e3uEhITY2NiXlpYAAG90dHRaWlpubm7kxjsRERHm5ua5ubmLi4sxMTHQ0NA5OTkAInxGRkZPT08aGhxmZmYAEGMgICCqqamcnJyIiIgoKChKSkr41ToAIH2DgIUADVoAEFH44WMADlfluinJwcT31UvXqyMHEUw5LiARGD8AI4EAK4aZEwqFgHwwRpeJiJW4Hw3421TIExHxyC4bHSSlgBe+mSb+864ADmj86oX++MbLzuiNlsc1IiFRIR9xFBSFDA0AMoezud1XWWeCcSioFgrLyb6DdkA5QGtVWXSahCTq5cNaIB1sebU3QWFuZ1L/8Z5tHBUcJUPa28VAIx5CQ1FMW6NsXR+KEA1fPz5WXZGnnWxsUE48SYq7qF+VkHlINjR+RUPSsT+IYWB3eKCoo4HHrkyrqrlubXqaiT9UUD+EeVQrMnbAoR8ZHS6hptKRcBheSB+qgxhURSPq12o0LSMQGzp9XRlQQxj28dpbbq/129z1trbqkY7eamjaS0jxnpzULjH0xMPWPUHpgHrfxFHYrazIsLTCrVnJyLChhITfyG2oXF6jIiSwS0qebWvMu3nZio6flWQalw/PAAAatUlEQVR4nO2d+WPbxpXHwdoACILEHZABAYLiIQKkJMq6LcmS5UrW7ThWa29TWxs7Tmxv2t303LhHZNmO7fo+4jS7Sdvd7T+6MwCPmQEoS3Ia0Km+PyQySAzmg/fmzZsZDEhRBzrQgQ50oAMd6EAHOtCBdlKMYVgxadt2MpllGS7q6nwnSmTFlFCt+9IseUZWZmYUy+TFbNRV+0eKtd163XLMc5fv31+F2tjYWINKCZIiW47NRF3Df4RiqqPU3RR7f3Xp4sWVIagTn0+dOTM7O3vlweY6uAO248qW+X0zfdaRFUG8vwqYT5wYG+v39eVbPQ1NTZ+ZfQDwbWlmJvX9gY/zVl24vLoEqD3oQ/2HfL391vJhXz0DAB/Qb95YW5MUTU1EXedvQ6wga+p5DxtSo3r7rcOYAD0w/Y21UUtJxaOu9+uKM3Xn/qqPfYgUSe7BT0/Pbm6suTr/RrPHBMC9tHKCNHZn8oblHwD2GT7q6u9ftiwBe/d34O5E3mLXlGTUBPsTa9XV1Y723okcwk8Bdlt238T8jtfPnV8Z2oF7R/LDINif2VwTdDVqjr2K06z7S0NID7ZXcs/nZ28kZ9xY1Cx7kqqbnqPvgP1KcmD36enNNUkWo6bZg0z98tLQ2A7c857GlwcHB3t7l5c7svdMzW7weipqnl0LePrFzgafHxkfX7x16+T29vbWwsLW1tbdyYnhwd5wfNC9r68pTtREuxNXl1Y/78ANqBdPbt+7efvonQpQqamFrbsTw6HwILV5sKa5b0I6y9TN1VBPnwfYt7ZvHr0DUWu5fKHQ19dXKORzjRuwcHcyFB56vFPtfvRs/Vx4E58fXwTYlYVKrq+sVzXJEQTTNAVH0iy93OfjL9ydGAyy90xD9G5PZln93NKJIDg0972jJaNSKFuSaasiyzKcJ4bNiqptStVyX81z+4lgkwdd+w2hy9FZGYAH2/j8+MmrRxcqhYwm2CLLJRIxTIk4x4q2oGUK0PJbE729YehKN6PH62Hg88Ded4xauirYWS4Ro2IBgbFNLMEB+Gq6ZpRKd48EzQ6t3r1tnYPgYwFHX7x31KiVNV5k4mHYLfxYnFFTWhmwL4BYF0R3rKgBO0pzAhbvnx/fvm1Uyi4vcp2h237PibxWrhjQ5ckwd2bD7dZ+XdBWA8ENGPwOXbRS4o7mRgwP2FNWn2EsTBKRbqBndk3pziE7f/082Z3Nj9y6adR0Qd2NvVtiVEcHLn+X8Pie6StrXTl0YzP3PyfBx0/epvs0m92dvds+z/JaAXg8EegGQDYns1FzBhSrnwO5OgG+fZQuO3szuC9OddKGQTb2nul1R4saNCBBWwqC3zF0MxvfOzho7llTLwH0QQJ9w+q2gZtYB408AF5TeDa2R1dviuWVirFAWn12Te8yf6+fW8H7Mw/csplQi1Lefxr/8/8ZFGNXawbR1numNs3u8veUtoTPuME2nrPs8CZOwXyVYVkWLiHHO7YGzrY8dMLfq3bUtIiYQIc2cvJ2zUqGgidgkp4SJFfTNFdyTF7NMuF3iLOrFQPv3GDXNtNFE7KScBG3+Mit2xUlaHHg1hybNF3F0gRz1JMgWYrlgMw2EYo+UyqBlAbz93W3e4KcWF/F4/r84tWazAfbeIIRU5osjT588eLRs8cvX758/PjZoxcPRwVFEZJsCDvD6yDKYWN2EOTkrhm1aakVLK7DRl5OkeAUSM4ERRt9+Ojxk6fPn/+woedfPHn57MVDR3ZtNk4GuwRrlommPtCz6QhREzdEmnweNPKiEDAhJ5qKq754/NSD/sEPf+DLo3/68tFDQXaTATdJZJ0+sqmf2ZC7pKVr5wiTL17NuyIKDi3J2lpVffHyC0hNCsI/eQbYTZG4X1Rc1XJ4r97TNUbPkiYHvi7beF9FJURBHn3x8nkIdsvyTx6pVY3Mdam4LVfuHiGN3hUt3RFwk4PxWdok3JZT3erDZ087cTfgn798ISiBwMgK6a3JQczo6243DFcT+nnS5L/XRDxljauW9PBJR4O32Z8+GpVhwos1dVH7iDA6GKlHjQ1kaxcJk1/V8Z6cYpKW8GJng7fM/uyhbBLoHJ8hjD51o9oFA3Xr3BBpcimLRbc4AH+0G3DI/vxlED3rfjSJG/3Kp1LU3CBxXUXTt/mRRcLkIDoD8C92Bw7N/nhUHsXDXJzXP8DGqyB7n4k8xqWkFdzkP33fZbFGLrrSiy92ye2hvxwlu4as+6MJtE8HKawW+ZMk1mXc2T/78XU7jpIzZhW08V2DQ4d/ZlpYiKRASw+4e9TzsGx9dQxz9lvva2grj4Hu+OGewCH6I81B+7ZETLTeOzJMuHvE5LZ1EXf232VMrJWL2ujj3bbxlr8/fSjzmL8z5nXM3Qem1pWIH6WQiMi++Pe6iiagnGk9er43cL+pg5QAlSr/ZBiNcQMPpIjHqnU8jRlZfN9B41tCVUaf7BUc+vsLK4XFd9Z9bxAdp/fMRtyvMfUlrJkDZ+fRGjOm9myPvu6jPxm1RDROcqnrf0TJB6YjHrCBBA5v5n+XVcxJldE9hrcm+iMLu4WJ5MzHvURDj3QSNuXgvflnn2gsZqn9mRwa/Su8jxC195axfu2BFulMpPbfeDP/1YyAWiqrfbU/k4Mg96hqo30E41w/jE3NzH4a6SAdBDjU5CP/hfVGIL69eL4vcID+UhIYZHIqnpJn0an3njOfRjnxzuF5zKGRn9WTWJfmvtyfyQH5F9DdEfKk/jHq7jCXifAZCra+hE/A/baKdsOs+9XTfYLDGKck0RRWrP4GI5+6EeWgRa3jof3t32JhSbT+vF9nB+SPLR4dAGS132BrylPrMxFu8rI1PLR/+YnDIJVNKo/26+wwujsChxTGSMd7UPKBTSvC2QmeGKJ+aaGhPc5rj1+D/IuvsOEuIxw/g5E/0CIlx7P2z+UUEto509lH5toif/5nC206nFmfRcl7rkQ5RHckfPLxG7RTA12ws8/e3CP/4Z8VNFzGU/UrOPnxKMk/Ich1HhmoMdJXe5iLCZI/UtBMOM7j5AOzxyOceibI+1eu2wg56NT2PEBF0f+PJH8wgJOb3UXeDEpUjHG/fj3yahIjl7uWvL9/RUfJWenr/XfnITZXuoncHcNtXufb5BQDyOf2DT43R5CncPLDs8cjnJUR3C/nMXKl3asBcufrv74eORrbQa9GkkcY23mNINdMJO3iTOt1yM9+bWHkwvErWBJ35XiEmYxtfYOSjw05aPYKWubf5vaNPnfsayyHY6VPZ1Hy5StRrq0llW/eRm1+4pyLTMkkbPkvZ/dLPnf2r3UBnXRntU+nMfIHMxHOO2f1b0Yw8stVNOFUq//zGuR/q6OpMBilEuSbUT4+wFz/X4y8/3wdDces9OtrZ/dLfuwvShKduVf1G1MDGHmki4r1n41gIW6pjiZxnKmfPrY/o8+dPfZrdKxPxfmZdSy0L/8m0sdAtd/+Cg/uFrq2lEjKvzy2P6PPHXs3I7SjJXAvQboyjY1Yjke6pih88ivM3YfOYfE4q/382v6MPnftlzK6JkuBAIeF9t4z1yN9Vsae+U88xJ2vI+u/FGdmLu3L6MDkP8dX1lR5Yxrx9t7lf5cjfWCElf9jHHH3ftjQ0ckztfpv7+4nvJ+9diGDPUQJcoP1KYz8Yznady3Vf4aRj61IDrauJqQv7CO8zx07/QsLW6ZiJAfL4HqX34t495r0yWd4Q79cR1cC46ryi0t7bulzZ999p4yvpaozG2cw8t7rEY7UoGwZb+j9Szq25s+Y6Q9P79Xfzx678AuslVPx1Mz6FELeO/hHPeInB7I60dBXBDSBpWKiln/n2t7Q545dOIUvRoNO4lOsT+vt/Tjyp36tP6Du3g+iu4ymXhTH65UL1/ZCDhr5qT4HXZKFz75uTGMm733PjRicMmcWx5FXp/SPXXSx1YYYKxRLF/bS1M+ePlWzVOz5KlaSsLF57/CRaHtzqGzmd4uoux8aOo8/PBAX3Xxl9+hzANyQeQ57pC5Jxrfhn0Tcp0HV/7CIxrhDYxfxR7rgw5+1XVsdhPVTdBl/VJpiJHcTjW+Hh4ffi/7pT4rP/HQcy92HzuvYICvG2FapdGFXYQ5anC4L2NMSXivHTX5kohz5I5BgKKH/yyLesV10XPyRXQbuvnpnF8kciOoVEjyWAIF9sweLb0f+tSt2bknvE0Y/sSpjfRIFrZ6jT4ER647sMIEpGWUzi+/oYFKglU/hJv9RV2znEDM/Joy+cg57HJCiYpytFejKzmY/e+zSKaMim+TWH3Xm0ys9Pcja+fDEB12yOdV6/ySezfQvaRLm71SCU51yyahd6MQ+d/bY6Q9LRkGzGWLjVlaT1nuIVv5RF8Q3KLX840XM3cdO3NdTKAH4M571XqJw6sLpY2dJp5+bO3vt0ocVo6Y7KkeAsybwdSx9G5z4INMlrw+L1d/fHj+Eoa9crtvkTlsmKeh5w6h8COEB/ZwPDaz97qV3TpWMSlojt7DAnRzyGj7N3ntk8qPI87emkuWriyPYMtOJi2Y9GcfNR8VY25ELJaNUOfXhhUun34U6fenCO6cqJcPI+a8fISzOJWVzE/f14cmtTPe8C1f7/fY44e9LkqYG9ldzrC1Y5XzFMAB+Q4C6lCvKEi8G97FyatW5MY2bfGLro6gf6kcklv90a+QQtqw6tGppYmCfKXxxCO9oerqQq3kvCKvk8sWMIqWSLBfch86pmnvjDOHrd7f06BPXtqTiVSzI+eiuGA+QU3D7eZIXHFezqpamSULKVlkOvoKA/Gpc1TQQ3bC55sHJhWL3bMKmYCJ3G/d3gP45sHrQ4RvWhK8I88Qy8bCd503w2R7S13NWd70S007/6eRIwOqaRYa5lumb/4Mnh9+cpOUGwIc/KJW7YI8eJjd/FR+zgTA3tCopdujLBF4tlp9xNmaJ6DY8WSp0UXjzxch37n02f4i0ekon0/BXCzhBImvKJghuGDhs5LV61KBB2emjRFOHc1NLl2Vpzy8RArmuJK+t41EdNvIFo1uyN0xm4Taeynkpzcp9rc5nQ9+H1xGc5RV3bRP39MPLvUe26O6K6y25udtElANWH1tZPae7SSaxW/QEm3RlfuPKNGnxI1tGvktGKqQ4pXL71ghp9f6hi/cdXVBD3yYU5GZUR3bWNskmDqLbllHrsg6tLVY3APo8iT62sgRc3vFem9KhC4MCBcRBZj/jrt2YnQoDLyndMBETLrEcig5a++plV3a9N0HuYG6Rd2VpDTg66emeqxtd/WprtUwH0b0RzMrqfaGuOLbIxpum987w//Zee+oosrB248E0aW/f4kbUy0mvEEQnw5zv8ieAz1+WdMU1bTXLcly8IY5jAbXpKrI0urYeYm8vZ+168Ab6eADd6+GGVpbOXxasumy5jsnzNhSfEiRLVizBBuaenR4I4Yb9ePeDA/QMHUhpmu3dg1+9f/lcyrXq9bosyzOKBZxgbW1jHWD3BP0czj5NLhiVNwAcoMtG5d5i0OMb8GOAfuXiEvzBqfvw16Y2bqxvXpmdnhoIw4ZN/G7JqHVxVEfFKjXjZkica9GPAfwTQ0NDn0/Pzp45Mz3t/fRSGLYX1EtGXov8dRq7FCcVOng8avz+/rffGtgBGmgZeHrJKHbd8GwHCemOHo/oFb9Q0dt7BHh6KRP5evGeZMs1GgxgyFx2L+S9nsHzUb9PYs9i3aJRuXlrJ5ffkbx3cAK08FLa6dZUfQfZep6+c28n9o7kvcuQGxq826aedidOKNeMndg7kC/3+ty5THeOxncjUUuXjKNXT46Hx7ow8mUQ1yYhdy0tdceC6T6lWsWKcefm9mIYfJB8uXd44u4C/NWStNY9S0j7lKrB3144GgZPkPcOHpn0sEu5svRmNnBCopMplIwKgL8F6Zv4/W3y5eXlwSMTk1sedq1PF95oP0fFpKx0HvRRd27fvHcS4I+PjMA78PZbvb2Dw8MTE5N3fehSqVIoa8k3JVfdnURTg781Y5QqR2/fvHpve3v75Mntu1tbCwutH1+q5IoZl//emBsRy0tyuS/v/8xSpVK5c6dNXcsXy4qQ7KZV0m9ZrC1oVb2c7ivk87lcLp8vFIrpsmy5KfXNGIi+nhKsmuQFIPirU3Yyy3yPTX2gAx3oQAc60IEOdKBdKylEvIUxMtH0mzVL/62pSnfX71J9Z8rSfVFXISKl6X+GIW+IbLqbfojsuxRdjboGEYnlu/dnhLtUTHh0YPC5YA7/VoxhYlSCCRH8Lvrv4NooPhkV32FuiqgDRV6ooQRZRAckVKKWr9B0LS3hX1Ut73DRaZeo4OFTpUFUcegQZSlKxw7kNbxwDs86JJoOnW+3lVwJVk1of8pi5dbSzWJ4msYW3UHlXrFkw6Tb5SBBQkQOy23yGtqaQOHJjuQyeQxbIwWf5l5Jnsy3z24lKSxZbl8slLyPpss7gichGZ9l2axZALVp3iYTHC4LqiiqLrh8JdskpwskeZz1xQjg0o2/WZ+tsWsFCqChFfOqjxg9lFwD38mY4OSkVgNeE2+dqrXLtctNQIIccu1odBvcs9b6Je9bywevwdO8pzUBEs02yWmdIG/JbH7LFyBH3oNEidiZMl3Ko0YPIwfgBY8FPirqggpxTXKn/cKiGLyOGEKepnM1Ot0ZHBSDfgqqV2sg9bV34VCiQVda5HT7t752Tw4KscC/kcu6SdT/Q8hT0Jix5qYQaMNCkByIg/8OkMPSBcL/MaUbSK0Tct53c3QJ2X4Uh56h+eQlUFxrKLgncqfpT145IFT20fkdyGPAv7HHwUHxQhg5GKFlguTA5FSs1Nnoavi4joeHscuCQB3zamzAP/n26Xsib/ZtjHcjbcToQXLwdeydHTGq6PtjCLkWIFc9+zidW7rlF0YqAw5jV42Jfi0V6LHl1iX2RF5uXwt8xCViVKHd0oPkBbpI7O21fQ6CnGpUDSfvgyaPxSodw3uh3WGhgm0ZJ6dK3jehzeFZBrM7ckROu5XA6AxbsN0+FCBP0LREblEGwaFJ3hZX8OqEk3sm9/2sg9FrdOgzlv55GHnGazI+OVejK7HdkMMfQW4I9Jit0TNs5aDMBPDfptED5CwsmqhDwQuu4JNyu2C51Tui5MWm05Y6GJ1pBA1CYig53SKnGMMPHa8ix6Q3cyDf5A3/TXUg52F6GCDvo0IyGb51RpM82QToaPQ4HWrzbCh5rU0Oiy6/mtwop30BgyM/MgC6t8bmzbbRA+R2qM3TPnmxUS5IMwtm84Yi5OWmyRNUp/Ceo0P3ghHRE1417eUhTXJ4Ge2V5K2IxqJdSALJRNWm0QPkHNm9gDrkvBNZpEtQkI6xTS4iHa/Zwejl8DuSBxbF95U2uo4WOXQj4VXk7VRBQ6Id+NtoOqrRyJxCYnsJDCJw8qwPxCJc6F1sk5fxK4S2dIEm5668yGX5IQgBT/m3rk1OVYFRxN2SIzWMhw5kguQZukT0apJfPkoOjzUBWuQieYUwo4NEiXixYgZ2Xlk4amsljuAP4Gh5CieHGY2wW3L4WSOB0+iazbdV9lt6kNwmuzWuEVYxclCxDElepovIBfhCuF9LWN09J3Y8QtDK2v4O/22T5JQ3hNwlOUgt/BpyRHfSyENC8vY0NBZi8nLj5uHkdsvHm+QiYWS+Q0svYpUH4EX4/1jOK75xzZjSHKJj5In8Hsib8wQacGJMuudNgJycRuNoJLxT8Yyfx5Dk7VDVJC/7CG11MDpEb+4Rymbo5lkgWaGbe6bsPN10KYwcpgO7JgftFhIm8GpTXstKeeRgbJ9tis3GvE/o5k/opXKtSEGQZ4lMJkt4MdXMeoMCXkQXq5qm5Ghk9oUDd4TOyYqSMZAJEZx897Gd8m5Tymvl5PW9TEEioxKEYEEeQBdgHeCRZuZBkIM65VByPWjhQqfs3W7NO6XRuXq+r3m4veWfyMXx2X0BJ9eJ7wK4WDxgco9EoNwwcnAzm9NRhsxi30cUM/xmkPJOIls5VDLgBi0xpqPLjknOVbKmlFEcHgk9cWLyleKQSdUY/mHwu1wsQR5rfjHR2rHa2Lfa/FAUXN0S+BheDnZ+o1D/8oGr+ld48x8n7pq3Zn3XSr25e1xeT/GI32cdnb7lp+BNLeP4Rco6UMabWvWGcK4XER3dOwwDh5UBsprXb7Q5RsfL4/VMpjEmjfkltp9kSCFROY4NkAVwVkb3T6t6V/SKleAVdc/HVc/g/pMwWXi4sY+xXabYmBVWtUx7R4zUadMfU7AZRs14Z9Nia6kqDwspe1fMOFzzaM0EWYZqNNc0/CuzeOdFuRk2q5a9asZpr8B2tHWRRRyXRuukVEEew+a9CpeS8CzvBqcleNirXjIPD1je/VZpJpsV/bSvXabqd+y6kmVYqZGZsKFzL1AFxIOQ1LkgOy3y9tDaX4FpjD1qfDGUHFwTIHmz1wniI0pqN9REzUTnABWPKOP5QaVdp7TZKBKQF9rkolewf+vbZap5+F/BvxON25rh8Wn1llRvciyV8uho4GINF86LmtMg19Oy3nDofLEM5DuvoFD+C7zCyGOUBusTp8GpqFMj5IpA5ZGu18rDov0kOafLeuOL5QI8nOYC5OV0ulAkyvTJ8+jqglqgpPDt3FmP3HQa97DlmcDtFNtvXxmBa67P5oAbqg1L0bZqFnYgl6iGt6OZRbuWHK2KGmJ0ReIYtjFoqKkM27hiOsU1l4pRcpWGjcASwsjTKHlRElXS8RryF2EZzyWQWQrY4Kol7zNkn6jn7f4LXpx0VVG8bDeEHPhaifXIiau1aynrimIVkPVpaBnTT20r7Y2K6XZTEz0uy7Og7+1qDS/TJ082XCHuHbEURQ9PfxK6leLdolcF2kwBmfAUbzmx4Nvc4uFRWJuKt8gIS054wSRW8Mht+Hmrbbp9guDkvHw+TsNTkfTDLfP+v31fU9vdguz1JmmvHiXHuyKHk1NlK5Vy/CCm0qYgCEXvQ6lZZjPCpYpCSih7N7Ho1arQ4TkSljcb/gFLA7WGV0zBKsS947Z/FP6d8pwiCW6C6A8BeHAg7n/espMK/mU3XpjTKDGGfgb+Df5oLNm2apH0rsV6xfL+t2AVeHSfajYlNGrKwIJNBi+TYpq3OOn4nRrn3zf1jd/seqADHehABzrQgQ70T63/Bz0lYQqWmkFeAAAAAElFTkSuQmCC"/>
          <p:cNvSpPr>
            <a:spLocks noChangeAspect="1" noChangeArrowheads="1"/>
          </p:cNvSpPr>
          <p:nvPr/>
        </p:nvSpPr>
        <p:spPr bwMode="auto">
          <a:xfrm>
            <a:off x="155575" y="-2484438"/>
            <a:ext cx="6372225" cy="5181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3" name="AutoShape 4" descr="data:image/png;base64,iVBORw0KGgoAAAANSUhEUgAAAPkAAADKCAMAAABQfxahAAAB7FBMVEX////8+/vCJA720S8AFW0AAADw8PDr6+v4+Pj09PT5+fnDw8PS0tK+vr6xsbHj4+Ojo6N7e3uEhITY2NiXlpYAAG90dHRaWlpubm7kxjsRERHm5ua5ubmLi4sxMTHQ0NA5OTkAInxGRkZPT08aGhxmZmYAEGMgICCqqamcnJyIiIgoKChKSkr41ToAIH2DgIUADVoAEFH44WMADlfluinJwcT31UvXqyMHEUw5LiARGD8AI4EAK4aZEwqFgHwwRpeJiJW4Hw3421TIExHxyC4bHSSlgBe+mSb+864ADmj86oX++MbLzuiNlsc1IiFRIR9xFBSFDA0AMoezud1XWWeCcSioFgrLyb6DdkA5QGtVWXSahCTq5cNaIB1sebU3QWFuZ1L/8Z5tHBUcJUPa28VAIx5CQ1FMW6NsXR+KEA1fPz5WXZGnnWxsUE48SYq7qF+VkHlINjR+RUPSsT+IYWB3eKCoo4HHrkyrqrlubXqaiT9UUD+EeVQrMnbAoR8ZHS6hptKRcBheSB+qgxhURSPq12o0LSMQGzp9XRlQQxj28dpbbq/129z1trbqkY7eamjaS0jxnpzULjH0xMPWPUHpgHrfxFHYrazIsLTCrVnJyLChhITfyG2oXF6jIiSwS0qebWvMu3nZio6flWQalw/PAAAatUlEQVR4nO2d+WPbxpXHwdoACILEHZABAYLiIQKkJMq6LcmS5UrW7ThWa29TWxs7Tmxv2t303LhHZNmO7fo+4jS7Sdvd7T+6MwCPmQEoS3Ia0Km+PyQySAzmg/fmzZsZDEhRBzrQgQ50oAMd6EAHOtCBdlKMYVgxadt2MpllGS7q6nwnSmTFlFCt+9IseUZWZmYUy+TFbNRV+0eKtd163XLMc5fv31+F2tjYWINKCZIiW47NRF3Df4RiqqPU3RR7f3Xp4sWVIagTn0+dOTM7O3vlweY6uAO248qW+X0zfdaRFUG8vwqYT5wYG+v39eVbPQ1NTZ+ZfQDwbWlmJvX9gY/zVl24vLoEqD3oQ/2HfL391vJhXz0DAB/Qb95YW5MUTU1EXedvQ6wga+p5DxtSo3r7rcOYAD0w/Y21UUtJxaOu9+uKM3Xn/qqPfYgUSe7BT0/Pbm6suTr/RrPHBMC9tHKCNHZn8oblHwD2GT7q6u9ftiwBe/d34O5E3mLXlGTUBPsTa9XV1Y723okcwk8Bdlt238T8jtfPnV8Z2oF7R/LDINif2VwTdDVqjr2K06z7S0NID7ZXcs/nZ28kZ9xY1Cx7kqqbnqPvgP1KcmD36enNNUkWo6bZg0z98tLQ2A7c857GlwcHB3t7l5c7svdMzW7weipqnl0LePrFzgafHxkfX7x16+T29vbWwsLW1tbdyYnhwd5wfNC9r68pTtREuxNXl1Y/78ANqBdPbt+7efvonQpQqamFrbsTw6HwILV5sKa5b0I6y9TN1VBPnwfYt7ZvHr0DUWu5fKHQ19dXKORzjRuwcHcyFB56vFPtfvRs/Vx4E58fXwTYlYVKrq+sVzXJEQTTNAVH0iy93OfjL9ydGAyy90xD9G5PZln93NKJIDg0972jJaNSKFuSaasiyzKcJ4bNiqptStVyX81z+4lgkwdd+w2hy9FZGYAH2/j8+MmrRxcqhYwm2CLLJRIxTIk4x4q2oGUK0PJbE729YehKN6PH62Hg88Ded4xauirYWS4Ro2IBgbFNLMEB+Gq6ZpRKd48EzQ6t3r1tnYPgYwFHX7x31KiVNV5k4mHYLfxYnFFTWhmwL4BYF0R3rKgBO0pzAhbvnx/fvm1Uyi4vcp2h237PibxWrhjQ5ckwd2bD7dZ+XdBWA8ENGPwOXbRS4o7mRgwP2FNWn2EsTBKRbqBndk3pziE7f/082Z3Nj9y6adR0Qd2NvVtiVEcHLn+X8Pie6StrXTl0YzP3PyfBx0/epvs0m92dvds+z/JaAXg8EegGQDYns1FzBhSrnwO5OgG+fZQuO3szuC9OddKGQTb2nul1R4saNCBBWwqC3zF0MxvfOzho7llTLwH0QQJ9w+q2gZtYB408AF5TeDa2R1dviuWVirFAWn12Te8yf6+fW8H7Mw/csplQi1Lefxr/8/8ZFGNXawbR1numNs3u8veUtoTPuME2nrPs8CZOwXyVYVkWLiHHO7YGzrY8dMLfq3bUtIiYQIc2cvJ2zUqGgidgkp4SJFfTNFdyTF7NMuF3iLOrFQPv3GDXNtNFE7KScBG3+Mit2xUlaHHg1hybNF3F0gRz1JMgWYrlgMw2EYo+UyqBlAbz93W3e4KcWF/F4/r84tWazAfbeIIRU5osjT588eLRs8cvX758/PjZoxcPRwVFEZJsCDvD6yDKYWN2EOTkrhm1aakVLK7DRl5OkeAUSM4ERRt9+Ojxk6fPn/+woedfPHn57MVDR3ZtNk4GuwRrlommPtCz6QhREzdEmnweNPKiEDAhJ5qKq754/NSD/sEPf+DLo3/68tFDQXaTATdJZJ0+sqmf2ZC7pKVr5wiTL17NuyIKDi3J2lpVffHyC0hNCsI/eQbYTZG4X1Rc1XJ4r97TNUbPkiYHvi7beF9FJURBHn3x8nkIdsvyTx6pVY3Mdam4LVfuHiGN3hUt3RFwk4PxWdok3JZT3erDZ087cTfgn798ISiBwMgK6a3JQczo6243DFcT+nnS5L/XRDxljauW9PBJR4O32Z8+GpVhwos1dVH7iDA6GKlHjQ1kaxcJk1/V8Z6cYpKW8GJng7fM/uyhbBLoHJ8hjD51o9oFA3Xr3BBpcimLRbc4AH+0G3DI/vxlED3rfjSJG/3Kp1LU3CBxXUXTt/mRRcLkIDoD8C92Bw7N/nhUHsXDXJzXP8DGqyB7n4k8xqWkFdzkP33fZbFGLrrSiy92ye2hvxwlu4as+6MJtE8HKawW+ZMk1mXc2T/78XU7jpIzZhW08V2DQ4d/ZlpYiKRASw+4e9TzsGx9dQxz9lvva2grj4Hu+OGewCH6I81B+7ZETLTeOzJMuHvE5LZ1EXf232VMrJWL2ujj3bbxlr8/fSjzmL8z5nXM3Qem1pWIH6WQiMi++Pe6iiagnGk9er43cL+pg5QAlSr/ZBiNcQMPpIjHqnU8jRlZfN9B41tCVUaf7BUc+vsLK4XFd9Z9bxAdp/fMRtyvMfUlrJkDZ+fRGjOm9myPvu6jPxm1RDROcqnrf0TJB6YjHrCBBA5v5n+XVcxJldE9hrcm+iMLu4WJ5MzHvURDj3QSNuXgvflnn2gsZqn9mRwa/Su8jxC195axfu2BFulMpPbfeDP/1YyAWiqrfbU/k4Mg96hqo30E41w/jE3NzH4a6SAdBDjU5CP/hfVGIL69eL4vcID+UhIYZHIqnpJn0an3njOfRjnxzuF5zKGRn9WTWJfmvtyfyQH5F9DdEfKk/jHq7jCXifAZCra+hE/A/baKdsOs+9XTfYLDGKck0RRWrP4GI5+6EeWgRa3jof3t32JhSbT+vF9nB+SPLR4dAGS132BrylPrMxFu8rI1PLR/+YnDIJVNKo/26+wwujsChxTGSMd7UPKBTSvC2QmeGKJ+aaGhPc5rj1+D/IuvsOEuIxw/g5E/0CIlx7P2z+UUEto509lH5toif/5nC206nFmfRcl7rkQ5RHckfPLxG7RTA12ws8/e3CP/4Z8VNFzGU/UrOPnxKMk/Ich1HhmoMdJXe5iLCZI/UtBMOM7j5AOzxyOceibI+1eu2wg56NT2PEBF0f+PJH8wgJOb3UXeDEpUjHG/fj3yahIjl7uWvL9/RUfJWenr/XfnITZXuoncHcNtXufb5BQDyOf2DT43R5CncPLDs8cjnJUR3C/nMXKl3asBcufrv74eORrbQa9GkkcY23mNINdMJO3iTOt1yM9+bWHkwvErWBJ35XiEmYxtfYOSjw05aPYKWubf5vaNPnfsayyHY6VPZ1Hy5StRrq0llW/eRm1+4pyLTMkkbPkvZ/dLPnf2r3UBnXRntU+nMfIHMxHOO2f1b0Yw8stVNOFUq//zGuR/q6OpMBilEuSbUT4+wFz/X4y8/3wdDces9OtrZ/dLfuwvShKduVf1G1MDGHmki4r1n41gIW6pjiZxnKmfPrY/o8+dPfZrdKxPxfmZdSy0L/8m0sdAtd/+Cg/uFrq2lEjKvzy2P6PPHXs3I7SjJXAvQboyjY1Yjke6pih88ivM3YfOYfE4q/382v6MPnftlzK6JkuBAIeF9t4z1yN9Vsae+U88xJ2vI+u/FGdmLu3L6MDkP8dX1lR5Yxrx9t7lf5cjfWCElf9jHHH3ftjQ0ckztfpv7+4nvJ+9diGDPUQJcoP1KYz8Yznady3Vf4aRj61IDrauJqQv7CO8zx07/QsLW6ZiJAfL4HqX34t495r0yWd4Q79cR1cC46ryi0t7bulzZ999p4yvpaozG2cw8t7rEY7UoGwZb+j9Szq25s+Y6Q9P79Xfzx678AuslVPx1Mz6FELeO/hHPeInB7I60dBXBDSBpWKiln/n2t7Q545dOIUvRoNO4lOsT+vt/Tjyp36tP6Du3g+iu4ymXhTH65UL1/ZCDhr5qT4HXZKFz75uTGMm733PjRicMmcWx5FXp/SPXXSx1YYYKxRLF/bS1M+ePlWzVOz5KlaSsLF57/CRaHtzqGzmd4uoux8aOo8/PBAX3Xxl9+hzANyQeQ57pC5Jxrfhn0Tcp0HV/7CIxrhDYxfxR7rgw5+1XVsdhPVTdBl/VJpiJHcTjW+Hh4ffi/7pT4rP/HQcy92HzuvYICvG2FapdGFXYQ5anC4L2NMSXivHTX5kohz5I5BgKKH/yyLesV10XPyRXQbuvnpnF8kciOoVEjyWAIF9sweLb0f+tSt2bknvE0Y/sSpjfRIFrZ6jT4ER647sMIEpGWUzi+/oYFKglU/hJv9RV2znEDM/Joy+cg57HJCiYpytFejKzmY/e+zSKaMim+TWH3Xm0ys9Pcja+fDEB12yOdV6/ySezfQvaRLm71SCU51yyahd6MQ+d/bY6Q9LRkGzGWLjVlaT1nuIVv5RF8Q3KLX840XM3cdO3NdTKAH4M571XqJw6sLpY2dJp5+bO3vt0ocVo6Y7KkeAsybwdSx9G5z4INMlrw+L1d/fHj+Eoa9crtvkTlsmKeh5w6h8COEB/ZwPDaz97qV3TpWMSlojt7DAnRzyGj7N3ntk8qPI87emkuWriyPYMtOJi2Y9GcfNR8VY25ELJaNUOfXhhUun34U6fenCO6cqJcPI+a8fISzOJWVzE/f14cmtTPe8C1f7/fY44e9LkqYG9ldzrC1Y5XzFMAB+Q4C6lCvKEi8G97FyatW5MY2bfGLro6gf6kcklv90a+QQtqw6tGppYmCfKXxxCO9oerqQq3kvCKvk8sWMIqWSLBfch86pmnvjDOHrd7f06BPXtqTiVSzI+eiuGA+QU3D7eZIXHFezqpamSULKVlkOvoKA/Gpc1TQQ3bC55sHJhWL3bMKmYCJ3G/d3gP45sHrQ4RvWhK8I88Qy8bCd503w2R7S13NWd70S007/6eRIwOqaRYa5lumb/4Mnh9+cpOUGwIc/KJW7YI8eJjd/FR+zgTA3tCopdujLBF4tlp9xNmaJ6DY8WSp0UXjzxch37n02f4i0ekon0/BXCzhBImvKJghuGDhs5LV61KBB2emjRFOHc1NLl2Vpzy8RArmuJK+t41EdNvIFo1uyN0xm4Taeynkpzcp9rc5nQ9+H1xGc5RV3bRP39MPLvUe26O6K6y25udtElANWH1tZPae7SSaxW/QEm3RlfuPKNGnxI1tGvktGKqQ4pXL71ghp9f6hi/cdXVBD3yYU5GZUR3bWNskmDqLbllHrsg6tLVY3APo8iT62sgRc3vFem9KhC4MCBcRBZj/jrt2YnQoDLyndMBETLrEcig5a++plV3a9N0HuYG6Rd2VpDTg66emeqxtd/WprtUwH0b0RzMrqfaGuOLbIxpum987w//Zee+oosrB248E0aW/f4kbUy0mvEEQnw5zv8ieAz1+WdMU1bTXLcly8IY5jAbXpKrI0urYeYm8vZ+168Ab6eADd6+GGVpbOXxasumy5jsnzNhSfEiRLVizBBuaenR4I4Yb9ePeDA/QMHUhpmu3dg1+9f/lcyrXq9bosyzOKBZxgbW1jHWD3BP0czj5NLhiVNwAcoMtG5d5i0OMb8GOAfuXiEvzBqfvw16Y2bqxvXpmdnhoIw4ZN/G7JqHVxVEfFKjXjZkica9GPAfwTQ0NDn0/Pzp45Mz3t/fRSGLYX1EtGXov8dRq7FCcVOng8avz+/rffGtgBGmgZeHrJKHbd8GwHCemOHo/oFb9Q0dt7BHh6KRP5evGeZMs1GgxgyFx2L+S9nsHzUb9PYs9i3aJRuXlrJ5ffkbx3cAK08FLa6dZUfQfZep6+c28n9o7kvcuQGxq826aedidOKNeMndg7kC/3+ty5THeOxncjUUuXjKNXT46Hx7ow8mUQ1yYhdy0tdceC6T6lWsWKcefm9mIYfJB8uXd44u4C/NWStNY9S0j7lKrB3144GgZPkPcOHpn0sEu5svRmNnBCopMplIwKgL8F6Zv4/W3y5eXlwSMTk1sedq1PF95oP0fFpKx0HvRRd27fvHcS4I+PjMA78PZbvb2Dw8MTE5N3fehSqVIoa8k3JVfdnURTg781Y5QqR2/fvHpve3v75Mntu1tbCwutH1+q5IoZl//emBsRy0tyuS/v/8xSpVK5c6dNXcsXy4qQ7KZV0m9ZrC1oVb2c7ivk87lcLp8vFIrpsmy5KfXNGIi+nhKsmuQFIPirU3Yyy3yPTX2gAx3oQAc60IEOdKBdKylEvIUxMtH0mzVL/62pSnfX71J9Z8rSfVFXISKl6X+GIW+IbLqbfojsuxRdjboGEYnlu/dnhLtUTHh0YPC5YA7/VoxhYlSCCRH8Lvrv4NooPhkV32FuiqgDRV6ooQRZRAckVKKWr9B0LS3hX1Ut73DRaZeo4OFTpUFUcegQZSlKxw7kNbxwDs86JJoOnW+3lVwJVk1of8pi5dbSzWJ4msYW3UHlXrFkw6Tb5SBBQkQOy23yGtqaQOHJjuQyeQxbIwWf5l5Jnsy3z24lKSxZbl8slLyPpss7gichGZ9l2axZALVp3iYTHC4LqiiqLrh8JdskpwskeZz1xQjg0o2/WZ+tsWsFCqChFfOqjxg9lFwD38mY4OSkVgNeE2+dqrXLtctNQIIccu1odBvcs9b6Je9bywevwdO8pzUBEs02yWmdIG/JbH7LFyBH3oNEidiZMl3Ko0YPIwfgBY8FPirqggpxTXKn/cKiGLyOGEKepnM1Ot0ZHBSDfgqqV2sg9bV34VCiQVda5HT7t752Tw4KscC/kcu6SdT/Q8hT0Jix5qYQaMNCkByIg/8OkMPSBcL/MaUbSK0Tct53c3QJ2X4Uh56h+eQlUFxrKLgncqfpT145IFT20fkdyGPAv7HHwUHxQhg5GKFlguTA5FSs1Nnoavi4joeHscuCQB3zamzAP/n26Xsib/ZtjHcjbcToQXLwdeydHTGq6PtjCLkWIFc9+zidW7rlF0YqAw5jV42Jfi0V6LHl1iX2RF5uXwt8xCViVKHd0oPkBbpI7O21fQ6CnGpUDSfvgyaPxSodw3uh3WGhgm0ZJ6dK3jehzeFZBrM7ckROu5XA6AxbsN0+FCBP0LREblEGwaFJ3hZX8OqEk3sm9/2sg9FrdOgzlv55GHnGazI+OVejK7HdkMMfQW4I9Jit0TNs5aDMBPDfptED5CwsmqhDwQuu4JNyu2C51Tui5MWm05Y6GJ1pBA1CYig53SKnGMMPHa8ix6Q3cyDf5A3/TXUg52F6GCDvo0IyGb51RpM82QToaPQ4HWrzbCh5rU0Oiy6/mtwop30BgyM/MgC6t8bmzbbRA+R2qM3TPnmxUS5IMwtm84Yi5OWmyRNUp/Ceo0P3ghHRE1417eUhTXJ4Ge2V5K2IxqJdSALJRNWm0QPkHNm9gDrkvBNZpEtQkI6xTS4iHa/Zwejl8DuSBxbF95U2uo4WOXQj4VXk7VRBQ6Id+NtoOqrRyJxCYnsJDCJw8qwPxCJc6F1sk5fxK4S2dIEm5668yGX5IQgBT/m3rk1OVYFRxN2SIzWMhw5kguQZukT0apJfPkoOjzUBWuQieYUwo4NEiXixYgZ2Xlk4amsljuAP4Gh5CieHGY2wW3L4WSOB0+iazbdV9lt6kNwmuzWuEVYxclCxDElepovIBfhCuF9LWN09J3Y8QtDK2v4O/22T5JQ3hNwlOUgt/BpyRHfSyENC8vY0NBZi8nLj5uHkdsvHm+QiYWS+Q0svYpUH4EX4/1jOK75xzZjSHKJj5In8Hsib8wQacGJMuudNgJycRuNoJLxT8Yyfx5Dk7VDVJC/7CG11MDpEb+4Rymbo5lkgWaGbe6bsPN10KYwcpgO7JgftFhIm8GpTXstKeeRgbJ9tis3GvE/o5k/opXKtSEGQZ4lMJkt4MdXMeoMCXkQXq5qm5Ghk9oUDd4TOyYqSMZAJEZx897Gd8m5Tymvl5PW9TEEioxKEYEEeQBdgHeCRZuZBkIM65VByPWjhQqfs3W7NO6XRuXq+r3m4veWfyMXx2X0BJ9eJ7wK4WDxgco9EoNwwcnAzm9NRhsxi30cUM/xmkPJOIls5VDLgBi0xpqPLjknOVbKmlFEcHgk9cWLyleKQSdUY/mHwu1wsQR5rfjHR2rHa2Lfa/FAUXN0S+BheDnZ+o1D/8oGr+ld48x8n7pq3Zn3XSr25e1xeT/GI32cdnb7lp+BNLeP4Rco6UMabWvWGcK4XER3dOwwDh5UBsprXb7Q5RsfL4/VMpjEmjfkltp9kSCFROY4NkAVwVkb3T6t6V/SKleAVdc/HVc/g/pMwWXi4sY+xXabYmBVWtUx7R4zUadMfU7AZRs14Z9Nia6kqDwspe1fMOFzzaM0EWYZqNNc0/CuzeOdFuRk2q5a9asZpr8B2tHWRRRyXRuukVEEew+a9CpeS8CzvBqcleNirXjIPD1je/VZpJpsV/bSvXabqd+y6kmVYqZGZsKFzL1AFxIOQ1LkgOy3y9tDaX4FpjD1qfDGUHFwTIHmz1wniI0pqN9REzUTnABWPKOP5QaVdp7TZKBKQF9rkolewf+vbZap5+F/BvxON25rh8Wn1llRvciyV8uho4GINF86LmtMg19Oy3nDofLEM5DuvoFD+C7zCyGOUBusTp8GpqFMj5IpA5ZGu18rDov0kOafLeuOL5QI8nOYC5OV0ulAkyvTJ8+jqglqgpPDt3FmP3HQa97DlmcDtFNtvXxmBa67P5oAbqg1L0bZqFnYgl6iGt6OZRbuWHK2KGmJ0ReIYtjFoqKkM27hiOsU1l4pRcpWGjcASwsjTKHlRElXS8RryF2EZzyWQWQrY4Kol7zNkn6jn7f4LXpx0VVG8bDeEHPhaifXIiau1aynrimIVkPVpaBnTT20r7Y2K6XZTEz0uy7Og7+1qDS/TJ082XCHuHbEURQ9PfxK6leLdolcF2kwBmfAUbzmx4Nvc4uFRWJuKt8gIS054wSRW8Mht+Hmrbbp9guDkvHw+TsNTkfTDLfP+v31fU9vdguz1JmmvHiXHuyKHk1NlK5Vy/CCm0qYgCEXvQ6lZZjPCpYpCSih7N7Ho1arQ4TkSljcb/gFLA7WGV0zBKsS947Z/FP6d8pwiCW6C6A8BeHAg7n/espMK/mU3XpjTKDGGfgb+Df5oLNm2apH0rsV6xfL+t2AVeHSfajYlNGrKwIJNBi+TYpq3OOn4nRrn3zf1jd/seqADHehABzrQgQ70T63/Bz0lYQqWmkFeAAAAAElFTkSuQmCC"/>
          <p:cNvSpPr>
            <a:spLocks noChangeAspect="1" noChangeArrowheads="1"/>
          </p:cNvSpPr>
          <p:nvPr/>
        </p:nvSpPr>
        <p:spPr bwMode="auto">
          <a:xfrm>
            <a:off x="307975" y="-2332038"/>
            <a:ext cx="6372225" cy="5181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3 Tabla"/>
          <p:cNvGraphicFramePr>
            <a:graphicFrameLocks noGrp="1"/>
          </p:cNvGraphicFramePr>
          <p:nvPr>
            <p:extLst>
              <p:ext uri="{D42A27DB-BD31-4B8C-83A1-F6EECF244321}">
                <p14:modId xmlns:p14="http://schemas.microsoft.com/office/powerpoint/2010/main" val="1558495810"/>
              </p:ext>
            </p:extLst>
          </p:nvPr>
        </p:nvGraphicFramePr>
        <p:xfrm>
          <a:off x="155576" y="2276872"/>
          <a:ext cx="8880920" cy="3524200"/>
        </p:xfrm>
        <a:graphic>
          <a:graphicData uri="http://schemas.openxmlformats.org/drawingml/2006/table">
            <a:tbl>
              <a:tblPr firstRow="1" bandRow="1">
                <a:tableStyleId>{5C22544A-7EE6-4342-B048-85BDC9FD1C3A}</a:tableStyleId>
              </a:tblPr>
              <a:tblGrid>
                <a:gridCol w="888033"/>
                <a:gridCol w="3024335"/>
                <a:gridCol w="1296145"/>
                <a:gridCol w="1896223"/>
                <a:gridCol w="1776184"/>
              </a:tblGrid>
              <a:tr h="464123">
                <a:tc>
                  <a:txBody>
                    <a:bodyPr/>
                    <a:lstStyle/>
                    <a:p>
                      <a:pPr algn="ctr"/>
                      <a:r>
                        <a:rPr lang="es-MX" sz="1100" dirty="0" smtClean="0"/>
                        <a:t>HALLAZGO</a:t>
                      </a:r>
                      <a:endParaRPr lang="es-CO" sz="1100" dirty="0"/>
                    </a:p>
                  </a:txBody>
                  <a:tcPr anchor="ctr"/>
                </a:tc>
                <a:tc>
                  <a:txBody>
                    <a:bodyPr/>
                    <a:lstStyle/>
                    <a:p>
                      <a:pPr algn="ctr"/>
                      <a:r>
                        <a:rPr lang="es-MX" sz="1100" dirty="0" smtClean="0"/>
                        <a:t>ACCIÓN DE MEJORA</a:t>
                      </a:r>
                      <a:endParaRPr lang="es-CO" sz="1100" dirty="0"/>
                    </a:p>
                  </a:txBody>
                  <a:tcPr anchor="ctr"/>
                </a:tc>
                <a:tc>
                  <a:txBody>
                    <a:bodyPr/>
                    <a:lstStyle/>
                    <a:p>
                      <a:pPr algn="ctr"/>
                      <a:r>
                        <a:rPr lang="es-MX" sz="1100" dirty="0" smtClean="0"/>
                        <a:t>RESPONSABLE</a:t>
                      </a:r>
                      <a:endParaRPr lang="es-CO" sz="1100" dirty="0"/>
                    </a:p>
                  </a:txBody>
                  <a:tcPr anchor="ctr"/>
                </a:tc>
                <a:tc>
                  <a:txBody>
                    <a:bodyPr/>
                    <a:lstStyle/>
                    <a:p>
                      <a:pPr algn="ctr"/>
                      <a:r>
                        <a:rPr lang="es-MX" sz="1100" dirty="0" smtClean="0"/>
                        <a:t>FECHA VENCIMIENTO PLAN DE MEJORAMIENTO CGR</a:t>
                      </a:r>
                      <a:endParaRPr lang="es-CO" sz="1100" dirty="0"/>
                    </a:p>
                  </a:txBody>
                  <a:tcPr anchor="ctr"/>
                </a:tc>
                <a:tc>
                  <a:txBody>
                    <a:bodyPr/>
                    <a:lstStyle/>
                    <a:p>
                      <a:pPr algn="ctr"/>
                      <a:r>
                        <a:rPr lang="es-MX" sz="1100" dirty="0" smtClean="0"/>
                        <a:t>FECHA</a:t>
                      </a:r>
                      <a:r>
                        <a:rPr lang="es-MX" sz="1100" baseline="0" dirty="0" smtClean="0"/>
                        <a:t> DE VENCIMIENTO INTERNA</a:t>
                      </a:r>
                      <a:endParaRPr lang="es-CO" sz="1100" dirty="0"/>
                    </a:p>
                  </a:txBody>
                  <a:tcPr anchor="ctr"/>
                </a:tc>
              </a:tr>
              <a:tr h="729336">
                <a:tc>
                  <a:txBody>
                    <a:bodyPr/>
                    <a:lstStyle/>
                    <a:p>
                      <a:pPr algn="ctr"/>
                      <a:r>
                        <a:rPr lang="es-MX" sz="1000" b="1" dirty="0" smtClean="0">
                          <a:latin typeface="Arial" panose="020B0604020202020204" pitchFamily="34" charset="0"/>
                          <a:cs typeface="Arial" panose="020B0604020202020204" pitchFamily="34" charset="0"/>
                        </a:rPr>
                        <a:t>2</a:t>
                      </a:r>
                      <a:endParaRPr lang="es-CO" sz="1000" b="1" dirty="0" smtClean="0">
                        <a:solidFill>
                          <a:schemeClr val="tx1"/>
                        </a:solidFill>
                        <a:effectLst/>
                        <a:latin typeface="Arial" panose="020B0604020202020204" pitchFamily="34" charset="0"/>
                        <a:ea typeface="Calibri"/>
                        <a:cs typeface="Arial" panose="020B0604020202020204" pitchFamily="34" charset="0"/>
                      </a:endParaRPr>
                    </a:p>
                  </a:txBody>
                  <a:tcPr anchor="ctr"/>
                </a:tc>
                <a:tc>
                  <a:txBody>
                    <a:bodyPr/>
                    <a:lstStyle/>
                    <a:p>
                      <a:pPr algn="just" fontAlgn="ctr"/>
                      <a:r>
                        <a:rPr lang="es-CO" sz="1000" b="0" i="0" u="none" strike="noStrike" dirty="0" smtClean="0">
                          <a:effectLst/>
                          <a:latin typeface="Arial" panose="020B0604020202020204" pitchFamily="34" charset="0"/>
                          <a:cs typeface="Arial" panose="020B0604020202020204" pitchFamily="34" charset="0"/>
                        </a:rPr>
                        <a:t>Realizar el seguimiento de la Agenda Regulatoria de cada año, en conjunto con la disponibilidad presupuestal.</a:t>
                      </a:r>
                    </a:p>
                    <a:p>
                      <a:pPr algn="just" fontAlgn="ctr"/>
                      <a:endParaRPr lang="es-CO" sz="1000" b="0" i="0" u="none" strike="noStrike" dirty="0" smtClean="0">
                        <a:effectLst/>
                        <a:latin typeface="Arial" panose="020B0604020202020204" pitchFamily="34" charset="0"/>
                        <a:cs typeface="Arial" panose="020B0604020202020204" pitchFamily="34" charset="0"/>
                      </a:endParaRPr>
                    </a:p>
                    <a:p>
                      <a:pPr algn="just" fontAlgn="ctr"/>
                      <a:r>
                        <a:rPr lang="es-CO" sz="1000" b="1" i="0" u="none" strike="noStrike" dirty="0" smtClean="0">
                          <a:effectLst/>
                          <a:latin typeface="Arial" panose="020B0604020202020204" pitchFamily="34" charset="0"/>
                          <a:cs typeface="Arial" panose="020B0604020202020204" pitchFamily="34" charset="0"/>
                        </a:rPr>
                        <a:t>Actividad Permanente</a:t>
                      </a:r>
                      <a:endParaRPr lang="es-CO" sz="1000" b="1" i="0" u="none" strike="noStrike" dirty="0">
                        <a:effectLst/>
                        <a:latin typeface="Arial" panose="020B0604020202020204" pitchFamily="34" charset="0"/>
                        <a:cs typeface="Arial" panose="020B0604020202020204" pitchFamily="34" charset="0"/>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000" b="0" dirty="0" smtClean="0">
                          <a:solidFill>
                            <a:schemeClr val="tx1"/>
                          </a:solidFill>
                          <a:effectLst/>
                          <a:latin typeface="Arial" panose="020B0604020202020204" pitchFamily="34" charset="0"/>
                          <a:ea typeface="Calibri"/>
                          <a:cs typeface="Arial" panose="020B0604020202020204" pitchFamily="34" charset="0"/>
                        </a:rPr>
                        <a:t>Expertos Comisionados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000" dirty="0" smtClean="0">
                          <a:latin typeface="Arial" panose="020B0604020202020204" pitchFamily="34" charset="0"/>
                          <a:cs typeface="Arial" panose="020B0604020202020204" pitchFamily="34" charset="0"/>
                        </a:rPr>
                        <a:t>31 de diciembre de</a:t>
                      </a:r>
                      <a:r>
                        <a:rPr lang="es-MX" sz="1000" baseline="0" dirty="0" smtClean="0">
                          <a:latin typeface="Arial" panose="020B0604020202020204" pitchFamily="34" charset="0"/>
                          <a:cs typeface="Arial" panose="020B0604020202020204" pitchFamily="34" charset="0"/>
                        </a:rPr>
                        <a:t> 2016</a:t>
                      </a:r>
                      <a:endParaRPr lang="es-CO" sz="1000" dirty="0" smtClean="0">
                        <a:latin typeface="Arial" panose="020B0604020202020204" pitchFamily="34" charset="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000" dirty="0" smtClean="0">
                          <a:latin typeface="Arial" panose="020B0604020202020204" pitchFamily="34" charset="0"/>
                          <a:cs typeface="Arial" panose="020B0604020202020204" pitchFamily="34" charset="0"/>
                        </a:rPr>
                        <a:t>31 de diciembre de</a:t>
                      </a:r>
                      <a:r>
                        <a:rPr lang="es-MX" sz="1000" baseline="0" dirty="0" smtClean="0">
                          <a:latin typeface="Arial" panose="020B0604020202020204" pitchFamily="34" charset="0"/>
                          <a:cs typeface="Arial" panose="020B0604020202020204" pitchFamily="34" charset="0"/>
                        </a:rPr>
                        <a:t> 2016</a:t>
                      </a:r>
                      <a:endParaRPr lang="es-CO" sz="1000" dirty="0" smtClean="0">
                        <a:latin typeface="Arial" panose="020B0604020202020204" pitchFamily="34" charset="0"/>
                        <a:cs typeface="Arial" panose="020B0604020202020204" pitchFamily="34" charset="0"/>
                      </a:endParaRPr>
                    </a:p>
                  </a:txBody>
                  <a:tcPr anchor="ctr"/>
                </a:tc>
              </a:tr>
              <a:tr h="1073941">
                <a:tc>
                  <a:txBody>
                    <a:bodyPr/>
                    <a:lstStyle/>
                    <a:p>
                      <a:pPr algn="ctr"/>
                      <a:r>
                        <a:rPr lang="es-MX" sz="1000" b="1" dirty="0" smtClean="0">
                          <a:latin typeface="Arial" panose="020B0604020202020204" pitchFamily="34" charset="0"/>
                          <a:cs typeface="Arial" panose="020B0604020202020204" pitchFamily="34" charset="0"/>
                        </a:rPr>
                        <a:t>6</a:t>
                      </a:r>
                      <a:endParaRPr lang="es-CO" sz="1000" b="1" dirty="0" smtClean="0">
                        <a:solidFill>
                          <a:schemeClr val="tx1"/>
                        </a:solidFill>
                        <a:effectLst/>
                        <a:latin typeface="Arial" panose="020B0604020202020204" pitchFamily="34" charset="0"/>
                        <a:ea typeface="Calibri"/>
                        <a:cs typeface="Arial" panose="020B0604020202020204" pitchFamily="34" charset="0"/>
                      </a:endParaRPr>
                    </a:p>
                  </a:txBody>
                  <a:tcPr anchor="ctr"/>
                </a:tc>
                <a:tc>
                  <a:txBody>
                    <a:bodyPr/>
                    <a:lstStyle/>
                    <a:p>
                      <a:pPr algn="just" fontAlgn="ctr"/>
                      <a:r>
                        <a:rPr lang="es-CO" sz="1000" b="0" i="0" u="none" strike="noStrike" dirty="0" smtClean="0">
                          <a:effectLst/>
                          <a:latin typeface="Arial" panose="020B0604020202020204" pitchFamily="34" charset="0"/>
                          <a:cs typeface="Arial" panose="020B0604020202020204" pitchFamily="34" charset="0"/>
                        </a:rPr>
                        <a:t>Informar a los miembros de la comisión sobre el avance de la agenda regulatoria.</a:t>
                      </a:r>
                    </a:p>
                    <a:p>
                      <a:pPr algn="just" fontAlgn="ctr"/>
                      <a:endParaRPr lang="es-CO" sz="1000" b="0" i="0" u="none" strike="noStrike" dirty="0" smtClean="0">
                        <a:effectLst/>
                        <a:latin typeface="Arial" panose="020B0604020202020204" pitchFamily="34" charset="0"/>
                        <a:cs typeface="Arial" panose="020B0604020202020204" pitchFamily="34" charset="0"/>
                      </a:endParaRPr>
                    </a:p>
                    <a:p>
                      <a:pPr algn="just" fontAlgn="ctr"/>
                      <a:r>
                        <a:rPr lang="es-CO" sz="1000" b="1" i="0" u="none" strike="noStrike" dirty="0" smtClean="0">
                          <a:effectLst/>
                          <a:latin typeface="Arial" panose="020B0604020202020204" pitchFamily="34" charset="0"/>
                          <a:cs typeface="Arial" panose="020B0604020202020204" pitchFamily="34" charset="0"/>
                        </a:rPr>
                        <a:t>Actividad Permanente</a:t>
                      </a:r>
                      <a:endParaRPr lang="es-CO" sz="1000" b="1" i="0" u="none" strike="noStrike" dirty="0">
                        <a:effectLst/>
                        <a:latin typeface="Arial" panose="020B0604020202020204" pitchFamily="34" charset="0"/>
                        <a:cs typeface="Arial" panose="020B0604020202020204" pitchFamily="34" charset="0"/>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000" b="0" dirty="0" smtClean="0">
                          <a:solidFill>
                            <a:schemeClr val="tx1"/>
                          </a:solidFill>
                          <a:effectLst/>
                          <a:latin typeface="Arial" panose="020B0604020202020204" pitchFamily="34" charset="0"/>
                          <a:ea typeface="Calibri"/>
                          <a:cs typeface="Arial" panose="020B0604020202020204" pitchFamily="34" charset="0"/>
                        </a:rPr>
                        <a:t>Expertos Comisionados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000" dirty="0" smtClean="0">
                          <a:latin typeface="Arial" panose="020B0604020202020204" pitchFamily="34" charset="0"/>
                          <a:cs typeface="Arial" panose="020B0604020202020204" pitchFamily="34" charset="0"/>
                        </a:rPr>
                        <a:t>31 de diciembre de</a:t>
                      </a:r>
                      <a:r>
                        <a:rPr lang="es-MX" sz="1000" baseline="0" dirty="0" smtClean="0">
                          <a:latin typeface="Arial" panose="020B0604020202020204" pitchFamily="34" charset="0"/>
                          <a:cs typeface="Arial" panose="020B0604020202020204" pitchFamily="34" charset="0"/>
                        </a:rPr>
                        <a:t> 2016</a:t>
                      </a:r>
                      <a:endParaRPr lang="es-CO" sz="1000" dirty="0" smtClean="0">
                        <a:latin typeface="Arial" panose="020B0604020202020204" pitchFamily="34" charset="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000" dirty="0" smtClean="0">
                          <a:latin typeface="Arial" panose="020B0604020202020204" pitchFamily="34" charset="0"/>
                          <a:cs typeface="Arial" panose="020B0604020202020204" pitchFamily="34" charset="0"/>
                        </a:rPr>
                        <a:t>31 de diciembre de</a:t>
                      </a:r>
                      <a:r>
                        <a:rPr lang="es-MX" sz="1000" baseline="0" dirty="0" smtClean="0">
                          <a:latin typeface="Arial" panose="020B0604020202020204" pitchFamily="34" charset="0"/>
                          <a:cs typeface="Arial" panose="020B0604020202020204" pitchFamily="34" charset="0"/>
                        </a:rPr>
                        <a:t> 2016</a:t>
                      </a:r>
                      <a:endParaRPr lang="es-CO" sz="1000" dirty="0" smtClean="0">
                        <a:latin typeface="Arial" panose="020B0604020202020204" pitchFamily="34" charset="0"/>
                        <a:cs typeface="Arial" panose="020B0604020202020204" pitchFamily="34" charset="0"/>
                      </a:endParaRPr>
                    </a:p>
                  </a:txBody>
                  <a:tcPr anchor="ctr"/>
                </a:tc>
              </a:tr>
              <a:tr h="122413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000" b="1" dirty="0" smtClean="0">
                          <a:solidFill>
                            <a:schemeClr val="tx1"/>
                          </a:solidFill>
                          <a:effectLst/>
                          <a:latin typeface="Arial" panose="020B0604020202020204" pitchFamily="34" charset="0"/>
                          <a:ea typeface="Calibri"/>
                          <a:cs typeface="Arial" panose="020B0604020202020204" pitchFamily="34" charset="0"/>
                        </a:rPr>
                        <a:t>9</a:t>
                      </a:r>
                    </a:p>
                  </a:txBody>
                  <a:tcPr anchor="ctr"/>
                </a:tc>
                <a:tc>
                  <a:txBody>
                    <a:bodyPr/>
                    <a:lstStyle/>
                    <a:p>
                      <a:pPr algn="just" fontAlgn="ctr"/>
                      <a:r>
                        <a:rPr lang="es-CO" sz="1000" b="0" i="0" u="none" strike="noStrike" dirty="0" smtClean="0">
                          <a:effectLst/>
                          <a:latin typeface="Arial" panose="020B0604020202020204" pitchFamily="34" charset="0"/>
                          <a:cs typeface="Arial" panose="020B0604020202020204" pitchFamily="34" charset="0"/>
                        </a:rPr>
                        <a:t>Remitir a todos los miembros de la comisión las invitaciones a las sesiones de comisión programadas.</a:t>
                      </a:r>
                    </a:p>
                    <a:p>
                      <a:pPr algn="just" fontAlgn="ctr"/>
                      <a:endParaRPr lang="es-CO" sz="1000" b="0" i="0" u="none" strike="noStrike" dirty="0" smtClean="0">
                        <a:effectLst/>
                        <a:latin typeface="Arial" panose="020B0604020202020204" pitchFamily="34" charset="0"/>
                        <a:cs typeface="Arial" panose="020B0604020202020204" pitchFamily="34" charset="0"/>
                      </a:endParaRPr>
                    </a:p>
                    <a:p>
                      <a:pPr algn="just" fontAlgn="ctr"/>
                      <a:r>
                        <a:rPr lang="es-CO" sz="1000" b="1" i="0" u="none" strike="noStrike" dirty="0" smtClean="0">
                          <a:effectLst/>
                          <a:latin typeface="Arial" panose="020B0604020202020204" pitchFamily="34" charset="0"/>
                          <a:cs typeface="Arial" panose="020B0604020202020204" pitchFamily="34" charset="0"/>
                        </a:rPr>
                        <a:t>Actividad Permanente</a:t>
                      </a:r>
                      <a:endParaRPr lang="es-CO" sz="1000" b="1" i="0" u="none" strike="noStrike" dirty="0">
                        <a:effectLst/>
                        <a:latin typeface="Arial" panose="020B0604020202020204" pitchFamily="34" charset="0"/>
                        <a:cs typeface="Arial" panose="020B0604020202020204" pitchFamily="34" charset="0"/>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000" b="0" dirty="0" smtClean="0">
                          <a:solidFill>
                            <a:schemeClr val="tx1"/>
                          </a:solidFill>
                          <a:effectLst/>
                          <a:latin typeface="Arial" panose="020B0604020202020204" pitchFamily="34" charset="0"/>
                          <a:ea typeface="Calibri"/>
                          <a:cs typeface="Arial" panose="020B0604020202020204" pitchFamily="34" charset="0"/>
                        </a:rPr>
                        <a:t>Oficina Asesora Jurídica</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000" dirty="0" smtClean="0">
                          <a:latin typeface="Arial" panose="020B0604020202020204" pitchFamily="34" charset="0"/>
                          <a:cs typeface="Arial" panose="020B0604020202020204" pitchFamily="34" charset="0"/>
                        </a:rPr>
                        <a:t>31 de diciembre de</a:t>
                      </a:r>
                      <a:r>
                        <a:rPr lang="es-MX" sz="1000" baseline="0" dirty="0" smtClean="0">
                          <a:latin typeface="Arial" panose="020B0604020202020204" pitchFamily="34" charset="0"/>
                          <a:cs typeface="Arial" panose="020B0604020202020204" pitchFamily="34" charset="0"/>
                        </a:rPr>
                        <a:t> 2016</a:t>
                      </a:r>
                      <a:endParaRPr lang="es-CO" sz="1000" dirty="0" smtClean="0">
                        <a:latin typeface="Arial" panose="020B0604020202020204" pitchFamily="34" charset="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MX" sz="1000" dirty="0" smtClean="0">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MX" sz="1000" dirty="0" smtClean="0">
                          <a:latin typeface="Arial" panose="020B0604020202020204" pitchFamily="34" charset="0"/>
                          <a:cs typeface="Arial" panose="020B0604020202020204" pitchFamily="34" charset="0"/>
                        </a:rPr>
                        <a:t>31 de diciembre de</a:t>
                      </a:r>
                      <a:r>
                        <a:rPr lang="es-MX" sz="1000" baseline="0" dirty="0" smtClean="0">
                          <a:latin typeface="Arial" panose="020B0604020202020204" pitchFamily="34" charset="0"/>
                          <a:cs typeface="Arial" panose="020B0604020202020204" pitchFamily="34" charset="0"/>
                        </a:rPr>
                        <a:t> 2016</a:t>
                      </a:r>
                      <a:endParaRPr lang="es-CO" sz="1000" dirty="0" smtClean="0">
                        <a:latin typeface="Arial" panose="020B0604020202020204" pitchFamily="34" charset="0"/>
                        <a:cs typeface="Arial" panose="020B0604020202020204" pitchFamily="34" charset="0"/>
                      </a:endParaRPr>
                    </a:p>
                    <a:p>
                      <a:pPr algn="ctr"/>
                      <a:endParaRPr lang="es-CO" sz="1000" dirty="0">
                        <a:latin typeface="Arial" panose="020B0604020202020204" pitchFamily="34" charset="0"/>
                        <a:cs typeface="Arial" panose="020B0604020202020204" pitchFamily="34" charset="0"/>
                      </a:endParaRPr>
                    </a:p>
                  </a:txBody>
                  <a:tcPr anchor="ctr"/>
                </a:tc>
              </a:tr>
            </a:tbl>
          </a:graphicData>
        </a:graphic>
      </p:graphicFrame>
    </p:spTree>
    <p:extLst>
      <p:ext uri="{BB962C8B-B14F-4D97-AF65-F5344CB8AC3E}">
        <p14:creationId xmlns:p14="http://schemas.microsoft.com/office/powerpoint/2010/main" val="8562233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Proceso alternativo"/>
          <p:cNvSpPr/>
          <p:nvPr/>
        </p:nvSpPr>
        <p:spPr>
          <a:xfrm>
            <a:off x="1853245" y="1556792"/>
            <a:ext cx="5904656" cy="605681"/>
          </a:xfrm>
          <a:prstGeom prst="flowChartAlternateProcess">
            <a:avLst/>
          </a:prstGeom>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7 CuadroTexto"/>
          <p:cNvSpPr txBox="1"/>
          <p:nvPr/>
        </p:nvSpPr>
        <p:spPr>
          <a:xfrm>
            <a:off x="2411760" y="386695"/>
            <a:ext cx="6624736" cy="830997"/>
          </a:xfrm>
          <a:prstGeom prst="rect">
            <a:avLst/>
          </a:prstGeom>
          <a:noFill/>
        </p:spPr>
        <p:txBody>
          <a:bodyPr wrap="square" rtlCol="0">
            <a:spAutoFit/>
          </a:bodyPr>
          <a:lstStyle/>
          <a:p>
            <a:pPr algn="ctr"/>
            <a:r>
              <a:rPr lang="es-CO" sz="2400" dirty="0" smtClean="0"/>
              <a:t>SEGUIMIENTO PLAN DE MEJORAMIENTO DE LA CGR AL 30 DE </a:t>
            </a:r>
            <a:r>
              <a:rPr lang="es-CO" sz="2400" dirty="0"/>
              <a:t>SEPTIEMBRE </a:t>
            </a:r>
            <a:r>
              <a:rPr lang="es-CO" sz="2400" dirty="0" smtClean="0"/>
              <a:t>DE 2016</a:t>
            </a:r>
            <a:endParaRPr lang="es-CO" sz="2400" dirty="0"/>
          </a:p>
        </p:txBody>
      </p:sp>
      <p:sp>
        <p:nvSpPr>
          <p:cNvPr id="9" name="8 CuadroTexto"/>
          <p:cNvSpPr txBox="1"/>
          <p:nvPr/>
        </p:nvSpPr>
        <p:spPr>
          <a:xfrm>
            <a:off x="2306686" y="1556792"/>
            <a:ext cx="5217642" cy="923330"/>
          </a:xfrm>
          <a:prstGeom prst="rect">
            <a:avLst/>
          </a:prstGeom>
          <a:noFill/>
        </p:spPr>
        <p:txBody>
          <a:bodyPr wrap="square" rtlCol="0">
            <a:spAutoFit/>
          </a:bodyPr>
          <a:lstStyle/>
          <a:p>
            <a:pPr algn="ctr"/>
            <a:r>
              <a:rPr lang="es-CO" dirty="0" smtClean="0">
                <a:solidFill>
                  <a:schemeClr val="bg1"/>
                </a:solidFill>
              </a:rPr>
              <a:t>ACTIVIDADES DEL PLAN DE MEJORAMIENTO PRÓXIMAS A VENCERSE</a:t>
            </a:r>
          </a:p>
          <a:p>
            <a:endParaRPr lang="es-CO" dirty="0">
              <a:solidFill>
                <a:schemeClr val="bg1"/>
              </a:solidFill>
            </a:endParaRPr>
          </a:p>
        </p:txBody>
      </p:sp>
      <p:sp>
        <p:nvSpPr>
          <p:cNvPr id="2" name="AutoShape 2" descr="data:image/png;base64,iVBORw0KGgoAAAANSUhEUgAAAPkAAADKCAMAAABQfxahAAAB7FBMVEX////8+/vCJA720S8AFW0AAADw8PDr6+v4+Pj09PT5+fnDw8PS0tK+vr6xsbHj4+Ojo6N7e3uEhITY2NiXlpYAAG90dHRaWlpubm7kxjsRERHm5ua5ubmLi4sxMTHQ0NA5OTkAInxGRkZPT08aGhxmZmYAEGMgICCqqamcnJyIiIgoKChKSkr41ToAIH2DgIUADVoAEFH44WMADlfluinJwcT31UvXqyMHEUw5LiARGD8AI4EAK4aZEwqFgHwwRpeJiJW4Hw3421TIExHxyC4bHSSlgBe+mSb+864ADmj86oX++MbLzuiNlsc1IiFRIR9xFBSFDA0AMoezud1XWWeCcSioFgrLyb6DdkA5QGtVWXSahCTq5cNaIB1sebU3QWFuZ1L/8Z5tHBUcJUPa28VAIx5CQ1FMW6NsXR+KEA1fPz5WXZGnnWxsUE48SYq7qF+VkHlINjR+RUPSsT+IYWB3eKCoo4HHrkyrqrlubXqaiT9UUD+EeVQrMnbAoR8ZHS6hptKRcBheSB+qgxhURSPq12o0LSMQGzp9XRlQQxj28dpbbq/129z1trbqkY7eamjaS0jxnpzULjH0xMPWPUHpgHrfxFHYrazIsLTCrVnJyLChhITfyG2oXF6jIiSwS0qebWvMu3nZio6flWQalw/PAAAatUlEQVR4nO2d+WPbxpXHwdoACILEHZABAYLiIQKkJMq6LcmS5UrW7ThWa29TWxs7Tmxv2t303LhHZNmO7fo+4jS7Sdvd7T+6MwCPmQEoS3Ia0Km+PyQySAzmg/fmzZsZDEhRBzrQgQ50oAMd6EAHOtCBdlKMYVgxadt2MpllGS7q6nwnSmTFlFCt+9IseUZWZmYUy+TFbNRV+0eKtd163XLMc5fv31+F2tjYWINKCZIiW47NRF3Df4RiqqPU3RR7f3Xp4sWVIagTn0+dOTM7O3vlweY6uAO248qW+X0zfdaRFUG8vwqYT5wYG+v39eVbPQ1NTZ+ZfQDwbWlmJvX9gY/zVl24vLoEqD3oQ/2HfL391vJhXz0DAB/Qb95YW5MUTU1EXedvQ6wga+p5DxtSo3r7rcOYAD0w/Y21UUtJxaOu9+uKM3Xn/qqPfYgUSe7BT0/Pbm6suTr/RrPHBMC9tHKCNHZn8oblHwD2GT7q6u9ftiwBe/d34O5E3mLXlGTUBPsTa9XV1Y723okcwk8Bdlt238T8jtfPnV8Z2oF7R/LDINif2VwTdDVqjr2K06z7S0NID7ZXcs/nZ28kZ9xY1Cx7kqqbnqPvgP1KcmD36enNNUkWo6bZg0z98tLQ2A7c857GlwcHB3t7l5c7svdMzW7weipqnl0LePrFzgafHxkfX7x16+T29vbWwsLW1tbdyYnhwd5wfNC9r68pTtREuxNXl1Y/78ANqBdPbt+7efvonQpQqamFrbsTw6HwILV5sKa5b0I6y9TN1VBPnwfYt7ZvHr0DUWu5fKHQ19dXKORzjRuwcHcyFB56vFPtfvRs/Vx4E58fXwTYlYVKrq+sVzXJEQTTNAVH0iy93OfjL9ydGAyy90xD9G5PZln93NKJIDg0972jJaNSKFuSaasiyzKcJ4bNiqptStVyX81z+4lgkwdd+w2hy9FZGYAH2/j8+MmrRxcqhYwm2CLLJRIxTIk4x4q2oGUK0PJbE729YehKN6PH62Hg88Ded4xauirYWS4Ro2IBgbFNLMEB+Gq6ZpRKd48EzQ6t3r1tnYPgYwFHX7x31KiVNV5k4mHYLfxYnFFTWhmwL4BYF0R3rKgBO0pzAhbvnx/fvm1Uyi4vcp2h237PibxWrhjQ5ckwd2bD7dZ+XdBWA8ENGPwOXbRS4o7mRgwP2FNWn2EsTBKRbqBndk3pziE7f/082Z3Nj9y6adR0Qd2NvVtiVEcHLn+X8Pie6StrXTl0YzP3PyfBx0/epvs0m92dvds+z/JaAXg8EegGQDYns1FzBhSrnwO5OgG+fZQuO3szuC9OddKGQTb2nul1R4saNCBBWwqC3zF0MxvfOzho7llTLwH0QQJ9w+q2gZtYB408AF5TeDa2R1dviuWVirFAWn12Te8yf6+fW8H7Mw/csplQi1Lefxr/8/8ZFGNXawbR1numNs3u8veUtoTPuME2nrPs8CZOwXyVYVkWLiHHO7YGzrY8dMLfq3bUtIiYQIc2cvJ2zUqGgidgkp4SJFfTNFdyTF7NMuF3iLOrFQPv3GDXNtNFE7KScBG3+Mit2xUlaHHg1hybNF3F0gRz1JMgWYrlgMw2EYo+UyqBlAbz93W3e4KcWF/F4/r84tWazAfbeIIRU5osjT588eLRs8cvX758/PjZoxcPRwVFEZJsCDvD6yDKYWN2EOTkrhm1aakVLK7DRl5OkeAUSM4ERRt9+Ojxk6fPn/+woedfPHn57MVDR3ZtNk4GuwRrlommPtCz6QhREzdEmnweNPKiEDAhJ5qKq754/NSD/sEPf+DLo3/68tFDQXaTATdJZJ0+sqmf2ZC7pKVr5wiTL17NuyIKDi3J2lpVffHyC0hNCsI/eQbYTZG4X1Rc1XJ4r97TNUbPkiYHvi7beF9FJURBHn3x8nkIdsvyTx6pVY3Mdam4LVfuHiGN3hUt3RFwk4PxWdok3JZT3erDZ087cTfgn798ISiBwMgK6a3JQczo6243DFcT+nnS5L/XRDxljauW9PBJR4O32Z8+GpVhwos1dVH7iDA6GKlHjQ1kaxcJk1/V8Z6cYpKW8GJng7fM/uyhbBLoHJ8hjD51o9oFA3Xr3BBpcimLRbc4AH+0G3DI/vxlED3rfjSJG/3Kp1LU3CBxXUXTt/mRRcLkIDoD8C92Bw7N/nhUHsXDXJzXP8DGqyB7n4k8xqWkFdzkP33fZbFGLrrSiy92ye2hvxwlu4as+6MJtE8HKawW+ZMk1mXc2T/78XU7jpIzZhW08V2DQ4d/ZlpYiKRASw+4e9TzsGx9dQxz9lvva2grj4Hu+OGewCH6I81B+7ZETLTeOzJMuHvE5LZ1EXf232VMrJWL2ujj3bbxlr8/fSjzmL8z5nXM3Qem1pWIH6WQiMi++Pe6iiagnGk9er43cL+pg5QAlSr/ZBiNcQMPpIjHqnU8jRlZfN9B41tCVUaf7BUc+vsLK4XFd9Z9bxAdp/fMRtyvMfUlrJkDZ+fRGjOm9myPvu6jPxm1RDROcqnrf0TJB6YjHrCBBA5v5n+XVcxJldE9hrcm+iMLu4WJ5MzHvURDj3QSNuXgvflnn2gsZqn9mRwa/Su8jxC195axfu2BFulMpPbfeDP/1YyAWiqrfbU/k4Mg96hqo30E41w/jE3NzH4a6SAdBDjU5CP/hfVGIL69eL4vcID+UhIYZHIqnpJn0an3njOfRjnxzuF5zKGRn9WTWJfmvtyfyQH5F9DdEfKk/jHq7jCXifAZCra+hE/A/baKdsOs+9XTfYLDGKck0RRWrP4GI5+6EeWgRa3jof3t32JhSbT+vF9nB+SPLR4dAGS132BrylPrMxFu8rI1PLR/+YnDIJVNKo/26+wwujsChxTGSMd7UPKBTSvC2QmeGKJ+aaGhPc5rj1+D/IuvsOEuIxw/g5E/0CIlx7P2z+UUEto509lH5toif/5nC206nFmfRcl7rkQ5RHckfPLxG7RTA12ws8/e3CP/4Z8VNFzGU/UrOPnxKMk/Ich1HhmoMdJXe5iLCZI/UtBMOM7j5AOzxyOceibI+1eu2wg56NT2PEBF0f+PJH8wgJOb3UXeDEpUjHG/fj3yahIjl7uWvL9/RUfJWenr/XfnITZXuoncHcNtXufb5BQDyOf2DT43R5CncPLDs8cjnJUR3C/nMXKl3asBcufrv74eORrbQa9GkkcY23mNINdMJO3iTOt1yM9+bWHkwvErWBJ35XiEmYxtfYOSjw05aPYKWubf5vaNPnfsayyHY6VPZ1Hy5StRrq0llW/eRm1+4pyLTMkkbPkvZ/dLPnf2r3UBnXRntU+nMfIHMxHOO2f1b0Yw8stVNOFUq//zGuR/q6OpMBilEuSbUT4+wFz/X4y8/3wdDces9OtrZ/dLfuwvShKduVf1G1MDGHmki4r1n41gIW6pjiZxnKmfPrY/o8+dPfZrdKxPxfmZdSy0L/8m0sdAtd/+Cg/uFrq2lEjKvzy2P6PPHXs3I7SjJXAvQboyjY1Yjke6pih88ivM3YfOYfE4q/382v6MPnftlzK6JkuBAIeF9t4z1yN9Vsae+U88xJ2vI+u/FGdmLu3L6MDkP8dX1lR5Yxrx9t7lf5cjfWCElf9jHHH3ftjQ0ckztfpv7+4nvJ+9diGDPUQJcoP1KYz8Yznady3Vf4aRj61IDrauJqQv7CO8zx07/QsLW6ZiJAfL4HqX34t495r0yWd4Q79cR1cC46ryi0t7bulzZ999p4yvpaozG2cw8t7rEY7UoGwZb+j9Szq25s+Y6Q9P79Xfzx678AuslVPx1Mz6FELeO/hHPeInB7I60dBXBDSBpWKiln/n2t7Q545dOIUvRoNO4lOsT+vt/Tjyp36tP6Du3g+iu4ymXhTH65UL1/ZCDhr5qT4HXZKFz75uTGMm733PjRicMmcWx5FXp/SPXXSx1YYYKxRLF/bS1M+ePlWzVOz5KlaSsLF57/CRaHtzqGzmd4uoux8aOo8/PBAX3Xxl9+hzANyQeQ57pC5Jxrfhn0Tcp0HV/7CIxrhDYxfxR7rgw5+1XVsdhPVTdBl/VJpiJHcTjW+Hh4ffi/7pT4rP/HQcy92HzuvYICvG2FapdGFXYQ5anC4L2NMSXivHTX5kohz5I5BgKKH/yyLesV10XPyRXQbuvnpnF8kciOoVEjyWAIF9sweLb0f+tSt2bknvE0Y/sSpjfRIFrZ6jT4ER647sMIEpGWUzi+/oYFKglU/hJv9RV2znEDM/Joy+cg57HJCiYpytFejKzmY/e+zSKaMim+TWH3Xm0ys9Pcja+fDEB12yOdV6/ySezfQvaRLm71SCU51yyahd6MQ+d/bY6Q9LRkGzGWLjVlaT1nuIVv5RF8Q3KLX840XM3cdO3NdTKAH4M571XqJw6sLpY2dJp5+bO3vt0ocVo6Y7KkeAsybwdSx9G5z4INMlrw+L1d/fHj+Eoa9crtvkTlsmKeh5w6h8COEB/ZwPDaz97qV3TpWMSlojt7DAnRzyGj7N3ntk8qPI87emkuWriyPYMtOJi2Y9GcfNR8VY25ELJaNUOfXhhUun34U6fenCO6cqJcPI+a8fISzOJWVzE/f14cmtTPe8C1f7/fY44e9LkqYG9ldzrC1Y5XzFMAB+Q4C6lCvKEi8G97FyatW5MY2bfGLro6gf6kcklv90a+QQtqw6tGppYmCfKXxxCO9oerqQq3kvCKvk8sWMIqWSLBfch86pmnvjDOHrd7f06BPXtqTiVSzI+eiuGA+QU3D7eZIXHFezqpamSULKVlkOvoKA/Gpc1TQQ3bC55sHJhWL3bMKmYCJ3G/d3gP45sHrQ4RvWhK8I88Qy8bCd503w2R7S13NWd70S007/6eRIwOqaRYa5lumb/4Mnh9+cpOUGwIc/KJW7YI8eJjd/FR+zgTA3tCopdujLBF4tlp9xNmaJ6DY8WSp0UXjzxch37n02f4i0ekon0/BXCzhBImvKJghuGDhs5LV61KBB2emjRFOHc1NLl2Vpzy8RArmuJK+t41EdNvIFo1uyN0xm4Taeynkpzcp9rc5nQ9+H1xGc5RV3bRP39MPLvUe26O6K6y25udtElANWH1tZPae7SSaxW/QEm3RlfuPKNGnxI1tGvktGKqQ4pXL71ghp9f6hi/cdXVBD3yYU5GZUR3bWNskmDqLbllHrsg6tLVY3APo8iT62sgRc3vFem9KhC4MCBcRBZj/jrt2YnQoDLyndMBETLrEcig5a++plV3a9N0HuYG6Rd2VpDTg66emeqxtd/WprtUwH0b0RzMrqfaGuOLbIxpum987w//Zee+oosrB248E0aW/f4kbUy0mvEEQnw5zv8ieAz1+WdMU1bTXLcly8IY5jAbXpKrI0urYeYm8vZ+168Ab6eADd6+GGVpbOXxasumy5jsnzNhSfEiRLVizBBuaenR4I4Yb9ePeDA/QMHUhpmu3dg1+9f/lcyrXq9bosyzOKBZxgbW1jHWD3BP0czj5NLhiVNwAcoMtG5d5i0OMb8GOAfuXiEvzBqfvw16Y2bqxvXpmdnhoIw4ZN/G7JqHVxVEfFKjXjZkica9GPAfwTQ0NDn0/Pzp45Mz3t/fRSGLYX1EtGXov8dRq7FCcVOng8avz+/rffGtgBGmgZeHrJKHbd8GwHCemOHo/oFb9Q0dt7BHh6KRP5evGeZMs1GgxgyFx2L+S9nsHzUb9PYs9i3aJRuXlrJ5ffkbx3cAK08FLa6dZUfQfZep6+c28n9o7kvcuQGxq826aedidOKNeMndg7kC/3+ty5THeOxncjUUuXjKNXT46Hx7ow8mUQ1yYhdy0tdceC6T6lWsWKcefm9mIYfJB8uXd44u4C/NWStNY9S0j7lKrB3144GgZPkPcOHpn0sEu5svRmNnBCopMplIwKgL8F6Zv4/W3y5eXlwSMTk1sedq1PF95oP0fFpKx0HvRRd27fvHcS4I+PjMA78PZbvb2Dw8MTE5N3fehSqVIoa8k3JVfdnURTg781Y5QqR2/fvHpve3v75Mntu1tbCwutH1+q5IoZl//emBsRy0tyuS/v/8xSpVK5c6dNXcsXy4qQ7KZV0m9ZrC1oVb2c7ivk87lcLp8vFIrpsmy5KfXNGIi+nhKsmuQFIPirU3Yyy3yPTX2gAx3oQAc60IEOdKBdKylEvIUxMtH0mzVL/62pSnfX71J9Z8rSfVFXISKl6X+GIW+IbLqbfojsuxRdjboGEYnlu/dnhLtUTHh0YPC5YA7/VoxhYlSCCRH8Lvrv4NooPhkV32FuiqgDRV6ooQRZRAckVKKWr9B0LS3hX1Ut73DRaZeo4OFTpUFUcegQZSlKxw7kNbxwDs86JJoOnW+3lVwJVk1of8pi5dbSzWJ4msYW3UHlXrFkw6Tb5SBBQkQOy23yGtqaQOHJjuQyeQxbIwWf5l5Jnsy3z24lKSxZbl8slLyPpss7gichGZ9l2axZALVp3iYTHC4LqiiqLrh8JdskpwskeZz1xQjg0o2/WZ+tsWsFCqChFfOqjxg9lFwD38mY4OSkVgNeE2+dqrXLtctNQIIccu1odBvcs9b6Je9bywevwdO8pzUBEs02yWmdIG/JbH7LFyBH3oNEidiZMl3Ko0YPIwfgBY8FPirqggpxTXKn/cKiGLyOGEKepnM1Ot0ZHBSDfgqqV2sg9bV34VCiQVda5HT7t752Tw4KscC/kcu6SdT/Q8hT0Jix5qYQaMNCkByIg/8OkMPSBcL/MaUbSK0Tct53c3QJ2X4Uh56h+eQlUFxrKLgncqfpT145IFT20fkdyGPAv7HHwUHxQhg5GKFlguTA5FSs1Nnoavi4joeHscuCQB3zamzAP/n26Xsib/ZtjHcjbcToQXLwdeydHTGq6PtjCLkWIFc9+zidW7rlF0YqAw5jV42Jfi0V6LHl1iX2RF5uXwt8xCViVKHd0oPkBbpI7O21fQ6CnGpUDSfvgyaPxSodw3uh3WGhgm0ZJ6dK3jehzeFZBrM7ckROu5XA6AxbsN0+FCBP0LREblEGwaFJ3hZX8OqEk3sm9/2sg9FrdOgzlv55GHnGazI+OVejK7HdkMMfQW4I9Jit0TNs5aDMBPDfptED5CwsmqhDwQuu4JNyu2C51Tui5MWm05Y6GJ1pBA1CYig53SKnGMMPHa8ix6Q3cyDf5A3/TXUg52F6GCDvo0IyGb51RpM82QToaPQ4HWrzbCh5rU0Oiy6/mtwop30BgyM/MgC6t8bmzbbRA+R2qM3TPnmxUS5IMwtm84Yi5OWmyRNUp/Ceo0P3ghHRE1417eUhTXJ4Ge2V5K2IxqJdSALJRNWm0QPkHNm9gDrkvBNZpEtQkI6xTS4iHa/Zwejl8DuSBxbF95U2uo4WOXQj4VXk7VRBQ6Id+NtoOqrRyJxCYnsJDCJw8qwPxCJc6F1sk5fxK4S2dIEm5668yGX5IQgBT/m3rk1OVYFRxN2SIzWMhw5kguQZukT0apJfPkoOjzUBWuQieYUwo4NEiXixYgZ2Xlk4amsljuAP4Gh5CieHGY2wW3L4WSOB0+iazbdV9lt6kNwmuzWuEVYxclCxDElepovIBfhCuF9LWN09J3Y8QtDK2v4O/22T5JQ3hNwlOUgt/BpyRHfSyENC8vY0NBZi8nLj5uHkdsvHm+QiYWS+Q0svYpUH4EX4/1jOK75xzZjSHKJj5In8Hsib8wQacGJMuudNgJycRuNoJLxT8Yyfx5Dk7VDVJC/7CG11MDpEb+4Rymbo5lkgWaGbe6bsPN10KYwcpgO7JgftFhIm8GpTXstKeeRgbJ9tis3GvE/o5k/opXKtSEGQZ4lMJkt4MdXMeoMCXkQXq5qm5Ghk9oUDd4TOyYqSMZAJEZx897Gd8m5Tymvl5PW9TEEioxKEYEEeQBdgHeCRZuZBkIM65VByPWjhQqfs3W7NO6XRuXq+r3m4veWfyMXx2X0BJ9eJ7wK4WDxgco9EoNwwcnAzm9NRhsxi30cUM/xmkPJOIls5VDLgBi0xpqPLjknOVbKmlFEcHgk9cWLyleKQSdUY/mHwu1wsQR5rfjHR2rHa2Lfa/FAUXN0S+BheDnZ+o1D/8oGr+ld48x8n7pq3Zn3XSr25e1xeT/GI32cdnb7lp+BNLeP4Rco6UMabWvWGcK4XER3dOwwDh5UBsprXb7Q5RsfL4/VMpjEmjfkltp9kSCFROY4NkAVwVkb3T6t6V/SKleAVdc/HVc/g/pMwWXi4sY+xXabYmBVWtUx7R4zUadMfU7AZRs14Z9Nia6kqDwspe1fMOFzzaM0EWYZqNNc0/CuzeOdFuRk2q5a9asZpr8B2tHWRRRyXRuukVEEew+a9CpeS8CzvBqcleNirXjIPD1je/VZpJpsV/bSvXabqd+y6kmVYqZGZsKFzL1AFxIOQ1LkgOy3y9tDaX4FpjD1qfDGUHFwTIHmz1wniI0pqN9REzUTnABWPKOP5QaVdp7TZKBKQF9rkolewf+vbZap5+F/BvxON25rh8Wn1llRvciyV8uho4GINF86LmtMg19Oy3nDofLEM5DuvoFD+C7zCyGOUBusTp8GpqFMj5IpA5ZGu18rDov0kOafLeuOL5QI8nOYC5OV0ulAkyvTJ8+jqglqgpPDt3FmP3HQa97DlmcDtFNtvXxmBa67P5oAbqg1L0bZqFnYgl6iGt6OZRbuWHK2KGmJ0ReIYtjFoqKkM27hiOsU1l4pRcpWGjcASwsjTKHlRElXS8RryF2EZzyWQWQrY4Kol7zNkn6jn7f4LXpx0VVG8bDeEHPhaifXIiau1aynrimIVkPVpaBnTT20r7Y2K6XZTEz0uy7Og7+1qDS/TJ082XCHuHbEURQ9PfxK6leLdolcF2kwBmfAUbzmx4Nvc4uFRWJuKt8gIS054wSRW8Mht+Hmrbbp9guDkvHw+TsNTkfTDLfP+v31fU9vdguz1JmmvHiXHuyKHk1NlK5Vy/CCm0qYgCEXvQ6lZZjPCpYpCSih7N7Ho1arQ4TkSljcb/gFLA7WGV0zBKsS947Z/FP6d8pwiCW6C6A8BeHAg7n/espMK/mU3XpjTKDGGfgb+Df5oLNm2apH0rsV6xfL+t2AVeHSfajYlNGrKwIJNBi+TYpq3OOn4nRrn3zf1jd/seqADHehABzrQgQ70T63/Bz0lYQqWmkFeAAAAAElFTkSuQmCC"/>
          <p:cNvSpPr>
            <a:spLocks noChangeAspect="1" noChangeArrowheads="1"/>
          </p:cNvSpPr>
          <p:nvPr/>
        </p:nvSpPr>
        <p:spPr bwMode="auto">
          <a:xfrm>
            <a:off x="155575" y="-2484438"/>
            <a:ext cx="6372225" cy="5181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3" name="AutoShape 4" descr="data:image/png;base64,iVBORw0KGgoAAAANSUhEUgAAAPkAAADKCAMAAABQfxahAAAB7FBMVEX////8+/vCJA720S8AFW0AAADw8PDr6+v4+Pj09PT5+fnDw8PS0tK+vr6xsbHj4+Ojo6N7e3uEhITY2NiXlpYAAG90dHRaWlpubm7kxjsRERHm5ua5ubmLi4sxMTHQ0NA5OTkAInxGRkZPT08aGhxmZmYAEGMgICCqqamcnJyIiIgoKChKSkr41ToAIH2DgIUADVoAEFH44WMADlfluinJwcT31UvXqyMHEUw5LiARGD8AI4EAK4aZEwqFgHwwRpeJiJW4Hw3421TIExHxyC4bHSSlgBe+mSb+864ADmj86oX++MbLzuiNlsc1IiFRIR9xFBSFDA0AMoezud1XWWeCcSioFgrLyb6DdkA5QGtVWXSahCTq5cNaIB1sebU3QWFuZ1L/8Z5tHBUcJUPa28VAIx5CQ1FMW6NsXR+KEA1fPz5WXZGnnWxsUE48SYq7qF+VkHlINjR+RUPSsT+IYWB3eKCoo4HHrkyrqrlubXqaiT9UUD+EeVQrMnbAoR8ZHS6hptKRcBheSB+qgxhURSPq12o0LSMQGzp9XRlQQxj28dpbbq/129z1trbqkY7eamjaS0jxnpzULjH0xMPWPUHpgHrfxFHYrazIsLTCrVnJyLChhITfyG2oXF6jIiSwS0qebWvMu3nZio6flWQalw/PAAAatUlEQVR4nO2d+WPbxpXHwdoACILEHZABAYLiIQKkJMq6LcmS5UrW7ThWa29TWxs7Tmxv2t303LhHZNmO7fo+4jS7Sdvd7T+6MwCPmQEoS3Ia0Km+PyQySAzmg/fmzZsZDEhRBzrQgQ50oAMd6EAHOtCBdlKMYVgxadt2MpllGS7q6nwnSmTFlFCt+9IseUZWZmYUy+TFbNRV+0eKtd163XLMc5fv31+F2tjYWINKCZIiW47NRF3Df4RiqqPU3RR7f3Xp4sWVIagTn0+dOTM7O3vlweY6uAO248qW+X0zfdaRFUG8vwqYT5wYG+v39eVbPQ1NTZ+ZfQDwbWlmJvX9gY/zVl24vLoEqD3oQ/2HfL391vJhXz0DAB/Qb95YW5MUTU1EXedvQ6wga+p5DxtSo3r7rcOYAD0w/Y21UUtJxaOu9+uKM3Xn/qqPfYgUSe7BT0/Pbm6suTr/RrPHBMC9tHKCNHZn8oblHwD2GT7q6u9ftiwBe/d34O5E3mLXlGTUBPsTa9XV1Y723okcwk8Bdlt238T8jtfPnV8Z2oF7R/LDINif2VwTdDVqjr2K06z7S0NID7ZXcs/nZ28kZ9xY1Cx7kqqbnqPvgP1KcmD36enNNUkWo6bZg0z98tLQ2A7c857GlwcHB3t7l5c7svdMzW7weipqnl0LePrFzgafHxkfX7x16+T29vbWwsLW1tbdyYnhwd5wfNC9r68pTtREuxNXl1Y/78ANqBdPbt+7efvonQpQqamFrbsTw6HwILV5sKa5b0I6y9TN1VBPnwfYt7ZvHr0DUWu5fKHQ19dXKORzjRuwcHcyFB56vFPtfvRs/Vx4E58fXwTYlYVKrq+sVzXJEQTTNAVH0iy93OfjL9ydGAyy90xD9G5PZln93NKJIDg0972jJaNSKFuSaasiyzKcJ4bNiqptStVyX81z+4lgkwdd+w2hy9FZGYAH2/j8+MmrRxcqhYwm2CLLJRIxTIk4x4q2oGUK0PJbE729YehKN6PH62Hg88Ded4xauirYWS4Ro2IBgbFNLMEB+Gq6ZpRKd48EzQ6t3r1tnYPgYwFHX7x31KiVNV5k4mHYLfxYnFFTWhmwL4BYF0R3rKgBO0pzAhbvnx/fvm1Uyi4vcp2h237PibxWrhjQ5ckwd2bD7dZ+XdBWA8ENGPwOXbRS4o7mRgwP2FNWn2EsTBKRbqBndk3pziE7f/082Z3Nj9y6adR0Qd2NvVtiVEcHLn+X8Pie6StrXTl0YzP3PyfBx0/epvs0m92dvds+z/JaAXg8EegGQDYns1FzBhSrnwO5OgG+fZQuO3szuC9OddKGQTb2nul1R4saNCBBWwqC3zF0MxvfOzho7llTLwH0QQJ9w+q2gZtYB408AF5TeDa2R1dviuWVirFAWn12Te8yf6+fW8H7Mw/csplQi1Lefxr/8/8ZFGNXawbR1numNs3u8veUtoTPuME2nrPs8CZOwXyVYVkWLiHHO7YGzrY8dMLfq3bUtIiYQIc2cvJ2zUqGgidgkp4SJFfTNFdyTF7NMuF3iLOrFQPv3GDXNtNFE7KScBG3+Mit2xUlaHHg1hybNF3F0gRz1JMgWYrlgMw2EYo+UyqBlAbz93W3e4KcWF/F4/r84tWazAfbeIIRU5osjT588eLRs8cvX758/PjZoxcPRwVFEZJsCDvD6yDKYWN2EOTkrhm1aakVLK7DRl5OkeAUSM4ERRt9+Ojxk6fPn/+woedfPHn57MVDR3ZtNk4GuwRrlommPtCz6QhREzdEmnweNPKiEDAhJ5qKq754/NSD/sEPf+DLo3/68tFDQXaTATdJZJ0+sqmf2ZC7pKVr5wiTL17NuyIKDi3J2lpVffHyC0hNCsI/eQbYTZG4X1Rc1XJ4r97TNUbPkiYHvi7beF9FJURBHn3x8nkIdsvyTx6pVY3Mdam4LVfuHiGN3hUt3RFwk4PxWdok3JZT3erDZ087cTfgn798ISiBwMgK6a3JQczo6243DFcT+nnS5L/XRDxljauW9PBJR4O32Z8+GpVhwos1dVH7iDA6GKlHjQ1kaxcJk1/V8Z6cYpKW8GJng7fM/uyhbBLoHJ8hjD51o9oFA3Xr3BBpcimLRbc4AH+0G3DI/vxlED3rfjSJG/3Kp1LU3CBxXUXTt/mRRcLkIDoD8C92Bw7N/nhUHsXDXJzXP8DGqyB7n4k8xqWkFdzkP33fZbFGLrrSiy92ye2hvxwlu4as+6MJtE8HKawW+ZMk1mXc2T/78XU7jpIzZhW08V2DQ4d/ZlpYiKRASw+4e9TzsGx9dQxz9lvva2grj4Hu+OGewCH6I81B+7ZETLTeOzJMuHvE5LZ1EXf232VMrJWL2ujj3bbxlr8/fSjzmL8z5nXM3Qem1pWIH6WQiMi++Pe6iiagnGk9er43cL+pg5QAlSr/ZBiNcQMPpIjHqnU8jRlZfN9B41tCVUaf7BUc+vsLK4XFd9Z9bxAdp/fMRtyvMfUlrJkDZ+fRGjOm9myPvu6jPxm1RDROcqnrf0TJB6YjHrCBBA5v5n+XVcxJldE9hrcm+iMLu4WJ5MzHvURDj3QSNuXgvflnn2gsZqn9mRwa/Su8jxC195axfu2BFulMpPbfeDP/1YyAWiqrfbU/k4Mg96hqo30E41w/jE3NzH4a6SAdBDjU5CP/hfVGIL69eL4vcID+UhIYZHIqnpJn0an3njOfRjnxzuF5zKGRn9WTWJfmvtyfyQH5F9DdEfKk/jHq7jCXifAZCra+hE/A/baKdsOs+9XTfYLDGKck0RRWrP4GI5+6EeWgRa3jof3t32JhSbT+vF9nB+SPLR4dAGS132BrylPrMxFu8rI1PLR/+YnDIJVNKo/26+wwujsChxTGSMd7UPKBTSvC2QmeGKJ+aaGhPc5rj1+D/IuvsOEuIxw/g5E/0CIlx7P2z+UUEto509lH5toif/5nC206nFmfRcl7rkQ5RHckfPLxG7RTA12ws8/e3CP/4Z8VNFzGU/UrOPnxKMk/Ich1HhmoMdJXe5iLCZI/UtBMOM7j5AOzxyOceibI+1eu2wg56NT2PEBF0f+PJH8wgJOb3UXeDEpUjHG/fj3yahIjl7uWvL9/RUfJWenr/XfnITZXuoncHcNtXufb5BQDyOf2DT43R5CncPLDs8cjnJUR3C/nMXKl3asBcufrv74eORrbQa9GkkcY23mNINdMJO3iTOt1yM9+bWHkwvErWBJ35XiEmYxtfYOSjw05aPYKWubf5vaNPnfsayyHY6VPZ1Hy5StRrq0llW/eRm1+4pyLTMkkbPkvZ/dLPnf2r3UBnXRntU+nMfIHMxHOO2f1b0Yw8stVNOFUq//zGuR/q6OpMBilEuSbUT4+wFz/X4y8/3wdDces9OtrZ/dLfuwvShKduVf1G1MDGHmki4r1n41gIW6pjiZxnKmfPrY/o8+dPfZrdKxPxfmZdSy0L/8m0sdAtd/+Cg/uFrq2lEjKvzy2P6PPHXs3I7SjJXAvQboyjY1Yjke6pih88ivM3YfOYfE4q/382v6MPnftlzK6JkuBAIeF9t4z1yN9Vsae+U88xJ2vI+u/FGdmLu3L6MDkP8dX1lR5Yxrx9t7lf5cjfWCElf9jHHH3ftjQ0ckztfpv7+4nvJ+9diGDPUQJcoP1KYz8Yznady3Vf4aRj61IDrauJqQv7CO8zx07/QsLW6ZiJAfL4HqX34t495r0yWd4Q79cR1cC46ryi0t7bulzZ999p4yvpaozG2cw8t7rEY7UoGwZb+j9Szq25s+Y6Q9P79Xfzx678AuslVPx1Mz6FELeO/hHPeInB7I60dBXBDSBpWKiln/n2t7Q545dOIUvRoNO4lOsT+vt/Tjyp36tP6Du3g+iu4ymXhTH65UL1/ZCDhr5qT4HXZKFz75uTGMm733PjRicMmcWx5FXp/SPXXSx1YYYKxRLF/bS1M+ePlWzVOz5KlaSsLF57/CRaHtzqGzmd4uoux8aOo8/PBAX3Xxl9+hzANyQeQ57pC5Jxrfhn0Tcp0HV/7CIxrhDYxfxR7rgw5+1XVsdhPVTdBl/VJpiJHcTjW+Hh4ffi/7pT4rP/HQcy92HzuvYICvG2FapdGFXYQ5anC4L2NMSXivHTX5kohz5I5BgKKH/yyLesV10XPyRXQbuvnpnF8kciOoVEjyWAIF9sweLb0f+tSt2bknvE0Y/sSpjfRIFrZ6jT4ER647sMIEpGWUzi+/oYFKglU/hJv9RV2znEDM/Joy+cg57HJCiYpytFejKzmY/e+zSKaMim+TWH3Xm0ys9Pcja+fDEB12yOdV6/ySezfQvaRLm71SCU51yyahd6MQ+d/bY6Q9LRkGzGWLjVlaT1nuIVv5RF8Q3KLX840XM3cdO3NdTKAH4M571XqJw6sLpY2dJp5+bO3vt0ocVo6Y7KkeAsybwdSx9G5z4INMlrw+L1d/fHj+Eoa9crtvkTlsmKeh5w6h8COEB/ZwPDaz97qV3TpWMSlojt7DAnRzyGj7N3ntk8qPI87emkuWriyPYMtOJi2Y9GcfNR8VY25ELJaNUOfXhhUun34U6fenCO6cqJcPI+a8fISzOJWVzE/f14cmtTPe8C1f7/fY44e9LkqYG9ldzrC1Y5XzFMAB+Q4C6lCvKEi8G97FyatW5MY2bfGLro6gf6kcklv90a+QQtqw6tGppYmCfKXxxCO9oerqQq3kvCKvk8sWMIqWSLBfch86pmnvjDOHrd7f06BPXtqTiVSzI+eiuGA+QU3D7eZIXHFezqpamSULKVlkOvoKA/Gpc1TQQ3bC55sHJhWL3bMKmYCJ3G/d3gP45sHrQ4RvWhK8I88Qy8bCd503w2R7S13NWd70S007/6eRIwOqaRYa5lumb/4Mnh9+cpOUGwIc/KJW7YI8eJjd/FR+zgTA3tCopdujLBF4tlp9xNmaJ6DY8WSp0UXjzxch37n02f4i0ekon0/BXCzhBImvKJghuGDhs5LV61KBB2emjRFOHc1NLl2Vpzy8RArmuJK+t41EdNvIFo1uyN0xm4Taeynkpzcp9rc5nQ9+H1xGc5RV3bRP39MPLvUe26O6K6y25udtElANWH1tZPae7SSaxW/QEm3RlfuPKNGnxI1tGvktGKqQ4pXL71ghp9f6hi/cdXVBD3yYU5GZUR3bWNskmDqLbllHrsg6tLVY3APo8iT62sgRc3vFem9KhC4MCBcRBZj/jrt2YnQoDLyndMBETLrEcig5a++plV3a9N0HuYG6Rd2VpDTg66emeqxtd/WprtUwH0b0RzMrqfaGuOLbIxpum987w//Zee+oosrB248E0aW/f4kbUy0mvEEQnw5zv8ieAz1+WdMU1bTXLcly8IY5jAbXpKrI0urYeYm8vZ+168Ab6eADd6+GGVpbOXxasumy5jsnzNhSfEiRLVizBBuaenR4I4Yb9ePeDA/QMHUhpmu3dg1+9f/lcyrXq9bosyzOKBZxgbW1jHWD3BP0czj5NLhiVNwAcoMtG5d5i0OMb8GOAfuXiEvzBqfvw16Y2bqxvXpmdnhoIw4ZN/G7JqHVxVEfFKjXjZkica9GPAfwTQ0NDn0/Pzp45Mz3t/fRSGLYX1EtGXov8dRq7FCcVOng8avz+/rffGtgBGmgZeHrJKHbd8GwHCemOHo/oFb9Q0dt7BHh6KRP5evGeZMs1GgxgyFx2L+S9nsHzUb9PYs9i3aJRuXlrJ5ffkbx3cAK08FLa6dZUfQfZep6+c28n9o7kvcuQGxq826aedidOKNeMndg7kC/3+ty5THeOxncjUUuXjKNXT46Hx7ow8mUQ1yYhdy0tdceC6T6lWsWKcefm9mIYfJB8uXd44u4C/NWStNY9S0j7lKrB3144GgZPkPcOHpn0sEu5svRmNnBCopMplIwKgL8F6Zv4/W3y5eXlwSMTk1sedq1PF95oP0fFpKx0HvRRd27fvHcS4I+PjMA78PZbvb2Dw8MTE5N3fehSqVIoa8k3JVfdnURTg781Y5QqR2/fvHpve3v75Mntu1tbCwutH1+q5IoZl//emBsRy0tyuS/v/8xSpVK5c6dNXcsXy4qQ7KZV0m9ZrC1oVb2c7ivk87lcLp8vFIrpsmy5KfXNGIi+nhKsmuQFIPirU3Yyy3yPTX2gAx3oQAc60IEOdKBdKylEvIUxMtH0mzVL/62pSnfX71J9Z8rSfVFXISKl6X+GIW+IbLqbfojsuxRdjboGEYnlu/dnhLtUTHh0YPC5YA7/VoxhYlSCCRH8Lvrv4NooPhkV32FuiqgDRV6ooQRZRAckVKKWr9B0LS3hX1Ut73DRaZeo4OFTpUFUcegQZSlKxw7kNbxwDs86JJoOnW+3lVwJVk1of8pi5dbSzWJ4msYW3UHlXrFkw6Tb5SBBQkQOy23yGtqaQOHJjuQyeQxbIwWf5l5Jnsy3z24lKSxZbl8slLyPpss7gichGZ9l2axZALVp3iYTHC4LqiiqLrh8JdskpwskeZz1xQjg0o2/WZ+tsWsFCqChFfOqjxg9lFwD38mY4OSkVgNeE2+dqrXLtctNQIIccu1odBvcs9b6Je9bywevwdO8pzUBEs02yWmdIG/JbH7LFyBH3oNEidiZMl3Ko0YPIwfgBY8FPirqggpxTXKn/cKiGLyOGEKepnM1Ot0ZHBSDfgqqV2sg9bV34VCiQVda5HT7t752Tw4KscC/kcu6SdT/Q8hT0Jix5qYQaMNCkByIg/8OkMPSBcL/MaUbSK0Tct53c3QJ2X4Uh56h+eQlUFxrKLgncqfpT145IFT20fkdyGPAv7HHwUHxQhg5GKFlguTA5FSs1Nnoavi4joeHscuCQB3zamzAP/n26Xsib/ZtjHcjbcToQXLwdeydHTGq6PtjCLkWIFc9+zidW7rlF0YqAw5jV42Jfi0V6LHl1iX2RF5uXwt8xCViVKHd0oPkBbpI7O21fQ6CnGpUDSfvgyaPxSodw3uh3WGhgm0ZJ6dK3jehzeFZBrM7ckROu5XA6AxbsN0+FCBP0LREblEGwaFJ3hZX8OqEk3sm9/2sg9FrdOgzlv55GHnGazI+OVejK7HdkMMfQW4I9Jit0TNs5aDMBPDfptED5CwsmqhDwQuu4JNyu2C51Tui5MWm05Y6GJ1pBA1CYig53SKnGMMPHa8ix6Q3cyDf5A3/TXUg52F6GCDvo0IyGb51RpM82QToaPQ4HWrzbCh5rU0Oiy6/mtwop30BgyM/MgC6t8bmzbbRA+R2qM3TPnmxUS5IMwtm84Yi5OWmyRNUp/Ceo0P3ghHRE1417eUhTXJ4Ge2V5K2IxqJdSALJRNWm0QPkHNm9gDrkvBNZpEtQkI6xTS4iHa/Zwejl8DuSBxbF95U2uo4WOXQj4VXk7VRBQ6Id+NtoOqrRyJxCYnsJDCJw8qwPxCJc6F1sk5fxK4S2dIEm5668yGX5IQgBT/m3rk1OVYFRxN2SIzWMhw5kguQZukT0apJfPkoOjzUBWuQieYUwo4NEiXixYgZ2Xlk4amsljuAP4Gh5CieHGY2wW3L4WSOB0+iazbdV9lt6kNwmuzWuEVYxclCxDElepovIBfhCuF9LWN09J3Y8QtDK2v4O/22T5JQ3hNwlOUgt/BpyRHfSyENC8vY0NBZi8nLj5uHkdsvHm+QiYWS+Q0svYpUH4EX4/1jOK75xzZjSHKJj5In8Hsib8wQacGJMuudNgJycRuNoJLxT8Yyfx5Dk7VDVJC/7CG11MDpEb+4Rymbo5lkgWaGbe6bsPN10KYwcpgO7JgftFhIm8GpTXstKeeRgbJ9tis3GvE/o5k/opXKtSEGQZ4lMJkt4MdXMeoMCXkQXq5qm5Ghk9oUDd4TOyYqSMZAJEZx897Gd8m5Tymvl5PW9TEEioxKEYEEeQBdgHeCRZuZBkIM65VByPWjhQqfs3W7NO6XRuXq+r3m4veWfyMXx2X0BJ9eJ7wK4WDxgco9EoNwwcnAzm9NRhsxi30cUM/xmkPJOIls5VDLgBi0xpqPLjknOVbKmlFEcHgk9cWLyleKQSdUY/mHwu1wsQR5rfjHR2rHa2Lfa/FAUXN0S+BheDnZ+o1D/8oGr+ld48x8n7pq3Zn3XSr25e1xeT/GI32cdnb7lp+BNLeP4Rco6UMabWvWGcK4XER3dOwwDh5UBsprXb7Q5RsfL4/VMpjEmjfkltp9kSCFROY4NkAVwVkb3T6t6V/SKleAVdc/HVc/g/pMwWXi4sY+xXabYmBVWtUx7R4zUadMfU7AZRs14Z9Nia6kqDwspe1fMOFzzaM0EWYZqNNc0/CuzeOdFuRk2q5a9asZpr8B2tHWRRRyXRuukVEEew+a9CpeS8CzvBqcleNirXjIPD1je/VZpJpsV/bSvXabqd+y6kmVYqZGZsKFzL1AFxIOQ1LkgOy3y9tDaX4FpjD1qfDGUHFwTIHmz1wniI0pqN9REzUTnABWPKOP5QaVdp7TZKBKQF9rkolewf+vbZap5+F/BvxON25rh8Wn1llRvciyV8uho4GINF86LmtMg19Oy3nDofLEM5DuvoFD+C7zCyGOUBusTp8GpqFMj5IpA5ZGu18rDov0kOafLeuOL5QI8nOYC5OV0ulAkyvTJ8+jqglqgpPDt3FmP3HQa97DlmcDtFNtvXxmBa67P5oAbqg1L0bZqFnYgl6iGt6OZRbuWHK2KGmJ0ReIYtjFoqKkM27hiOsU1l4pRcpWGjcASwsjTKHlRElXS8RryF2EZzyWQWQrY4Kol7zNkn6jn7f4LXpx0VVG8bDeEHPhaifXIiau1aynrimIVkPVpaBnTT20r7Y2K6XZTEz0uy7Og7+1qDS/TJ082XCHuHbEURQ9PfxK6leLdolcF2kwBmfAUbzmx4Nvc4uFRWJuKt8gIS054wSRW8Mht+Hmrbbp9guDkvHw+TsNTkfTDLfP+v31fU9vdguz1JmmvHiXHuyKHk1NlK5Vy/CCm0qYgCEXvQ6lZZjPCpYpCSih7N7Ho1arQ4TkSljcb/gFLA7WGV0zBKsS947Z/FP6d8pwiCW6C6A8BeHAg7n/espMK/mU3XpjTKDGGfgb+Df5oLNm2apH0rsV6xfL+t2AVeHSfajYlNGrKwIJNBi+TYpq3OOn4nRrn3zf1jd/seqADHehABzrQgQ70T63/Bz0lYQqWmkFeAAAAAElFTkSuQmCC"/>
          <p:cNvSpPr>
            <a:spLocks noChangeAspect="1" noChangeArrowheads="1"/>
          </p:cNvSpPr>
          <p:nvPr/>
        </p:nvSpPr>
        <p:spPr bwMode="auto">
          <a:xfrm>
            <a:off x="307975" y="-2332038"/>
            <a:ext cx="6372225" cy="5181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3 Tabla"/>
          <p:cNvGraphicFramePr>
            <a:graphicFrameLocks noGrp="1"/>
          </p:cNvGraphicFramePr>
          <p:nvPr>
            <p:extLst>
              <p:ext uri="{D42A27DB-BD31-4B8C-83A1-F6EECF244321}">
                <p14:modId xmlns:p14="http://schemas.microsoft.com/office/powerpoint/2010/main" val="2219390192"/>
              </p:ext>
            </p:extLst>
          </p:nvPr>
        </p:nvGraphicFramePr>
        <p:xfrm>
          <a:off x="155576" y="2276872"/>
          <a:ext cx="8880920" cy="3384376"/>
        </p:xfrm>
        <a:graphic>
          <a:graphicData uri="http://schemas.openxmlformats.org/drawingml/2006/table">
            <a:tbl>
              <a:tblPr firstRow="1" bandRow="1">
                <a:tableStyleId>{5C22544A-7EE6-4342-B048-85BDC9FD1C3A}</a:tableStyleId>
              </a:tblPr>
              <a:tblGrid>
                <a:gridCol w="888033"/>
                <a:gridCol w="3024335"/>
                <a:gridCol w="1296145"/>
                <a:gridCol w="1896223"/>
                <a:gridCol w="1776184"/>
              </a:tblGrid>
              <a:tr h="464123">
                <a:tc>
                  <a:txBody>
                    <a:bodyPr/>
                    <a:lstStyle/>
                    <a:p>
                      <a:pPr algn="ctr"/>
                      <a:r>
                        <a:rPr lang="es-MX" sz="1100" dirty="0" smtClean="0"/>
                        <a:t>HALLAZGO</a:t>
                      </a:r>
                      <a:endParaRPr lang="es-CO" sz="1100" dirty="0"/>
                    </a:p>
                  </a:txBody>
                  <a:tcPr anchor="ctr"/>
                </a:tc>
                <a:tc>
                  <a:txBody>
                    <a:bodyPr/>
                    <a:lstStyle/>
                    <a:p>
                      <a:pPr algn="ctr"/>
                      <a:r>
                        <a:rPr lang="es-MX" sz="1100" dirty="0" smtClean="0"/>
                        <a:t>ACCIÓN DE MEJORA</a:t>
                      </a:r>
                      <a:endParaRPr lang="es-CO" sz="1100" dirty="0"/>
                    </a:p>
                  </a:txBody>
                  <a:tcPr anchor="ctr"/>
                </a:tc>
                <a:tc>
                  <a:txBody>
                    <a:bodyPr/>
                    <a:lstStyle/>
                    <a:p>
                      <a:pPr algn="ctr"/>
                      <a:r>
                        <a:rPr lang="es-MX" sz="1100" dirty="0" smtClean="0"/>
                        <a:t>RESPONSABLE</a:t>
                      </a:r>
                      <a:endParaRPr lang="es-CO" sz="1100" dirty="0"/>
                    </a:p>
                  </a:txBody>
                  <a:tcPr anchor="ctr"/>
                </a:tc>
                <a:tc>
                  <a:txBody>
                    <a:bodyPr/>
                    <a:lstStyle/>
                    <a:p>
                      <a:pPr algn="ctr"/>
                      <a:r>
                        <a:rPr lang="es-MX" sz="1100" dirty="0" smtClean="0"/>
                        <a:t>FECHA VENCIMIENTO PLAN DE MEJORAMIENTO CGR</a:t>
                      </a:r>
                      <a:endParaRPr lang="es-CO" sz="1100" dirty="0"/>
                    </a:p>
                  </a:txBody>
                  <a:tcPr anchor="ctr"/>
                </a:tc>
                <a:tc>
                  <a:txBody>
                    <a:bodyPr/>
                    <a:lstStyle/>
                    <a:p>
                      <a:pPr algn="ctr"/>
                      <a:r>
                        <a:rPr lang="es-MX" sz="1100" dirty="0" smtClean="0"/>
                        <a:t>FECHA</a:t>
                      </a:r>
                      <a:r>
                        <a:rPr lang="es-MX" sz="1100" baseline="0" dirty="0" smtClean="0"/>
                        <a:t> DE VENCIMIENTO INTERNA</a:t>
                      </a:r>
                      <a:endParaRPr lang="es-CO" sz="1100" dirty="0"/>
                    </a:p>
                  </a:txBody>
                  <a:tcPr anchor="ctr"/>
                </a:tc>
              </a:tr>
              <a:tr h="729336">
                <a:tc>
                  <a:txBody>
                    <a:bodyPr/>
                    <a:lstStyle/>
                    <a:p>
                      <a:pPr algn="ctr"/>
                      <a:r>
                        <a:rPr lang="es-MX" sz="1000" b="1" dirty="0" smtClean="0">
                          <a:latin typeface="Arial" panose="020B0604020202020204" pitchFamily="34" charset="0"/>
                          <a:cs typeface="Arial" panose="020B0604020202020204" pitchFamily="34" charset="0"/>
                        </a:rPr>
                        <a:t>16</a:t>
                      </a:r>
                      <a:endParaRPr lang="es-CO" sz="1000" b="1" dirty="0" smtClean="0">
                        <a:solidFill>
                          <a:schemeClr val="tx1"/>
                        </a:solidFill>
                        <a:effectLst/>
                        <a:latin typeface="Arial" panose="020B0604020202020204" pitchFamily="34" charset="0"/>
                        <a:ea typeface="Calibri"/>
                        <a:cs typeface="Arial" panose="020B0604020202020204" pitchFamily="34" charset="0"/>
                      </a:endParaRPr>
                    </a:p>
                  </a:txBody>
                  <a:tcPr anchor="ctr"/>
                </a:tc>
                <a:tc>
                  <a:txBody>
                    <a:bodyPr/>
                    <a:lstStyle/>
                    <a:p>
                      <a:pPr algn="just" fontAlgn="ctr"/>
                      <a:r>
                        <a:rPr lang="es-CO" sz="1000" b="0" i="0" u="none" strike="noStrike" dirty="0" smtClean="0">
                          <a:effectLst/>
                          <a:latin typeface="Arial" panose="020B0604020202020204" pitchFamily="34" charset="0"/>
                          <a:cs typeface="Arial" panose="020B0604020202020204" pitchFamily="34" charset="0"/>
                        </a:rPr>
                        <a:t>Verificar la expedición del registro presupuestal de todos los contratos  perfeccionados en 2016.</a:t>
                      </a:r>
                    </a:p>
                    <a:p>
                      <a:pPr algn="just" fontAlgn="ctr"/>
                      <a:endParaRPr lang="es-CO" sz="1000" b="0" i="0" u="none" strike="noStrike" dirty="0" smtClean="0">
                        <a:effectLst/>
                        <a:latin typeface="Arial" panose="020B0604020202020204" pitchFamily="34" charset="0"/>
                        <a:cs typeface="Arial" panose="020B0604020202020204" pitchFamily="34" charset="0"/>
                      </a:endParaRPr>
                    </a:p>
                    <a:p>
                      <a:pPr algn="just" fontAlgn="ctr"/>
                      <a:r>
                        <a:rPr lang="es-CO" sz="1000" b="1" i="0" u="none" strike="noStrike" dirty="0" smtClean="0">
                          <a:effectLst/>
                          <a:latin typeface="Arial" panose="020B0604020202020204" pitchFamily="34" charset="0"/>
                          <a:cs typeface="Arial" panose="020B0604020202020204" pitchFamily="34" charset="0"/>
                        </a:rPr>
                        <a:t>Actividad Permanente</a:t>
                      </a:r>
                      <a:endParaRPr lang="es-CO" sz="1000" b="1" i="0" u="none" strike="noStrike" dirty="0">
                        <a:effectLst/>
                        <a:latin typeface="Arial" panose="020B0604020202020204" pitchFamily="34" charset="0"/>
                        <a:cs typeface="Arial" panose="020B0604020202020204" pitchFamily="34" charset="0"/>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000" b="0" dirty="0" smtClean="0">
                          <a:solidFill>
                            <a:schemeClr val="tx1"/>
                          </a:solidFill>
                          <a:effectLst/>
                          <a:latin typeface="Arial" panose="020B0604020202020204" pitchFamily="34" charset="0"/>
                          <a:ea typeface="Calibri"/>
                          <a:cs typeface="Arial" panose="020B0604020202020204" pitchFamily="34" charset="0"/>
                        </a:rPr>
                        <a:t>Subdirección Administrativa y Financiera</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000" dirty="0" smtClean="0">
                          <a:latin typeface="Arial" panose="020B0604020202020204" pitchFamily="34" charset="0"/>
                          <a:cs typeface="Arial" panose="020B0604020202020204" pitchFamily="34" charset="0"/>
                        </a:rPr>
                        <a:t>31 de enero de</a:t>
                      </a:r>
                      <a:r>
                        <a:rPr lang="es-MX" sz="1000" baseline="0" dirty="0" smtClean="0">
                          <a:latin typeface="Arial" panose="020B0604020202020204" pitchFamily="34" charset="0"/>
                          <a:cs typeface="Arial" panose="020B0604020202020204" pitchFamily="34" charset="0"/>
                        </a:rPr>
                        <a:t> 2017</a:t>
                      </a:r>
                      <a:endParaRPr lang="es-CO" sz="1000" dirty="0" smtClean="0">
                        <a:latin typeface="Arial" panose="020B0604020202020204" pitchFamily="34" charset="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000" dirty="0" smtClean="0">
                          <a:latin typeface="Arial" panose="020B0604020202020204" pitchFamily="34" charset="0"/>
                          <a:cs typeface="Arial" panose="020B0604020202020204" pitchFamily="34" charset="0"/>
                        </a:rPr>
                        <a:t>31 de diciembre de</a:t>
                      </a:r>
                      <a:r>
                        <a:rPr lang="es-MX" sz="1000" baseline="0" dirty="0" smtClean="0">
                          <a:latin typeface="Arial" panose="020B0604020202020204" pitchFamily="34" charset="0"/>
                          <a:cs typeface="Arial" panose="020B0604020202020204" pitchFamily="34" charset="0"/>
                        </a:rPr>
                        <a:t> 2016</a:t>
                      </a:r>
                      <a:endParaRPr lang="es-CO" sz="1000" dirty="0" smtClean="0">
                        <a:latin typeface="Arial" panose="020B0604020202020204" pitchFamily="34" charset="0"/>
                        <a:cs typeface="Arial" panose="020B0604020202020204" pitchFamily="34" charset="0"/>
                      </a:endParaRPr>
                    </a:p>
                  </a:txBody>
                  <a:tcPr anchor="ctr"/>
                </a:tc>
              </a:tr>
              <a:tr h="1038789">
                <a:tc>
                  <a:txBody>
                    <a:bodyPr/>
                    <a:lstStyle/>
                    <a:p>
                      <a:pPr algn="ctr"/>
                      <a:r>
                        <a:rPr lang="es-MX" sz="1000" b="1" dirty="0" smtClean="0">
                          <a:latin typeface="Arial" panose="020B0604020202020204" pitchFamily="34" charset="0"/>
                          <a:cs typeface="Arial" panose="020B0604020202020204" pitchFamily="34" charset="0"/>
                        </a:rPr>
                        <a:t>18</a:t>
                      </a:r>
                      <a:endParaRPr lang="es-CO" sz="1000" b="1" dirty="0" smtClean="0">
                        <a:solidFill>
                          <a:schemeClr val="tx1"/>
                        </a:solidFill>
                        <a:effectLst/>
                        <a:latin typeface="Arial" panose="020B0604020202020204" pitchFamily="34" charset="0"/>
                        <a:ea typeface="Calibri"/>
                        <a:cs typeface="Arial" panose="020B0604020202020204" pitchFamily="34" charset="0"/>
                      </a:endParaRPr>
                    </a:p>
                  </a:txBody>
                  <a:tcPr anchor="ctr"/>
                </a:tc>
                <a:tc>
                  <a:txBody>
                    <a:bodyPr/>
                    <a:lstStyle/>
                    <a:p>
                      <a:pPr algn="just" fontAlgn="ctr"/>
                      <a:r>
                        <a:rPr lang="es-CO" sz="1000" b="0" i="0" u="none" strike="noStrike" dirty="0" smtClean="0">
                          <a:effectLst/>
                          <a:latin typeface="Arial" panose="020B0604020202020204" pitchFamily="34" charset="0"/>
                          <a:cs typeface="Arial" panose="020B0604020202020204" pitchFamily="34" charset="0"/>
                        </a:rPr>
                        <a:t>Elaborar un manual de procedimientos contables que contenga los lineamientos para el registro de notas débito y crédito cuando aplique.</a:t>
                      </a:r>
                      <a:endParaRPr lang="es-CO" sz="1000" b="0" i="0" u="none" strike="noStrike" dirty="0">
                        <a:effectLst/>
                        <a:latin typeface="Arial" panose="020B0604020202020204" pitchFamily="34" charset="0"/>
                        <a:cs typeface="Arial" panose="020B0604020202020204" pitchFamily="34" charset="0"/>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000" b="0" dirty="0" smtClean="0">
                          <a:solidFill>
                            <a:schemeClr val="tx1"/>
                          </a:solidFill>
                          <a:effectLst/>
                          <a:latin typeface="Arial" panose="020B0604020202020204" pitchFamily="34" charset="0"/>
                          <a:ea typeface="Calibri"/>
                          <a:cs typeface="Arial" panose="020B0604020202020204" pitchFamily="34" charset="0"/>
                        </a:rPr>
                        <a:t>Subdirección Administrativa y Financiera</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000" dirty="0" smtClean="0">
                          <a:latin typeface="Arial" panose="020B0604020202020204" pitchFamily="34" charset="0"/>
                          <a:cs typeface="Arial" panose="020B0604020202020204" pitchFamily="34" charset="0"/>
                        </a:rPr>
                        <a:t>31 de diciembre de</a:t>
                      </a:r>
                      <a:r>
                        <a:rPr lang="es-MX" sz="1000" baseline="0" dirty="0" smtClean="0">
                          <a:latin typeface="Arial" panose="020B0604020202020204" pitchFamily="34" charset="0"/>
                          <a:cs typeface="Arial" panose="020B0604020202020204" pitchFamily="34" charset="0"/>
                        </a:rPr>
                        <a:t> 2016</a:t>
                      </a:r>
                      <a:endParaRPr lang="es-CO" sz="1000" dirty="0" smtClean="0">
                        <a:latin typeface="Arial" panose="020B0604020202020204" pitchFamily="34" charset="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000" dirty="0" smtClean="0">
                          <a:latin typeface="Arial" panose="020B0604020202020204" pitchFamily="34" charset="0"/>
                          <a:cs typeface="Arial" panose="020B0604020202020204" pitchFamily="34" charset="0"/>
                        </a:rPr>
                        <a:t>31 de diciembre de</a:t>
                      </a:r>
                      <a:r>
                        <a:rPr lang="es-MX" sz="1000" baseline="0" dirty="0" smtClean="0">
                          <a:latin typeface="Arial" panose="020B0604020202020204" pitchFamily="34" charset="0"/>
                          <a:cs typeface="Arial" panose="020B0604020202020204" pitchFamily="34" charset="0"/>
                        </a:rPr>
                        <a:t> 2016</a:t>
                      </a:r>
                      <a:endParaRPr lang="es-CO" sz="1000" dirty="0" smtClean="0">
                        <a:latin typeface="Arial" panose="020B0604020202020204" pitchFamily="34" charset="0"/>
                        <a:cs typeface="Arial" panose="020B0604020202020204" pitchFamily="34" charset="0"/>
                      </a:endParaRPr>
                    </a:p>
                  </a:txBody>
                  <a:tcPr anchor="ctr"/>
                </a:tc>
              </a:tr>
              <a:tr h="11521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000" b="1" dirty="0" smtClean="0">
                          <a:solidFill>
                            <a:schemeClr val="tx1"/>
                          </a:solidFill>
                          <a:effectLst/>
                          <a:latin typeface="Arial" panose="020B0604020202020204" pitchFamily="34" charset="0"/>
                          <a:ea typeface="Calibri"/>
                          <a:cs typeface="Arial" panose="020B0604020202020204" pitchFamily="34" charset="0"/>
                        </a:rPr>
                        <a:t>20</a:t>
                      </a:r>
                    </a:p>
                    <a:p>
                      <a:pPr marL="0" marR="0" indent="0" algn="ctr" defTabSz="914400" rtl="0" eaLnBrk="1" fontAlgn="auto" latinLnBrk="0" hangingPunct="1">
                        <a:lnSpc>
                          <a:spcPct val="100000"/>
                        </a:lnSpc>
                        <a:spcBef>
                          <a:spcPts val="0"/>
                        </a:spcBef>
                        <a:spcAft>
                          <a:spcPts val="0"/>
                        </a:spcAft>
                        <a:buClrTx/>
                        <a:buSzTx/>
                        <a:buFontTx/>
                        <a:buNone/>
                        <a:tabLst/>
                        <a:defRPr/>
                      </a:pPr>
                      <a:r>
                        <a:rPr lang="es-MX" sz="1000" b="1" dirty="0" smtClean="0">
                          <a:solidFill>
                            <a:schemeClr val="tx1"/>
                          </a:solidFill>
                          <a:effectLst/>
                          <a:latin typeface="Arial" panose="020B0604020202020204" pitchFamily="34" charset="0"/>
                          <a:ea typeface="Calibri"/>
                          <a:cs typeface="Arial" panose="020B0604020202020204" pitchFamily="34" charset="0"/>
                        </a:rPr>
                        <a:t>CGR 2013</a:t>
                      </a:r>
                      <a:endParaRPr lang="es-CO" sz="1000" b="1" dirty="0" smtClean="0">
                        <a:solidFill>
                          <a:schemeClr val="tx1"/>
                        </a:solidFill>
                        <a:effectLst/>
                        <a:latin typeface="Arial" panose="020B0604020202020204" pitchFamily="34" charset="0"/>
                        <a:ea typeface="Calibri"/>
                        <a:cs typeface="Arial" panose="020B0604020202020204" pitchFamily="34" charset="0"/>
                      </a:endParaRPr>
                    </a:p>
                  </a:txBody>
                  <a:tcPr anchor="ctr"/>
                </a:tc>
                <a:tc>
                  <a:txBody>
                    <a:bodyPr/>
                    <a:lstStyle/>
                    <a:p>
                      <a:pPr algn="just" fontAlgn="ctr"/>
                      <a:r>
                        <a:rPr lang="es-CO" sz="1000" b="0" i="0" u="none" strike="noStrike" dirty="0" smtClean="0">
                          <a:effectLst/>
                          <a:latin typeface="Arial" panose="020B0604020202020204" pitchFamily="34" charset="0"/>
                          <a:cs typeface="Arial" panose="020B0604020202020204" pitchFamily="34" charset="0"/>
                        </a:rPr>
                        <a:t>Realizar el seguimiento de la Agenda Regulatoria de cada año, en conjunto con la disponibilidad presupuestal.</a:t>
                      </a:r>
                    </a:p>
                    <a:p>
                      <a:pPr algn="just" fontAlgn="ctr"/>
                      <a:endParaRPr lang="es-CO" sz="1000" b="0" i="0" u="none" strike="noStrike" dirty="0" smtClean="0">
                        <a:effectLst/>
                        <a:latin typeface="Arial" panose="020B0604020202020204" pitchFamily="34" charset="0"/>
                        <a:cs typeface="Arial" panose="020B0604020202020204" pitchFamily="34" charset="0"/>
                      </a:endParaRPr>
                    </a:p>
                    <a:p>
                      <a:pPr algn="just" fontAlgn="ctr"/>
                      <a:r>
                        <a:rPr lang="es-CO" sz="1000" b="1" i="0" u="none" strike="noStrike" dirty="0" smtClean="0">
                          <a:effectLst/>
                          <a:latin typeface="Arial" panose="020B0604020202020204" pitchFamily="34" charset="0"/>
                          <a:cs typeface="Arial" panose="020B0604020202020204" pitchFamily="34" charset="0"/>
                        </a:rPr>
                        <a:t>Actividad Permanente</a:t>
                      </a:r>
                      <a:endParaRPr lang="es-CO" sz="1000" b="1" i="0" u="none" strike="noStrike" dirty="0">
                        <a:effectLst/>
                        <a:latin typeface="Arial" panose="020B0604020202020204" pitchFamily="34" charset="0"/>
                        <a:cs typeface="Arial" panose="020B0604020202020204" pitchFamily="34" charset="0"/>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000" b="0" dirty="0" smtClean="0">
                          <a:solidFill>
                            <a:schemeClr val="tx1"/>
                          </a:solidFill>
                          <a:effectLst/>
                          <a:latin typeface="Arial" panose="020B0604020202020204" pitchFamily="34" charset="0"/>
                          <a:ea typeface="Calibri"/>
                          <a:cs typeface="Arial" panose="020B0604020202020204" pitchFamily="34" charset="0"/>
                        </a:rPr>
                        <a:t>Expertos Comisionados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000" dirty="0" smtClean="0">
                          <a:latin typeface="Arial" panose="020B0604020202020204" pitchFamily="34" charset="0"/>
                          <a:cs typeface="Arial" panose="020B0604020202020204" pitchFamily="34" charset="0"/>
                        </a:rPr>
                        <a:t>31 de enero de</a:t>
                      </a:r>
                      <a:r>
                        <a:rPr lang="es-MX" sz="1000" baseline="0" dirty="0" smtClean="0">
                          <a:latin typeface="Arial" panose="020B0604020202020204" pitchFamily="34" charset="0"/>
                          <a:cs typeface="Arial" panose="020B0604020202020204" pitchFamily="34" charset="0"/>
                        </a:rPr>
                        <a:t> 2017</a:t>
                      </a:r>
                      <a:endParaRPr lang="es-CO" sz="1000" dirty="0" smtClean="0">
                        <a:latin typeface="Arial" panose="020B0604020202020204" pitchFamily="34" charset="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000" dirty="0" smtClean="0">
                          <a:latin typeface="Arial" panose="020B0604020202020204" pitchFamily="34" charset="0"/>
                          <a:cs typeface="Arial" panose="020B0604020202020204" pitchFamily="34" charset="0"/>
                        </a:rPr>
                        <a:t>31 de diciembre de</a:t>
                      </a:r>
                      <a:r>
                        <a:rPr lang="es-MX" sz="1000" baseline="0" dirty="0" smtClean="0">
                          <a:latin typeface="Arial" panose="020B0604020202020204" pitchFamily="34" charset="0"/>
                          <a:cs typeface="Arial" panose="020B0604020202020204" pitchFamily="34" charset="0"/>
                        </a:rPr>
                        <a:t> 2016</a:t>
                      </a:r>
                      <a:endParaRPr lang="es-CO" sz="1000" dirty="0" smtClean="0">
                        <a:latin typeface="Arial" panose="020B0604020202020204" pitchFamily="34" charset="0"/>
                        <a:cs typeface="Arial" panose="020B0604020202020204" pitchFamily="34" charset="0"/>
                      </a:endParaRPr>
                    </a:p>
                  </a:txBody>
                  <a:tcPr anchor="ctr"/>
                </a:tc>
              </a:tr>
            </a:tbl>
          </a:graphicData>
        </a:graphic>
      </p:graphicFrame>
    </p:spTree>
    <p:extLst>
      <p:ext uri="{BB962C8B-B14F-4D97-AF65-F5344CB8AC3E}">
        <p14:creationId xmlns:p14="http://schemas.microsoft.com/office/powerpoint/2010/main" val="16446478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Proceso alternativo"/>
          <p:cNvSpPr/>
          <p:nvPr/>
        </p:nvSpPr>
        <p:spPr>
          <a:xfrm>
            <a:off x="1853245" y="1556792"/>
            <a:ext cx="5904656" cy="605681"/>
          </a:xfrm>
          <a:prstGeom prst="flowChartAlternateProcess">
            <a:avLst/>
          </a:prstGeom>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7 CuadroTexto"/>
          <p:cNvSpPr txBox="1"/>
          <p:nvPr/>
        </p:nvSpPr>
        <p:spPr>
          <a:xfrm>
            <a:off x="2411760" y="386695"/>
            <a:ext cx="6624736" cy="830997"/>
          </a:xfrm>
          <a:prstGeom prst="rect">
            <a:avLst/>
          </a:prstGeom>
          <a:noFill/>
        </p:spPr>
        <p:txBody>
          <a:bodyPr wrap="square" rtlCol="0">
            <a:spAutoFit/>
          </a:bodyPr>
          <a:lstStyle/>
          <a:p>
            <a:pPr algn="ctr"/>
            <a:r>
              <a:rPr lang="es-CO" sz="2400" dirty="0" smtClean="0"/>
              <a:t>SEGUIMIENTO PLAN DE MEJORAMIENTO DE LA CGR AL 30 DE </a:t>
            </a:r>
            <a:r>
              <a:rPr lang="es-CO" sz="2400" dirty="0"/>
              <a:t>SEPTIEMBRE </a:t>
            </a:r>
            <a:r>
              <a:rPr lang="es-CO" sz="2400" dirty="0" smtClean="0"/>
              <a:t>DE 2016</a:t>
            </a:r>
            <a:endParaRPr lang="es-CO" sz="2400" dirty="0"/>
          </a:p>
        </p:txBody>
      </p:sp>
      <p:sp>
        <p:nvSpPr>
          <p:cNvPr id="9" name="8 CuadroTexto"/>
          <p:cNvSpPr txBox="1"/>
          <p:nvPr/>
        </p:nvSpPr>
        <p:spPr>
          <a:xfrm>
            <a:off x="2306686" y="1556792"/>
            <a:ext cx="5217642" cy="923330"/>
          </a:xfrm>
          <a:prstGeom prst="rect">
            <a:avLst/>
          </a:prstGeom>
          <a:noFill/>
        </p:spPr>
        <p:txBody>
          <a:bodyPr wrap="square" rtlCol="0">
            <a:spAutoFit/>
          </a:bodyPr>
          <a:lstStyle/>
          <a:p>
            <a:pPr algn="ctr"/>
            <a:r>
              <a:rPr lang="es-CO" dirty="0" smtClean="0">
                <a:solidFill>
                  <a:schemeClr val="bg1"/>
                </a:solidFill>
              </a:rPr>
              <a:t>ACTIVIDADES DEL PLAN DE MEJORAMIENTO PRÓXIMAS A VENCERSE</a:t>
            </a:r>
          </a:p>
          <a:p>
            <a:endParaRPr lang="es-CO" dirty="0">
              <a:solidFill>
                <a:schemeClr val="bg1"/>
              </a:solidFill>
            </a:endParaRPr>
          </a:p>
        </p:txBody>
      </p:sp>
      <p:sp>
        <p:nvSpPr>
          <p:cNvPr id="2" name="AutoShape 2" descr="data:image/png;base64,iVBORw0KGgoAAAANSUhEUgAAAPkAAADKCAMAAABQfxahAAAB7FBMVEX////8+/vCJA720S8AFW0AAADw8PDr6+v4+Pj09PT5+fnDw8PS0tK+vr6xsbHj4+Ojo6N7e3uEhITY2NiXlpYAAG90dHRaWlpubm7kxjsRERHm5ua5ubmLi4sxMTHQ0NA5OTkAInxGRkZPT08aGhxmZmYAEGMgICCqqamcnJyIiIgoKChKSkr41ToAIH2DgIUADVoAEFH44WMADlfluinJwcT31UvXqyMHEUw5LiARGD8AI4EAK4aZEwqFgHwwRpeJiJW4Hw3421TIExHxyC4bHSSlgBe+mSb+864ADmj86oX++MbLzuiNlsc1IiFRIR9xFBSFDA0AMoezud1XWWeCcSioFgrLyb6DdkA5QGtVWXSahCTq5cNaIB1sebU3QWFuZ1L/8Z5tHBUcJUPa28VAIx5CQ1FMW6NsXR+KEA1fPz5WXZGnnWxsUE48SYq7qF+VkHlINjR+RUPSsT+IYWB3eKCoo4HHrkyrqrlubXqaiT9UUD+EeVQrMnbAoR8ZHS6hptKRcBheSB+qgxhURSPq12o0LSMQGzp9XRlQQxj28dpbbq/129z1trbqkY7eamjaS0jxnpzULjH0xMPWPUHpgHrfxFHYrazIsLTCrVnJyLChhITfyG2oXF6jIiSwS0qebWvMu3nZio6flWQalw/PAAAatUlEQVR4nO2d+WPbxpXHwdoACILEHZABAYLiIQKkJMq6LcmS5UrW7ThWa29TWxs7Tmxv2t303LhHZNmO7fo+4jS7Sdvd7T+6MwCPmQEoS3Ia0Km+PyQySAzmg/fmzZsZDEhRBzrQgQ50oAMd6EAHOtCBdlKMYVgxadt2MpllGS7q6nwnSmTFlFCt+9IseUZWZmYUy+TFbNRV+0eKtd163XLMc5fv31+F2tjYWINKCZIiW47NRF3Df4RiqqPU3RR7f3Xp4sWVIagTn0+dOTM7O3vlweY6uAO248qW+X0zfdaRFUG8vwqYT5wYG+v39eVbPQ1NTZ+ZfQDwbWlmJvX9gY/zVl24vLoEqD3oQ/2HfL391vJhXz0DAB/Qb95YW5MUTU1EXedvQ6wga+p5DxtSo3r7rcOYAD0w/Y21UUtJxaOu9+uKM3Xn/qqPfYgUSe7BT0/Pbm6suTr/RrPHBMC9tHKCNHZn8oblHwD2GT7q6u9ftiwBe/d34O5E3mLXlGTUBPsTa9XV1Y723okcwk8Bdlt238T8jtfPnV8Z2oF7R/LDINif2VwTdDVqjr2K06z7S0NID7ZXcs/nZ28kZ9xY1Cx7kqqbnqPvgP1KcmD36enNNUkWo6bZg0z98tLQ2A7c857GlwcHB3t7l5c7svdMzW7weipqnl0LePrFzgafHxkfX7x16+T29vbWwsLW1tbdyYnhwd5wfNC9r68pTtREuxNXl1Y/78ANqBdPbt+7efvonQpQqamFrbsTw6HwILV5sKa5b0I6y9TN1VBPnwfYt7ZvHr0DUWu5fKHQ19dXKORzjRuwcHcyFB56vFPtfvRs/Vx4E58fXwTYlYVKrq+sVzXJEQTTNAVH0iy93OfjL9ydGAyy90xD9G5PZln93NKJIDg0972jJaNSKFuSaasiyzKcJ4bNiqptStVyX81z+4lgkwdd+w2hy9FZGYAH2/j8+MmrRxcqhYwm2CLLJRIxTIk4x4q2oGUK0PJbE729YehKN6PH62Hg88Ded4xauirYWS4Ro2IBgbFNLMEB+Gq6ZpRKd48EzQ6t3r1tnYPgYwFHX7x31KiVNV5k4mHYLfxYnFFTWhmwL4BYF0R3rKgBO0pzAhbvnx/fvm1Uyi4vcp2h237PibxWrhjQ5ckwd2bD7dZ+XdBWA8ENGPwOXbRS4o7mRgwP2FNWn2EsTBKRbqBndk3pziE7f/082Z3Nj9y6adR0Qd2NvVtiVEcHLn+X8Pie6StrXTl0YzP3PyfBx0/epvs0m92dvds+z/JaAXg8EegGQDYns1FzBhSrnwO5OgG+fZQuO3szuC9OddKGQTb2nul1R4saNCBBWwqC3zF0MxvfOzho7llTLwH0QQJ9w+q2gZtYB408AF5TeDa2R1dviuWVirFAWn12Te8yf6+fW8H7Mw/csplQi1Lefxr/8/8ZFGNXawbR1numNs3u8veUtoTPuME2nrPs8CZOwXyVYVkWLiHHO7YGzrY8dMLfq3bUtIiYQIc2cvJ2zUqGgidgkp4SJFfTNFdyTF7NMuF3iLOrFQPv3GDXNtNFE7KScBG3+Mit2xUlaHHg1hybNF3F0gRz1JMgWYrlgMw2EYo+UyqBlAbz93W3e4KcWF/F4/r84tWazAfbeIIRU5osjT588eLRs8cvX758/PjZoxcPRwVFEZJsCDvD6yDKYWN2EOTkrhm1aakVLK7DRl5OkeAUSM4ERRt9+Ojxk6fPn/+woedfPHn57MVDR3ZtNk4GuwRrlommPtCz6QhREzdEmnweNPKiEDAhJ5qKq754/NSD/sEPf+DLo3/68tFDQXaTATdJZJ0+sqmf2ZC7pKVr5wiTL17NuyIKDi3J2lpVffHyC0hNCsI/eQbYTZG4X1Rc1XJ4r97TNUbPkiYHvi7beF9FJURBHn3x8nkIdsvyTx6pVY3Mdam4LVfuHiGN3hUt3RFwk4PxWdok3JZT3erDZ087cTfgn798ISiBwMgK6a3JQczo6243DFcT+nnS5L/XRDxljauW9PBJR4O32Z8+GpVhwos1dVH7iDA6GKlHjQ1kaxcJk1/V8Z6cYpKW8GJng7fM/uyhbBLoHJ8hjD51o9oFA3Xr3BBpcimLRbc4AH+0G3DI/vxlED3rfjSJG/3Kp1LU3CBxXUXTt/mRRcLkIDoD8C92Bw7N/nhUHsXDXJzXP8DGqyB7n4k8xqWkFdzkP33fZbFGLrrSiy92ye2hvxwlu4as+6MJtE8HKawW+ZMk1mXc2T/78XU7jpIzZhW08V2DQ4d/ZlpYiKRASw+4e9TzsGx9dQxz9lvva2grj4Hu+OGewCH6I81B+7ZETLTeOzJMuHvE5LZ1EXf232VMrJWL2ujj3bbxlr8/fSjzmL8z5nXM3Qem1pWIH6WQiMi++Pe6iiagnGk9er43cL+pg5QAlSr/ZBiNcQMPpIjHqnU8jRlZfN9B41tCVUaf7BUc+vsLK4XFd9Z9bxAdp/fMRtyvMfUlrJkDZ+fRGjOm9myPvu6jPxm1RDROcqnrf0TJB6YjHrCBBA5v5n+XVcxJldE9hrcm+iMLu4WJ5MzHvURDj3QSNuXgvflnn2gsZqn9mRwa/Su8jxC195axfu2BFulMpPbfeDP/1YyAWiqrfbU/k4Mg96hqo30E41w/jE3NzH4a6SAdBDjU5CP/hfVGIL69eL4vcID+UhIYZHIqnpJn0an3njOfRjnxzuF5zKGRn9WTWJfmvtyfyQH5F9DdEfKk/jHq7jCXifAZCra+hE/A/baKdsOs+9XTfYLDGKck0RRWrP4GI5+6EeWgRa3jof3t32JhSbT+vF9nB+SPLR4dAGS132BrylPrMxFu8rI1PLR/+YnDIJVNKo/26+wwujsChxTGSMd7UPKBTSvC2QmeGKJ+aaGhPc5rj1+D/IuvsOEuIxw/g5E/0CIlx7P2z+UUEto509lH5toif/5nC206nFmfRcl7rkQ5RHckfPLxG7RTA12ws8/e3CP/4Z8VNFzGU/UrOPnxKMk/Ich1HhmoMdJXe5iLCZI/UtBMOM7j5AOzxyOceibI+1eu2wg56NT2PEBF0f+PJH8wgJOb3UXeDEpUjHG/fj3yahIjl7uWvL9/RUfJWenr/XfnITZXuoncHcNtXufb5BQDyOf2DT43R5CncPLDs8cjnJUR3C/nMXKl3asBcufrv74eORrbQa9GkkcY23mNINdMJO3iTOt1yM9+bWHkwvErWBJ35XiEmYxtfYOSjw05aPYKWubf5vaNPnfsayyHY6VPZ1Hy5StRrq0llW/eRm1+4pyLTMkkbPkvZ/dLPnf2r3UBnXRntU+nMfIHMxHOO2f1b0Yw8stVNOFUq//zGuR/q6OpMBilEuSbUT4+wFz/X4y8/3wdDces9OtrZ/dLfuwvShKduVf1G1MDGHmki4r1n41gIW6pjiZxnKmfPrY/o8+dPfZrdKxPxfmZdSy0L/8m0sdAtd/+Cg/uFrq2lEjKvzy2P6PPHXs3I7SjJXAvQboyjY1Yjke6pih88ivM3YfOYfE4q/382v6MPnftlzK6JkuBAIeF9t4z1yN9Vsae+U88xJ2vI+u/FGdmLu3L6MDkP8dX1lR5Yxrx9t7lf5cjfWCElf9jHHH3ftjQ0ckztfpv7+4nvJ+9diGDPUQJcoP1KYz8Yznady3Vf4aRj61IDrauJqQv7CO8zx07/QsLW6ZiJAfL4HqX34t495r0yWd4Q79cR1cC46ryi0t7bulzZ999p4yvpaozG2cw8t7rEY7UoGwZb+j9Szq25s+Y6Q9P79Xfzx678AuslVPx1Mz6FELeO/hHPeInB7I60dBXBDSBpWKiln/n2t7Q545dOIUvRoNO4lOsT+vt/Tjyp36tP6Du3g+iu4ymXhTH65UL1/ZCDhr5qT4HXZKFz75uTGMm733PjRicMmcWx5FXp/SPXXSx1YYYKxRLF/bS1M+ePlWzVOz5KlaSsLF57/CRaHtzqGzmd4uoux8aOo8/PBAX3Xxl9+hzANyQeQ57pC5Jxrfhn0Tcp0HV/7CIxrhDYxfxR7rgw5+1XVsdhPVTdBl/VJpiJHcTjW+Hh4ffi/7pT4rP/HQcy92HzuvYICvG2FapdGFXYQ5anC4L2NMSXivHTX5kohz5I5BgKKH/yyLesV10XPyRXQbuvnpnF8kciOoVEjyWAIF9sweLb0f+tSt2bknvE0Y/sSpjfRIFrZ6jT4ER647sMIEpGWUzi+/oYFKglU/hJv9RV2znEDM/Joy+cg57HJCiYpytFejKzmY/e+zSKaMim+TWH3Xm0ys9Pcja+fDEB12yOdV6/ySezfQvaRLm71SCU51yyahd6MQ+d/bY6Q9LRkGzGWLjVlaT1nuIVv5RF8Q3KLX840XM3cdO3NdTKAH4M571XqJw6sLpY2dJp5+bO3vt0ocVo6Y7KkeAsybwdSx9G5z4INMlrw+L1d/fHj+Eoa9crtvkTlsmKeh5w6h8COEB/ZwPDaz97qV3TpWMSlojt7DAnRzyGj7N3ntk8qPI87emkuWriyPYMtOJi2Y9GcfNR8VY25ELJaNUOfXhhUun34U6fenCO6cqJcPI+a8fISzOJWVzE/f14cmtTPe8C1f7/fY44e9LkqYG9ldzrC1Y5XzFMAB+Q4C6lCvKEi8G97FyatW5MY2bfGLro6gf6kcklv90a+QQtqw6tGppYmCfKXxxCO9oerqQq3kvCKvk8sWMIqWSLBfch86pmnvjDOHrd7f06BPXtqTiVSzI+eiuGA+QU3D7eZIXHFezqpamSULKVlkOvoKA/Gpc1TQQ3bC55sHJhWL3bMKmYCJ3G/d3gP45sHrQ4RvWhK8I88Qy8bCd503w2R7S13NWd70S007/6eRIwOqaRYa5lumb/4Mnh9+cpOUGwIc/KJW7YI8eJjd/FR+zgTA3tCopdujLBF4tlp9xNmaJ6DY8WSp0UXjzxch37n02f4i0ekon0/BXCzhBImvKJghuGDhs5LV61KBB2emjRFOHc1NLl2Vpzy8RArmuJK+t41EdNvIFo1uyN0xm4Taeynkpzcp9rc5nQ9+H1xGc5RV3bRP39MPLvUe26O6K6y25udtElANWH1tZPae7SSaxW/QEm3RlfuPKNGnxI1tGvktGKqQ4pXL71ghp9f6hi/cdXVBD3yYU5GZUR3bWNskmDqLbllHrsg6tLVY3APo8iT62sgRc3vFem9KhC4MCBcRBZj/jrt2YnQoDLyndMBETLrEcig5a++plV3a9N0HuYG6Rd2VpDTg66emeqxtd/WprtUwH0b0RzMrqfaGuOLbIxpum987w//Zee+oosrB248E0aW/f4kbUy0mvEEQnw5zv8ieAz1+WdMU1bTXLcly8IY5jAbXpKrI0urYeYm8vZ+168Ab6eADd6+GGVpbOXxasumy5jsnzNhSfEiRLVizBBuaenR4I4Yb9ePeDA/QMHUhpmu3dg1+9f/lcyrXq9bosyzOKBZxgbW1jHWD3BP0czj5NLhiVNwAcoMtG5d5i0OMb8GOAfuXiEvzBqfvw16Y2bqxvXpmdnhoIw4ZN/G7JqHVxVEfFKjXjZkica9GPAfwTQ0NDn0/Pzp45Mz3t/fRSGLYX1EtGXov8dRq7FCcVOng8avz+/rffGtgBGmgZeHrJKHbd8GwHCemOHo/oFb9Q0dt7BHh6KRP5evGeZMs1GgxgyFx2L+S9nsHzUb9PYs9i3aJRuXlrJ5ffkbx3cAK08FLa6dZUfQfZep6+c28n9o7kvcuQGxq826aedidOKNeMndg7kC/3+ty5THeOxncjUUuXjKNXT46Hx7ow8mUQ1yYhdy0tdceC6T6lWsWKcefm9mIYfJB8uXd44u4C/NWStNY9S0j7lKrB3144GgZPkPcOHpn0sEu5svRmNnBCopMplIwKgL8F6Zv4/W3y5eXlwSMTk1sedq1PF95oP0fFpKx0HvRRd27fvHcS4I+PjMA78PZbvb2Dw8MTE5N3fehSqVIoa8k3JVfdnURTg781Y5QqR2/fvHpve3v75Mntu1tbCwutH1+q5IoZl//emBsRy0tyuS/v/8xSpVK5c6dNXcsXy4qQ7KZV0m9ZrC1oVb2c7ivk87lcLp8vFIrpsmy5KfXNGIi+nhKsmuQFIPirU3Yyy3yPTX2gAx3oQAc60IEOdKBdKylEvIUxMtH0mzVL/62pSnfX71J9Z8rSfVFXISKl6X+GIW+IbLqbfojsuxRdjboGEYnlu/dnhLtUTHh0YPC5YA7/VoxhYlSCCRH8Lvrv4NooPhkV32FuiqgDRV6ooQRZRAckVKKWr9B0LS3hX1Ut73DRaZeo4OFTpUFUcegQZSlKxw7kNbxwDs86JJoOnW+3lVwJVk1of8pi5dbSzWJ4msYW3UHlXrFkw6Tb5SBBQkQOy23yGtqaQOHJjuQyeQxbIwWf5l5Jnsy3z24lKSxZbl8slLyPpss7gichGZ9l2axZALVp3iYTHC4LqiiqLrh8JdskpwskeZz1xQjg0o2/WZ+tsWsFCqChFfOqjxg9lFwD38mY4OSkVgNeE2+dqrXLtctNQIIccu1odBvcs9b6Je9bywevwdO8pzUBEs02yWmdIG/JbH7LFyBH3oNEidiZMl3Ko0YPIwfgBY8FPirqggpxTXKn/cKiGLyOGEKepnM1Ot0ZHBSDfgqqV2sg9bV34VCiQVda5HT7t752Tw4KscC/kcu6SdT/Q8hT0Jix5qYQaMNCkByIg/8OkMPSBcL/MaUbSK0Tct53c3QJ2X4Uh56h+eQlUFxrKLgncqfpT145IFT20fkdyGPAv7HHwUHxQhg5GKFlguTA5FSs1Nnoavi4joeHscuCQB3zamzAP/n26Xsib/ZtjHcjbcToQXLwdeydHTGq6PtjCLkWIFc9+zidW7rlF0YqAw5jV42Jfi0V6LHl1iX2RF5uXwt8xCViVKHd0oPkBbpI7O21fQ6CnGpUDSfvgyaPxSodw3uh3WGhgm0ZJ6dK3jehzeFZBrM7ckROu5XA6AxbsN0+FCBP0LREblEGwaFJ3hZX8OqEk3sm9/2sg9FrdOgzlv55GHnGazI+OVejK7HdkMMfQW4I9Jit0TNs5aDMBPDfptED5CwsmqhDwQuu4JNyu2C51Tui5MWm05Y6GJ1pBA1CYig53SKnGMMPHa8ix6Q3cyDf5A3/TXUg52F6GCDvo0IyGb51RpM82QToaPQ4HWrzbCh5rU0Oiy6/mtwop30BgyM/MgC6t8bmzbbRA+R2qM3TPnmxUS5IMwtm84Yi5OWmyRNUp/Ceo0P3ghHRE1417eUhTXJ4Ge2V5K2IxqJdSALJRNWm0QPkHNm9gDrkvBNZpEtQkI6xTS4iHa/Zwejl8DuSBxbF95U2uo4WOXQj4VXk7VRBQ6Id+NtoOqrRyJxCYnsJDCJw8qwPxCJc6F1sk5fxK4S2dIEm5668yGX5IQgBT/m3rk1OVYFRxN2SIzWMhw5kguQZukT0apJfPkoOjzUBWuQieYUwo4NEiXixYgZ2Xlk4amsljuAP4Gh5CieHGY2wW3L4WSOB0+iazbdV9lt6kNwmuzWuEVYxclCxDElepovIBfhCuF9LWN09J3Y8QtDK2v4O/22T5JQ3hNwlOUgt/BpyRHfSyENC8vY0NBZi8nLj5uHkdsvHm+QiYWS+Q0svYpUH4EX4/1jOK75xzZjSHKJj5In8Hsib8wQacGJMuudNgJycRuNoJLxT8Yyfx5Dk7VDVJC/7CG11MDpEb+4Rymbo5lkgWaGbe6bsPN10KYwcpgO7JgftFhIm8GpTXstKeeRgbJ9tis3GvE/o5k/opXKtSEGQZ4lMJkt4MdXMeoMCXkQXq5qm5Ghk9oUDd4TOyYqSMZAJEZx897Gd8m5Tymvl5PW9TEEioxKEYEEeQBdgHeCRZuZBkIM65VByPWjhQqfs3W7NO6XRuXq+r3m4veWfyMXx2X0BJ9eJ7wK4WDxgco9EoNwwcnAzm9NRhsxi30cUM/xmkPJOIls5VDLgBi0xpqPLjknOVbKmlFEcHgk9cWLyleKQSdUY/mHwu1wsQR5rfjHR2rHa2Lfa/FAUXN0S+BheDnZ+o1D/8oGr+ld48x8n7pq3Zn3XSr25e1xeT/GI32cdnb7lp+BNLeP4Rco6UMabWvWGcK4XER3dOwwDh5UBsprXb7Q5RsfL4/VMpjEmjfkltp9kSCFROY4NkAVwVkb3T6t6V/SKleAVdc/HVc/g/pMwWXi4sY+xXabYmBVWtUx7R4zUadMfU7AZRs14Z9Nia6kqDwspe1fMOFzzaM0EWYZqNNc0/CuzeOdFuRk2q5a9asZpr8B2tHWRRRyXRuukVEEew+a9CpeS8CzvBqcleNirXjIPD1je/VZpJpsV/bSvXabqd+y6kmVYqZGZsKFzL1AFxIOQ1LkgOy3y9tDaX4FpjD1qfDGUHFwTIHmz1wniI0pqN9REzUTnABWPKOP5QaVdp7TZKBKQF9rkolewf+vbZap5+F/BvxON25rh8Wn1llRvciyV8uho4GINF86LmtMg19Oy3nDofLEM5DuvoFD+C7zCyGOUBusTp8GpqFMj5IpA5ZGu18rDov0kOafLeuOL5QI8nOYC5OV0ulAkyvTJ8+jqglqgpPDt3FmP3HQa97DlmcDtFNtvXxmBa67P5oAbqg1L0bZqFnYgl6iGt6OZRbuWHK2KGmJ0ReIYtjFoqKkM27hiOsU1l4pRcpWGjcASwsjTKHlRElXS8RryF2EZzyWQWQrY4Kol7zNkn6jn7f4LXpx0VVG8bDeEHPhaifXIiau1aynrimIVkPVpaBnTT20r7Y2K6XZTEz0uy7Og7+1qDS/TJ082XCHuHbEURQ9PfxK6leLdolcF2kwBmfAUbzmx4Nvc4uFRWJuKt8gIS054wSRW8Mht+Hmrbbp9guDkvHw+TsNTkfTDLfP+v31fU9vdguz1JmmvHiXHuyKHk1NlK5Vy/CCm0qYgCEXvQ6lZZjPCpYpCSih7N7Ho1arQ4TkSljcb/gFLA7WGV0zBKsS947Z/FP6d8pwiCW6C6A8BeHAg7n/espMK/mU3XpjTKDGGfgb+Df5oLNm2apH0rsV6xfL+t2AVeHSfajYlNGrKwIJNBi+TYpq3OOn4nRrn3zf1jd/seqADHehABzrQgQ70T63/Bz0lYQqWmkFeAAAAAElFTkSuQmCC"/>
          <p:cNvSpPr>
            <a:spLocks noChangeAspect="1" noChangeArrowheads="1"/>
          </p:cNvSpPr>
          <p:nvPr/>
        </p:nvSpPr>
        <p:spPr bwMode="auto">
          <a:xfrm>
            <a:off x="155575" y="-2484438"/>
            <a:ext cx="6372225" cy="5181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3" name="AutoShape 4" descr="data:image/png;base64,iVBORw0KGgoAAAANSUhEUgAAAPkAAADKCAMAAABQfxahAAAB7FBMVEX////8+/vCJA720S8AFW0AAADw8PDr6+v4+Pj09PT5+fnDw8PS0tK+vr6xsbHj4+Ojo6N7e3uEhITY2NiXlpYAAG90dHRaWlpubm7kxjsRERHm5ua5ubmLi4sxMTHQ0NA5OTkAInxGRkZPT08aGhxmZmYAEGMgICCqqamcnJyIiIgoKChKSkr41ToAIH2DgIUADVoAEFH44WMADlfluinJwcT31UvXqyMHEUw5LiARGD8AI4EAK4aZEwqFgHwwRpeJiJW4Hw3421TIExHxyC4bHSSlgBe+mSb+864ADmj86oX++MbLzuiNlsc1IiFRIR9xFBSFDA0AMoezud1XWWeCcSioFgrLyb6DdkA5QGtVWXSahCTq5cNaIB1sebU3QWFuZ1L/8Z5tHBUcJUPa28VAIx5CQ1FMW6NsXR+KEA1fPz5WXZGnnWxsUE48SYq7qF+VkHlINjR+RUPSsT+IYWB3eKCoo4HHrkyrqrlubXqaiT9UUD+EeVQrMnbAoR8ZHS6hptKRcBheSB+qgxhURSPq12o0LSMQGzp9XRlQQxj28dpbbq/129z1trbqkY7eamjaS0jxnpzULjH0xMPWPUHpgHrfxFHYrazIsLTCrVnJyLChhITfyG2oXF6jIiSwS0qebWvMu3nZio6flWQalw/PAAAatUlEQVR4nO2d+WPbxpXHwdoACILEHZABAYLiIQKkJMq6LcmS5UrW7ThWa29TWxs7Tmxv2t303LhHZNmO7fo+4jS7Sdvd7T+6MwCPmQEoS3Ia0Km+PyQySAzmg/fmzZsZDEhRBzrQgQ50oAMd6EAHOtCBdlKMYVgxadt2MpllGS7q6nwnSmTFlFCt+9IseUZWZmYUy+TFbNRV+0eKtd163XLMc5fv31+F2tjYWINKCZIiW47NRF3Df4RiqqPU3RR7f3Xp4sWVIagTn0+dOTM7O3vlweY6uAO248qW+X0zfdaRFUG8vwqYT5wYG+v39eVbPQ1NTZ+ZfQDwbWlmJvX9gY/zVl24vLoEqD3oQ/2HfL391vJhXz0DAB/Qb95YW5MUTU1EXedvQ6wga+p5DxtSo3r7rcOYAD0w/Y21UUtJxaOu9+uKM3Xn/qqPfYgUSe7BT0/Pbm6suTr/RrPHBMC9tHKCNHZn8oblHwD2GT7q6u9ftiwBe/d34O5E3mLXlGTUBPsTa9XV1Y723okcwk8Bdlt238T8jtfPnV8Z2oF7R/LDINif2VwTdDVqjr2K06z7S0NID7ZXcs/nZ28kZ9xY1Cx7kqqbnqPvgP1KcmD36enNNUkWo6bZg0z98tLQ2A7c857GlwcHB3t7l5c7svdMzW7weipqnl0LePrFzgafHxkfX7x16+T29vbWwsLW1tbdyYnhwd5wfNC9r68pTtREuxNXl1Y/78ANqBdPbt+7efvonQpQqamFrbsTw6HwILV5sKa5b0I6y9TN1VBPnwfYt7ZvHr0DUWu5fKHQ19dXKORzjRuwcHcyFB56vFPtfvRs/Vx4E58fXwTYlYVKrq+sVzXJEQTTNAVH0iy93OfjL9ydGAyy90xD9G5PZln93NKJIDg0972jJaNSKFuSaasiyzKcJ4bNiqptStVyX81z+4lgkwdd+w2hy9FZGYAH2/j8+MmrRxcqhYwm2CLLJRIxTIk4x4q2oGUK0PJbE729YehKN6PH62Hg88Ded4xauirYWS4Ro2IBgbFNLMEB+Gq6ZpRKd48EzQ6t3r1tnYPgYwFHX7x31KiVNV5k4mHYLfxYnFFTWhmwL4BYF0R3rKgBO0pzAhbvnx/fvm1Uyi4vcp2h237PibxWrhjQ5ckwd2bD7dZ+XdBWA8ENGPwOXbRS4o7mRgwP2FNWn2EsTBKRbqBndk3pziE7f/082Z3Nj9y6adR0Qd2NvVtiVEcHLn+X8Pie6StrXTl0YzP3PyfBx0/epvs0m92dvds+z/JaAXg8EegGQDYns1FzBhSrnwO5OgG+fZQuO3szuC9OddKGQTb2nul1R4saNCBBWwqC3zF0MxvfOzho7llTLwH0QQJ9w+q2gZtYB408AF5TeDa2R1dviuWVirFAWn12Te8yf6+fW8H7Mw/csplQi1Lefxr/8/8ZFGNXawbR1numNs3u8veUtoTPuME2nrPs8CZOwXyVYVkWLiHHO7YGzrY8dMLfq3bUtIiYQIc2cvJ2zUqGgidgkp4SJFfTNFdyTF7NMuF3iLOrFQPv3GDXNtNFE7KScBG3+Mit2xUlaHHg1hybNF3F0gRz1JMgWYrlgMw2EYo+UyqBlAbz93W3e4KcWF/F4/r84tWazAfbeIIRU5osjT588eLRs8cvX758/PjZoxcPRwVFEZJsCDvD6yDKYWN2EOTkrhm1aakVLK7DRl5OkeAUSM4ERRt9+Ojxk6fPn/+woedfPHn57MVDR3ZtNk4GuwRrlommPtCz6QhREzdEmnweNPKiEDAhJ5qKq754/NSD/sEPf+DLo3/68tFDQXaTATdJZJ0+sqmf2ZC7pKVr5wiTL17NuyIKDi3J2lpVffHyC0hNCsI/eQbYTZG4X1Rc1XJ4r97TNUbPkiYHvi7beF9FJURBHn3x8nkIdsvyTx6pVY3Mdam4LVfuHiGN3hUt3RFwk4PxWdok3JZT3erDZ087cTfgn798ISiBwMgK6a3JQczo6243DFcT+nnS5L/XRDxljauW9PBJR4O32Z8+GpVhwos1dVH7iDA6GKlHjQ1kaxcJk1/V8Z6cYpKW8GJng7fM/uyhbBLoHJ8hjD51o9oFA3Xr3BBpcimLRbc4AH+0G3DI/vxlED3rfjSJG/3Kp1LU3CBxXUXTt/mRRcLkIDoD8C92Bw7N/nhUHsXDXJzXP8DGqyB7n4k8xqWkFdzkP33fZbFGLrrSiy92ye2hvxwlu4as+6MJtE8HKawW+ZMk1mXc2T/78XU7jpIzZhW08V2DQ4d/ZlpYiKRASw+4e9TzsGx9dQxz9lvva2grj4Hu+OGewCH6I81B+7ZETLTeOzJMuHvE5LZ1EXf232VMrJWL2ujj3bbxlr8/fSjzmL8z5nXM3Qem1pWIH6WQiMi++Pe6iiagnGk9er43cL+pg5QAlSr/ZBiNcQMPpIjHqnU8jRlZfN9B41tCVUaf7BUc+vsLK4XFd9Z9bxAdp/fMRtyvMfUlrJkDZ+fRGjOm9myPvu6jPxm1RDROcqnrf0TJB6YjHrCBBA5v5n+XVcxJldE9hrcm+iMLu4WJ5MzHvURDj3QSNuXgvflnn2gsZqn9mRwa/Su8jxC195axfu2BFulMpPbfeDP/1YyAWiqrfbU/k4Mg96hqo30E41w/jE3NzH4a6SAdBDjU5CP/hfVGIL69eL4vcID+UhIYZHIqnpJn0an3njOfRjnxzuF5zKGRn9WTWJfmvtyfyQH5F9DdEfKk/jHq7jCXifAZCra+hE/A/baKdsOs+9XTfYLDGKck0RRWrP4GI5+6EeWgRa3jof3t32JhSbT+vF9nB+SPLR4dAGS132BrylPrMxFu8rI1PLR/+YnDIJVNKo/26+wwujsChxTGSMd7UPKBTSvC2QmeGKJ+aaGhPc5rj1+D/IuvsOEuIxw/g5E/0CIlx7P2z+UUEto509lH5toif/5nC206nFmfRcl7rkQ5RHckfPLxG7RTA12ws8/e3CP/4Z8VNFzGU/UrOPnxKMk/Ich1HhmoMdJXe5iLCZI/UtBMOM7j5AOzxyOceibI+1eu2wg56NT2PEBF0f+PJH8wgJOb3UXeDEpUjHG/fj3yahIjl7uWvL9/RUfJWenr/XfnITZXuoncHcNtXufb5BQDyOf2DT43R5CncPLDs8cjnJUR3C/nMXKl3asBcufrv74eORrbQa9GkkcY23mNINdMJO3iTOt1yM9+bWHkwvErWBJ35XiEmYxtfYOSjw05aPYKWubf5vaNPnfsayyHY6VPZ1Hy5StRrq0llW/eRm1+4pyLTMkkbPkvZ/dLPnf2r3UBnXRntU+nMfIHMxHOO2f1b0Yw8stVNOFUq//zGuR/q6OpMBilEuSbUT4+wFz/X4y8/3wdDces9OtrZ/dLfuwvShKduVf1G1MDGHmki4r1n41gIW6pjiZxnKmfPrY/o8+dPfZrdKxPxfmZdSy0L/8m0sdAtd/+Cg/uFrq2lEjKvzy2P6PPHXs3I7SjJXAvQboyjY1Yjke6pih88ivM3YfOYfE4q/382v6MPnftlzK6JkuBAIeF9t4z1yN9Vsae+U88xJ2vI+u/FGdmLu3L6MDkP8dX1lR5Yxrx9t7lf5cjfWCElf9jHHH3ftjQ0ckztfpv7+4nvJ+9diGDPUQJcoP1KYz8Yznady3Vf4aRj61IDrauJqQv7CO8zx07/QsLW6ZiJAfL4HqX34t495r0yWd4Q79cR1cC46ryi0t7bulzZ999p4yvpaozG2cw8t7rEY7UoGwZb+j9Szq25s+Y6Q9P79Xfzx678AuslVPx1Mz6FELeO/hHPeInB7I60dBXBDSBpWKiln/n2t7Q545dOIUvRoNO4lOsT+vt/Tjyp36tP6Du3g+iu4ymXhTH65UL1/ZCDhr5qT4HXZKFz75uTGMm733PjRicMmcWx5FXp/SPXXSx1YYYKxRLF/bS1M+ePlWzVOz5KlaSsLF57/CRaHtzqGzmd4uoux8aOo8/PBAX3Xxl9+hzANyQeQ57pC5Jxrfhn0Tcp0HV/7CIxrhDYxfxR7rgw5+1XVsdhPVTdBl/VJpiJHcTjW+Hh4ffi/7pT4rP/HQcy92HzuvYICvG2FapdGFXYQ5anC4L2NMSXivHTX5kohz5I5BgKKH/yyLesV10XPyRXQbuvnpnF8kciOoVEjyWAIF9sweLb0f+tSt2bknvE0Y/sSpjfRIFrZ6jT4ER647sMIEpGWUzi+/oYFKglU/hJv9RV2znEDM/Joy+cg57HJCiYpytFejKzmY/e+zSKaMim+TWH3Xm0ys9Pcja+fDEB12yOdV6/ySezfQvaRLm71SCU51yyahd6MQ+d/bY6Q9LRkGzGWLjVlaT1nuIVv5RF8Q3KLX840XM3cdO3NdTKAH4M571XqJw6sLpY2dJp5+bO3vt0ocVo6Y7KkeAsybwdSx9G5z4INMlrw+L1d/fHj+Eoa9crtvkTlsmKeh5w6h8COEB/ZwPDaz97qV3TpWMSlojt7DAnRzyGj7N3ntk8qPI87emkuWriyPYMtOJi2Y9GcfNR8VY25ELJaNUOfXhhUun34U6fenCO6cqJcPI+a8fISzOJWVzE/f14cmtTPe8C1f7/fY44e9LkqYG9ldzrC1Y5XzFMAB+Q4C6lCvKEi8G97FyatW5MY2bfGLro6gf6kcklv90a+QQtqw6tGppYmCfKXxxCO9oerqQq3kvCKvk8sWMIqWSLBfch86pmnvjDOHrd7f06BPXtqTiVSzI+eiuGA+QU3D7eZIXHFezqpamSULKVlkOvoKA/Gpc1TQQ3bC55sHJhWL3bMKmYCJ3G/d3gP45sHrQ4RvWhK8I88Qy8bCd503w2R7S13NWd70S007/6eRIwOqaRYa5lumb/4Mnh9+cpOUGwIc/KJW7YI8eJjd/FR+zgTA3tCopdujLBF4tlp9xNmaJ6DY8WSp0UXjzxch37n02f4i0ekon0/BXCzhBImvKJghuGDhs5LV61KBB2emjRFOHc1NLl2Vpzy8RArmuJK+t41EdNvIFo1uyN0xm4Taeynkpzcp9rc5nQ9+H1xGc5RV3bRP39MPLvUe26O6K6y25udtElANWH1tZPae7SSaxW/QEm3RlfuPKNGnxI1tGvktGKqQ4pXL71ghp9f6hi/cdXVBD3yYU5GZUR3bWNskmDqLbllHrsg6tLVY3APo8iT62sgRc3vFem9KhC4MCBcRBZj/jrt2YnQoDLyndMBETLrEcig5a++plV3a9N0HuYG6Rd2VpDTg66emeqxtd/WprtUwH0b0RzMrqfaGuOLbIxpum987w//Zee+oosrB248E0aW/f4kbUy0mvEEQnw5zv8ieAz1+WdMU1bTXLcly8IY5jAbXpKrI0urYeYm8vZ+168Ab6eADd6+GGVpbOXxasumy5jsnzNhSfEiRLVizBBuaenR4I4Yb9ePeDA/QMHUhpmu3dg1+9f/lcyrXq9bosyzOKBZxgbW1jHWD3BP0czj5NLhiVNwAcoMtG5d5i0OMb8GOAfuXiEvzBqfvw16Y2bqxvXpmdnhoIw4ZN/G7JqHVxVEfFKjXjZkica9GPAfwTQ0NDn0/Pzp45Mz3t/fRSGLYX1EtGXov8dRq7FCcVOng8avz+/rffGtgBGmgZeHrJKHbd8GwHCemOHo/oFb9Q0dt7BHh6KRP5evGeZMs1GgxgyFx2L+S9nsHzUb9PYs9i3aJRuXlrJ5ffkbx3cAK08FLa6dZUfQfZep6+c28n9o7kvcuQGxq826aedidOKNeMndg7kC/3+ty5THeOxncjUUuXjKNXT46Hx7ow8mUQ1yYhdy0tdceC6T6lWsWKcefm9mIYfJB8uXd44u4C/NWStNY9S0j7lKrB3144GgZPkPcOHpn0sEu5svRmNnBCopMplIwKgL8F6Zv4/W3y5eXlwSMTk1sedq1PF95oP0fFpKx0HvRRd27fvHcS4I+PjMA78PZbvb2Dw8MTE5N3fehSqVIoa8k3JVfdnURTg781Y5QqR2/fvHpve3v75Mntu1tbCwutH1+q5IoZl//emBsRy0tyuS/v/8xSpVK5c6dNXcsXy4qQ7KZV0m9ZrC1oVb2c7ivk87lcLp8vFIrpsmy5KfXNGIi+nhKsmuQFIPirU3Yyy3yPTX2gAx3oQAc60IEOdKBdKylEvIUxMtH0mzVL/62pSnfX71J9Z8rSfVFXISKl6X+GIW+IbLqbfojsuxRdjboGEYnlu/dnhLtUTHh0YPC5YA7/VoxhYlSCCRH8Lvrv4NooPhkV32FuiqgDRV6ooQRZRAckVKKWr9B0LS3hX1Ut73DRaZeo4OFTpUFUcegQZSlKxw7kNbxwDs86JJoOnW+3lVwJVk1of8pi5dbSzWJ4msYW3UHlXrFkw6Tb5SBBQkQOy23yGtqaQOHJjuQyeQxbIwWf5l5Jnsy3z24lKSxZbl8slLyPpss7gichGZ9l2axZALVp3iYTHC4LqiiqLrh8JdskpwskeZz1xQjg0o2/WZ+tsWsFCqChFfOqjxg9lFwD38mY4OSkVgNeE2+dqrXLtctNQIIccu1odBvcs9b6Je9bywevwdO8pzUBEs02yWmdIG/JbH7LFyBH3oNEidiZMl3Ko0YPIwfgBY8FPirqggpxTXKn/cKiGLyOGEKepnM1Ot0ZHBSDfgqqV2sg9bV34VCiQVda5HT7t752Tw4KscC/kcu6SdT/Q8hT0Jix5qYQaMNCkByIg/8OkMPSBcL/MaUbSK0Tct53c3QJ2X4Uh56h+eQlUFxrKLgncqfpT145IFT20fkdyGPAv7HHwUHxQhg5GKFlguTA5FSs1Nnoavi4joeHscuCQB3zamzAP/n26Xsib/ZtjHcjbcToQXLwdeydHTGq6PtjCLkWIFc9+zidW7rlF0YqAw5jV42Jfi0V6LHl1iX2RF5uXwt8xCViVKHd0oPkBbpI7O21fQ6CnGpUDSfvgyaPxSodw3uh3WGhgm0ZJ6dK3jehzeFZBrM7ckROu5XA6AxbsN0+FCBP0LREblEGwaFJ3hZX8OqEk3sm9/2sg9FrdOgzlv55GHnGazI+OVejK7HdkMMfQW4I9Jit0TNs5aDMBPDfptED5CwsmqhDwQuu4JNyu2C51Tui5MWm05Y6GJ1pBA1CYig53SKnGMMPHa8ix6Q3cyDf5A3/TXUg52F6GCDvo0IyGb51RpM82QToaPQ4HWrzbCh5rU0Oiy6/mtwop30BgyM/MgC6t8bmzbbRA+R2qM3TPnmxUS5IMwtm84Yi5OWmyRNUp/Ceo0P3ghHRE1417eUhTXJ4Ge2V5K2IxqJdSALJRNWm0QPkHNm9gDrkvBNZpEtQkI6xTS4iHa/Zwejl8DuSBxbF95U2uo4WOXQj4VXk7VRBQ6Id+NtoOqrRyJxCYnsJDCJw8qwPxCJc6F1sk5fxK4S2dIEm5668yGX5IQgBT/m3rk1OVYFRxN2SIzWMhw5kguQZukT0apJfPkoOjzUBWuQieYUwo4NEiXixYgZ2Xlk4amsljuAP4Gh5CieHGY2wW3L4WSOB0+iazbdV9lt6kNwmuzWuEVYxclCxDElepovIBfhCuF9LWN09J3Y8QtDK2v4O/22T5JQ3hNwlOUgt/BpyRHfSyENC8vY0NBZi8nLj5uHkdsvHm+QiYWS+Q0svYpUH4EX4/1jOK75xzZjSHKJj5In8Hsib8wQacGJMuudNgJycRuNoJLxT8Yyfx5Dk7VDVJC/7CG11MDpEb+4Rymbo5lkgWaGbe6bsPN10KYwcpgO7JgftFhIm8GpTXstKeeRgbJ9tis3GvE/o5k/opXKtSEGQZ4lMJkt4MdXMeoMCXkQXq5qm5Ghk9oUDd4TOyYqSMZAJEZx897Gd8m5Tymvl5PW9TEEioxKEYEEeQBdgHeCRZuZBkIM65VByPWjhQqfs3W7NO6XRuXq+r3m4veWfyMXx2X0BJ9eJ7wK4WDxgco9EoNwwcnAzm9NRhsxi30cUM/xmkPJOIls5VDLgBi0xpqPLjknOVbKmlFEcHgk9cWLyleKQSdUY/mHwu1wsQR5rfjHR2rHa2Lfa/FAUXN0S+BheDnZ+o1D/8oGr+ld48x8n7pq3Zn3XSr25e1xeT/GI32cdnb7lp+BNLeP4Rco6UMabWvWGcK4XER3dOwwDh5UBsprXb7Q5RsfL4/VMpjEmjfkltp9kSCFROY4NkAVwVkb3T6t6V/SKleAVdc/HVc/g/pMwWXi4sY+xXabYmBVWtUx7R4zUadMfU7AZRs14Z9Nia6kqDwspe1fMOFzzaM0EWYZqNNc0/CuzeOdFuRk2q5a9asZpr8B2tHWRRRyXRuukVEEew+a9CpeS8CzvBqcleNirXjIPD1je/VZpJpsV/bSvXabqd+y6kmVYqZGZsKFzL1AFxIOQ1LkgOy3y9tDaX4FpjD1qfDGUHFwTIHmz1wniI0pqN9REzUTnABWPKOP5QaVdp7TZKBKQF9rkolewf+vbZap5+F/BvxON25rh8Wn1llRvciyV8uho4GINF86LmtMg19Oy3nDofLEM5DuvoFD+C7zCyGOUBusTp8GpqFMj5IpA5ZGu18rDov0kOafLeuOL5QI8nOYC5OV0ulAkyvTJ8+jqglqgpPDt3FmP3HQa97DlmcDtFNtvXxmBa67P5oAbqg1L0bZqFnYgl6iGt6OZRbuWHK2KGmJ0ReIYtjFoqKkM27hiOsU1l4pRcpWGjcASwsjTKHlRElXS8RryF2EZzyWQWQrY4Kol7zNkn6jn7f4LXpx0VVG8bDeEHPhaifXIiau1aynrimIVkPVpaBnTT20r7Y2K6XZTEz0uy7Og7+1qDS/TJ082XCHuHbEURQ9PfxK6leLdolcF2kwBmfAUbzmx4Nvc4uFRWJuKt8gIS054wSRW8Mht+Hmrbbp9guDkvHw+TsNTkfTDLfP+v31fU9vdguz1JmmvHiXHuyKHk1NlK5Vy/CCm0qYgCEXvQ6lZZjPCpYpCSih7N7Ho1arQ4TkSljcb/gFLA7WGV0zBKsS947Z/FP6d8pwiCW6C6A8BeHAg7n/espMK/mU3XpjTKDGGfgb+Df5oLNm2apH0rsV6xfL+t2AVeHSfajYlNGrKwIJNBi+TYpq3OOn4nRrn3zf1jd/seqADHehABzrQgQ70T63/Bz0lYQqWmkFeAAAAAElFTkSuQmCC"/>
          <p:cNvSpPr>
            <a:spLocks noChangeAspect="1" noChangeArrowheads="1"/>
          </p:cNvSpPr>
          <p:nvPr/>
        </p:nvSpPr>
        <p:spPr bwMode="auto">
          <a:xfrm>
            <a:off x="307975" y="-2332038"/>
            <a:ext cx="6372225" cy="5181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3 Tabla"/>
          <p:cNvGraphicFramePr>
            <a:graphicFrameLocks noGrp="1"/>
          </p:cNvGraphicFramePr>
          <p:nvPr>
            <p:extLst>
              <p:ext uri="{D42A27DB-BD31-4B8C-83A1-F6EECF244321}">
                <p14:modId xmlns:p14="http://schemas.microsoft.com/office/powerpoint/2010/main" val="3868284116"/>
              </p:ext>
            </p:extLst>
          </p:nvPr>
        </p:nvGraphicFramePr>
        <p:xfrm>
          <a:off x="155576" y="2276872"/>
          <a:ext cx="8880920" cy="2618184"/>
        </p:xfrm>
        <a:graphic>
          <a:graphicData uri="http://schemas.openxmlformats.org/drawingml/2006/table">
            <a:tbl>
              <a:tblPr firstRow="1" bandRow="1">
                <a:tableStyleId>{5C22544A-7EE6-4342-B048-85BDC9FD1C3A}</a:tableStyleId>
              </a:tblPr>
              <a:tblGrid>
                <a:gridCol w="888033"/>
                <a:gridCol w="3024335"/>
                <a:gridCol w="1296145"/>
                <a:gridCol w="1896223"/>
                <a:gridCol w="1776184"/>
              </a:tblGrid>
              <a:tr h="464123">
                <a:tc>
                  <a:txBody>
                    <a:bodyPr/>
                    <a:lstStyle/>
                    <a:p>
                      <a:pPr algn="ctr"/>
                      <a:r>
                        <a:rPr lang="es-MX" sz="1100" dirty="0" smtClean="0"/>
                        <a:t>HALLAZGO</a:t>
                      </a:r>
                      <a:endParaRPr lang="es-CO" sz="1100" dirty="0"/>
                    </a:p>
                  </a:txBody>
                  <a:tcPr anchor="ctr"/>
                </a:tc>
                <a:tc>
                  <a:txBody>
                    <a:bodyPr/>
                    <a:lstStyle/>
                    <a:p>
                      <a:pPr algn="ctr"/>
                      <a:r>
                        <a:rPr lang="es-MX" sz="1100" dirty="0" smtClean="0"/>
                        <a:t>ACCIÓN DE MEJORA</a:t>
                      </a:r>
                      <a:endParaRPr lang="es-CO" sz="1100" dirty="0"/>
                    </a:p>
                  </a:txBody>
                  <a:tcPr anchor="ctr"/>
                </a:tc>
                <a:tc>
                  <a:txBody>
                    <a:bodyPr/>
                    <a:lstStyle/>
                    <a:p>
                      <a:pPr algn="ctr"/>
                      <a:r>
                        <a:rPr lang="es-MX" sz="1100" dirty="0" smtClean="0"/>
                        <a:t>RESPONSABLE</a:t>
                      </a:r>
                      <a:endParaRPr lang="es-CO" sz="1100" dirty="0"/>
                    </a:p>
                  </a:txBody>
                  <a:tcPr anchor="ctr"/>
                </a:tc>
                <a:tc>
                  <a:txBody>
                    <a:bodyPr/>
                    <a:lstStyle/>
                    <a:p>
                      <a:pPr algn="ctr"/>
                      <a:r>
                        <a:rPr lang="es-MX" sz="1100" dirty="0" smtClean="0"/>
                        <a:t>FECHA VENCIMIENTO PLAN DE MEJORAMIENTO CGR</a:t>
                      </a:r>
                      <a:endParaRPr lang="es-CO" sz="1100" dirty="0"/>
                    </a:p>
                  </a:txBody>
                  <a:tcPr anchor="ctr"/>
                </a:tc>
                <a:tc>
                  <a:txBody>
                    <a:bodyPr/>
                    <a:lstStyle/>
                    <a:p>
                      <a:pPr algn="ctr"/>
                      <a:r>
                        <a:rPr lang="es-MX" sz="1100" dirty="0" smtClean="0"/>
                        <a:t>FECHA</a:t>
                      </a:r>
                      <a:r>
                        <a:rPr lang="es-MX" sz="1100" baseline="0" dirty="0" smtClean="0"/>
                        <a:t> DE VENCIMIENTO INTERNA</a:t>
                      </a:r>
                      <a:endParaRPr lang="es-CO" sz="1100" dirty="0"/>
                    </a:p>
                  </a:txBody>
                  <a:tcPr anchor="ctr"/>
                </a:tc>
              </a:tr>
              <a:tr h="100193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000" b="1" dirty="0" smtClean="0">
                          <a:solidFill>
                            <a:schemeClr val="tx1"/>
                          </a:solidFill>
                          <a:effectLst/>
                          <a:latin typeface="Arial" panose="020B0604020202020204" pitchFamily="34" charset="0"/>
                          <a:ea typeface="Calibri"/>
                          <a:cs typeface="Arial" panose="020B0604020202020204" pitchFamily="34" charset="0"/>
                        </a:rPr>
                        <a:t>24</a:t>
                      </a:r>
                    </a:p>
                    <a:p>
                      <a:pPr marL="0" marR="0" indent="0" algn="ctr" defTabSz="914400" rtl="0" eaLnBrk="1" fontAlgn="auto" latinLnBrk="0" hangingPunct="1">
                        <a:lnSpc>
                          <a:spcPct val="100000"/>
                        </a:lnSpc>
                        <a:spcBef>
                          <a:spcPts val="0"/>
                        </a:spcBef>
                        <a:spcAft>
                          <a:spcPts val="0"/>
                        </a:spcAft>
                        <a:buClrTx/>
                        <a:buSzTx/>
                        <a:buFontTx/>
                        <a:buNone/>
                        <a:tabLst/>
                        <a:defRPr/>
                      </a:pPr>
                      <a:r>
                        <a:rPr lang="es-MX" sz="1000" b="1" dirty="0" smtClean="0">
                          <a:solidFill>
                            <a:schemeClr val="tx1"/>
                          </a:solidFill>
                          <a:effectLst/>
                          <a:latin typeface="Arial" panose="020B0604020202020204" pitchFamily="34" charset="0"/>
                          <a:ea typeface="Calibri"/>
                          <a:cs typeface="Arial" panose="020B0604020202020204" pitchFamily="34" charset="0"/>
                        </a:rPr>
                        <a:t>CGR 2013</a:t>
                      </a:r>
                      <a:endParaRPr lang="es-CO" sz="1000" b="1" dirty="0" smtClean="0">
                        <a:solidFill>
                          <a:schemeClr val="tx1"/>
                        </a:solidFill>
                        <a:effectLst/>
                        <a:latin typeface="Arial" panose="020B0604020202020204" pitchFamily="34" charset="0"/>
                        <a:ea typeface="Calibri"/>
                        <a:cs typeface="Arial" panose="020B0604020202020204" pitchFamily="34" charset="0"/>
                      </a:endParaRPr>
                    </a:p>
                  </a:txBody>
                  <a:tcPr anchor="ctr"/>
                </a:tc>
                <a:tc>
                  <a:txBody>
                    <a:bodyPr/>
                    <a:lstStyle/>
                    <a:p>
                      <a:pPr algn="just" fontAlgn="ctr"/>
                      <a:r>
                        <a:rPr lang="es-CO" sz="1000" b="0" i="0" u="none" strike="noStrike" dirty="0" smtClean="0">
                          <a:effectLst/>
                          <a:latin typeface="Arial" panose="020B0604020202020204" pitchFamily="34" charset="0"/>
                          <a:cs typeface="Arial" panose="020B0604020202020204" pitchFamily="34" charset="0"/>
                        </a:rPr>
                        <a:t>Elaborar un manual de procedimientos contables que especifique las características que deben cumplir los informes sobre estados contables de la CRA.</a:t>
                      </a:r>
                      <a:endParaRPr lang="es-CO" sz="1000" b="0" i="0" u="none" strike="noStrike" dirty="0">
                        <a:effectLst/>
                        <a:latin typeface="Arial" panose="020B0604020202020204" pitchFamily="34" charset="0"/>
                        <a:cs typeface="Arial" panose="020B0604020202020204" pitchFamily="34" charset="0"/>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000" b="0" dirty="0" smtClean="0">
                          <a:solidFill>
                            <a:schemeClr val="tx1"/>
                          </a:solidFill>
                          <a:effectLst/>
                          <a:latin typeface="Arial" panose="020B0604020202020204" pitchFamily="34" charset="0"/>
                          <a:ea typeface="Calibri"/>
                          <a:cs typeface="Arial" panose="020B0604020202020204" pitchFamily="34" charset="0"/>
                        </a:rPr>
                        <a:t>Subdirección Administrativa y Financiera</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000" dirty="0" smtClean="0">
                          <a:latin typeface="Arial" panose="020B0604020202020204" pitchFamily="34" charset="0"/>
                          <a:cs typeface="Arial" panose="020B0604020202020204" pitchFamily="34" charset="0"/>
                        </a:rPr>
                        <a:t>31 de diciembre de</a:t>
                      </a:r>
                      <a:r>
                        <a:rPr lang="es-MX" sz="1000" baseline="0" dirty="0" smtClean="0">
                          <a:latin typeface="Arial" panose="020B0604020202020204" pitchFamily="34" charset="0"/>
                          <a:cs typeface="Arial" panose="020B0604020202020204" pitchFamily="34" charset="0"/>
                        </a:rPr>
                        <a:t> 2016</a:t>
                      </a:r>
                      <a:endParaRPr lang="es-CO" sz="1000" dirty="0" smtClean="0">
                        <a:latin typeface="Arial" panose="020B0604020202020204" pitchFamily="34" charset="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000" dirty="0" smtClean="0">
                          <a:latin typeface="Arial" panose="020B0604020202020204" pitchFamily="34" charset="0"/>
                          <a:cs typeface="Arial" panose="020B0604020202020204" pitchFamily="34" charset="0"/>
                        </a:rPr>
                        <a:t>31 de diciembre de</a:t>
                      </a:r>
                      <a:r>
                        <a:rPr lang="es-MX" sz="1000" baseline="0" dirty="0" smtClean="0">
                          <a:latin typeface="Arial" panose="020B0604020202020204" pitchFamily="34" charset="0"/>
                          <a:cs typeface="Arial" panose="020B0604020202020204" pitchFamily="34" charset="0"/>
                        </a:rPr>
                        <a:t> 2016</a:t>
                      </a:r>
                      <a:endParaRPr lang="es-CO" sz="1000" dirty="0" smtClean="0">
                        <a:latin typeface="Arial" panose="020B0604020202020204" pitchFamily="34" charset="0"/>
                        <a:cs typeface="Arial" panose="020B0604020202020204" pitchFamily="34" charset="0"/>
                      </a:endParaRPr>
                    </a:p>
                  </a:txBody>
                  <a:tcPr anchor="ctr"/>
                </a:tc>
              </a:tr>
              <a:tr h="11521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000" b="1" dirty="0" smtClean="0">
                          <a:solidFill>
                            <a:schemeClr val="tx1"/>
                          </a:solidFill>
                          <a:effectLst/>
                          <a:latin typeface="Arial" panose="020B0604020202020204" pitchFamily="34" charset="0"/>
                          <a:ea typeface="Calibri"/>
                          <a:cs typeface="Arial" panose="020B0604020202020204" pitchFamily="34" charset="0"/>
                        </a:rPr>
                        <a:t>52</a:t>
                      </a:r>
                    </a:p>
                    <a:p>
                      <a:pPr marL="0" marR="0" indent="0" algn="ctr" defTabSz="914400" rtl="0" eaLnBrk="1" fontAlgn="auto" latinLnBrk="0" hangingPunct="1">
                        <a:lnSpc>
                          <a:spcPct val="100000"/>
                        </a:lnSpc>
                        <a:spcBef>
                          <a:spcPts val="0"/>
                        </a:spcBef>
                        <a:spcAft>
                          <a:spcPts val="0"/>
                        </a:spcAft>
                        <a:buClrTx/>
                        <a:buSzTx/>
                        <a:buFontTx/>
                        <a:buNone/>
                        <a:tabLst/>
                        <a:defRPr/>
                      </a:pPr>
                      <a:r>
                        <a:rPr lang="es-MX" sz="1000" b="1" dirty="0" smtClean="0">
                          <a:solidFill>
                            <a:schemeClr val="tx1"/>
                          </a:solidFill>
                          <a:effectLst/>
                          <a:latin typeface="Arial" panose="020B0604020202020204" pitchFamily="34" charset="0"/>
                          <a:ea typeface="Calibri"/>
                          <a:cs typeface="Arial" panose="020B0604020202020204" pitchFamily="34" charset="0"/>
                        </a:rPr>
                        <a:t>CGR 2013</a:t>
                      </a:r>
                      <a:endParaRPr lang="es-CO" sz="1000" b="1" dirty="0" smtClean="0">
                        <a:solidFill>
                          <a:schemeClr val="tx1"/>
                        </a:solidFill>
                        <a:effectLst/>
                        <a:latin typeface="Arial" panose="020B0604020202020204" pitchFamily="34" charset="0"/>
                        <a:ea typeface="Calibri"/>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s-CO" sz="1000" b="1" dirty="0" smtClean="0">
                        <a:solidFill>
                          <a:schemeClr val="tx1"/>
                        </a:solidFill>
                        <a:effectLst/>
                        <a:latin typeface="Arial" panose="020B0604020202020204" pitchFamily="34" charset="0"/>
                        <a:ea typeface="Calibri"/>
                        <a:cs typeface="Arial" panose="020B0604020202020204" pitchFamily="34" charset="0"/>
                      </a:endParaRPr>
                    </a:p>
                  </a:txBody>
                  <a:tcPr anchor="ctr"/>
                </a:tc>
                <a:tc>
                  <a:txBody>
                    <a:bodyPr/>
                    <a:lstStyle/>
                    <a:p>
                      <a:pPr algn="just" fontAlgn="ctr"/>
                      <a:r>
                        <a:rPr lang="es-CO" sz="1000" b="0" i="0" u="none" strike="noStrike" dirty="0" smtClean="0">
                          <a:effectLst/>
                          <a:latin typeface="Arial" panose="020B0604020202020204" pitchFamily="34" charset="0"/>
                          <a:cs typeface="Arial" panose="020B0604020202020204" pitchFamily="34" charset="0"/>
                        </a:rPr>
                        <a:t>Modificación del RGE-PRC07 Procedimiento Elaboración y Suscripción del Contrato.</a:t>
                      </a:r>
                      <a:endParaRPr lang="es-CO" sz="1000" b="0" i="0" u="none" strike="noStrike" dirty="0">
                        <a:effectLst/>
                        <a:latin typeface="Arial" panose="020B0604020202020204" pitchFamily="34" charset="0"/>
                        <a:cs typeface="Arial" panose="020B0604020202020204" pitchFamily="34" charset="0"/>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000" b="0" dirty="0" smtClean="0">
                          <a:solidFill>
                            <a:schemeClr val="tx1"/>
                          </a:solidFill>
                          <a:effectLst/>
                          <a:latin typeface="Arial" panose="020B0604020202020204" pitchFamily="34" charset="0"/>
                          <a:ea typeface="Calibri"/>
                          <a:cs typeface="Arial" panose="020B0604020202020204" pitchFamily="34" charset="0"/>
                        </a:rPr>
                        <a:t>Subdirección Administrativa y Financiera</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000" dirty="0" smtClean="0">
                          <a:latin typeface="Arial" panose="020B0604020202020204" pitchFamily="34" charset="0"/>
                          <a:cs typeface="Arial" panose="020B0604020202020204" pitchFamily="34" charset="0"/>
                        </a:rPr>
                        <a:t>31 de diciembre de</a:t>
                      </a:r>
                      <a:r>
                        <a:rPr lang="es-MX" sz="1000" baseline="0" dirty="0" smtClean="0">
                          <a:latin typeface="Arial" panose="020B0604020202020204" pitchFamily="34" charset="0"/>
                          <a:cs typeface="Arial" panose="020B0604020202020204" pitchFamily="34" charset="0"/>
                        </a:rPr>
                        <a:t> 2016</a:t>
                      </a:r>
                      <a:endParaRPr lang="es-CO" sz="1000" dirty="0" smtClean="0">
                        <a:latin typeface="Arial" panose="020B0604020202020204" pitchFamily="34" charset="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MX" sz="1000" dirty="0" smtClean="0">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MX" sz="1000" dirty="0" smtClean="0">
                          <a:latin typeface="Arial" panose="020B0604020202020204" pitchFamily="34" charset="0"/>
                          <a:cs typeface="Arial" panose="020B0604020202020204" pitchFamily="34" charset="0"/>
                        </a:rPr>
                        <a:t>31 de diciembre de</a:t>
                      </a:r>
                      <a:r>
                        <a:rPr lang="es-MX" sz="1000" baseline="0" dirty="0" smtClean="0">
                          <a:latin typeface="Arial" panose="020B0604020202020204" pitchFamily="34" charset="0"/>
                          <a:cs typeface="Arial" panose="020B0604020202020204" pitchFamily="34" charset="0"/>
                        </a:rPr>
                        <a:t> 2016</a:t>
                      </a:r>
                      <a:endParaRPr lang="es-CO" sz="1000" dirty="0" smtClean="0">
                        <a:latin typeface="Arial" panose="020B0604020202020204" pitchFamily="34" charset="0"/>
                        <a:cs typeface="Arial" panose="020B0604020202020204" pitchFamily="34" charset="0"/>
                      </a:endParaRPr>
                    </a:p>
                    <a:p>
                      <a:pPr algn="ctr"/>
                      <a:endParaRPr lang="es-CO" sz="1000" dirty="0">
                        <a:latin typeface="Arial" panose="020B0604020202020204" pitchFamily="34" charset="0"/>
                        <a:cs typeface="Arial" panose="020B0604020202020204" pitchFamily="34" charset="0"/>
                      </a:endParaRPr>
                    </a:p>
                  </a:txBody>
                  <a:tcPr anchor="ctr"/>
                </a:tc>
              </a:tr>
            </a:tbl>
          </a:graphicData>
        </a:graphic>
      </p:graphicFrame>
    </p:spTree>
    <p:extLst>
      <p:ext uri="{BB962C8B-B14F-4D97-AF65-F5344CB8AC3E}">
        <p14:creationId xmlns:p14="http://schemas.microsoft.com/office/powerpoint/2010/main" val="21923666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0" y="0"/>
            <a:ext cx="9180000" cy="6885000"/>
            <a:chOff x="0" y="0"/>
            <a:chExt cx="9180000" cy="6885000"/>
          </a:xfrm>
        </p:grpSpPr>
        <p:pic>
          <p:nvPicPr>
            <p:cNvPr id="20" name="19 Imagen" descr="Ambiente.jpg"/>
            <p:cNvPicPr>
              <a:picLocks noChangeAspect="1"/>
            </p:cNvPicPr>
            <p:nvPr/>
          </p:nvPicPr>
          <p:blipFill>
            <a:blip r:embed="rId2" cstate="print"/>
            <a:stretch>
              <a:fillRect/>
            </a:stretch>
          </p:blipFill>
          <p:spPr>
            <a:xfrm>
              <a:off x="0" y="0"/>
              <a:ext cx="9180000" cy="6885000"/>
            </a:xfrm>
            <a:prstGeom prst="rect">
              <a:avLst/>
            </a:prstGeom>
          </p:spPr>
        </p:pic>
        <p:sp>
          <p:nvSpPr>
            <p:cNvPr id="21" name="20 CuadroTexto"/>
            <p:cNvSpPr txBox="1"/>
            <p:nvPr/>
          </p:nvSpPr>
          <p:spPr>
            <a:xfrm>
              <a:off x="4626431" y="620688"/>
              <a:ext cx="4482073" cy="400110"/>
            </a:xfrm>
            <a:prstGeom prst="rect">
              <a:avLst/>
            </a:prstGeom>
            <a:noFill/>
          </p:spPr>
          <p:txBody>
            <a:bodyPr wrap="square" rtlCol="0">
              <a:spAutoFit/>
            </a:bodyPr>
            <a:lstStyle/>
            <a:p>
              <a:pPr algn="ctr"/>
              <a:endParaRPr lang="es-CO" sz="2000" b="1" dirty="0">
                <a:solidFill>
                  <a:schemeClr val="tx2">
                    <a:lumMod val="75000"/>
                  </a:schemeClr>
                </a:solidFill>
                <a:latin typeface="+mj-lt"/>
              </a:endParaRPr>
            </a:p>
          </p:txBody>
        </p:sp>
      </p:grpSp>
      <p:grpSp>
        <p:nvGrpSpPr>
          <p:cNvPr id="3" name="2 Grupo"/>
          <p:cNvGrpSpPr/>
          <p:nvPr/>
        </p:nvGrpSpPr>
        <p:grpSpPr>
          <a:xfrm>
            <a:off x="-1" y="416992"/>
            <a:ext cx="4716017" cy="1440160"/>
            <a:chOff x="-1" y="416992"/>
            <a:chExt cx="4716017" cy="1440160"/>
          </a:xfrm>
        </p:grpSpPr>
        <p:sp>
          <p:nvSpPr>
            <p:cNvPr id="14" name="13 Rectángulo redondeado"/>
            <p:cNvSpPr/>
            <p:nvPr/>
          </p:nvSpPr>
          <p:spPr>
            <a:xfrm>
              <a:off x="-1" y="416992"/>
              <a:ext cx="4716017" cy="1440160"/>
            </a:xfrm>
            <a:prstGeom prst="round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O" dirty="0"/>
            </a:p>
          </p:txBody>
        </p:sp>
        <p:pic>
          <p:nvPicPr>
            <p:cNvPr id="15" name="1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048" y="620688"/>
              <a:ext cx="3564904" cy="1095150"/>
            </a:xfrm>
            <a:prstGeom prst="rect">
              <a:avLst/>
            </a:prstGeom>
          </p:spPr>
        </p:pic>
      </p:grpSp>
      <p:sp>
        <p:nvSpPr>
          <p:cNvPr id="11" name="10 Rectángulo"/>
          <p:cNvSpPr/>
          <p:nvPr/>
        </p:nvSpPr>
        <p:spPr>
          <a:xfrm>
            <a:off x="0" y="2420888"/>
            <a:ext cx="9144000" cy="3082082"/>
          </a:xfrm>
          <a:prstGeom prst="rect">
            <a:avLst/>
          </a:prstGeom>
          <a:solidFill>
            <a:schemeClr val="bg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6" name="Text Box 5"/>
          <p:cNvSpPr txBox="1">
            <a:spLocks noChangeArrowheads="1"/>
          </p:cNvSpPr>
          <p:nvPr/>
        </p:nvSpPr>
        <p:spPr bwMode="auto">
          <a:xfrm>
            <a:off x="611560" y="2420888"/>
            <a:ext cx="8501062" cy="3046988"/>
          </a:xfrm>
          <a:prstGeom prst="rect">
            <a:avLst/>
          </a:prstGeom>
          <a:noFill/>
          <a:ln w="9525">
            <a:noFill/>
            <a:miter lim="800000"/>
            <a:headEnd/>
            <a:tailEnd/>
          </a:ln>
        </p:spPr>
        <p:txBody>
          <a:bodyPr wrap="square">
            <a:spAutoFit/>
          </a:bodyPr>
          <a:lstStyle/>
          <a:p>
            <a:pPr algn="r" eaLnBrk="0" fontAlgn="auto" hangingPunct="0">
              <a:spcBef>
                <a:spcPts val="0"/>
              </a:spcBef>
              <a:spcAft>
                <a:spcPts val="0"/>
              </a:spcAft>
              <a:defRPr/>
            </a:pPr>
            <a:r>
              <a:rPr lang="es-CO" sz="3200" b="1" dirty="0">
                <a:latin typeface="+mn-lt"/>
              </a:rPr>
              <a:t>Página web: </a:t>
            </a:r>
            <a:r>
              <a:rPr lang="es-CO" sz="3200" b="1" dirty="0">
                <a:solidFill>
                  <a:schemeClr val="tx2">
                    <a:lumMod val="75000"/>
                  </a:schemeClr>
                </a:solidFill>
                <a:latin typeface="+mn-lt"/>
              </a:rPr>
              <a:t>www.cra.gov.co</a:t>
            </a:r>
          </a:p>
          <a:p>
            <a:pPr algn="r" eaLnBrk="0" fontAlgn="auto" hangingPunct="0">
              <a:spcBef>
                <a:spcPts val="0"/>
              </a:spcBef>
              <a:spcAft>
                <a:spcPts val="0"/>
              </a:spcAft>
              <a:defRPr/>
            </a:pPr>
            <a:r>
              <a:rPr lang="es-CO" sz="3200" b="1" dirty="0" err="1">
                <a:latin typeface="+mn-lt"/>
              </a:rPr>
              <a:t>Twitter</a:t>
            </a:r>
            <a:r>
              <a:rPr lang="es-CO" sz="3200" b="1" dirty="0">
                <a:latin typeface="+mn-lt"/>
              </a:rPr>
              <a:t>: </a:t>
            </a:r>
            <a:r>
              <a:rPr lang="es-CO" sz="3200" b="1" dirty="0">
                <a:solidFill>
                  <a:schemeClr val="tx2">
                    <a:lumMod val="75000"/>
                  </a:schemeClr>
                </a:solidFill>
                <a:latin typeface="+mn-lt"/>
              </a:rPr>
              <a:t>@</a:t>
            </a:r>
            <a:r>
              <a:rPr lang="es-CO" sz="3200" b="1" dirty="0" err="1">
                <a:solidFill>
                  <a:schemeClr val="tx2">
                    <a:lumMod val="75000"/>
                  </a:schemeClr>
                </a:solidFill>
                <a:latin typeface="+mn-lt"/>
              </a:rPr>
              <a:t>cracolombia</a:t>
            </a:r>
            <a:endParaRPr lang="es-CO" sz="3200" b="1" dirty="0">
              <a:solidFill>
                <a:schemeClr val="tx2">
                  <a:lumMod val="75000"/>
                </a:schemeClr>
              </a:solidFill>
              <a:latin typeface="+mn-lt"/>
            </a:endParaRPr>
          </a:p>
          <a:p>
            <a:pPr algn="r" eaLnBrk="0" fontAlgn="auto" hangingPunct="0">
              <a:spcBef>
                <a:spcPts val="0"/>
              </a:spcBef>
              <a:spcAft>
                <a:spcPts val="0"/>
              </a:spcAft>
              <a:defRPr/>
            </a:pPr>
            <a:r>
              <a:rPr lang="es-CO" sz="3200" b="1" dirty="0">
                <a:latin typeface="+mn-lt"/>
              </a:rPr>
              <a:t>YouTube: </a:t>
            </a:r>
            <a:r>
              <a:rPr lang="es-CO" sz="3200" b="1" dirty="0" err="1">
                <a:solidFill>
                  <a:schemeClr val="tx2">
                    <a:lumMod val="75000"/>
                  </a:schemeClr>
                </a:solidFill>
                <a:latin typeface="+mn-lt"/>
              </a:rPr>
              <a:t>crapsbcol</a:t>
            </a:r>
            <a:endParaRPr lang="es-CO" sz="3200" b="1" dirty="0">
              <a:solidFill>
                <a:schemeClr val="tx2">
                  <a:lumMod val="75000"/>
                </a:schemeClr>
              </a:solidFill>
              <a:latin typeface="+mn-lt"/>
            </a:endParaRPr>
          </a:p>
          <a:p>
            <a:pPr algn="r" eaLnBrk="0" fontAlgn="auto" hangingPunct="0">
              <a:spcBef>
                <a:spcPts val="0"/>
              </a:spcBef>
              <a:spcAft>
                <a:spcPts val="0"/>
              </a:spcAft>
              <a:defRPr/>
            </a:pPr>
            <a:r>
              <a:rPr lang="es-CO" sz="3200" b="1" dirty="0">
                <a:latin typeface="+mn-lt"/>
              </a:rPr>
              <a:t>Facebook: </a:t>
            </a:r>
            <a:r>
              <a:rPr lang="es-CO" sz="3200" b="1" dirty="0">
                <a:solidFill>
                  <a:schemeClr val="tx2">
                    <a:lumMod val="75000"/>
                  </a:schemeClr>
                </a:solidFill>
                <a:latin typeface="+mn-lt"/>
              </a:rPr>
              <a:t>Comisión de Regulación CRA</a:t>
            </a:r>
          </a:p>
          <a:p>
            <a:pPr algn="r" eaLnBrk="0" fontAlgn="auto" hangingPunct="0">
              <a:spcBef>
                <a:spcPts val="0"/>
              </a:spcBef>
              <a:spcAft>
                <a:spcPts val="0"/>
              </a:spcAft>
              <a:defRPr/>
            </a:pPr>
            <a:r>
              <a:rPr lang="es-CO" sz="3200" b="1" dirty="0">
                <a:latin typeface="+mn-lt"/>
              </a:rPr>
              <a:t>Correo electrónico: </a:t>
            </a:r>
            <a:r>
              <a:rPr lang="es-CO" sz="3200" b="1" dirty="0">
                <a:solidFill>
                  <a:schemeClr val="tx2">
                    <a:lumMod val="75000"/>
                  </a:schemeClr>
                </a:solidFill>
                <a:latin typeface="+mn-lt"/>
              </a:rPr>
              <a:t>correo@cra.gov.co</a:t>
            </a:r>
          </a:p>
          <a:p>
            <a:pPr algn="r" eaLnBrk="0" fontAlgn="auto" hangingPunct="0">
              <a:spcBef>
                <a:spcPts val="0"/>
              </a:spcBef>
              <a:spcAft>
                <a:spcPts val="0"/>
              </a:spcAft>
              <a:defRPr/>
            </a:pPr>
            <a:r>
              <a:rPr lang="es-CO" sz="3200" b="1" dirty="0">
                <a:latin typeface="+mn-lt"/>
              </a:rPr>
              <a:t>PBX: </a:t>
            </a:r>
            <a:r>
              <a:rPr lang="es-CO" sz="3200" b="1" dirty="0">
                <a:solidFill>
                  <a:schemeClr val="tx2">
                    <a:lumMod val="75000"/>
                  </a:schemeClr>
                </a:solidFill>
                <a:latin typeface="+mn-lt"/>
              </a:rPr>
              <a:t>(1) 4873820 </a:t>
            </a:r>
            <a:r>
              <a:rPr lang="es-CO" sz="3200" b="1" dirty="0">
                <a:latin typeface="+mn-lt"/>
              </a:rPr>
              <a:t>Línea Nacional: </a:t>
            </a:r>
            <a:r>
              <a:rPr lang="es-CO" sz="3200" b="1" dirty="0">
                <a:solidFill>
                  <a:schemeClr val="tx2">
                    <a:lumMod val="75000"/>
                  </a:schemeClr>
                </a:solidFill>
                <a:latin typeface="+mn-lt"/>
              </a:rPr>
              <a:t>018000517565</a:t>
            </a:r>
          </a:p>
        </p:txBody>
      </p:sp>
      <p:grpSp>
        <p:nvGrpSpPr>
          <p:cNvPr id="17" name="16 Grupo"/>
          <p:cNvGrpSpPr/>
          <p:nvPr/>
        </p:nvGrpSpPr>
        <p:grpSpPr>
          <a:xfrm>
            <a:off x="5004048" y="5697352"/>
            <a:ext cx="4166593" cy="900000"/>
            <a:chOff x="5004048" y="5697352"/>
            <a:chExt cx="4166593" cy="900000"/>
          </a:xfrm>
        </p:grpSpPr>
        <p:sp>
          <p:nvSpPr>
            <p:cNvPr id="18" name="17 Rectángulo redondeado"/>
            <p:cNvSpPr/>
            <p:nvPr/>
          </p:nvSpPr>
          <p:spPr>
            <a:xfrm>
              <a:off x="5004048" y="5697352"/>
              <a:ext cx="4166593" cy="90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O" dirty="0"/>
            </a:p>
          </p:txBody>
        </p:sp>
        <p:pic>
          <p:nvPicPr>
            <p:cNvPr id="19" name="18 Imagen"/>
            <p:cNvPicPr>
              <a:picLocks noChangeAspect="1"/>
            </p:cNvPicPr>
            <p:nvPr/>
          </p:nvPicPr>
          <p:blipFill rotWithShape="1">
            <a:blip r:embed="rId4">
              <a:extLst>
                <a:ext uri="{28A0092B-C50C-407E-A947-70E740481C1C}">
                  <a14:useLocalDpi xmlns:a14="http://schemas.microsoft.com/office/drawing/2010/main" val="0"/>
                </a:ext>
              </a:extLst>
            </a:blip>
            <a:srcRect t="7813" b="7813"/>
            <a:stretch/>
          </p:blipFill>
          <p:spPr>
            <a:xfrm>
              <a:off x="5285975" y="5733256"/>
              <a:ext cx="3602736" cy="864096"/>
            </a:xfrm>
            <a:prstGeom prst="rect">
              <a:avLst/>
            </a:prstGeom>
          </p:spPr>
        </p:pic>
      </p:grpSp>
    </p:spTree>
    <p:extLst>
      <p:ext uri="{BB962C8B-B14F-4D97-AF65-F5344CB8AC3E}">
        <p14:creationId xmlns:p14="http://schemas.microsoft.com/office/powerpoint/2010/main" val="169616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slide(fromBottom)">
                                      <p:cBhvr>
                                        <p:cTn id="11"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PLAN DE MEJORAMIENTO DE LA CGR AL 30 DE SEPTIEMBRE DE 2016</a:t>
            </a:r>
            <a:endParaRPr lang="es-CO" sz="2400" dirty="0"/>
          </a:p>
        </p:txBody>
      </p:sp>
      <p:graphicFrame>
        <p:nvGraphicFramePr>
          <p:cNvPr id="10" name="9 Tabla"/>
          <p:cNvGraphicFramePr>
            <a:graphicFrameLocks noGrp="1"/>
          </p:cNvGraphicFramePr>
          <p:nvPr>
            <p:extLst>
              <p:ext uri="{D42A27DB-BD31-4B8C-83A1-F6EECF244321}">
                <p14:modId xmlns:p14="http://schemas.microsoft.com/office/powerpoint/2010/main" val="1220277364"/>
              </p:ext>
            </p:extLst>
          </p:nvPr>
        </p:nvGraphicFramePr>
        <p:xfrm>
          <a:off x="179513" y="1700808"/>
          <a:ext cx="8784976" cy="4176464"/>
        </p:xfrm>
        <a:graphic>
          <a:graphicData uri="http://schemas.openxmlformats.org/drawingml/2006/table">
            <a:tbl>
              <a:tblPr firstRow="1" firstCol="1" lastRow="1" lastCol="1" bandRow="1" bandCol="1">
                <a:tableStyleId>{5C22544A-7EE6-4342-B048-85BDC9FD1C3A}</a:tableStyleId>
              </a:tblPr>
              <a:tblGrid>
                <a:gridCol w="726031"/>
                <a:gridCol w="2154288"/>
                <a:gridCol w="2376264"/>
                <a:gridCol w="1080120"/>
                <a:gridCol w="1512168"/>
                <a:gridCol w="936105"/>
              </a:tblGrid>
              <a:tr h="720080">
                <a:tc>
                  <a:txBody>
                    <a:bodyPr/>
                    <a:lstStyle/>
                    <a:p>
                      <a:pPr algn="ctr">
                        <a:lnSpc>
                          <a:spcPts val="1000"/>
                        </a:lnSpc>
                        <a:spcBef>
                          <a:spcPts val="90"/>
                        </a:spcBef>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750"/>
                        </a:lnSpc>
                        <a:spcBef>
                          <a:spcPts val="5"/>
                        </a:spcBef>
                        <a:spcAft>
                          <a:spcPts val="0"/>
                        </a:spcAft>
                      </a:pPr>
                      <a:r>
                        <a:rPr lang="es-MX" sz="1100" dirty="0" smtClean="0">
                          <a:effectLst/>
                        </a:rPr>
                        <a:t>ACCIÓN DE MEJORA/UNIDAD DE MEDIDA /CANTIDADES</a:t>
                      </a:r>
                      <a:endParaRPr lang="es-CO" sz="1100" dirty="0">
                        <a:effectLst/>
                      </a:endParaRPr>
                    </a:p>
                  </a:txBody>
                  <a:tcPr marL="0" marR="0" marT="0" marB="0" anchor="ctr">
                    <a:solidFill>
                      <a:schemeClr val="tx2"/>
                    </a:solidFill>
                  </a:tcPr>
                </a:tc>
                <a:tc>
                  <a:txBody>
                    <a:bodyPr/>
                    <a:lstStyle/>
                    <a:p>
                      <a:pPr algn="ctr">
                        <a:lnSpc>
                          <a:spcPts val="750"/>
                        </a:lnSpc>
                        <a:spcBef>
                          <a:spcPts val="5"/>
                        </a:spcBef>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dirty="0" smtClean="0">
                          <a:effectLst/>
                        </a:rPr>
                        <a:t>FECHA DE  VENCIMIENTO                                             INTERNA </a:t>
                      </a:r>
                      <a:endParaRPr lang="es-CO" sz="1100" dirty="0">
                        <a:effectLst/>
                      </a:endParaRPr>
                    </a:p>
                  </a:txBody>
                  <a:tcPr marL="0" marR="0" marT="0" marB="0" anchor="ctr">
                    <a:solidFill>
                      <a:schemeClr val="tx2"/>
                    </a:solidFill>
                  </a:tcPr>
                </a:tc>
                <a:tc>
                  <a:txBody>
                    <a:bodyPr/>
                    <a:lstStyle/>
                    <a:p>
                      <a:pPr algn="ctr">
                        <a:lnSpc>
                          <a:spcPts val="750"/>
                        </a:lnSpc>
                        <a:spcBef>
                          <a:spcPts val="5"/>
                        </a:spcBef>
                        <a:spcAft>
                          <a:spcPts val="0"/>
                        </a:spcAft>
                      </a:pP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nchor="ctr">
                    <a:solidFill>
                      <a:schemeClr val="tx2"/>
                    </a:solidFill>
                  </a:tcPr>
                </a:tc>
              </a:tr>
              <a:tr h="1800200">
                <a:tc>
                  <a:txBody>
                    <a:bodyPr/>
                    <a:lstStyle/>
                    <a:p>
                      <a:pPr algn="ctr"/>
                      <a:r>
                        <a:rPr lang="es-MX" sz="1000" dirty="0" smtClean="0">
                          <a:solidFill>
                            <a:schemeClr val="tx1"/>
                          </a:solidFill>
                          <a:latin typeface="Arial" panose="020B0604020202020204" pitchFamily="34" charset="0"/>
                          <a:cs typeface="Arial" panose="020B0604020202020204" pitchFamily="34" charset="0"/>
                        </a:rPr>
                        <a:t>1</a:t>
                      </a:r>
                      <a:endParaRPr lang="es-CO" sz="1000" dirty="0">
                        <a:solidFill>
                          <a:schemeClr val="tx1"/>
                        </a:solidFill>
                        <a:latin typeface="Arial" panose="020B0604020202020204" pitchFamily="34" charset="0"/>
                        <a:cs typeface="Arial" panose="020B0604020202020204" pitchFamily="34" charset="0"/>
                      </a:endParaRPr>
                    </a:p>
                  </a:txBody>
                  <a:tcPr anchor="ctr">
                    <a:solidFill>
                      <a:schemeClr val="accent1">
                        <a:lumMod val="40000"/>
                        <a:lumOff val="60000"/>
                      </a:schemeClr>
                    </a:solidFill>
                  </a:tcPr>
                </a:tc>
                <a:tc>
                  <a:txBody>
                    <a:bodyPr/>
                    <a:lstStyle/>
                    <a:p>
                      <a:pPr algn="just" fontAlgn="ctr"/>
                      <a:r>
                        <a:rPr lang="es-CO" sz="1000" b="0" i="0" u="none" strike="noStrike" dirty="0" smtClean="0">
                          <a:solidFill>
                            <a:schemeClr val="tx1"/>
                          </a:solidFill>
                          <a:effectLst/>
                          <a:latin typeface="Arial" panose="020B0604020202020204" pitchFamily="34" charset="0"/>
                          <a:cs typeface="Arial" panose="020B0604020202020204" pitchFamily="34" charset="0"/>
                        </a:rPr>
                        <a:t>Incluir en el Plan de Acción para el año 2016 el rubro presupuestal</a:t>
                      </a:r>
                      <a:endParaRPr lang="es-CO" sz="10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solidFill>
                      <a:schemeClr val="accent1">
                        <a:lumMod val="40000"/>
                        <a:lumOff val="60000"/>
                      </a:schemeClr>
                    </a:solidFill>
                  </a:tcPr>
                </a:tc>
                <a:tc>
                  <a:txBody>
                    <a:bodyPr/>
                    <a:lstStyle/>
                    <a:p>
                      <a:pPr algn="just"/>
                      <a:r>
                        <a:rPr lang="es-MX" sz="1000" b="0" dirty="0" smtClean="0">
                          <a:solidFill>
                            <a:schemeClr val="tx1"/>
                          </a:solidFill>
                          <a:latin typeface="Arial" panose="020B0604020202020204" pitchFamily="34" charset="0"/>
                          <a:cs typeface="Arial" panose="020B0604020202020204" pitchFamily="34" charset="0"/>
                        </a:rPr>
                        <a:t>La Oficina Asesora de Planeación elaboró</a:t>
                      </a:r>
                      <a:r>
                        <a:rPr lang="es-MX" sz="1000" b="0" baseline="0" dirty="0" smtClean="0">
                          <a:solidFill>
                            <a:schemeClr val="tx1"/>
                          </a:solidFill>
                          <a:latin typeface="Arial" panose="020B0604020202020204" pitchFamily="34" charset="0"/>
                          <a:cs typeface="Arial" panose="020B0604020202020204" pitchFamily="34" charset="0"/>
                        </a:rPr>
                        <a:t> el Plan de Acción </a:t>
                      </a:r>
                      <a:r>
                        <a:rPr lang="es-CO" sz="1000" b="0" baseline="0" dirty="0" smtClean="0">
                          <a:solidFill>
                            <a:schemeClr val="tx1"/>
                          </a:solidFill>
                          <a:latin typeface="Arial" panose="020B0604020202020204" pitchFamily="34" charset="0"/>
                          <a:cs typeface="Arial" panose="020B0604020202020204" pitchFamily="34" charset="0"/>
                        </a:rPr>
                        <a:t>asignando para cada actividad el rubro  presupuestal  correspondiente.</a:t>
                      </a:r>
                      <a:endParaRPr lang="es-CO" sz="1000" b="0" dirty="0">
                        <a:solidFill>
                          <a:schemeClr val="tx1"/>
                        </a:solidFill>
                        <a:latin typeface="Arial" panose="020B0604020202020204" pitchFamily="34" charset="0"/>
                        <a:cs typeface="Arial" panose="020B0604020202020204" pitchFamily="34" charset="0"/>
                      </a:endParaRPr>
                    </a:p>
                  </a:txBody>
                  <a:tcPr anchor="ctr">
                    <a:solidFill>
                      <a:schemeClr val="accent1">
                        <a:lumMod val="40000"/>
                        <a:lumOff val="60000"/>
                      </a:schemeClr>
                    </a:solidFill>
                  </a:tcPr>
                </a:tc>
                <a:tc>
                  <a:txBody>
                    <a:bodyPr/>
                    <a:lstStyle/>
                    <a:p>
                      <a:pPr algn="ctr"/>
                      <a:r>
                        <a:rPr lang="es-MX" sz="1000" b="0" dirty="0" smtClean="0">
                          <a:solidFill>
                            <a:schemeClr val="tx1"/>
                          </a:solidFill>
                          <a:latin typeface="Arial" panose="020B0604020202020204" pitchFamily="34" charset="0"/>
                          <a:cs typeface="Arial" panose="020B0604020202020204" pitchFamily="34" charset="0"/>
                        </a:rPr>
                        <a:t>Oficina</a:t>
                      </a:r>
                      <a:r>
                        <a:rPr lang="es-MX" sz="1000" b="0" baseline="0" dirty="0" smtClean="0">
                          <a:solidFill>
                            <a:schemeClr val="tx1"/>
                          </a:solidFill>
                          <a:latin typeface="Arial" panose="020B0604020202020204" pitchFamily="34" charset="0"/>
                          <a:cs typeface="Arial" panose="020B0604020202020204" pitchFamily="34" charset="0"/>
                        </a:rPr>
                        <a:t> Asesora de Planeación</a:t>
                      </a:r>
                      <a:endParaRPr lang="es-MX" sz="1000" b="0" dirty="0" smtClean="0">
                        <a:solidFill>
                          <a:schemeClr val="tx1"/>
                        </a:solidFill>
                        <a:latin typeface="Arial" panose="020B0604020202020204" pitchFamily="34" charset="0"/>
                        <a:cs typeface="Arial" panose="020B0604020202020204" pitchFamily="34" charset="0"/>
                      </a:endParaRPr>
                    </a:p>
                  </a:txBody>
                  <a:tcPr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000" b="0" dirty="0" smtClean="0">
                          <a:solidFill>
                            <a:schemeClr val="tx1"/>
                          </a:solidFill>
                          <a:latin typeface="Arial" panose="020B0604020202020204" pitchFamily="34" charset="0"/>
                          <a:cs typeface="Arial" panose="020B0604020202020204" pitchFamily="34" charset="0"/>
                        </a:rPr>
                        <a:t>31 de</a:t>
                      </a:r>
                      <a:r>
                        <a:rPr lang="es-MX" sz="1000" b="0" baseline="0" dirty="0" smtClean="0">
                          <a:solidFill>
                            <a:schemeClr val="tx1"/>
                          </a:solidFill>
                          <a:latin typeface="Arial" panose="020B0604020202020204" pitchFamily="34" charset="0"/>
                          <a:cs typeface="Arial" panose="020B0604020202020204" pitchFamily="34" charset="0"/>
                        </a:rPr>
                        <a:t> enero de 2016</a:t>
                      </a:r>
                      <a:endParaRPr lang="es-CO" sz="1000" b="0" dirty="0">
                        <a:solidFill>
                          <a:schemeClr val="tx1"/>
                        </a:solidFill>
                        <a:latin typeface="Arial" panose="020B0604020202020204" pitchFamily="34" charset="0"/>
                        <a:cs typeface="Arial" panose="020B0604020202020204" pitchFamily="34" charset="0"/>
                      </a:endParaRPr>
                    </a:p>
                  </a:txBody>
                  <a:tcPr anchor="ctr">
                    <a:solidFill>
                      <a:schemeClr val="accent1">
                        <a:lumMod val="40000"/>
                        <a:lumOff val="60000"/>
                      </a:schemeClr>
                    </a:solidFill>
                  </a:tcPr>
                </a:tc>
                <a:tc>
                  <a:txBody>
                    <a:bodyPr/>
                    <a:lstStyle/>
                    <a:p>
                      <a:pPr algn="ctr"/>
                      <a:r>
                        <a:rPr lang="es-MX" sz="1000" dirty="0" smtClean="0">
                          <a:solidFill>
                            <a:schemeClr val="tx1"/>
                          </a:solidFill>
                          <a:latin typeface="Arial" panose="020B0604020202020204" pitchFamily="34" charset="0"/>
                          <a:cs typeface="Arial" panose="020B0604020202020204" pitchFamily="34" charset="0"/>
                        </a:rPr>
                        <a:t>CUMPLIDA</a:t>
                      </a:r>
                      <a:endParaRPr lang="es-CO" sz="1000" dirty="0">
                        <a:solidFill>
                          <a:schemeClr val="tx1"/>
                        </a:solidFill>
                        <a:latin typeface="Arial" panose="020B0604020202020204" pitchFamily="34" charset="0"/>
                        <a:cs typeface="Arial" panose="020B0604020202020204" pitchFamily="34" charset="0"/>
                      </a:endParaRPr>
                    </a:p>
                  </a:txBody>
                  <a:tcPr anchor="ctr">
                    <a:solidFill>
                      <a:schemeClr val="accent1">
                        <a:lumMod val="40000"/>
                        <a:lumOff val="60000"/>
                      </a:schemeClr>
                    </a:solidFill>
                  </a:tcPr>
                </a:tc>
              </a:tr>
              <a:tr h="1656184">
                <a:tc>
                  <a:txBody>
                    <a:bodyPr/>
                    <a:lstStyle/>
                    <a:p>
                      <a:pPr algn="ctr"/>
                      <a:r>
                        <a:rPr lang="es-MX" sz="1000" dirty="0" smtClean="0">
                          <a:solidFill>
                            <a:schemeClr val="tx1"/>
                          </a:solidFill>
                          <a:latin typeface="Arial" panose="020B0604020202020204" pitchFamily="34" charset="0"/>
                          <a:cs typeface="Arial" panose="020B0604020202020204" pitchFamily="34" charset="0"/>
                        </a:rPr>
                        <a:t>1</a:t>
                      </a:r>
                      <a:endParaRPr lang="es-CO" sz="1000" dirty="0">
                        <a:solidFill>
                          <a:schemeClr val="tx1"/>
                        </a:solidFill>
                        <a:latin typeface="Arial" panose="020B0604020202020204" pitchFamily="34" charset="0"/>
                        <a:cs typeface="Arial" panose="020B0604020202020204" pitchFamily="34" charset="0"/>
                      </a:endParaRPr>
                    </a:p>
                  </a:txBody>
                  <a:tcPr marL="0" marR="0" marT="0" marB="0" anchor="ctr">
                    <a:solidFill>
                      <a:schemeClr val="accent1">
                        <a:lumMod val="40000"/>
                        <a:lumOff val="60000"/>
                      </a:schemeClr>
                    </a:solidFill>
                  </a:tcPr>
                </a:tc>
                <a:tc>
                  <a:txBody>
                    <a:bodyPr/>
                    <a:lstStyle/>
                    <a:p>
                      <a:pPr algn="l"/>
                      <a:r>
                        <a:rPr lang="es-CO" sz="1000" b="0" dirty="0" smtClean="0">
                          <a:solidFill>
                            <a:schemeClr val="tx1"/>
                          </a:solidFill>
                          <a:latin typeface="Arial" panose="020B0604020202020204" pitchFamily="34" charset="0"/>
                          <a:cs typeface="Arial" panose="020B0604020202020204" pitchFamily="34" charset="0"/>
                        </a:rPr>
                        <a:t>Realizar seguimiento al Plan de Acción para el año 2016.</a:t>
                      </a:r>
                    </a:p>
                    <a:p>
                      <a:pPr algn="l"/>
                      <a:endParaRPr lang="es-CO" sz="1000" b="0" dirty="0" smtClean="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Arial" panose="020B0604020202020204" pitchFamily="34" charset="0"/>
                          <a:ea typeface="+mn-ea"/>
                          <a:cs typeface="Arial" panose="020B0604020202020204" pitchFamily="34" charset="0"/>
                        </a:rPr>
                        <a:t>UNIDAD DE MEDIDA/CANTIDADES:</a:t>
                      </a:r>
                      <a:r>
                        <a:rPr lang="es-CO" sz="1000" b="0" i="0" kern="1200" dirty="0" smtClean="0">
                          <a:solidFill>
                            <a:schemeClr val="tx1"/>
                          </a:solidFill>
                          <a:effectLst/>
                          <a:latin typeface="Arial" panose="020B0604020202020204" pitchFamily="34" charset="0"/>
                          <a:ea typeface="+mn-ea"/>
                          <a:cs typeface="Arial" panose="020B0604020202020204" pitchFamily="34" charset="0"/>
                        </a:rPr>
                        <a:t>    </a:t>
                      </a:r>
                    </a:p>
                    <a:p>
                      <a:pPr algn="l"/>
                      <a:endParaRPr lang="es-CO" sz="1000" b="0" dirty="0" smtClean="0">
                        <a:solidFill>
                          <a:schemeClr val="tx1"/>
                        </a:solidFill>
                        <a:latin typeface="Arial" panose="020B0604020202020204" pitchFamily="34" charset="0"/>
                        <a:cs typeface="Arial" panose="020B0604020202020204" pitchFamily="34" charset="0"/>
                      </a:endParaRPr>
                    </a:p>
                    <a:p>
                      <a:pPr algn="l"/>
                      <a:r>
                        <a:rPr lang="es-CO" sz="1000" b="0" dirty="0" smtClean="0">
                          <a:solidFill>
                            <a:schemeClr val="tx1"/>
                          </a:solidFill>
                          <a:latin typeface="Arial" panose="020B0604020202020204" pitchFamily="34" charset="0"/>
                          <a:cs typeface="Arial" panose="020B0604020202020204" pitchFamily="34" charset="0"/>
                        </a:rPr>
                        <a:t>Informe semestral de seguimiento</a:t>
                      </a:r>
                    </a:p>
                  </a:txBody>
                  <a:tcPr marL="0" marR="0" marT="0" marB="0" anchor="ctr">
                    <a:solidFill>
                      <a:schemeClr val="accent1">
                        <a:lumMod val="40000"/>
                        <a:lumOff val="60000"/>
                      </a:schemeClr>
                    </a:solidFill>
                  </a:tcPr>
                </a:tc>
                <a:tc>
                  <a:txBody>
                    <a:bodyPr/>
                    <a:lstStyle/>
                    <a:p>
                      <a:pPr algn="just"/>
                      <a:r>
                        <a:rPr lang="es-MX" sz="1000" b="0" dirty="0" smtClean="0">
                          <a:solidFill>
                            <a:schemeClr val="tx1"/>
                          </a:solidFill>
                          <a:latin typeface="Arial" panose="020B0604020202020204" pitchFamily="34" charset="0"/>
                          <a:cs typeface="Arial" panose="020B0604020202020204" pitchFamily="34" charset="0"/>
                        </a:rPr>
                        <a:t>El día 22 de julio de 2016, se presentó ante el Comité Extraordinario SIGC N° 1,</a:t>
                      </a:r>
                      <a:r>
                        <a:rPr lang="es-MX" sz="1000" b="0" baseline="0" dirty="0" smtClean="0">
                          <a:solidFill>
                            <a:schemeClr val="tx1"/>
                          </a:solidFill>
                          <a:latin typeface="Arial" panose="020B0604020202020204" pitchFamily="34" charset="0"/>
                          <a:cs typeface="Arial" panose="020B0604020202020204" pitchFamily="34" charset="0"/>
                        </a:rPr>
                        <a:t> el primer seguimiento físico y presupuestal al Plan de acción 2016 por parte de Control Interno.</a:t>
                      </a:r>
                      <a:r>
                        <a:rPr lang="es-MX" sz="1000" dirty="0" smtClean="0">
                          <a:solidFill>
                            <a:schemeClr val="tx1"/>
                          </a:solidFill>
                          <a:latin typeface="Arial" panose="020B0604020202020204" pitchFamily="34" charset="0"/>
                          <a:cs typeface="Arial" panose="020B0604020202020204" pitchFamily="34" charset="0"/>
                        </a:rPr>
                        <a:t> </a:t>
                      </a:r>
                      <a:endParaRPr lang="es-CO" sz="1000" dirty="0">
                        <a:solidFill>
                          <a:schemeClr val="tx1"/>
                        </a:solidFill>
                        <a:latin typeface="Arial" panose="020B0604020202020204" pitchFamily="34" charset="0"/>
                        <a:cs typeface="Arial" panose="020B0604020202020204" pitchFamily="34" charset="0"/>
                      </a:endParaRPr>
                    </a:p>
                  </a:txBody>
                  <a:tcPr marL="0" marR="0" marT="0" marB="0" anchor="ctr">
                    <a:solidFill>
                      <a:schemeClr val="accent1">
                        <a:lumMod val="40000"/>
                        <a:lumOff val="60000"/>
                      </a:schemeClr>
                    </a:solidFill>
                  </a:tcPr>
                </a:tc>
                <a:tc>
                  <a:txBody>
                    <a:bodyPr/>
                    <a:lstStyle/>
                    <a:p>
                      <a:pPr algn="ctr"/>
                      <a:r>
                        <a:rPr lang="es-MX" sz="1000" b="0" dirty="0" smtClean="0">
                          <a:solidFill>
                            <a:schemeClr val="tx1"/>
                          </a:solidFill>
                          <a:latin typeface="Arial" panose="020B0604020202020204" pitchFamily="34" charset="0"/>
                          <a:cs typeface="Arial" panose="020B0604020202020204" pitchFamily="34" charset="0"/>
                        </a:rPr>
                        <a:t>Control</a:t>
                      </a:r>
                      <a:r>
                        <a:rPr lang="es-MX" sz="1000" b="0" baseline="0" dirty="0" smtClean="0">
                          <a:solidFill>
                            <a:schemeClr val="tx1"/>
                          </a:solidFill>
                          <a:latin typeface="Arial" panose="020B0604020202020204" pitchFamily="34" charset="0"/>
                          <a:cs typeface="Arial" panose="020B0604020202020204" pitchFamily="34" charset="0"/>
                        </a:rPr>
                        <a:t> Interno</a:t>
                      </a:r>
                      <a:endParaRPr lang="es-MX" sz="1000" b="0" dirty="0" smtClean="0">
                        <a:solidFill>
                          <a:schemeClr val="tx1"/>
                        </a:solidFill>
                        <a:latin typeface="Arial" panose="020B0604020202020204" pitchFamily="34" charset="0"/>
                        <a:cs typeface="Arial" panose="020B0604020202020204" pitchFamily="34" charset="0"/>
                      </a:endParaRPr>
                    </a:p>
                    <a:p>
                      <a:pPr algn="ctr"/>
                      <a:endParaRPr lang="es-MX" sz="1000" dirty="0" smtClean="0">
                        <a:latin typeface="Arial" panose="020B0604020202020204" pitchFamily="34" charset="0"/>
                        <a:cs typeface="Arial" panose="020B0604020202020204" pitchFamily="34" charset="0"/>
                      </a:endParaRPr>
                    </a:p>
                  </a:txBody>
                  <a:tcPr marL="0" marR="0" marT="0" marB="0"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000" b="0" kern="1200" dirty="0" smtClean="0">
                          <a:solidFill>
                            <a:schemeClr val="tx1"/>
                          </a:solidFill>
                          <a:latin typeface="Arial" panose="020B0604020202020204" pitchFamily="34" charset="0"/>
                          <a:ea typeface="+mn-ea"/>
                          <a:cs typeface="Arial" panose="020B0604020202020204" pitchFamily="34" charset="0"/>
                        </a:rPr>
                        <a:t>31 de enero de 2017</a:t>
                      </a:r>
                    </a:p>
                  </a:txBody>
                  <a:tcPr marL="0" marR="0" marT="0" marB="0"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5"/>
                        </a:spcBef>
                        <a:spcAft>
                          <a:spcPts val="0"/>
                        </a:spcAft>
                        <a:buClrTx/>
                        <a:buSzTx/>
                        <a:buFontTx/>
                        <a:buNone/>
                        <a:tabLst/>
                        <a:defRPr/>
                      </a:pPr>
                      <a:r>
                        <a:rPr lang="es-MX" sz="1000" b="1" dirty="0" smtClean="0">
                          <a:solidFill>
                            <a:schemeClr val="tx1"/>
                          </a:solidFill>
                          <a:effectLst/>
                          <a:latin typeface="Arial" panose="020B0604020202020204" pitchFamily="34" charset="0"/>
                          <a:ea typeface="Calibri"/>
                          <a:cs typeface="Arial" panose="020B0604020202020204" pitchFamily="34" charset="0"/>
                        </a:rPr>
                        <a:t>EN</a:t>
                      </a:r>
                      <a:r>
                        <a:rPr lang="es-MX" sz="1000" b="1" baseline="0" dirty="0" smtClean="0">
                          <a:solidFill>
                            <a:schemeClr val="tx1"/>
                          </a:solidFill>
                          <a:effectLst/>
                          <a:latin typeface="Arial" panose="020B0604020202020204" pitchFamily="34" charset="0"/>
                          <a:ea typeface="Calibri"/>
                          <a:cs typeface="Arial" panose="020B0604020202020204" pitchFamily="34" charset="0"/>
                        </a:rPr>
                        <a:t> PLAZO</a:t>
                      </a:r>
                      <a:endParaRPr lang="es-CO" sz="1000" b="1" dirty="0" smtClean="0">
                        <a:solidFill>
                          <a:schemeClr val="tx1"/>
                        </a:solidFill>
                        <a:effectLst/>
                        <a:latin typeface="Arial" panose="020B0604020202020204" pitchFamily="34" charset="0"/>
                        <a:ea typeface="Calibri"/>
                        <a:cs typeface="Arial" panose="020B0604020202020204" pitchFamily="34" charset="0"/>
                      </a:endParaRPr>
                    </a:p>
                  </a:txBody>
                  <a:tcPr marL="0" marR="0" marT="0" marB="0" anchor="ctr">
                    <a:solidFill>
                      <a:schemeClr val="accent1">
                        <a:lumMod val="40000"/>
                        <a:lumOff val="60000"/>
                      </a:schemeClr>
                    </a:solidFill>
                  </a:tcPr>
                </a:tc>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0793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PLAN DE MEJORAMIENTO DE LA CGR AL 30 DE SEPTIEMBRE DE 2016</a:t>
            </a:r>
            <a:endParaRPr lang="es-CO" sz="2400" dirty="0"/>
          </a:p>
        </p:txBody>
      </p:sp>
      <p:graphicFrame>
        <p:nvGraphicFramePr>
          <p:cNvPr id="10" name="9 Tabla"/>
          <p:cNvGraphicFramePr>
            <a:graphicFrameLocks noGrp="1"/>
          </p:cNvGraphicFramePr>
          <p:nvPr>
            <p:extLst>
              <p:ext uri="{D42A27DB-BD31-4B8C-83A1-F6EECF244321}">
                <p14:modId xmlns:p14="http://schemas.microsoft.com/office/powerpoint/2010/main" val="3125949702"/>
              </p:ext>
            </p:extLst>
          </p:nvPr>
        </p:nvGraphicFramePr>
        <p:xfrm>
          <a:off x="107503" y="1518717"/>
          <a:ext cx="8784976" cy="4442460"/>
        </p:xfrm>
        <a:graphic>
          <a:graphicData uri="http://schemas.openxmlformats.org/drawingml/2006/table">
            <a:tbl>
              <a:tblPr firstRow="1" firstCol="1" lastRow="1" lastCol="1" bandRow="1" bandCol="1">
                <a:tableStyleId>{5C22544A-7EE6-4342-B048-85BDC9FD1C3A}</a:tableStyleId>
              </a:tblPr>
              <a:tblGrid>
                <a:gridCol w="726031"/>
                <a:gridCol w="2105490"/>
                <a:gridCol w="2425062"/>
                <a:gridCol w="1080120"/>
                <a:gridCol w="1584176"/>
                <a:gridCol w="864097"/>
              </a:tblGrid>
              <a:tr h="687314">
                <a:tc>
                  <a:txBody>
                    <a:bodyPr/>
                    <a:lstStyle/>
                    <a:p>
                      <a:pPr algn="ctr">
                        <a:lnSpc>
                          <a:spcPts val="1000"/>
                        </a:lnSpc>
                        <a:spcBef>
                          <a:spcPts val="90"/>
                        </a:spcBef>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750"/>
                        </a:lnSpc>
                        <a:spcBef>
                          <a:spcPts val="5"/>
                        </a:spcBef>
                        <a:spcAft>
                          <a:spcPts val="0"/>
                        </a:spcAft>
                      </a:pPr>
                      <a:r>
                        <a:rPr lang="es-MX" sz="1100" dirty="0" smtClean="0">
                          <a:effectLst/>
                        </a:rPr>
                        <a:t>ACCIÓN DE MEJORA/UNIDAD DE MEDIDA /CANTIDADES</a:t>
                      </a:r>
                      <a:endParaRPr lang="es-CO" sz="1100" dirty="0">
                        <a:effectLst/>
                      </a:endParaRPr>
                    </a:p>
                  </a:txBody>
                  <a:tcPr marL="0" marR="0" marT="0" marB="0" anchor="ctr">
                    <a:solidFill>
                      <a:schemeClr val="tx2"/>
                    </a:solidFill>
                  </a:tcPr>
                </a:tc>
                <a:tc>
                  <a:txBody>
                    <a:bodyPr/>
                    <a:lstStyle/>
                    <a:p>
                      <a:pPr algn="ctr">
                        <a:lnSpc>
                          <a:spcPts val="750"/>
                        </a:lnSpc>
                        <a:spcBef>
                          <a:spcPts val="5"/>
                        </a:spcBef>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dirty="0" smtClean="0">
                          <a:effectLst/>
                        </a:rPr>
                        <a:t>FECHA DE  VENCIMIENTO                                             INTERNA </a:t>
                      </a:r>
                      <a:endParaRPr lang="es-CO" sz="1100" dirty="0">
                        <a:effectLst/>
                      </a:endParaRPr>
                    </a:p>
                  </a:txBody>
                  <a:tcPr marL="0" marR="0" marT="0" marB="0" anchor="ctr">
                    <a:solidFill>
                      <a:schemeClr val="tx2"/>
                    </a:solidFill>
                  </a:tcPr>
                </a:tc>
                <a:tc>
                  <a:txBody>
                    <a:bodyPr/>
                    <a:lstStyle/>
                    <a:p>
                      <a:pPr algn="ctr">
                        <a:lnSpc>
                          <a:spcPts val="750"/>
                        </a:lnSpc>
                        <a:spcBef>
                          <a:spcPts val="5"/>
                        </a:spcBef>
                        <a:spcAft>
                          <a:spcPts val="0"/>
                        </a:spcAft>
                      </a:pP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nchor="ctr">
                    <a:solidFill>
                      <a:schemeClr val="tx2"/>
                    </a:solidFill>
                  </a:tcPr>
                </a:tc>
              </a:tr>
              <a:tr h="1474003">
                <a:tc>
                  <a:txBody>
                    <a:bodyPr/>
                    <a:lstStyle/>
                    <a:p>
                      <a:pPr marL="12065" marR="3175" algn="ctr">
                        <a:lnSpc>
                          <a:spcPct val="107000"/>
                        </a:lnSpc>
                        <a:spcBef>
                          <a:spcPts val="445"/>
                        </a:spcBef>
                        <a:spcAft>
                          <a:spcPts val="0"/>
                        </a:spcAft>
                      </a:pPr>
                      <a:r>
                        <a:rPr lang="es-MX" sz="1000" b="1" dirty="0" smtClean="0">
                          <a:solidFill>
                            <a:schemeClr val="tx1"/>
                          </a:solidFill>
                          <a:effectLst/>
                          <a:latin typeface="Arial" panose="020B0604020202020204" pitchFamily="34" charset="0"/>
                          <a:ea typeface="Calibri"/>
                          <a:cs typeface="Arial" panose="020B0604020202020204" pitchFamily="34" charset="0"/>
                        </a:rPr>
                        <a:t> 3</a:t>
                      </a:r>
                      <a:endParaRPr lang="es-CO" sz="1000" b="1"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solidFill>
                      <a:schemeClr val="accent1">
                        <a:lumMod val="40000"/>
                        <a:lumOff val="60000"/>
                      </a:schemeClr>
                    </a:solidFill>
                  </a:tcPr>
                </a:tc>
                <a:tc>
                  <a:txBody>
                    <a:bodyPr/>
                    <a:lstStyle/>
                    <a:p>
                      <a:pPr algn="just">
                        <a:lnSpc>
                          <a:spcPts val="850"/>
                        </a:lnSpc>
                        <a:spcBef>
                          <a:spcPts val="5"/>
                        </a:spcBef>
                        <a:spcAft>
                          <a:spcPts val="0"/>
                        </a:spcAft>
                      </a:pPr>
                      <a:endParaRPr lang="es-CO" sz="1000" kern="1200" dirty="0" smtClean="0">
                        <a:solidFill>
                          <a:schemeClr val="dk1"/>
                        </a:solidFill>
                        <a:latin typeface="Arial" panose="020B0604020202020204" pitchFamily="34" charset="0"/>
                        <a:ea typeface="+mn-ea"/>
                        <a:cs typeface="Arial" panose="020B0604020202020204" pitchFamily="34" charset="0"/>
                      </a:endParaRPr>
                    </a:p>
                    <a:p>
                      <a:pPr algn="just">
                        <a:lnSpc>
                          <a:spcPct val="100000"/>
                        </a:lnSpc>
                        <a:spcBef>
                          <a:spcPts val="5"/>
                        </a:spcBef>
                        <a:spcAft>
                          <a:spcPts val="0"/>
                        </a:spcAft>
                      </a:pPr>
                      <a:r>
                        <a:rPr lang="es-CO" sz="1000" kern="1200" dirty="0" smtClean="0">
                          <a:solidFill>
                            <a:schemeClr val="dk1"/>
                          </a:solidFill>
                          <a:latin typeface="Arial" panose="020B0604020202020204" pitchFamily="34" charset="0"/>
                          <a:ea typeface="+mn-ea"/>
                          <a:cs typeface="Arial" panose="020B0604020202020204" pitchFamily="34" charset="0"/>
                        </a:rPr>
                        <a:t>Capacitar a los funcionarios de la entidad sobre los términos de respuesta de las comunicaciones.</a:t>
                      </a:r>
                    </a:p>
                    <a:p>
                      <a:pPr algn="just">
                        <a:lnSpc>
                          <a:spcPct val="100000"/>
                        </a:lnSpc>
                        <a:spcBef>
                          <a:spcPts val="5"/>
                        </a:spcBef>
                        <a:spcAft>
                          <a:spcPts val="0"/>
                        </a:spcAft>
                      </a:pPr>
                      <a:endParaRPr lang="es-MX" sz="1000" kern="1200" dirty="0" smtClean="0">
                        <a:solidFill>
                          <a:schemeClr val="dk1"/>
                        </a:solidFill>
                        <a:latin typeface="Arial" panose="020B0604020202020204" pitchFamily="34" charset="0"/>
                        <a:ea typeface="+mn-ea"/>
                        <a:cs typeface="Arial" panose="020B0604020202020204" pitchFamily="34" charset="0"/>
                      </a:endParaRPr>
                    </a:p>
                    <a:p>
                      <a:pPr algn="just">
                        <a:lnSpc>
                          <a:spcPct val="100000"/>
                        </a:lnSpc>
                        <a:spcBef>
                          <a:spcPts val="5"/>
                        </a:spcBef>
                        <a:spcAft>
                          <a:spcPts val="0"/>
                        </a:spcAft>
                      </a:pPr>
                      <a:r>
                        <a:rPr lang="es-CO" sz="1000" b="1" kern="1200" dirty="0" smtClean="0">
                          <a:solidFill>
                            <a:schemeClr val="dk1"/>
                          </a:solidFill>
                          <a:latin typeface="Arial" panose="020B0604020202020204" pitchFamily="34" charset="0"/>
                          <a:ea typeface="+mn-ea"/>
                          <a:cs typeface="Arial" panose="020B0604020202020204" pitchFamily="34" charset="0"/>
                        </a:rPr>
                        <a:t>UNIDAD DE MEDIDA/CANTIDADES:</a:t>
                      </a:r>
                    </a:p>
                    <a:p>
                      <a:pPr algn="just">
                        <a:lnSpc>
                          <a:spcPct val="100000"/>
                        </a:lnSpc>
                        <a:spcBef>
                          <a:spcPts val="5"/>
                        </a:spcBef>
                        <a:spcAft>
                          <a:spcPts val="0"/>
                        </a:spcAft>
                      </a:pPr>
                      <a:r>
                        <a:rPr lang="es-CO" sz="1000" kern="1200" dirty="0" smtClean="0">
                          <a:solidFill>
                            <a:schemeClr val="dk1"/>
                          </a:solidFill>
                          <a:latin typeface="Arial" panose="020B0604020202020204" pitchFamily="34" charset="0"/>
                          <a:ea typeface="+mn-ea"/>
                          <a:cs typeface="Arial" panose="020B0604020202020204" pitchFamily="34" charset="0"/>
                        </a:rPr>
                        <a:t>-Listas de asistencia sobre las capacitaciones realizada a los funcionarios de la entidad.</a:t>
                      </a:r>
                    </a:p>
                  </a:txBody>
                  <a:tcPr marL="0" marR="0" marT="0" marB="0" anchor="ctr">
                    <a:solidFill>
                      <a:schemeClr val="accent1">
                        <a:lumMod val="40000"/>
                        <a:lumOff val="60000"/>
                      </a:schemeClr>
                    </a:solidFill>
                  </a:tcPr>
                </a:tc>
                <a:tc>
                  <a:txBody>
                    <a:bodyPr/>
                    <a:lstStyle/>
                    <a:p>
                      <a:pPr>
                        <a:lnSpc>
                          <a:spcPts val="500"/>
                        </a:lnSpc>
                        <a:spcBef>
                          <a:spcPts val="50"/>
                        </a:spcBef>
                        <a:spcAft>
                          <a:spcPts val="0"/>
                        </a:spcAft>
                      </a:pPr>
                      <a:endParaRPr lang="es-MX" sz="1000" kern="1200" dirty="0" smtClean="0">
                        <a:solidFill>
                          <a:schemeClr val="dk1"/>
                        </a:solidFill>
                        <a:effectLst/>
                        <a:latin typeface="Arial" panose="020B0604020202020204" pitchFamily="34" charset="0"/>
                        <a:ea typeface="+mn-ea"/>
                        <a:cs typeface="Arial" panose="020B0604020202020204" pitchFamily="34" charset="0"/>
                      </a:endParaRPr>
                    </a:p>
                    <a:p>
                      <a:pPr>
                        <a:lnSpc>
                          <a:spcPts val="500"/>
                        </a:lnSpc>
                        <a:spcBef>
                          <a:spcPts val="50"/>
                        </a:spcBef>
                        <a:spcAft>
                          <a:spcPts val="0"/>
                        </a:spcAft>
                      </a:pPr>
                      <a:r>
                        <a:rPr lang="es-MX" sz="1000" kern="1200" baseline="0" dirty="0" smtClean="0">
                          <a:solidFill>
                            <a:schemeClr val="dk1"/>
                          </a:solidFill>
                          <a:effectLst/>
                          <a:latin typeface="Arial" panose="020B0604020202020204" pitchFamily="34" charset="0"/>
                          <a:ea typeface="+mn-ea"/>
                          <a:cs typeface="Arial" panose="020B0604020202020204" pitchFamily="34" charset="0"/>
                        </a:rPr>
                        <a:t> </a:t>
                      </a:r>
                    </a:p>
                    <a:p>
                      <a:pPr marL="0" marR="0" indent="0" algn="just" defTabSz="914400" rtl="0" eaLnBrk="1" fontAlgn="auto" latinLnBrk="0" hangingPunct="1">
                        <a:lnSpc>
                          <a:spcPct val="100000"/>
                        </a:lnSpc>
                        <a:spcBef>
                          <a:spcPts val="50"/>
                        </a:spcBef>
                        <a:spcAft>
                          <a:spcPts val="0"/>
                        </a:spcAft>
                        <a:buClrTx/>
                        <a:buSzTx/>
                        <a:buFontTx/>
                        <a:buNone/>
                        <a:tabLst/>
                        <a:defRPr/>
                      </a:pPr>
                      <a:r>
                        <a:rPr lang="es-MX" sz="1000" kern="1200" dirty="0" smtClean="0">
                          <a:solidFill>
                            <a:schemeClr val="dk1"/>
                          </a:solidFill>
                          <a:effectLst/>
                          <a:latin typeface="Arial" panose="020B0604020202020204" pitchFamily="34" charset="0"/>
                          <a:ea typeface="+mn-ea"/>
                          <a:cs typeface="Arial" panose="020B0604020202020204" pitchFamily="34" charset="0"/>
                        </a:rPr>
                        <a:t>La capacitación sobre derecho de petición se </a:t>
                      </a:r>
                      <a:r>
                        <a:rPr lang="es-MX" sz="1000" kern="1200" dirty="0" smtClean="0">
                          <a:solidFill>
                            <a:schemeClr val="tx1"/>
                          </a:solidFill>
                          <a:effectLst/>
                          <a:latin typeface="Arial" panose="020B0604020202020204" pitchFamily="34" charset="0"/>
                          <a:ea typeface="+mn-ea"/>
                          <a:cs typeface="Arial" panose="020B0604020202020204" pitchFamily="34" charset="0"/>
                        </a:rPr>
                        <a:t>llevó a cabo</a:t>
                      </a:r>
                      <a:r>
                        <a:rPr lang="es-MX" sz="1000" kern="1200" baseline="0" dirty="0" smtClean="0">
                          <a:solidFill>
                            <a:schemeClr val="tx1"/>
                          </a:solidFill>
                          <a:effectLst/>
                          <a:latin typeface="Arial" panose="020B0604020202020204" pitchFamily="34" charset="0"/>
                          <a:ea typeface="+mn-ea"/>
                          <a:cs typeface="Arial" panose="020B0604020202020204" pitchFamily="34" charset="0"/>
                        </a:rPr>
                        <a:t> el día 6 de mayo de 2016, en el horario de 7 a 8 de la mañana el primer grupo  y de 8 a 9  del mismo día el segundo grupo, capacitación que estuvo a cargo de la Oficina Jurídica para todos los funcionarios de la CRA.</a:t>
                      </a:r>
                      <a:endParaRPr lang="es-MX" sz="1000" kern="1200" dirty="0" smtClean="0">
                        <a:solidFill>
                          <a:schemeClr val="tx1"/>
                        </a:solidFill>
                        <a:effectLst/>
                        <a:latin typeface="Arial" panose="020B0604020202020204" pitchFamily="34" charset="0"/>
                        <a:ea typeface="+mn-ea"/>
                        <a:cs typeface="Arial" panose="020B0604020202020204" pitchFamily="34" charset="0"/>
                      </a:endParaRPr>
                    </a:p>
                  </a:txBody>
                  <a:tcPr marL="0" marR="0" marT="0" marB="0" anchor="ctr">
                    <a:solidFill>
                      <a:schemeClr val="accent1">
                        <a:lumMod val="40000"/>
                        <a:lumOff val="60000"/>
                      </a:schemeClr>
                    </a:solidFill>
                  </a:tcPr>
                </a:tc>
                <a:tc>
                  <a:txBody>
                    <a:bodyPr/>
                    <a:lstStyle/>
                    <a:p>
                      <a:pPr algn="ctr">
                        <a:lnSpc>
                          <a:spcPts val="900"/>
                        </a:lnSpc>
                        <a:spcBef>
                          <a:spcPts val="5"/>
                        </a:spcBef>
                        <a:spcAft>
                          <a:spcPts val="0"/>
                        </a:spcAft>
                      </a:pPr>
                      <a:r>
                        <a:rPr lang="es-MX" sz="1000" dirty="0" smtClean="0">
                          <a:solidFill>
                            <a:schemeClr val="tx1"/>
                          </a:solidFill>
                          <a:effectLst/>
                          <a:latin typeface="Arial" panose="020B0604020202020204" pitchFamily="34" charset="0"/>
                          <a:ea typeface="Calibri"/>
                          <a:cs typeface="Arial" panose="020B0604020202020204" pitchFamily="34" charset="0"/>
                        </a:rPr>
                        <a:t>      </a:t>
                      </a:r>
                    </a:p>
                    <a:p>
                      <a:pPr algn="ctr">
                        <a:lnSpc>
                          <a:spcPts val="900"/>
                        </a:lnSpc>
                        <a:spcBef>
                          <a:spcPts val="5"/>
                        </a:spcBef>
                        <a:spcAft>
                          <a:spcPts val="0"/>
                        </a:spcAft>
                      </a:pPr>
                      <a:r>
                        <a:rPr lang="es-MX" sz="1000" dirty="0" smtClean="0">
                          <a:solidFill>
                            <a:schemeClr val="tx1"/>
                          </a:solidFill>
                          <a:effectLst/>
                          <a:latin typeface="Arial" panose="020B0604020202020204" pitchFamily="34" charset="0"/>
                          <a:ea typeface="Calibri"/>
                          <a:cs typeface="Arial" panose="020B0604020202020204" pitchFamily="34" charset="0"/>
                        </a:rPr>
                        <a:t>   </a:t>
                      </a:r>
                    </a:p>
                    <a:p>
                      <a:pPr algn="ctr">
                        <a:lnSpc>
                          <a:spcPts val="900"/>
                        </a:lnSpc>
                        <a:spcBef>
                          <a:spcPts val="5"/>
                        </a:spcBef>
                        <a:spcAft>
                          <a:spcPts val="0"/>
                        </a:spcAft>
                      </a:pPr>
                      <a:r>
                        <a:rPr lang="es-MX" sz="1000" dirty="0" smtClean="0">
                          <a:solidFill>
                            <a:schemeClr val="tx1"/>
                          </a:solidFill>
                          <a:effectLst/>
                          <a:latin typeface="Arial" panose="020B0604020202020204" pitchFamily="34" charset="0"/>
                          <a:ea typeface="Calibri"/>
                          <a:cs typeface="Arial" panose="020B0604020202020204" pitchFamily="34" charset="0"/>
                        </a:rPr>
                        <a:t> Oficina Jurídica </a:t>
                      </a:r>
                      <a:endParaRPr lang="es-CO" sz="10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solidFill>
                      <a:schemeClr val="accent1">
                        <a:lumMod val="40000"/>
                        <a:lumOff val="60000"/>
                      </a:schemeClr>
                    </a:solidFill>
                  </a:tcPr>
                </a:tc>
                <a:tc>
                  <a:txBody>
                    <a:bodyPr/>
                    <a:lstStyle/>
                    <a:p>
                      <a:pPr algn="ctr">
                        <a:lnSpc>
                          <a:spcPts val="500"/>
                        </a:lnSpc>
                        <a:spcBef>
                          <a:spcPts val="50"/>
                        </a:spcBef>
                        <a:spcAft>
                          <a:spcPts val="0"/>
                        </a:spcAft>
                      </a:pPr>
                      <a:endParaRPr lang="es-MX" sz="1000" b="0" dirty="0" smtClean="0">
                        <a:solidFill>
                          <a:schemeClr val="tx1"/>
                        </a:solidFill>
                        <a:effectLst/>
                        <a:latin typeface="Arial" panose="020B0604020202020204" pitchFamily="34" charset="0"/>
                        <a:ea typeface="Calibri"/>
                        <a:cs typeface="Arial" panose="020B0604020202020204" pitchFamily="34" charset="0"/>
                      </a:endParaRPr>
                    </a:p>
                    <a:p>
                      <a:pPr algn="ctr">
                        <a:lnSpc>
                          <a:spcPct val="100000"/>
                        </a:lnSpc>
                        <a:spcBef>
                          <a:spcPts val="50"/>
                        </a:spcBef>
                        <a:spcAft>
                          <a:spcPts val="0"/>
                        </a:spcAft>
                      </a:pPr>
                      <a:r>
                        <a:rPr lang="es-MX" sz="1000" b="0" dirty="0" smtClean="0">
                          <a:solidFill>
                            <a:schemeClr val="tx1"/>
                          </a:solidFill>
                          <a:effectLst/>
                          <a:latin typeface="Arial" panose="020B0604020202020204" pitchFamily="34" charset="0"/>
                          <a:ea typeface="Calibri"/>
                          <a:cs typeface="Arial" panose="020B0604020202020204" pitchFamily="34" charset="0"/>
                        </a:rPr>
                        <a:t>       </a:t>
                      </a:r>
                      <a:r>
                        <a:rPr lang="es-MX" sz="1000" b="0" baseline="0" dirty="0" smtClean="0">
                          <a:solidFill>
                            <a:schemeClr val="tx1"/>
                          </a:solidFill>
                          <a:effectLst/>
                          <a:latin typeface="Arial" panose="020B0604020202020204" pitchFamily="34" charset="0"/>
                          <a:ea typeface="Calibri"/>
                          <a:cs typeface="Arial" panose="020B0604020202020204" pitchFamily="34" charset="0"/>
                        </a:rPr>
                        <a:t>       </a:t>
                      </a:r>
                    </a:p>
                    <a:p>
                      <a:pPr algn="ctr">
                        <a:lnSpc>
                          <a:spcPct val="100000"/>
                        </a:lnSpc>
                        <a:spcBef>
                          <a:spcPts val="50"/>
                        </a:spcBef>
                        <a:spcAft>
                          <a:spcPts val="0"/>
                        </a:spcAft>
                      </a:pPr>
                      <a:r>
                        <a:rPr lang="es-MX" sz="1000" b="0" dirty="0" smtClean="0">
                          <a:solidFill>
                            <a:schemeClr val="tx1"/>
                          </a:solidFill>
                          <a:effectLst/>
                          <a:latin typeface="Arial" panose="020B0604020202020204" pitchFamily="34" charset="0"/>
                          <a:ea typeface="Calibri"/>
                          <a:cs typeface="Arial" panose="020B0604020202020204" pitchFamily="34" charset="0"/>
                        </a:rPr>
                        <a:t>29 de febrero de 2016</a:t>
                      </a:r>
                      <a:endParaRPr lang="es-CO" sz="1000" b="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solidFill>
                      <a:schemeClr val="accent1">
                        <a:lumMod val="40000"/>
                        <a:lumOff val="60000"/>
                      </a:schemeClr>
                    </a:solidFill>
                  </a:tcPr>
                </a:tc>
                <a:tc>
                  <a:txBody>
                    <a:bodyPr/>
                    <a:lstStyle/>
                    <a:p>
                      <a:pPr>
                        <a:lnSpc>
                          <a:spcPts val="950"/>
                        </a:lnSpc>
                        <a:spcBef>
                          <a:spcPts val="15"/>
                        </a:spcBef>
                        <a:spcAft>
                          <a:spcPts val="0"/>
                        </a:spcAft>
                      </a:pPr>
                      <a:r>
                        <a:rPr lang="es-MX" sz="1000" dirty="0" smtClean="0">
                          <a:solidFill>
                            <a:schemeClr val="tx1"/>
                          </a:solidFill>
                          <a:effectLst/>
                          <a:latin typeface="Arial" panose="020B0604020202020204" pitchFamily="34" charset="0"/>
                          <a:ea typeface="Calibri"/>
                          <a:cs typeface="Arial" panose="020B0604020202020204" pitchFamily="34" charset="0"/>
                        </a:rPr>
                        <a:t> </a:t>
                      </a:r>
                      <a:endParaRPr lang="es-MX" sz="1000" b="0" dirty="0" smtClean="0">
                        <a:solidFill>
                          <a:schemeClr val="tx1"/>
                        </a:solidFill>
                        <a:effectLst/>
                        <a:latin typeface="Arial" panose="020B0604020202020204" pitchFamily="34" charset="0"/>
                        <a:ea typeface="Calibri"/>
                        <a:cs typeface="Arial" panose="020B0604020202020204" pitchFamily="34" charset="0"/>
                      </a:endParaRPr>
                    </a:p>
                    <a:p>
                      <a:pPr>
                        <a:lnSpc>
                          <a:spcPts val="950"/>
                        </a:lnSpc>
                        <a:spcBef>
                          <a:spcPts val="15"/>
                        </a:spcBef>
                        <a:spcAft>
                          <a:spcPts val="0"/>
                        </a:spcAft>
                      </a:pPr>
                      <a:endParaRPr lang="es-MX" sz="1000" b="0" dirty="0" smtClean="0">
                        <a:solidFill>
                          <a:schemeClr val="tx1"/>
                        </a:solidFill>
                        <a:effectLst/>
                        <a:latin typeface="Arial" panose="020B0604020202020204" pitchFamily="34" charset="0"/>
                        <a:ea typeface="Calibri"/>
                        <a:cs typeface="Arial" panose="020B0604020202020204" pitchFamily="34" charset="0"/>
                      </a:endParaRPr>
                    </a:p>
                    <a:p>
                      <a:pPr>
                        <a:lnSpc>
                          <a:spcPts val="950"/>
                        </a:lnSpc>
                        <a:spcBef>
                          <a:spcPts val="15"/>
                        </a:spcBef>
                        <a:spcAft>
                          <a:spcPts val="0"/>
                        </a:spcAft>
                      </a:pPr>
                      <a:r>
                        <a:rPr lang="es-MX" sz="1000" b="0" dirty="0" smtClean="0">
                          <a:solidFill>
                            <a:schemeClr val="tx1"/>
                          </a:solidFill>
                          <a:effectLst/>
                          <a:latin typeface="Arial" panose="020B0604020202020204" pitchFamily="34" charset="0"/>
                          <a:ea typeface="Calibri"/>
                          <a:cs typeface="Arial" panose="020B0604020202020204" pitchFamily="34" charset="0"/>
                        </a:rPr>
                        <a:t>   </a:t>
                      </a:r>
                      <a:r>
                        <a:rPr lang="es-MX" sz="1000" b="1" dirty="0" smtClean="0">
                          <a:solidFill>
                            <a:schemeClr val="tx1"/>
                          </a:solidFill>
                          <a:effectLst/>
                          <a:latin typeface="Arial" panose="020B0604020202020204" pitchFamily="34" charset="0"/>
                          <a:ea typeface="Calibri"/>
                          <a:cs typeface="Arial" panose="020B0604020202020204" pitchFamily="34" charset="0"/>
                        </a:rPr>
                        <a:t>CUMPLIDA</a:t>
                      </a:r>
                      <a:endParaRPr lang="es-CO" sz="1000" b="1"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solidFill>
                      <a:schemeClr val="accent1">
                        <a:lumMod val="40000"/>
                        <a:lumOff val="60000"/>
                      </a:schemeClr>
                    </a:solidFill>
                  </a:tcPr>
                </a:tc>
              </a:tr>
              <a:tr h="2269246">
                <a:tc>
                  <a:txBody>
                    <a:bodyPr/>
                    <a:lstStyle/>
                    <a:p>
                      <a:pPr algn="ctr"/>
                      <a:r>
                        <a:rPr lang="es-MX" sz="1000" b="1" dirty="0" smtClean="0">
                          <a:solidFill>
                            <a:schemeClr val="tx1"/>
                          </a:solidFill>
                          <a:latin typeface="Arial" panose="020B0604020202020204" pitchFamily="34" charset="0"/>
                          <a:cs typeface="Arial" panose="020B0604020202020204" pitchFamily="34" charset="0"/>
                        </a:rPr>
                        <a:t>4</a:t>
                      </a:r>
                      <a:endParaRPr lang="es-CO" sz="1000" b="1" dirty="0">
                        <a:solidFill>
                          <a:schemeClr val="tx1"/>
                        </a:solidFill>
                        <a:latin typeface="Arial" panose="020B0604020202020204" pitchFamily="34" charset="0"/>
                        <a:cs typeface="Arial" panose="020B0604020202020204" pitchFamily="34" charset="0"/>
                      </a:endParaRPr>
                    </a:p>
                  </a:txBody>
                  <a:tcPr marL="0" marR="0" marT="0" marB="0" anchor="ctr">
                    <a:solidFill>
                      <a:schemeClr val="accent1">
                        <a:lumMod val="40000"/>
                        <a:lumOff val="60000"/>
                      </a:schemeClr>
                    </a:solidFill>
                  </a:tcPr>
                </a:tc>
                <a:tc>
                  <a:txBody>
                    <a:bodyPr/>
                    <a:lstStyle/>
                    <a:p>
                      <a:pPr lvl="0" algn="just"/>
                      <a:endParaRPr lang="es-MX" sz="1000" dirty="0" smtClean="0">
                        <a:solidFill>
                          <a:schemeClr val="tx1"/>
                        </a:solidFill>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tx1"/>
                          </a:solidFill>
                          <a:effectLst/>
                          <a:latin typeface="Arial" panose="020B0604020202020204" pitchFamily="34" charset="0"/>
                          <a:ea typeface="+mn-ea"/>
                          <a:cs typeface="Arial" panose="020B0604020202020204" pitchFamily="34" charset="0"/>
                        </a:rPr>
                        <a:t>Revisar y documentar en el Comité SIGC, los cambios que se propongan para el Plan de Acción.</a:t>
                      </a:r>
                    </a:p>
                    <a:p>
                      <a:pPr lvl="0" algn="just"/>
                      <a:endParaRPr lang="es-MX" sz="1000" dirty="0" smtClean="0">
                        <a:solidFill>
                          <a:schemeClr val="tx1"/>
                        </a:solidFill>
                        <a:latin typeface="Arial" panose="020B0604020202020204" pitchFamily="34" charset="0"/>
                        <a:cs typeface="Arial" panose="020B0604020202020204" pitchFamily="34" charset="0"/>
                      </a:endParaRPr>
                    </a:p>
                    <a:p>
                      <a:pPr lvl="0" algn="just"/>
                      <a:endParaRPr lang="es-MX" sz="1000" dirty="0" smtClean="0">
                        <a:solidFill>
                          <a:schemeClr val="tx1"/>
                        </a:solidFill>
                        <a:latin typeface="Arial" panose="020B0604020202020204" pitchFamily="34" charset="0"/>
                        <a:cs typeface="Arial" panose="020B0604020202020204" pitchFamily="34" charset="0"/>
                      </a:endParaRPr>
                    </a:p>
                    <a:p>
                      <a:pPr lvl="0" algn="just"/>
                      <a:r>
                        <a:rPr lang="es-MX" sz="1000" b="1" dirty="0" smtClean="0">
                          <a:solidFill>
                            <a:schemeClr val="tx1"/>
                          </a:solidFill>
                          <a:latin typeface="Arial" panose="020B0604020202020204" pitchFamily="34" charset="0"/>
                          <a:cs typeface="Arial" panose="020B0604020202020204" pitchFamily="34" charset="0"/>
                        </a:rPr>
                        <a:t>UNIDAD</a:t>
                      </a:r>
                      <a:r>
                        <a:rPr lang="es-MX" sz="1000" b="1" baseline="0" dirty="0" smtClean="0">
                          <a:solidFill>
                            <a:schemeClr val="tx1"/>
                          </a:solidFill>
                          <a:latin typeface="Arial" panose="020B0604020202020204" pitchFamily="34" charset="0"/>
                          <a:cs typeface="Arial" panose="020B0604020202020204" pitchFamily="34" charset="0"/>
                        </a:rPr>
                        <a:t> DE MEJORA/CANTIDADES:</a:t>
                      </a:r>
                    </a:p>
                    <a:p>
                      <a:pPr lvl="0" algn="just"/>
                      <a:endParaRPr lang="es-CO" sz="1000" b="1" dirty="0" smtClean="0">
                        <a:solidFill>
                          <a:schemeClr val="tx1"/>
                        </a:solidFill>
                        <a:latin typeface="Arial" panose="020B0604020202020204" pitchFamily="34" charset="0"/>
                        <a:cs typeface="Arial" panose="020B0604020202020204" pitchFamily="34" charset="0"/>
                      </a:endParaRPr>
                    </a:p>
                    <a:p>
                      <a:pPr lvl="0" algn="just"/>
                      <a:r>
                        <a:rPr lang="es-CO" sz="1000" b="0" dirty="0" smtClean="0">
                          <a:solidFill>
                            <a:schemeClr val="tx1"/>
                          </a:solidFill>
                          <a:latin typeface="Arial" panose="020B0604020202020204" pitchFamily="34" charset="0"/>
                          <a:cs typeface="Arial" panose="020B0604020202020204" pitchFamily="34" charset="0"/>
                        </a:rPr>
                        <a:t>-Acta de Comité SIGC que evidencie la actualización del plan de acción en caso de identificarse la necesidad.</a:t>
                      </a:r>
                    </a:p>
                    <a:p>
                      <a:pPr lvl="0" algn="just"/>
                      <a:endParaRPr lang="es-MX" sz="1000" b="0" dirty="0" smtClean="0">
                        <a:solidFill>
                          <a:schemeClr val="tx1"/>
                        </a:solidFill>
                        <a:latin typeface="Arial" panose="020B0604020202020204" pitchFamily="34" charset="0"/>
                        <a:cs typeface="Arial" panose="020B0604020202020204" pitchFamily="34" charset="0"/>
                      </a:endParaRPr>
                    </a:p>
                  </a:txBody>
                  <a:tcPr marL="0" marR="0" marT="0" marB="0" anchor="ctr">
                    <a:solidFill>
                      <a:schemeClr val="accent1">
                        <a:lumMod val="40000"/>
                        <a:lumOff val="6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O" sz="1000" b="0" kern="1200" dirty="0" smtClean="0">
                          <a:solidFill>
                            <a:schemeClr val="tx1"/>
                          </a:solidFill>
                          <a:effectLst/>
                          <a:latin typeface="Arial" panose="020B0604020202020204" pitchFamily="34" charset="0"/>
                          <a:ea typeface="+mn-ea"/>
                          <a:cs typeface="Arial" panose="020B0604020202020204" pitchFamily="34" charset="0"/>
                        </a:rPr>
                        <a:t>En sesión de Comisión de Septiembre se aprobó la propuesta de modificación de la Agenda Regulatoria Indicativa 2016, reflejándose sus cambios en el Plan de Acción Institucional.</a:t>
                      </a:r>
                    </a:p>
                    <a:p>
                      <a:pPr marL="0" marR="0" lvl="0" indent="0" algn="just" defTabSz="914400" rtl="0" eaLnBrk="1" fontAlgn="auto" latinLnBrk="0" hangingPunct="1">
                        <a:lnSpc>
                          <a:spcPct val="100000"/>
                        </a:lnSpc>
                        <a:spcBef>
                          <a:spcPts val="0"/>
                        </a:spcBef>
                        <a:spcAft>
                          <a:spcPts val="0"/>
                        </a:spcAft>
                        <a:buClrTx/>
                        <a:buSzTx/>
                        <a:buFontTx/>
                        <a:buNone/>
                        <a:tabLst/>
                        <a:defRPr/>
                      </a:pPr>
                      <a:r>
                        <a:rPr lang="es-CO" sz="1000" b="0" kern="1200" dirty="0" smtClean="0">
                          <a:solidFill>
                            <a:schemeClr val="tx1"/>
                          </a:solidFill>
                          <a:effectLst/>
                          <a:latin typeface="Arial" panose="020B0604020202020204" pitchFamily="34" charset="0"/>
                          <a:ea typeface="+mn-ea"/>
                          <a:cs typeface="Arial" panose="020B0604020202020204" pitchFamily="34" charset="0"/>
                        </a:rPr>
                        <a:t>Comité SIGC N°9 del 22 de septiembre se aprobó la modificación de la fecha para la publicación del Plan Estratégico para el 30 de Noviembre de 2016.</a:t>
                      </a:r>
                      <a:endParaRPr lang="es-CO" sz="1000" b="0" dirty="0" smtClean="0">
                        <a:solidFill>
                          <a:schemeClr val="tx1"/>
                        </a:solidFill>
                        <a:latin typeface="Arial" panose="020B0604020202020204" pitchFamily="34" charset="0"/>
                        <a:cs typeface="Arial" panose="020B0604020202020204" pitchFamily="34" charset="0"/>
                      </a:endParaRPr>
                    </a:p>
                  </a:txBody>
                  <a:tcPr marL="0" marR="0" marT="0" marB="0" anchor="ctr">
                    <a:solidFill>
                      <a:schemeClr val="accent1">
                        <a:lumMod val="40000"/>
                        <a:lumOff val="60000"/>
                      </a:schemeClr>
                    </a:solidFill>
                  </a:tcPr>
                </a:tc>
                <a:tc>
                  <a:txBody>
                    <a:bodyPr/>
                    <a:lstStyle/>
                    <a:p>
                      <a:pPr lvl="0" algn="just">
                        <a:lnSpc>
                          <a:spcPct val="100000"/>
                        </a:lnSpc>
                        <a:spcBef>
                          <a:spcPts val="5"/>
                        </a:spcBef>
                        <a:spcAft>
                          <a:spcPts val="0"/>
                        </a:spcAft>
                      </a:pPr>
                      <a:r>
                        <a:rPr lang="es-MX" sz="1000" b="0" dirty="0" smtClean="0">
                          <a:solidFill>
                            <a:schemeClr val="tx1"/>
                          </a:solidFill>
                          <a:effectLst/>
                          <a:latin typeface="Arial" panose="020B0604020202020204" pitchFamily="34" charset="0"/>
                          <a:ea typeface="Calibri"/>
                          <a:cs typeface="Arial" panose="020B0604020202020204" pitchFamily="34" charset="0"/>
                        </a:rPr>
                        <a:t>Oficina Asesora de Planeación </a:t>
                      </a:r>
                      <a:endParaRPr lang="es-CO" sz="1000" b="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solidFill>
                      <a:schemeClr val="accent1">
                        <a:lumMod val="40000"/>
                        <a:lumOff val="60000"/>
                      </a:schemeClr>
                    </a:solidFill>
                  </a:tcPr>
                </a:tc>
                <a:tc>
                  <a:txBody>
                    <a:bodyPr/>
                    <a:lstStyle/>
                    <a:p>
                      <a:pPr algn="ctr">
                        <a:lnSpc>
                          <a:spcPct val="100000"/>
                        </a:lnSpc>
                        <a:spcBef>
                          <a:spcPts val="50"/>
                        </a:spcBef>
                        <a:spcAft>
                          <a:spcPts val="0"/>
                        </a:spcAft>
                      </a:pPr>
                      <a:r>
                        <a:rPr lang="es-MX" sz="1000" b="0" dirty="0" smtClean="0">
                          <a:solidFill>
                            <a:schemeClr val="tx1"/>
                          </a:solidFill>
                          <a:effectLst/>
                          <a:latin typeface="Arial" panose="020B0604020202020204" pitchFamily="34" charset="0"/>
                          <a:ea typeface="Calibri"/>
                          <a:cs typeface="Arial" panose="020B0604020202020204" pitchFamily="34" charset="0"/>
                        </a:rPr>
                        <a:t>31 de diciembre de 2016</a:t>
                      </a:r>
                      <a:endParaRPr lang="es-CO" sz="1000" b="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solidFill>
                      <a:schemeClr val="accent1">
                        <a:lumMod val="40000"/>
                        <a:lumOff val="60000"/>
                      </a:schemeClr>
                    </a:solidFill>
                  </a:tcPr>
                </a:tc>
                <a:tc>
                  <a:txBody>
                    <a:bodyPr/>
                    <a:lstStyle/>
                    <a:p>
                      <a:pPr lvl="0" algn="ctr">
                        <a:lnSpc>
                          <a:spcPts val="950"/>
                        </a:lnSpc>
                        <a:spcBef>
                          <a:spcPts val="15"/>
                        </a:spcBef>
                        <a:spcAft>
                          <a:spcPts val="0"/>
                        </a:spcAft>
                      </a:pPr>
                      <a:r>
                        <a:rPr lang="es-MX" sz="1000" b="1" dirty="0" smtClean="0">
                          <a:solidFill>
                            <a:schemeClr val="tx1"/>
                          </a:solidFill>
                          <a:effectLst/>
                          <a:latin typeface="Arial" panose="020B0604020202020204" pitchFamily="34" charset="0"/>
                          <a:ea typeface="Calibri"/>
                          <a:cs typeface="Arial" panose="020B0604020202020204" pitchFamily="34" charset="0"/>
                        </a:rPr>
                        <a:t>CUMPLIDA</a:t>
                      </a:r>
                    </a:p>
                  </a:txBody>
                  <a:tcPr marL="0" marR="0" marT="0" marB="0" anchor="ctr">
                    <a:solidFill>
                      <a:schemeClr val="accent1">
                        <a:lumMod val="40000"/>
                        <a:lumOff val="60000"/>
                      </a:schemeClr>
                    </a:solidFill>
                  </a:tcPr>
                </a:tc>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7144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PLAN DE MEJORAMIENTO DE LA CGR AL 30 DE SEPTIEMBRE DE 2016</a:t>
            </a:r>
            <a:endParaRPr lang="es-CO" sz="2400" dirty="0"/>
          </a:p>
        </p:txBody>
      </p:sp>
      <p:graphicFrame>
        <p:nvGraphicFramePr>
          <p:cNvPr id="10" name="9 Tabla"/>
          <p:cNvGraphicFramePr>
            <a:graphicFrameLocks noGrp="1"/>
          </p:cNvGraphicFramePr>
          <p:nvPr>
            <p:extLst>
              <p:ext uri="{D42A27DB-BD31-4B8C-83A1-F6EECF244321}">
                <p14:modId xmlns:p14="http://schemas.microsoft.com/office/powerpoint/2010/main" val="1959668531"/>
              </p:ext>
            </p:extLst>
          </p:nvPr>
        </p:nvGraphicFramePr>
        <p:xfrm>
          <a:off x="107504" y="1412776"/>
          <a:ext cx="8928992" cy="4536504"/>
        </p:xfrm>
        <a:graphic>
          <a:graphicData uri="http://schemas.openxmlformats.org/drawingml/2006/table">
            <a:tbl>
              <a:tblPr firstRow="1" firstCol="1" lastRow="1" lastCol="1" bandRow="1" bandCol="1">
                <a:tableStyleId>{5C22544A-7EE6-4342-B048-85BDC9FD1C3A}</a:tableStyleId>
              </a:tblPr>
              <a:tblGrid>
                <a:gridCol w="737933"/>
                <a:gridCol w="2718451"/>
                <a:gridCol w="2160241"/>
                <a:gridCol w="1296143"/>
                <a:gridCol w="1137961"/>
                <a:gridCol w="878263"/>
              </a:tblGrid>
              <a:tr h="594431">
                <a:tc>
                  <a:txBody>
                    <a:bodyPr/>
                    <a:lstStyle/>
                    <a:p>
                      <a:pPr algn="ctr">
                        <a:lnSpc>
                          <a:spcPts val="1000"/>
                        </a:lnSpc>
                        <a:spcBef>
                          <a:spcPts val="90"/>
                        </a:spcBef>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750"/>
                        </a:lnSpc>
                        <a:spcBef>
                          <a:spcPts val="5"/>
                        </a:spcBef>
                        <a:spcAft>
                          <a:spcPts val="0"/>
                        </a:spcAft>
                      </a:pPr>
                      <a:r>
                        <a:rPr lang="es-MX" sz="1100" dirty="0" smtClean="0">
                          <a:effectLst/>
                        </a:rPr>
                        <a:t>ACCIÓN DE MEJORA/UNIDAD DE MEDIDA /CANTIDADES</a:t>
                      </a:r>
                      <a:endParaRPr lang="es-CO" sz="1100" dirty="0">
                        <a:effectLst/>
                      </a:endParaRPr>
                    </a:p>
                  </a:txBody>
                  <a:tcPr marL="0" marR="0" marT="0" marB="0" anchor="ctr">
                    <a:solidFill>
                      <a:schemeClr val="tx2"/>
                    </a:solidFill>
                  </a:tcPr>
                </a:tc>
                <a:tc>
                  <a:txBody>
                    <a:bodyPr/>
                    <a:lstStyle/>
                    <a:p>
                      <a:pPr algn="ctr">
                        <a:lnSpc>
                          <a:spcPts val="750"/>
                        </a:lnSpc>
                        <a:spcBef>
                          <a:spcPts val="5"/>
                        </a:spcBef>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dirty="0" smtClean="0">
                          <a:effectLst/>
                        </a:rPr>
                        <a:t>FECHA DE  VENCIMIENTO                                             INTERNA </a:t>
                      </a:r>
                      <a:endParaRPr lang="es-CO" sz="1100" dirty="0">
                        <a:effectLst/>
                      </a:endParaRPr>
                    </a:p>
                  </a:txBody>
                  <a:tcPr marL="0" marR="0" marT="0" marB="0" anchor="ctr">
                    <a:solidFill>
                      <a:schemeClr val="tx2"/>
                    </a:solidFill>
                  </a:tcPr>
                </a:tc>
                <a:tc>
                  <a:txBody>
                    <a:bodyPr/>
                    <a:lstStyle/>
                    <a:p>
                      <a:pPr algn="ctr">
                        <a:lnSpc>
                          <a:spcPts val="750"/>
                        </a:lnSpc>
                        <a:spcBef>
                          <a:spcPts val="5"/>
                        </a:spcBef>
                        <a:spcAft>
                          <a:spcPts val="0"/>
                        </a:spcAft>
                      </a:pP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nchor="ctr">
                    <a:solidFill>
                      <a:schemeClr val="tx2"/>
                    </a:solidFill>
                  </a:tcPr>
                </a:tc>
              </a:tr>
              <a:tr h="1945209">
                <a:tc>
                  <a:txBody>
                    <a:bodyPr/>
                    <a:lstStyle/>
                    <a:p>
                      <a:pPr algn="ctr"/>
                      <a:r>
                        <a:rPr lang="es-MX" sz="1000" i="0" dirty="0" smtClean="0">
                          <a:solidFill>
                            <a:schemeClr val="tx1"/>
                          </a:solidFill>
                          <a:latin typeface="Arial" panose="020B0604020202020204" pitchFamily="34" charset="0"/>
                          <a:cs typeface="Arial" panose="020B0604020202020204" pitchFamily="34" charset="0"/>
                        </a:rPr>
                        <a:t>5</a:t>
                      </a:r>
                      <a:endParaRPr lang="es-CO" sz="1000" i="0" dirty="0">
                        <a:solidFill>
                          <a:schemeClr val="tx1"/>
                        </a:solidFill>
                        <a:latin typeface="Arial" panose="020B0604020202020204" pitchFamily="34" charset="0"/>
                        <a:cs typeface="Arial" panose="020B0604020202020204" pitchFamily="34" charset="0"/>
                      </a:endParaRPr>
                    </a:p>
                  </a:txBody>
                  <a:tcPr marL="0" marR="0" marT="0" marB="0" anchor="ctr">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tx1"/>
                          </a:solidFill>
                          <a:effectLst/>
                          <a:latin typeface="Arial" panose="020B0604020202020204" pitchFamily="34" charset="0"/>
                          <a:ea typeface="+mn-ea"/>
                          <a:cs typeface="Arial" panose="020B0604020202020204" pitchFamily="34" charset="0"/>
                        </a:rPr>
                        <a:t>Expedir las resoluciones de los prestadores que no envían la liquidación y que se encuentran reportados en el SUI.      </a:t>
                      </a: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0" i="0" kern="1200" dirty="0" smtClean="0">
                        <a:solidFill>
                          <a:schemeClr val="tx1"/>
                        </a:solidFill>
                        <a:effectLst/>
                        <a:latin typeface="Arial" panose="020B0604020202020204" pitchFamily="34" charset="0"/>
                        <a:ea typeface="+mn-ea"/>
                        <a:cs typeface="Arial" panose="020B06040202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1" i="0" kern="1200" dirty="0" smtClean="0">
                          <a:solidFill>
                            <a:schemeClr val="tx1"/>
                          </a:solidFill>
                          <a:effectLst/>
                          <a:latin typeface="Arial" panose="020B0604020202020204" pitchFamily="34" charset="0"/>
                          <a:ea typeface="+mn-ea"/>
                          <a:cs typeface="Arial" panose="020B0604020202020204" pitchFamily="34" charset="0"/>
                        </a:rPr>
                        <a:t>UNIDAD DE MEDIDA/CANTIDADES:</a:t>
                      </a:r>
                      <a:r>
                        <a:rPr lang="es-CO" sz="1000" b="0" i="0" kern="1200" dirty="0" smtClean="0">
                          <a:solidFill>
                            <a:schemeClr val="tx1"/>
                          </a:solidFill>
                          <a:effectLst/>
                          <a:latin typeface="Arial" panose="020B0604020202020204" pitchFamily="34" charset="0"/>
                          <a:ea typeface="+mn-ea"/>
                          <a:cs typeface="Arial" panose="020B0604020202020204" pitchFamily="34" charset="0"/>
                        </a:rPr>
                        <a:t>    </a:t>
                      </a: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0" i="0" kern="1200" dirty="0" smtClean="0">
                        <a:solidFill>
                          <a:schemeClr val="tx1"/>
                        </a:solidFill>
                        <a:effectLst/>
                        <a:latin typeface="Arial" panose="020B0604020202020204" pitchFamily="34" charset="0"/>
                        <a:ea typeface="+mn-ea"/>
                        <a:cs typeface="Arial" panose="020B06040202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tx1"/>
                          </a:solidFill>
                          <a:effectLst/>
                          <a:latin typeface="Arial" panose="020B0604020202020204" pitchFamily="34" charset="0"/>
                          <a:ea typeface="+mn-ea"/>
                          <a:cs typeface="Arial" panose="020B0604020202020204" pitchFamily="34" charset="0"/>
                        </a:rPr>
                        <a:t>-Resoluciones expedidas sobre los prestadores que no  envían la liquidación y que  encuentran reportados en el SUI.</a:t>
                      </a:r>
                    </a:p>
                  </a:txBody>
                  <a:tcPr marL="0" marR="0" marT="0" marB="0" anchor="ctr">
                    <a:solidFill>
                      <a:schemeClr val="accent1">
                        <a:lumMod val="40000"/>
                        <a:lumOff val="60000"/>
                      </a:schemeClr>
                    </a:solidFill>
                  </a:tcPr>
                </a:tc>
                <a:tc>
                  <a:txBody>
                    <a:bodyPr/>
                    <a:lstStyle/>
                    <a:p>
                      <a:pPr algn="just"/>
                      <a:r>
                        <a:rPr lang="es-CO" sz="1000" b="0" i="0" kern="1200" dirty="0" smtClean="0">
                          <a:solidFill>
                            <a:schemeClr val="dk1"/>
                          </a:solidFill>
                          <a:effectLst/>
                          <a:latin typeface="Arial" panose="020B0604020202020204" pitchFamily="34" charset="0"/>
                          <a:ea typeface="+mn-ea"/>
                          <a:cs typeface="Arial" panose="020B0604020202020204" pitchFamily="34" charset="0"/>
                        </a:rPr>
                        <a:t>La Subdirección Administrativa y Financiera al 30 de junio de 2016, ha liquidado 675 resoluciones expedidas sobre los  prestadores que no envían</a:t>
                      </a:r>
                      <a:r>
                        <a:rPr lang="es-CO" sz="1000" b="0" i="0" kern="1200" baseline="0" dirty="0" smtClean="0">
                          <a:solidFill>
                            <a:schemeClr val="dk1"/>
                          </a:solidFill>
                          <a:effectLst/>
                          <a:latin typeface="Arial" panose="020B0604020202020204" pitchFamily="34" charset="0"/>
                          <a:ea typeface="+mn-ea"/>
                          <a:cs typeface="Arial" panose="020B0604020202020204" pitchFamily="34" charset="0"/>
                        </a:rPr>
                        <a:t> liquidación y se encuentran reportados en el SUI</a:t>
                      </a:r>
                      <a:r>
                        <a:rPr lang="es-CO" sz="1000" b="0" i="0" kern="1200" dirty="0" smtClean="0">
                          <a:solidFill>
                            <a:schemeClr val="dk1"/>
                          </a:solidFill>
                          <a:effectLst/>
                          <a:latin typeface="Arial" panose="020B0604020202020204" pitchFamily="34" charset="0"/>
                          <a:ea typeface="+mn-ea"/>
                          <a:cs typeface="Arial" panose="020B0604020202020204" pitchFamily="34" charset="0"/>
                        </a:rPr>
                        <a:t>, correspondientes a la vigencia 2015, que corresponde a estados financieros del 2014, que</a:t>
                      </a:r>
                      <a:r>
                        <a:rPr lang="es-CO" sz="1000" b="0" i="0" kern="1200" baseline="0" dirty="0" smtClean="0">
                          <a:solidFill>
                            <a:schemeClr val="dk1"/>
                          </a:solidFill>
                          <a:effectLst/>
                          <a:latin typeface="Arial" panose="020B0604020202020204" pitchFamily="34" charset="0"/>
                          <a:ea typeface="+mn-ea"/>
                          <a:cs typeface="Arial" panose="020B0604020202020204" pitchFamily="34" charset="0"/>
                        </a:rPr>
                        <a:t> fue</a:t>
                      </a:r>
                      <a:r>
                        <a:rPr lang="es-CO" sz="1000" b="0" i="0" kern="1200" dirty="0" smtClean="0">
                          <a:solidFill>
                            <a:schemeClr val="dk1"/>
                          </a:solidFill>
                          <a:effectLst/>
                          <a:latin typeface="Arial" panose="020B0604020202020204" pitchFamily="34" charset="0"/>
                          <a:ea typeface="+mn-ea"/>
                          <a:cs typeface="Arial" panose="020B0604020202020204" pitchFamily="34" charset="0"/>
                        </a:rPr>
                        <a:t> la información suministrada a la Contraloría.</a:t>
                      </a:r>
                      <a:r>
                        <a:rPr lang="es-CO" sz="1000" b="0" i="0" kern="1200" baseline="0" dirty="0" smtClean="0">
                          <a:solidFill>
                            <a:schemeClr val="dk1"/>
                          </a:solidFill>
                          <a:effectLst/>
                          <a:latin typeface="Arial" panose="020B0604020202020204" pitchFamily="34" charset="0"/>
                          <a:ea typeface="+mn-ea"/>
                          <a:cs typeface="Arial" panose="020B0604020202020204" pitchFamily="34" charset="0"/>
                        </a:rPr>
                        <a:t> </a:t>
                      </a:r>
                      <a:r>
                        <a:rPr lang="es-CO" sz="1000" b="0" i="0" kern="1200" dirty="0" smtClean="0">
                          <a:solidFill>
                            <a:schemeClr val="dk1"/>
                          </a:solidFill>
                          <a:effectLst/>
                          <a:latin typeface="Arial" panose="020B0604020202020204" pitchFamily="34" charset="0"/>
                          <a:ea typeface="+mn-ea"/>
                          <a:cs typeface="Arial" panose="020B0604020202020204" pitchFamily="34" charset="0"/>
                        </a:rPr>
                        <a:t>La cifra es superior a la señalada por la CGR</a:t>
                      </a:r>
                      <a:r>
                        <a:rPr lang="es-CO" sz="1000" b="0" i="0" kern="1200" baseline="0" dirty="0" smtClean="0">
                          <a:solidFill>
                            <a:schemeClr val="dk1"/>
                          </a:solidFill>
                          <a:effectLst/>
                          <a:latin typeface="Arial" panose="020B0604020202020204" pitchFamily="34" charset="0"/>
                          <a:ea typeface="+mn-ea"/>
                          <a:cs typeface="Arial" panose="020B0604020202020204" pitchFamily="34" charset="0"/>
                        </a:rPr>
                        <a:t> (551/675)</a:t>
                      </a:r>
                      <a:r>
                        <a:rPr lang="es-CO" sz="1000" b="0" i="0" kern="1200" dirty="0" smtClean="0">
                          <a:solidFill>
                            <a:schemeClr val="dk1"/>
                          </a:solidFill>
                          <a:effectLst/>
                          <a:latin typeface="Arial" panose="020B0604020202020204" pitchFamily="34" charset="0"/>
                          <a:ea typeface="+mn-ea"/>
                          <a:cs typeface="Arial" panose="020B0604020202020204" pitchFamily="34" charset="0"/>
                        </a:rPr>
                        <a:t>.</a:t>
                      </a:r>
                    </a:p>
                  </a:txBody>
                  <a:tcPr marL="0" marR="0" marT="0" marB="0" anchor="ctr">
                    <a:solidFill>
                      <a:schemeClr val="accent1">
                        <a:lumMod val="40000"/>
                        <a:lumOff val="60000"/>
                      </a:schemeClr>
                    </a:solidFill>
                  </a:tcPr>
                </a:tc>
                <a:tc>
                  <a:txBody>
                    <a:bodyPr/>
                    <a:lstStyle/>
                    <a:p>
                      <a:pPr>
                        <a:lnSpc>
                          <a:spcPts val="900"/>
                        </a:lnSpc>
                        <a:spcBef>
                          <a:spcPts val="5"/>
                        </a:spcBef>
                        <a:spcAft>
                          <a:spcPts val="0"/>
                        </a:spcAft>
                      </a:pPr>
                      <a:endParaRPr lang="es-MX" sz="1000" b="0" dirty="0" smtClean="0">
                        <a:solidFill>
                          <a:schemeClr val="tx1"/>
                        </a:solidFill>
                        <a:effectLst/>
                        <a:latin typeface="Arial" panose="020B0604020202020204" pitchFamily="34" charset="0"/>
                        <a:ea typeface="Calibri"/>
                        <a:cs typeface="Arial" panose="020B0604020202020204" pitchFamily="34" charset="0"/>
                      </a:endParaRPr>
                    </a:p>
                    <a:p>
                      <a:pPr>
                        <a:lnSpc>
                          <a:spcPts val="900"/>
                        </a:lnSpc>
                        <a:spcBef>
                          <a:spcPts val="5"/>
                        </a:spcBef>
                        <a:spcAft>
                          <a:spcPts val="0"/>
                        </a:spcAft>
                      </a:pPr>
                      <a:endParaRPr lang="es-MX" sz="1000" b="0" dirty="0" smtClean="0">
                        <a:solidFill>
                          <a:schemeClr val="tx1"/>
                        </a:solidFill>
                        <a:effectLst/>
                        <a:latin typeface="Arial" panose="020B0604020202020204" pitchFamily="34" charset="0"/>
                        <a:ea typeface="Calibri"/>
                        <a:cs typeface="Arial" panose="020B0604020202020204" pitchFamily="34" charset="0"/>
                      </a:endParaRPr>
                    </a:p>
                    <a:p>
                      <a:pPr algn="ctr">
                        <a:lnSpc>
                          <a:spcPct val="100000"/>
                        </a:lnSpc>
                        <a:spcBef>
                          <a:spcPts val="5"/>
                        </a:spcBef>
                        <a:spcAft>
                          <a:spcPts val="0"/>
                        </a:spcAft>
                      </a:pPr>
                      <a:r>
                        <a:rPr lang="es-MX" sz="1000" b="0" dirty="0" smtClean="0">
                          <a:solidFill>
                            <a:schemeClr val="tx1"/>
                          </a:solidFill>
                          <a:effectLst/>
                          <a:latin typeface="Arial" panose="020B0604020202020204" pitchFamily="34" charset="0"/>
                          <a:ea typeface="Calibri"/>
                          <a:cs typeface="Arial" panose="020B0604020202020204" pitchFamily="34" charset="0"/>
                        </a:rPr>
                        <a:t>Subdirección Administrativa y Financiera</a:t>
                      </a:r>
                    </a:p>
                  </a:txBody>
                  <a:tcPr marL="0" marR="0" marT="0" marB="0" anchor="ctr">
                    <a:solidFill>
                      <a:schemeClr val="accent1">
                        <a:lumMod val="40000"/>
                        <a:lumOff val="60000"/>
                      </a:schemeClr>
                    </a:solidFill>
                  </a:tcPr>
                </a:tc>
                <a:tc>
                  <a:txBody>
                    <a:bodyPr/>
                    <a:lstStyle/>
                    <a:p>
                      <a:pPr marL="0" algn="ctr" defTabSz="914400" rtl="0" eaLnBrk="1" latinLnBrk="0" hangingPunct="1">
                        <a:lnSpc>
                          <a:spcPct val="100000"/>
                        </a:lnSpc>
                        <a:spcBef>
                          <a:spcPts val="5"/>
                        </a:spcBef>
                        <a:spcAft>
                          <a:spcPts val="0"/>
                        </a:spcAft>
                      </a:pPr>
                      <a:r>
                        <a:rPr lang="es-MX" sz="1000" b="0" kern="1200" dirty="0" smtClean="0">
                          <a:solidFill>
                            <a:schemeClr val="tx1"/>
                          </a:solidFill>
                          <a:effectLst/>
                          <a:latin typeface="Arial" panose="020B0604020202020204" pitchFamily="34" charset="0"/>
                          <a:ea typeface="Calibri"/>
                          <a:cs typeface="Arial" panose="020B0604020202020204" pitchFamily="34" charset="0"/>
                        </a:rPr>
                        <a:t>30 de junio de 2016</a:t>
                      </a:r>
                      <a:endParaRPr lang="es-CO" sz="1000" b="0"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000" b="1" dirty="0" smtClean="0">
                          <a:solidFill>
                            <a:schemeClr val="tx1"/>
                          </a:solidFill>
                          <a:effectLst/>
                          <a:latin typeface="Arial" panose="020B0604020202020204" pitchFamily="34" charset="0"/>
                          <a:ea typeface="Calibri"/>
                          <a:cs typeface="Arial" panose="020B0604020202020204" pitchFamily="34" charset="0"/>
                        </a:rPr>
                        <a:t>CUMPLIDA</a:t>
                      </a:r>
                    </a:p>
                  </a:txBody>
                  <a:tcPr marL="0" marR="0" marT="0" marB="0" anchor="ctr">
                    <a:solidFill>
                      <a:schemeClr val="accent1">
                        <a:lumMod val="40000"/>
                        <a:lumOff val="60000"/>
                      </a:schemeClr>
                    </a:solidFill>
                  </a:tcPr>
                </a:tc>
              </a:tr>
              <a:tr h="1996864">
                <a:tc>
                  <a:txBody>
                    <a:bodyPr/>
                    <a:lstStyle/>
                    <a:p>
                      <a:pPr algn="ctr"/>
                      <a:r>
                        <a:rPr lang="es-MX" sz="1000" dirty="0" smtClean="0">
                          <a:solidFill>
                            <a:schemeClr val="tx1"/>
                          </a:solidFill>
                          <a:latin typeface="Arial" panose="020B0604020202020204" pitchFamily="34" charset="0"/>
                          <a:cs typeface="Arial" panose="020B0604020202020204" pitchFamily="34" charset="0"/>
                        </a:rPr>
                        <a:t>7</a:t>
                      </a:r>
                      <a:endParaRPr lang="es-CO" sz="1000" dirty="0">
                        <a:solidFill>
                          <a:schemeClr val="tx1"/>
                        </a:solidFill>
                        <a:latin typeface="Arial" panose="020B0604020202020204" pitchFamily="34" charset="0"/>
                        <a:cs typeface="Arial" panose="020B0604020202020204" pitchFamily="34" charset="0"/>
                      </a:endParaRPr>
                    </a:p>
                  </a:txBody>
                  <a:tcPr marL="0" marR="0" marT="0" marB="0" anchor="ctr">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tx1"/>
                          </a:solidFill>
                          <a:effectLst/>
                          <a:latin typeface="Arial" panose="020B0604020202020204" pitchFamily="34" charset="0"/>
                          <a:ea typeface="+mn-ea"/>
                          <a:cs typeface="Arial" panose="020B0604020202020204" pitchFamily="34" charset="0"/>
                        </a:rPr>
                        <a:t>En la construcción de la Agenda Regulatoria se deben tener en cuenta aquellos proyectos que requieren de un acto administrativo previo, con el fin de establecer el cronograma respectivo.</a:t>
                      </a: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0" i="0" kern="1200" dirty="0" smtClean="0">
                        <a:solidFill>
                          <a:schemeClr val="tx1"/>
                        </a:solidFill>
                        <a:effectLst/>
                        <a:latin typeface="Arial" panose="020B0604020202020204" pitchFamily="34" charset="0"/>
                        <a:ea typeface="+mn-ea"/>
                        <a:cs typeface="Arial" panose="020B06040202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MX" sz="1000" b="1" i="0" kern="1200" dirty="0" smtClean="0">
                          <a:solidFill>
                            <a:schemeClr val="tx1"/>
                          </a:solidFill>
                          <a:effectLst/>
                          <a:latin typeface="Arial" panose="020B0604020202020204" pitchFamily="34" charset="0"/>
                          <a:ea typeface="+mn-ea"/>
                          <a:cs typeface="Arial" panose="020B0604020202020204" pitchFamily="34" charset="0"/>
                        </a:rPr>
                        <a:t>UNIDAD DE MEDIDA/CANTIDADES:</a:t>
                      </a: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000" b="0" i="0" kern="1200" dirty="0" smtClean="0">
                        <a:solidFill>
                          <a:schemeClr val="tx1"/>
                        </a:solidFill>
                        <a:effectLst/>
                        <a:latin typeface="Arial" panose="020B0604020202020204" pitchFamily="34" charset="0"/>
                        <a:ea typeface="+mn-ea"/>
                        <a:cs typeface="Arial" panose="020B06040202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tx1"/>
                          </a:solidFill>
                          <a:effectLst/>
                          <a:latin typeface="Arial" panose="020B0604020202020204" pitchFamily="34" charset="0"/>
                          <a:ea typeface="+mn-ea"/>
                          <a:cs typeface="Arial" panose="020B0604020202020204" pitchFamily="34" charset="0"/>
                        </a:rPr>
                        <a:t>-Agenda Regulatoria con nota aclaratoria sobre los proyectos precedentes que se requieren para poder expedir todos los proyectos de la agenda de manera armonizada.</a:t>
                      </a:r>
                    </a:p>
                  </a:txBody>
                  <a:tcPr marL="0" marR="0" marT="0" marB="0" anchor="ctr">
                    <a:solidFill>
                      <a:schemeClr val="accent1">
                        <a:lumMod val="40000"/>
                        <a:lumOff val="60000"/>
                      </a:schemeClr>
                    </a:solidFill>
                  </a:tcPr>
                </a:tc>
                <a:tc>
                  <a:txBody>
                    <a:bodyPr/>
                    <a:lstStyle/>
                    <a:p>
                      <a:pPr algn="just"/>
                      <a:r>
                        <a:rPr lang="es-MX" sz="1000" b="0" dirty="0" smtClean="0">
                          <a:solidFill>
                            <a:schemeClr val="tx1"/>
                          </a:solidFill>
                          <a:latin typeface="Arial" panose="020B0604020202020204" pitchFamily="34" charset="0"/>
                          <a:cs typeface="Arial" panose="020B0604020202020204" pitchFamily="34" charset="0"/>
                        </a:rPr>
                        <a:t>En la agenda regulatoria se encuentra  una casilla que  se denomina “proyecto precedente”, el cual contiene la descripción de los actos administrativos  que preceden</a:t>
                      </a:r>
                      <a:r>
                        <a:rPr lang="es-MX" sz="1000" b="0" baseline="0" dirty="0" smtClean="0">
                          <a:solidFill>
                            <a:schemeClr val="tx1"/>
                          </a:solidFill>
                          <a:latin typeface="Arial" panose="020B0604020202020204" pitchFamily="34" charset="0"/>
                          <a:cs typeface="Arial" panose="020B0604020202020204" pitchFamily="34" charset="0"/>
                        </a:rPr>
                        <a:t> a un proyecto que se encuentra programado.</a:t>
                      </a:r>
                      <a:endParaRPr lang="es-CO" sz="1000" b="0" dirty="0">
                        <a:solidFill>
                          <a:schemeClr val="tx1"/>
                        </a:solidFill>
                        <a:latin typeface="Arial" panose="020B0604020202020204" pitchFamily="34" charset="0"/>
                        <a:cs typeface="Arial" panose="020B0604020202020204" pitchFamily="34" charset="0"/>
                      </a:endParaRPr>
                    </a:p>
                  </a:txBody>
                  <a:tcPr marL="0" marR="0" marT="0" marB="0"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5"/>
                        </a:spcBef>
                        <a:spcAft>
                          <a:spcPts val="0"/>
                        </a:spcAft>
                        <a:buClrTx/>
                        <a:buSzTx/>
                        <a:buFontTx/>
                        <a:buNone/>
                        <a:tabLst/>
                        <a:defRPr/>
                      </a:pPr>
                      <a:r>
                        <a:rPr lang="es-MX" sz="1000" b="0" dirty="0" smtClean="0">
                          <a:solidFill>
                            <a:schemeClr val="tx1"/>
                          </a:solidFill>
                          <a:effectLst/>
                          <a:latin typeface="Arial" panose="020B0604020202020204" pitchFamily="34" charset="0"/>
                          <a:ea typeface="Calibri"/>
                          <a:cs typeface="Arial" panose="020B0604020202020204" pitchFamily="34" charset="0"/>
                        </a:rPr>
                        <a:t>Subdirección de Regulación</a:t>
                      </a:r>
                    </a:p>
                  </a:txBody>
                  <a:tcPr marL="0" marR="0" marT="0" marB="0" anchor="ctr">
                    <a:solidFill>
                      <a:schemeClr val="accent1">
                        <a:lumMod val="40000"/>
                        <a:lumOff val="60000"/>
                      </a:schemeClr>
                    </a:solidFill>
                  </a:tcPr>
                </a:tc>
                <a:tc>
                  <a:txBody>
                    <a:bodyPr/>
                    <a:lstStyle/>
                    <a:p>
                      <a:pPr marL="0" algn="ctr" defTabSz="914400" rtl="0" eaLnBrk="1" latinLnBrk="0" hangingPunct="1">
                        <a:lnSpc>
                          <a:spcPct val="100000"/>
                        </a:lnSpc>
                        <a:spcBef>
                          <a:spcPts val="5"/>
                        </a:spcBef>
                        <a:spcAft>
                          <a:spcPts val="0"/>
                        </a:spcAft>
                      </a:pPr>
                      <a:r>
                        <a:rPr lang="es-MX" sz="1000" b="0" kern="1200" dirty="0" smtClean="0">
                          <a:solidFill>
                            <a:schemeClr val="tx1"/>
                          </a:solidFill>
                          <a:effectLst/>
                          <a:latin typeface="Arial" panose="020B0604020202020204" pitchFamily="34" charset="0"/>
                          <a:ea typeface="Calibri"/>
                          <a:cs typeface="Arial" panose="020B0604020202020204" pitchFamily="34" charset="0"/>
                        </a:rPr>
                        <a:t>30 de junio de </a:t>
                      </a:r>
                    </a:p>
                    <a:p>
                      <a:pPr marL="0" algn="ctr" defTabSz="914400" rtl="0" eaLnBrk="1" latinLnBrk="0" hangingPunct="1">
                        <a:lnSpc>
                          <a:spcPct val="100000"/>
                        </a:lnSpc>
                        <a:spcBef>
                          <a:spcPts val="5"/>
                        </a:spcBef>
                        <a:spcAft>
                          <a:spcPts val="0"/>
                        </a:spcAft>
                      </a:pPr>
                      <a:r>
                        <a:rPr lang="es-MX" sz="1000" b="0" kern="1200" dirty="0" smtClean="0">
                          <a:solidFill>
                            <a:schemeClr val="tx1"/>
                          </a:solidFill>
                          <a:effectLst/>
                          <a:latin typeface="Arial" panose="020B0604020202020204" pitchFamily="34" charset="0"/>
                          <a:ea typeface="Calibri"/>
                          <a:cs typeface="Arial" panose="020B0604020202020204" pitchFamily="34" charset="0"/>
                        </a:rPr>
                        <a:t>2016</a:t>
                      </a:r>
                      <a:endParaRPr lang="es-CO" sz="1000" b="0"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solidFill>
                      <a:schemeClr val="accent1">
                        <a:lumMod val="40000"/>
                        <a:lumOff val="60000"/>
                      </a:schemeClr>
                    </a:solidFill>
                  </a:tcPr>
                </a:tc>
                <a:tc>
                  <a:txBody>
                    <a:bodyPr/>
                    <a:lstStyle/>
                    <a:p>
                      <a:pPr marL="0" marR="0" indent="0" algn="ctr" defTabSz="914400" rtl="0" eaLnBrk="1" fontAlgn="auto" latinLnBrk="0" hangingPunct="1">
                        <a:lnSpc>
                          <a:spcPts val="950"/>
                        </a:lnSpc>
                        <a:spcBef>
                          <a:spcPts val="15"/>
                        </a:spcBef>
                        <a:spcAft>
                          <a:spcPts val="0"/>
                        </a:spcAft>
                        <a:buClrTx/>
                        <a:buSzTx/>
                        <a:buFontTx/>
                        <a:buNone/>
                        <a:tabLst/>
                        <a:defRPr/>
                      </a:pPr>
                      <a:r>
                        <a:rPr lang="es-MX" sz="1000" b="1" dirty="0" smtClean="0">
                          <a:solidFill>
                            <a:schemeClr val="tx1"/>
                          </a:solidFill>
                          <a:effectLst/>
                          <a:latin typeface="Arial" panose="020B0604020202020204" pitchFamily="34" charset="0"/>
                          <a:ea typeface="Calibri"/>
                          <a:cs typeface="Arial" panose="020B0604020202020204" pitchFamily="34" charset="0"/>
                        </a:rPr>
                        <a:t>CUMPLIDA</a:t>
                      </a:r>
                    </a:p>
                  </a:txBody>
                  <a:tcPr marL="0" marR="0" marT="0" marB="0" anchor="ctr">
                    <a:solidFill>
                      <a:schemeClr val="accent1">
                        <a:lumMod val="40000"/>
                        <a:lumOff val="60000"/>
                      </a:schemeClr>
                    </a:solidFill>
                  </a:tcPr>
                </a:tc>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49814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PLAN DE MEJORAMIENTO DE LA CGR AL 30 DE </a:t>
            </a:r>
            <a:r>
              <a:rPr lang="es-CO" sz="2400" dirty="0"/>
              <a:t>SEPTIEMBRE </a:t>
            </a:r>
            <a:r>
              <a:rPr lang="es-CO" sz="2400" dirty="0" smtClean="0"/>
              <a:t>DE 2016</a:t>
            </a:r>
            <a:endParaRPr lang="es-CO" sz="2400" dirty="0"/>
          </a:p>
        </p:txBody>
      </p:sp>
      <p:graphicFrame>
        <p:nvGraphicFramePr>
          <p:cNvPr id="10" name="9 Tabla"/>
          <p:cNvGraphicFramePr>
            <a:graphicFrameLocks noGrp="1"/>
          </p:cNvGraphicFramePr>
          <p:nvPr>
            <p:extLst>
              <p:ext uri="{D42A27DB-BD31-4B8C-83A1-F6EECF244321}">
                <p14:modId xmlns:p14="http://schemas.microsoft.com/office/powerpoint/2010/main" val="3510945358"/>
              </p:ext>
            </p:extLst>
          </p:nvPr>
        </p:nvGraphicFramePr>
        <p:xfrm>
          <a:off x="179513" y="1700808"/>
          <a:ext cx="8784976" cy="4175723"/>
        </p:xfrm>
        <a:graphic>
          <a:graphicData uri="http://schemas.openxmlformats.org/drawingml/2006/table">
            <a:tbl>
              <a:tblPr firstRow="1" firstCol="1" lastRow="1" lastCol="1" bandRow="1" bandCol="1">
                <a:tableStyleId>{5C22544A-7EE6-4342-B048-85BDC9FD1C3A}</a:tableStyleId>
              </a:tblPr>
              <a:tblGrid>
                <a:gridCol w="726031"/>
                <a:gridCol w="2105490"/>
                <a:gridCol w="2425062"/>
                <a:gridCol w="1080120"/>
                <a:gridCol w="1584176"/>
                <a:gridCol w="864097"/>
              </a:tblGrid>
              <a:tr h="720080">
                <a:tc>
                  <a:txBody>
                    <a:bodyPr/>
                    <a:lstStyle/>
                    <a:p>
                      <a:pPr algn="ctr">
                        <a:lnSpc>
                          <a:spcPts val="1000"/>
                        </a:lnSpc>
                        <a:spcBef>
                          <a:spcPts val="90"/>
                        </a:spcBef>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750"/>
                        </a:lnSpc>
                        <a:spcBef>
                          <a:spcPts val="5"/>
                        </a:spcBef>
                        <a:spcAft>
                          <a:spcPts val="0"/>
                        </a:spcAft>
                      </a:pPr>
                      <a:r>
                        <a:rPr lang="es-MX" sz="1100" dirty="0" smtClean="0">
                          <a:effectLst/>
                        </a:rPr>
                        <a:t>ACCIÓN DE MEJORA/UNIDAD DE MEDIDA /CANTIDADES</a:t>
                      </a:r>
                      <a:endParaRPr lang="es-CO" sz="1100" dirty="0">
                        <a:effectLst/>
                      </a:endParaRPr>
                    </a:p>
                  </a:txBody>
                  <a:tcPr marL="0" marR="0" marT="0" marB="0" anchor="ctr">
                    <a:solidFill>
                      <a:schemeClr val="tx2"/>
                    </a:solidFill>
                  </a:tcPr>
                </a:tc>
                <a:tc>
                  <a:txBody>
                    <a:bodyPr/>
                    <a:lstStyle/>
                    <a:p>
                      <a:pPr algn="ctr">
                        <a:lnSpc>
                          <a:spcPts val="750"/>
                        </a:lnSpc>
                        <a:spcBef>
                          <a:spcPts val="5"/>
                        </a:spcBef>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dirty="0" smtClean="0">
                          <a:effectLst/>
                        </a:rPr>
                        <a:t>FECHA DE  VENCIMIENTO                                             INTERNA </a:t>
                      </a:r>
                      <a:endParaRPr lang="es-CO" sz="1100" dirty="0">
                        <a:effectLst/>
                      </a:endParaRPr>
                    </a:p>
                  </a:txBody>
                  <a:tcPr marL="0" marR="0" marT="0" marB="0" anchor="ctr">
                    <a:solidFill>
                      <a:schemeClr val="tx2"/>
                    </a:solidFill>
                  </a:tcPr>
                </a:tc>
                <a:tc>
                  <a:txBody>
                    <a:bodyPr/>
                    <a:lstStyle/>
                    <a:p>
                      <a:pPr algn="ctr">
                        <a:lnSpc>
                          <a:spcPts val="750"/>
                        </a:lnSpc>
                        <a:spcBef>
                          <a:spcPts val="5"/>
                        </a:spcBef>
                        <a:spcAft>
                          <a:spcPts val="0"/>
                        </a:spcAft>
                      </a:pP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nchor="ctr">
                    <a:solidFill>
                      <a:schemeClr val="tx2"/>
                    </a:solidFill>
                  </a:tcPr>
                </a:tc>
              </a:tr>
              <a:tr h="1800200">
                <a:tc>
                  <a:txBody>
                    <a:bodyPr/>
                    <a:lstStyle/>
                    <a:p>
                      <a:pPr algn="ctr"/>
                      <a:r>
                        <a:rPr lang="es-MX" sz="1000" b="1" dirty="0" smtClean="0">
                          <a:solidFill>
                            <a:schemeClr val="tx1"/>
                          </a:solidFill>
                          <a:latin typeface="Arial" panose="020B0604020202020204" pitchFamily="34" charset="0"/>
                          <a:cs typeface="Arial" panose="020B0604020202020204" pitchFamily="34" charset="0"/>
                        </a:rPr>
                        <a:t>8</a:t>
                      </a:r>
                      <a:endParaRPr lang="es-CO" sz="1000" b="1" dirty="0">
                        <a:solidFill>
                          <a:schemeClr val="tx1"/>
                        </a:solidFill>
                        <a:latin typeface="Arial" panose="020B0604020202020204" pitchFamily="34" charset="0"/>
                        <a:cs typeface="Arial" panose="020B0604020202020204" pitchFamily="34" charset="0"/>
                      </a:endParaRPr>
                    </a:p>
                  </a:txBody>
                  <a:tcPr marL="0" marR="0" marT="0" marB="0" anchor="ctr">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tx1"/>
                          </a:solidFill>
                          <a:effectLst/>
                          <a:latin typeface="Arial" panose="020B0604020202020204" pitchFamily="34" charset="0"/>
                          <a:ea typeface="+mn-ea"/>
                          <a:cs typeface="Arial" panose="020B0604020202020204" pitchFamily="34" charset="0"/>
                        </a:rPr>
                        <a:t>Utilizar la página web de la Entidad para socializar las solicitudes de modificación de costos de referencia o  fórmulas tarifarias, que presenten las personas prestadoras de los servicios públicos.</a:t>
                      </a:r>
                    </a:p>
                    <a:p>
                      <a:pPr marL="0" marR="0" indent="0" algn="just" defTabSz="914400" rtl="0" eaLnBrk="1" fontAlgn="auto" latinLnBrk="0" hangingPunct="1">
                        <a:lnSpc>
                          <a:spcPct val="100000"/>
                        </a:lnSpc>
                        <a:spcBef>
                          <a:spcPts val="0"/>
                        </a:spcBef>
                        <a:spcAft>
                          <a:spcPts val="0"/>
                        </a:spcAft>
                        <a:buClrTx/>
                        <a:buSzTx/>
                        <a:buFontTx/>
                        <a:buNone/>
                        <a:tabLst/>
                        <a:defRPr/>
                      </a:pPr>
                      <a:endParaRPr lang="es-MX" sz="1000" b="0" i="0" kern="1200" dirty="0" smtClean="0">
                        <a:solidFill>
                          <a:schemeClr val="tx1"/>
                        </a:solidFill>
                        <a:effectLst/>
                        <a:latin typeface="Arial" panose="020B0604020202020204" pitchFamily="34" charset="0"/>
                        <a:ea typeface="+mn-ea"/>
                        <a:cs typeface="Arial" panose="020B06040202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MX" sz="1000" b="1" i="0" kern="1200" dirty="0" smtClean="0">
                          <a:solidFill>
                            <a:schemeClr val="tx1"/>
                          </a:solidFill>
                          <a:effectLst/>
                          <a:latin typeface="Arial" panose="020B0604020202020204" pitchFamily="34" charset="0"/>
                          <a:ea typeface="+mn-ea"/>
                          <a:cs typeface="Arial" panose="020B0604020202020204" pitchFamily="34" charset="0"/>
                        </a:rPr>
                        <a:t>UNIDAD DE MEDIDA/CANTIDADES: </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000" b="0" i="0" kern="1200" dirty="0" smtClean="0">
                          <a:solidFill>
                            <a:schemeClr val="tx1"/>
                          </a:solidFill>
                          <a:effectLst/>
                          <a:latin typeface="Arial" panose="020B0604020202020204" pitchFamily="34" charset="0"/>
                          <a:ea typeface="+mn-ea"/>
                          <a:cs typeface="Arial" panose="020B0604020202020204" pitchFamily="34" charset="0"/>
                        </a:rPr>
                        <a:t>-Creación de un link en la página WEB para la publicación de las solicitudes de modificación.</a:t>
                      </a:r>
                    </a:p>
                  </a:txBody>
                  <a:tcPr marL="0" marR="0" marT="0" marB="0" anchor="ctr">
                    <a:solidFill>
                      <a:schemeClr val="accent1">
                        <a:lumMod val="40000"/>
                        <a:lumOff val="60000"/>
                      </a:schemeClr>
                    </a:solidFill>
                  </a:tcPr>
                </a:tc>
                <a:tc>
                  <a:txBody>
                    <a:bodyPr/>
                    <a:lstStyle/>
                    <a:p>
                      <a:pPr algn="just"/>
                      <a:r>
                        <a:rPr lang="es-CO" sz="1000" b="0" kern="1200" dirty="0" smtClean="0">
                          <a:solidFill>
                            <a:schemeClr val="dk1"/>
                          </a:solidFill>
                          <a:effectLst/>
                          <a:latin typeface="Arial" panose="020B0604020202020204" pitchFamily="34" charset="0"/>
                          <a:ea typeface="+mn-ea"/>
                          <a:cs typeface="Arial" panose="020B0604020202020204" pitchFamily="34" charset="0"/>
                        </a:rPr>
                        <a:t>A la fecha existe el canal en la página web y en el aplicativo de normatividad para la publicación del estado de las solicitudes de modificación de costos. A 30 de septiembre se expidieron 5 autos de inicio o comunicados de prensa que dan inicio a actuaciones administrativas y su desarrollo. </a:t>
                      </a:r>
                    </a:p>
                  </a:txBody>
                  <a:tcPr marL="0" marR="0" marT="0" marB="0"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5"/>
                        </a:spcBef>
                        <a:spcAft>
                          <a:spcPts val="0"/>
                        </a:spcAft>
                        <a:buClrTx/>
                        <a:buSzTx/>
                        <a:buFontTx/>
                        <a:buNone/>
                        <a:tabLst/>
                        <a:defRPr/>
                      </a:pPr>
                      <a:r>
                        <a:rPr lang="es-MX" sz="1000" b="0" dirty="0" smtClean="0">
                          <a:solidFill>
                            <a:schemeClr val="tx1"/>
                          </a:solidFill>
                          <a:effectLst/>
                          <a:latin typeface="Arial" panose="020B0604020202020204" pitchFamily="34" charset="0"/>
                          <a:ea typeface="Calibri"/>
                          <a:cs typeface="Arial" panose="020B0604020202020204" pitchFamily="34" charset="0"/>
                        </a:rPr>
                        <a:t>Subdirección de Regulación</a:t>
                      </a:r>
                    </a:p>
                  </a:txBody>
                  <a:tcPr marL="0" marR="0" marT="0" marB="0" anchor="ctr">
                    <a:solidFill>
                      <a:schemeClr val="accent1">
                        <a:lumMod val="40000"/>
                        <a:lumOff val="60000"/>
                      </a:schemeClr>
                    </a:solidFill>
                  </a:tcPr>
                </a:tc>
                <a:tc>
                  <a:txBody>
                    <a:bodyPr/>
                    <a:lstStyle/>
                    <a:p>
                      <a:pPr algn="ctr">
                        <a:lnSpc>
                          <a:spcPts val="1000"/>
                        </a:lnSpc>
                        <a:spcBef>
                          <a:spcPts val="50"/>
                        </a:spcBef>
                        <a:spcAft>
                          <a:spcPts val="0"/>
                        </a:spcAft>
                      </a:pPr>
                      <a:r>
                        <a:rPr lang="es-MX" sz="1000" b="0" dirty="0" smtClean="0">
                          <a:solidFill>
                            <a:schemeClr val="tx1"/>
                          </a:solidFill>
                          <a:effectLst/>
                          <a:latin typeface="Arial" panose="020B0604020202020204" pitchFamily="34" charset="0"/>
                          <a:ea typeface="Calibri"/>
                          <a:cs typeface="Arial" panose="020B0604020202020204" pitchFamily="34" charset="0"/>
                        </a:rPr>
                        <a:t>30 de junio de 2016</a:t>
                      </a:r>
                      <a:endParaRPr lang="es-CO" sz="1000" b="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000" b="1" dirty="0" smtClean="0">
                          <a:solidFill>
                            <a:schemeClr val="tx1"/>
                          </a:solidFill>
                          <a:effectLst/>
                          <a:latin typeface="Arial" panose="020B0604020202020204" pitchFamily="34" charset="0"/>
                          <a:ea typeface="Calibri"/>
                          <a:cs typeface="Arial" panose="020B0604020202020204" pitchFamily="34" charset="0"/>
                        </a:rPr>
                        <a:t>CUMPLIDA</a:t>
                      </a:r>
                      <a:endParaRPr lang="es-CO" sz="1000" b="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solidFill>
                      <a:schemeClr val="accent1">
                        <a:lumMod val="40000"/>
                        <a:lumOff val="60000"/>
                      </a:schemeClr>
                    </a:solidFill>
                  </a:tcPr>
                </a:tc>
              </a:tr>
              <a:tr h="1626843">
                <a:tc>
                  <a:txBody>
                    <a:bodyPr/>
                    <a:lstStyle/>
                    <a:p>
                      <a:pPr marL="12065" marR="3175" algn="ctr">
                        <a:lnSpc>
                          <a:spcPct val="107000"/>
                        </a:lnSpc>
                        <a:spcBef>
                          <a:spcPts val="445"/>
                        </a:spcBef>
                        <a:spcAft>
                          <a:spcPts val="0"/>
                        </a:spcAft>
                      </a:pPr>
                      <a:r>
                        <a:rPr lang="es-MX" sz="1000" b="1" dirty="0" smtClean="0">
                          <a:solidFill>
                            <a:schemeClr val="tx1"/>
                          </a:solidFill>
                          <a:effectLst/>
                          <a:latin typeface="Arial" panose="020B0604020202020204" pitchFamily="34" charset="0"/>
                          <a:ea typeface="Calibri"/>
                          <a:cs typeface="Arial" panose="020B0604020202020204" pitchFamily="34" charset="0"/>
                        </a:rPr>
                        <a:t>10</a:t>
                      </a:r>
                      <a:endParaRPr lang="es-CO" sz="1000" b="1"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solidFill>
                      <a:schemeClr val="accent1">
                        <a:lumMod val="40000"/>
                        <a:lumOff val="60000"/>
                      </a:schemeClr>
                    </a:solidFill>
                  </a:tcPr>
                </a:tc>
                <a:tc>
                  <a:txBody>
                    <a:bodyPr/>
                    <a:lstStyle/>
                    <a:p>
                      <a:pPr algn="just">
                        <a:lnSpc>
                          <a:spcPct val="100000"/>
                        </a:lnSpc>
                        <a:spcBef>
                          <a:spcPts val="5"/>
                        </a:spcBef>
                        <a:spcAft>
                          <a:spcPts val="0"/>
                        </a:spcAft>
                      </a:pPr>
                      <a:endParaRPr lang="es-CO" sz="1000" b="0" kern="1200" dirty="0" smtClean="0">
                        <a:solidFill>
                          <a:schemeClr val="dk1"/>
                        </a:solidFill>
                        <a:effectLst/>
                        <a:latin typeface="Arial" panose="020B0604020202020204" pitchFamily="34" charset="0"/>
                        <a:ea typeface="+mn-ea"/>
                        <a:cs typeface="Arial" panose="020B0604020202020204" pitchFamily="34" charset="0"/>
                      </a:endParaRPr>
                    </a:p>
                    <a:p>
                      <a:pPr algn="just">
                        <a:lnSpc>
                          <a:spcPct val="100000"/>
                        </a:lnSpc>
                        <a:spcBef>
                          <a:spcPts val="5"/>
                        </a:spcBef>
                        <a:spcAft>
                          <a:spcPts val="0"/>
                        </a:spcAft>
                      </a:pPr>
                      <a:r>
                        <a:rPr lang="es-CO" sz="1000" b="0" kern="1200" dirty="0" smtClean="0">
                          <a:solidFill>
                            <a:schemeClr val="dk1"/>
                          </a:solidFill>
                          <a:effectLst/>
                          <a:latin typeface="Arial" panose="020B0604020202020204" pitchFamily="34" charset="0"/>
                          <a:ea typeface="+mn-ea"/>
                          <a:cs typeface="Arial" panose="020B0604020202020204" pitchFamily="34" charset="0"/>
                        </a:rPr>
                        <a:t>Documentar los procedimientos de cobro persuasivo y cobro coactivo.</a:t>
                      </a:r>
                    </a:p>
                    <a:p>
                      <a:pPr algn="just">
                        <a:lnSpc>
                          <a:spcPct val="100000"/>
                        </a:lnSpc>
                        <a:spcBef>
                          <a:spcPts val="5"/>
                        </a:spcBef>
                        <a:spcAft>
                          <a:spcPts val="0"/>
                        </a:spcAft>
                      </a:pPr>
                      <a:endParaRPr lang="es-MX" sz="1000" b="0" kern="1200" dirty="0" smtClean="0">
                        <a:solidFill>
                          <a:schemeClr val="dk1"/>
                        </a:solidFill>
                        <a:effectLst/>
                        <a:latin typeface="Arial" panose="020B0604020202020204" pitchFamily="34" charset="0"/>
                        <a:ea typeface="+mn-ea"/>
                        <a:cs typeface="Arial" panose="020B0604020202020204" pitchFamily="34" charset="0"/>
                      </a:endParaRPr>
                    </a:p>
                    <a:p>
                      <a:pPr marL="0" marR="0" indent="0" algn="just" defTabSz="914400" rtl="0" eaLnBrk="1" fontAlgn="auto" latinLnBrk="0" hangingPunct="1">
                        <a:lnSpc>
                          <a:spcPct val="100000"/>
                        </a:lnSpc>
                        <a:spcBef>
                          <a:spcPts val="5"/>
                        </a:spcBef>
                        <a:spcAft>
                          <a:spcPts val="0"/>
                        </a:spcAft>
                        <a:buClrTx/>
                        <a:buSzTx/>
                        <a:buFontTx/>
                        <a:buNone/>
                        <a:tabLst/>
                        <a:defRPr/>
                      </a:pPr>
                      <a:r>
                        <a:rPr lang="es-CO" sz="1000" b="1" kern="1200" dirty="0" smtClean="0">
                          <a:solidFill>
                            <a:schemeClr val="dk1"/>
                          </a:solidFill>
                          <a:latin typeface="Arial" panose="020B0604020202020204" pitchFamily="34" charset="0"/>
                          <a:ea typeface="+mn-ea"/>
                          <a:cs typeface="Arial" panose="020B0604020202020204" pitchFamily="34" charset="0"/>
                        </a:rPr>
                        <a:t>UNIDAD DE MEDIDA/CANTIDADES:</a:t>
                      </a:r>
                    </a:p>
                    <a:p>
                      <a:pPr marL="0" marR="0" indent="0" algn="just" defTabSz="914400" rtl="0" eaLnBrk="1" fontAlgn="auto" latinLnBrk="0" hangingPunct="1">
                        <a:lnSpc>
                          <a:spcPct val="100000"/>
                        </a:lnSpc>
                        <a:spcBef>
                          <a:spcPts val="5"/>
                        </a:spcBef>
                        <a:spcAft>
                          <a:spcPts val="0"/>
                        </a:spcAft>
                        <a:buClrTx/>
                        <a:buSzTx/>
                        <a:buFontTx/>
                        <a:buNone/>
                        <a:tabLst/>
                        <a:defRPr/>
                      </a:pPr>
                      <a:endParaRPr lang="es-CO" sz="1000" b="1" kern="1200" dirty="0" smtClean="0">
                        <a:solidFill>
                          <a:schemeClr val="dk1"/>
                        </a:solidFill>
                        <a:latin typeface="Arial" panose="020B0604020202020204" pitchFamily="34" charset="0"/>
                        <a:ea typeface="+mn-ea"/>
                        <a:cs typeface="Arial" panose="020B0604020202020204" pitchFamily="34" charset="0"/>
                      </a:endParaRPr>
                    </a:p>
                    <a:p>
                      <a:pPr algn="just">
                        <a:lnSpc>
                          <a:spcPct val="100000"/>
                        </a:lnSpc>
                        <a:spcBef>
                          <a:spcPts val="5"/>
                        </a:spcBef>
                        <a:spcAft>
                          <a:spcPts val="0"/>
                        </a:spcAft>
                      </a:pPr>
                      <a:r>
                        <a:rPr lang="es-CO" sz="1000" b="0" kern="1200" dirty="0" smtClean="0">
                          <a:solidFill>
                            <a:schemeClr val="dk1"/>
                          </a:solidFill>
                          <a:effectLst/>
                          <a:latin typeface="Arial" panose="020B0604020202020204" pitchFamily="34" charset="0"/>
                          <a:ea typeface="+mn-ea"/>
                          <a:cs typeface="Arial" panose="020B0604020202020204" pitchFamily="34" charset="0"/>
                        </a:rPr>
                        <a:t>-Procedimientos de cobro persuasivo y cobro coactivo aprobados en SIGC.</a:t>
                      </a:r>
                    </a:p>
                    <a:p>
                      <a:pPr algn="just">
                        <a:lnSpc>
                          <a:spcPct val="100000"/>
                        </a:lnSpc>
                        <a:spcBef>
                          <a:spcPts val="5"/>
                        </a:spcBef>
                        <a:spcAft>
                          <a:spcPts val="0"/>
                        </a:spcAft>
                      </a:pPr>
                      <a:endParaRPr lang="es-CO" sz="1000" b="0" kern="1200" dirty="0">
                        <a:solidFill>
                          <a:schemeClr val="dk1"/>
                        </a:solidFill>
                        <a:effectLst/>
                        <a:latin typeface="Arial" panose="020B0604020202020204" pitchFamily="34" charset="0"/>
                        <a:ea typeface="+mn-ea"/>
                        <a:cs typeface="Arial" panose="020B0604020202020204" pitchFamily="34" charset="0"/>
                      </a:endParaRPr>
                    </a:p>
                  </a:txBody>
                  <a:tcPr marL="0" marR="0" marT="0" marB="0" anchor="ctr">
                    <a:solidFill>
                      <a:schemeClr val="accent1">
                        <a:lumMod val="40000"/>
                        <a:lumOff val="60000"/>
                      </a:schemeClr>
                    </a:solidFill>
                  </a:tcPr>
                </a:tc>
                <a:tc>
                  <a:txBody>
                    <a:bodyPr/>
                    <a:lstStyle/>
                    <a:p>
                      <a:pPr>
                        <a:lnSpc>
                          <a:spcPct val="100000"/>
                        </a:lnSpc>
                      </a:pPr>
                      <a:r>
                        <a:rPr lang="es-CO" sz="1000" b="0" kern="1200" dirty="0" smtClean="0">
                          <a:solidFill>
                            <a:schemeClr val="dk1"/>
                          </a:solidFill>
                          <a:effectLst/>
                          <a:latin typeface="Arial" panose="020B0604020202020204" pitchFamily="34" charset="0"/>
                          <a:ea typeface="+mn-ea"/>
                          <a:cs typeface="Arial" panose="020B0604020202020204" pitchFamily="34" charset="0"/>
                        </a:rPr>
                        <a:t>Los dos procedimientos se encuentran documentados en la carpeta de</a:t>
                      </a:r>
                      <a:r>
                        <a:rPr lang="es-CO" sz="1000" b="0" kern="1200" baseline="0" dirty="0" smtClean="0">
                          <a:solidFill>
                            <a:schemeClr val="dk1"/>
                          </a:solidFill>
                          <a:effectLst/>
                          <a:latin typeface="Arial" panose="020B0604020202020204" pitchFamily="34" charset="0"/>
                          <a:ea typeface="+mn-ea"/>
                          <a:cs typeface="Arial" panose="020B0604020202020204" pitchFamily="34" charset="0"/>
                        </a:rPr>
                        <a:t> </a:t>
                      </a:r>
                      <a:r>
                        <a:rPr lang="es-CO" sz="1000" b="0" kern="1200" dirty="0" smtClean="0">
                          <a:solidFill>
                            <a:schemeClr val="dk1"/>
                          </a:solidFill>
                          <a:effectLst/>
                          <a:latin typeface="Arial" panose="020B0604020202020204" pitchFamily="34" charset="0"/>
                          <a:ea typeface="+mn-ea"/>
                          <a:cs typeface="Arial" panose="020B0604020202020204" pitchFamily="34" charset="0"/>
                        </a:rPr>
                        <a:t>calidad / gestión financiera, así:</a:t>
                      </a:r>
                    </a:p>
                    <a:p>
                      <a:pPr>
                        <a:lnSpc>
                          <a:spcPct val="100000"/>
                        </a:lnSpc>
                      </a:pPr>
                      <a:r>
                        <a:rPr lang="es-CO" sz="1000" b="0" kern="1200" dirty="0" smtClean="0">
                          <a:solidFill>
                            <a:schemeClr val="dk1"/>
                          </a:solidFill>
                          <a:effectLst/>
                          <a:latin typeface="Arial" panose="020B0604020202020204" pitchFamily="34" charset="0"/>
                          <a:ea typeface="+mn-ea"/>
                          <a:cs typeface="Arial" panose="020B0604020202020204" pitchFamily="34" charset="0"/>
                        </a:rPr>
                        <a:t>1.- “FIN-PRC06 Procedimiento de Cobro Persuasivo V02”.</a:t>
                      </a:r>
                    </a:p>
                    <a:p>
                      <a:pPr>
                        <a:lnSpc>
                          <a:spcPct val="100000"/>
                        </a:lnSpc>
                      </a:pPr>
                      <a:r>
                        <a:rPr lang="es-CO" sz="1000" b="0" kern="1200" dirty="0" smtClean="0">
                          <a:solidFill>
                            <a:schemeClr val="dk1"/>
                          </a:solidFill>
                          <a:effectLst/>
                          <a:latin typeface="Arial" panose="020B0604020202020204" pitchFamily="34" charset="0"/>
                          <a:ea typeface="+mn-ea"/>
                          <a:cs typeface="Arial" panose="020B0604020202020204" pitchFamily="34" charset="0"/>
                        </a:rPr>
                        <a:t>2.- “FIN-PRC07 Procedimiento de Cobro Coactivo V03”.</a:t>
                      </a:r>
                    </a:p>
                    <a:p>
                      <a:pPr>
                        <a:lnSpc>
                          <a:spcPct val="100000"/>
                        </a:lnSpc>
                        <a:spcBef>
                          <a:spcPts val="50"/>
                        </a:spcBef>
                        <a:spcAft>
                          <a:spcPts val="0"/>
                        </a:spcAft>
                      </a:pPr>
                      <a:endParaRPr lang="es-CO" sz="1000" b="0" dirty="0">
                        <a:solidFill>
                          <a:schemeClr val="tx1"/>
                        </a:solidFill>
                        <a:effectLst/>
                        <a:latin typeface="Arial" panose="020B0604020202020204" pitchFamily="34" charset="0"/>
                        <a:cs typeface="Arial" panose="020B0604020202020204" pitchFamily="34" charset="0"/>
                      </a:endParaRP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es-MX" sz="1000" b="0" dirty="0" smtClean="0">
                          <a:solidFill>
                            <a:schemeClr val="tx1"/>
                          </a:solidFill>
                          <a:effectLst/>
                          <a:latin typeface="Arial" panose="020B0604020202020204" pitchFamily="34" charset="0"/>
                          <a:ea typeface="Calibri"/>
                          <a:cs typeface="Arial" panose="020B0604020202020204" pitchFamily="34" charset="0"/>
                        </a:rPr>
                        <a:t>Subdirección </a:t>
                      </a:r>
                    </a:p>
                    <a:p>
                      <a:pPr algn="ctr">
                        <a:lnSpc>
                          <a:spcPct val="100000"/>
                        </a:lnSpc>
                        <a:spcBef>
                          <a:spcPts val="5"/>
                        </a:spcBef>
                        <a:spcAft>
                          <a:spcPts val="0"/>
                        </a:spcAft>
                      </a:pPr>
                      <a:r>
                        <a:rPr lang="es-MX" sz="1000" b="0" dirty="0" smtClean="0">
                          <a:solidFill>
                            <a:schemeClr val="tx1"/>
                          </a:solidFill>
                          <a:effectLst/>
                          <a:latin typeface="Arial" panose="020B0604020202020204" pitchFamily="34" charset="0"/>
                          <a:ea typeface="Calibri"/>
                          <a:cs typeface="Arial" panose="020B0604020202020204" pitchFamily="34" charset="0"/>
                        </a:rPr>
                        <a:t>Administrativa y Financiera </a:t>
                      </a:r>
                      <a:endParaRPr lang="es-CO" sz="1000" b="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solidFill>
                      <a:schemeClr val="accent1">
                        <a:lumMod val="40000"/>
                        <a:lumOff val="60000"/>
                      </a:schemeClr>
                    </a:solidFill>
                  </a:tcPr>
                </a:tc>
                <a:tc>
                  <a:txBody>
                    <a:bodyPr/>
                    <a:lstStyle/>
                    <a:p>
                      <a:pPr algn="ctr">
                        <a:lnSpc>
                          <a:spcPts val="500"/>
                        </a:lnSpc>
                        <a:spcBef>
                          <a:spcPts val="50"/>
                        </a:spcBef>
                        <a:spcAft>
                          <a:spcPts val="0"/>
                        </a:spcAft>
                      </a:pPr>
                      <a:r>
                        <a:rPr lang="es-MX" sz="1000" b="0" dirty="0" smtClean="0">
                          <a:solidFill>
                            <a:schemeClr val="tx1"/>
                          </a:solidFill>
                          <a:effectLst/>
                          <a:latin typeface="Arial" panose="020B0604020202020204" pitchFamily="34" charset="0"/>
                          <a:ea typeface="Calibri"/>
                          <a:cs typeface="Arial" panose="020B0604020202020204" pitchFamily="34" charset="0"/>
                        </a:rPr>
                        <a:t>29 de</a:t>
                      </a:r>
                      <a:r>
                        <a:rPr lang="es-MX" sz="1000" b="0" baseline="0" dirty="0" smtClean="0">
                          <a:solidFill>
                            <a:schemeClr val="tx1"/>
                          </a:solidFill>
                          <a:effectLst/>
                          <a:latin typeface="Arial" panose="020B0604020202020204" pitchFamily="34" charset="0"/>
                          <a:ea typeface="Calibri"/>
                          <a:cs typeface="Arial" panose="020B0604020202020204" pitchFamily="34" charset="0"/>
                        </a:rPr>
                        <a:t> febrero de 2016</a:t>
                      </a:r>
                      <a:endParaRPr lang="es-CO" sz="1000" b="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000" b="1" dirty="0" smtClean="0">
                          <a:solidFill>
                            <a:schemeClr val="tx1"/>
                          </a:solidFill>
                          <a:effectLst/>
                          <a:latin typeface="Arial" panose="020B0604020202020204" pitchFamily="34" charset="0"/>
                          <a:ea typeface="Calibri"/>
                          <a:cs typeface="Arial" panose="020B0604020202020204" pitchFamily="34" charset="0"/>
                        </a:rPr>
                        <a:t> CUMPLIDA</a:t>
                      </a:r>
                      <a:endParaRPr lang="es-CO" sz="1000" b="1"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solidFill>
                      <a:schemeClr val="accent1">
                        <a:lumMod val="40000"/>
                        <a:lumOff val="60000"/>
                      </a:schemeClr>
                    </a:solidFill>
                  </a:tcPr>
                </a:tc>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9541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PLAN DE MEJORAMIENTO DE LA CGR AL 30 DE </a:t>
            </a:r>
            <a:r>
              <a:rPr lang="es-CO" sz="2400" dirty="0"/>
              <a:t>SEPTIEMBRE </a:t>
            </a:r>
            <a:r>
              <a:rPr lang="es-CO" sz="2400" dirty="0" smtClean="0"/>
              <a:t>DE 2016</a:t>
            </a:r>
            <a:endParaRPr lang="es-CO" sz="2400" dirty="0"/>
          </a:p>
        </p:txBody>
      </p:sp>
      <p:graphicFrame>
        <p:nvGraphicFramePr>
          <p:cNvPr id="10" name="9 Tabla"/>
          <p:cNvGraphicFramePr>
            <a:graphicFrameLocks noGrp="1"/>
          </p:cNvGraphicFramePr>
          <p:nvPr>
            <p:extLst>
              <p:ext uri="{D42A27DB-BD31-4B8C-83A1-F6EECF244321}">
                <p14:modId xmlns:p14="http://schemas.microsoft.com/office/powerpoint/2010/main" val="307331873"/>
              </p:ext>
            </p:extLst>
          </p:nvPr>
        </p:nvGraphicFramePr>
        <p:xfrm>
          <a:off x="179513" y="1700808"/>
          <a:ext cx="8784976" cy="4147123"/>
        </p:xfrm>
        <a:graphic>
          <a:graphicData uri="http://schemas.openxmlformats.org/drawingml/2006/table">
            <a:tbl>
              <a:tblPr firstRow="1" firstCol="1" lastRow="1" lastCol="1" bandRow="1" bandCol="1">
                <a:tableStyleId>{5C22544A-7EE6-4342-B048-85BDC9FD1C3A}</a:tableStyleId>
              </a:tblPr>
              <a:tblGrid>
                <a:gridCol w="726031"/>
                <a:gridCol w="2082280"/>
                <a:gridCol w="2448272"/>
                <a:gridCol w="1080120"/>
                <a:gridCol w="1584176"/>
                <a:gridCol w="864097"/>
              </a:tblGrid>
              <a:tr h="720080">
                <a:tc>
                  <a:txBody>
                    <a:bodyPr/>
                    <a:lstStyle/>
                    <a:p>
                      <a:pPr algn="ctr">
                        <a:lnSpc>
                          <a:spcPts val="1000"/>
                        </a:lnSpc>
                        <a:spcBef>
                          <a:spcPts val="90"/>
                        </a:spcBef>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750"/>
                        </a:lnSpc>
                        <a:spcBef>
                          <a:spcPts val="5"/>
                        </a:spcBef>
                        <a:spcAft>
                          <a:spcPts val="0"/>
                        </a:spcAft>
                      </a:pPr>
                      <a:r>
                        <a:rPr lang="es-MX" sz="1100" dirty="0" smtClean="0">
                          <a:effectLst/>
                        </a:rPr>
                        <a:t>ACCIÓN DE MEJORA/UNIDAD DE MEDIDA /CANTIDADES</a:t>
                      </a:r>
                      <a:endParaRPr lang="es-CO" sz="1100" dirty="0">
                        <a:effectLst/>
                      </a:endParaRPr>
                    </a:p>
                  </a:txBody>
                  <a:tcPr marL="0" marR="0" marT="0" marB="0" anchor="ctr">
                    <a:solidFill>
                      <a:schemeClr val="tx2"/>
                    </a:solidFill>
                  </a:tcPr>
                </a:tc>
                <a:tc>
                  <a:txBody>
                    <a:bodyPr/>
                    <a:lstStyle/>
                    <a:p>
                      <a:pPr algn="ctr">
                        <a:lnSpc>
                          <a:spcPts val="750"/>
                        </a:lnSpc>
                        <a:spcBef>
                          <a:spcPts val="5"/>
                        </a:spcBef>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dirty="0" smtClean="0">
                          <a:effectLst/>
                        </a:rPr>
                        <a:t>FECHA DE  VENCIMIENTO                                             INTERNA </a:t>
                      </a:r>
                      <a:endParaRPr lang="es-CO" sz="1100" dirty="0">
                        <a:effectLst/>
                      </a:endParaRPr>
                    </a:p>
                  </a:txBody>
                  <a:tcPr marL="0" marR="0" marT="0" marB="0" anchor="ctr">
                    <a:solidFill>
                      <a:schemeClr val="tx2"/>
                    </a:solidFill>
                  </a:tcPr>
                </a:tc>
                <a:tc>
                  <a:txBody>
                    <a:bodyPr/>
                    <a:lstStyle/>
                    <a:p>
                      <a:pPr algn="ctr">
                        <a:lnSpc>
                          <a:spcPts val="750"/>
                        </a:lnSpc>
                        <a:spcBef>
                          <a:spcPts val="5"/>
                        </a:spcBef>
                        <a:spcAft>
                          <a:spcPts val="0"/>
                        </a:spcAft>
                      </a:pP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nchor="ctr">
                    <a:solidFill>
                      <a:schemeClr val="tx2"/>
                    </a:solidFill>
                  </a:tcPr>
                </a:tc>
              </a:tr>
              <a:tr h="1800200">
                <a:tc>
                  <a:txBody>
                    <a:bodyPr/>
                    <a:lstStyle/>
                    <a:p>
                      <a:pPr algn="ctr"/>
                      <a:r>
                        <a:rPr lang="es-MX" sz="1000" dirty="0" smtClean="0">
                          <a:solidFill>
                            <a:schemeClr val="tx1"/>
                          </a:solidFill>
                          <a:latin typeface="Arial" panose="020B0604020202020204" pitchFamily="34" charset="0"/>
                          <a:cs typeface="Arial" panose="020B0604020202020204" pitchFamily="34" charset="0"/>
                        </a:rPr>
                        <a:t>11</a:t>
                      </a:r>
                      <a:endParaRPr lang="es-CO" sz="1000" dirty="0">
                        <a:solidFill>
                          <a:schemeClr val="tx1"/>
                        </a:solidFill>
                        <a:latin typeface="Arial" panose="020B0604020202020204" pitchFamily="34" charset="0"/>
                        <a:cs typeface="Arial" panose="020B0604020202020204" pitchFamily="34" charset="0"/>
                      </a:endParaRPr>
                    </a:p>
                  </a:txBody>
                  <a:tcPr anchor="ctr">
                    <a:solidFill>
                      <a:schemeClr val="accent1">
                        <a:lumMod val="40000"/>
                        <a:lumOff val="60000"/>
                      </a:schemeClr>
                    </a:solidFill>
                  </a:tcPr>
                </a:tc>
                <a:tc>
                  <a:txBody>
                    <a:bodyPr/>
                    <a:lstStyle/>
                    <a:p>
                      <a:pPr algn="just" fontAlgn="ctr"/>
                      <a:r>
                        <a:rPr lang="es-CO" sz="1000" b="0" i="0" u="none" strike="noStrike" dirty="0" smtClean="0">
                          <a:solidFill>
                            <a:schemeClr val="tx1"/>
                          </a:solidFill>
                          <a:effectLst/>
                          <a:latin typeface="Arial" panose="020B0604020202020204" pitchFamily="34" charset="0"/>
                          <a:cs typeface="Arial" panose="020B0604020202020204" pitchFamily="34" charset="0"/>
                        </a:rPr>
                        <a:t>En la construcción de la Agenda Regulatoria se deben tener en cuenta aquellos proyectos que requieren de un acto administrativo previo, con el fin de establecer el cronograma respectivo.</a:t>
                      </a:r>
                      <a:endParaRPr lang="es-CO" sz="10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solidFill>
                      <a:schemeClr val="accent1">
                        <a:lumMod val="40000"/>
                        <a:lumOff val="60000"/>
                      </a:schemeClr>
                    </a:solidFill>
                  </a:tcPr>
                </a:tc>
                <a:tc>
                  <a:txBody>
                    <a:bodyPr/>
                    <a:lstStyle/>
                    <a:p>
                      <a:pPr algn="just"/>
                      <a:r>
                        <a:rPr lang="es-MX" sz="1000" b="0" dirty="0" smtClean="0">
                          <a:solidFill>
                            <a:schemeClr val="tx1"/>
                          </a:solidFill>
                          <a:latin typeface="Arial" panose="020B0604020202020204" pitchFamily="34" charset="0"/>
                          <a:cs typeface="Arial" panose="020B0604020202020204" pitchFamily="34" charset="0"/>
                        </a:rPr>
                        <a:t>En la</a:t>
                      </a:r>
                      <a:r>
                        <a:rPr lang="es-MX" sz="1000" b="0" baseline="0" dirty="0" smtClean="0">
                          <a:solidFill>
                            <a:schemeClr val="tx1"/>
                          </a:solidFill>
                          <a:latin typeface="Arial" panose="020B0604020202020204" pitchFamily="34" charset="0"/>
                          <a:cs typeface="Arial" panose="020B0604020202020204" pitchFamily="34" charset="0"/>
                        </a:rPr>
                        <a:t> agenda regulatoria se encuentra una casilla denominada “ Proyecto precedente” en el cual se plasman los actos administrativos que preceden a determinados proyectos de la CRA.</a:t>
                      </a:r>
                      <a:endParaRPr lang="es-CO" sz="1000" b="0" dirty="0">
                        <a:solidFill>
                          <a:schemeClr val="tx1"/>
                        </a:solidFill>
                        <a:latin typeface="Arial" panose="020B0604020202020204" pitchFamily="34" charset="0"/>
                        <a:cs typeface="Arial" panose="020B0604020202020204" pitchFamily="34" charset="0"/>
                      </a:endParaRPr>
                    </a:p>
                  </a:txBody>
                  <a:tcPr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000" b="0" dirty="0" smtClean="0">
                          <a:solidFill>
                            <a:schemeClr val="tx1"/>
                          </a:solidFill>
                          <a:latin typeface="Arial" panose="020B0604020202020204" pitchFamily="34" charset="0"/>
                          <a:cs typeface="Arial" panose="020B0604020202020204" pitchFamily="34" charset="0"/>
                        </a:rPr>
                        <a:t>Subdirección</a:t>
                      </a:r>
                      <a:r>
                        <a:rPr lang="es-MX" sz="1000" b="0" baseline="0" dirty="0" smtClean="0">
                          <a:solidFill>
                            <a:schemeClr val="tx1"/>
                          </a:solidFill>
                          <a:latin typeface="Arial" panose="020B0604020202020204" pitchFamily="34" charset="0"/>
                          <a:cs typeface="Arial" panose="020B0604020202020204" pitchFamily="34" charset="0"/>
                        </a:rPr>
                        <a:t> de Regulación</a:t>
                      </a:r>
                      <a:endParaRPr lang="es-CO" sz="1000" b="0" dirty="0" smtClean="0">
                        <a:solidFill>
                          <a:schemeClr val="tx1"/>
                        </a:solidFill>
                        <a:latin typeface="Arial" panose="020B0604020202020204" pitchFamily="34" charset="0"/>
                        <a:cs typeface="Arial" panose="020B0604020202020204" pitchFamily="34" charset="0"/>
                      </a:endParaRPr>
                    </a:p>
                  </a:txBody>
                  <a:tcPr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000" b="0" dirty="0" smtClean="0">
                          <a:solidFill>
                            <a:schemeClr val="tx1"/>
                          </a:solidFill>
                          <a:latin typeface="Arial" panose="020B0604020202020204" pitchFamily="34" charset="0"/>
                          <a:cs typeface="Arial" panose="020B0604020202020204" pitchFamily="34" charset="0"/>
                        </a:rPr>
                        <a:t>30 de septiembre</a:t>
                      </a:r>
                      <a:r>
                        <a:rPr lang="es-MX" sz="1000" b="0" baseline="0" dirty="0" smtClean="0">
                          <a:solidFill>
                            <a:schemeClr val="tx1"/>
                          </a:solidFill>
                          <a:latin typeface="Arial" panose="020B0604020202020204" pitchFamily="34" charset="0"/>
                          <a:cs typeface="Arial" panose="020B0604020202020204" pitchFamily="34" charset="0"/>
                        </a:rPr>
                        <a:t> de 2016</a:t>
                      </a:r>
                      <a:endParaRPr lang="es-CO" sz="1000" b="0" dirty="0">
                        <a:solidFill>
                          <a:schemeClr val="tx1"/>
                        </a:solidFill>
                        <a:latin typeface="Arial" panose="020B0604020202020204" pitchFamily="34" charset="0"/>
                        <a:cs typeface="Arial" panose="020B0604020202020204" pitchFamily="34" charset="0"/>
                      </a:endParaRPr>
                    </a:p>
                  </a:txBody>
                  <a:tcPr anchor="ctr">
                    <a:solidFill>
                      <a:schemeClr val="accent1">
                        <a:lumMod val="40000"/>
                        <a:lumOff val="60000"/>
                      </a:schemeClr>
                    </a:solidFill>
                  </a:tcPr>
                </a:tc>
                <a:tc>
                  <a:txBody>
                    <a:bodyPr/>
                    <a:lstStyle/>
                    <a:p>
                      <a:pPr algn="ctr"/>
                      <a:r>
                        <a:rPr lang="es-MX" sz="1000" b="1" dirty="0" smtClean="0">
                          <a:solidFill>
                            <a:schemeClr val="tx1"/>
                          </a:solidFill>
                          <a:latin typeface="Arial" panose="020B0604020202020204" pitchFamily="34" charset="0"/>
                          <a:cs typeface="Arial" panose="020B0604020202020204" pitchFamily="34" charset="0"/>
                        </a:rPr>
                        <a:t>CUMPLIDA</a:t>
                      </a:r>
                      <a:endParaRPr lang="es-CO" sz="1000" b="1" dirty="0">
                        <a:solidFill>
                          <a:schemeClr val="tx1"/>
                        </a:solidFill>
                        <a:latin typeface="Arial" panose="020B0604020202020204" pitchFamily="34" charset="0"/>
                        <a:cs typeface="Arial" panose="020B0604020202020204" pitchFamily="34" charset="0"/>
                      </a:endParaRPr>
                    </a:p>
                  </a:txBody>
                  <a:tcPr anchor="ctr">
                    <a:solidFill>
                      <a:schemeClr val="accent1">
                        <a:lumMod val="40000"/>
                        <a:lumOff val="60000"/>
                      </a:schemeClr>
                    </a:solidFill>
                  </a:tcPr>
                </a:tc>
              </a:tr>
              <a:tr h="1626843">
                <a:tc>
                  <a:txBody>
                    <a:bodyPr/>
                    <a:lstStyle/>
                    <a:p>
                      <a:pPr marL="0" marR="3175" algn="ctr" defTabSz="914400" rtl="0" eaLnBrk="1" latinLnBrk="0" hangingPunct="1">
                        <a:lnSpc>
                          <a:spcPct val="107000"/>
                        </a:lnSpc>
                        <a:spcBef>
                          <a:spcPts val="445"/>
                        </a:spcBef>
                        <a:spcAft>
                          <a:spcPts val="0"/>
                        </a:spcAft>
                      </a:pPr>
                      <a:r>
                        <a:rPr lang="es-MX" sz="1000" b="1" kern="1200" dirty="0" smtClean="0">
                          <a:solidFill>
                            <a:schemeClr val="tx1"/>
                          </a:solidFill>
                          <a:latin typeface="Arial" panose="020B0604020202020204" pitchFamily="34" charset="0"/>
                          <a:ea typeface="+mn-ea"/>
                          <a:cs typeface="Arial" panose="020B0604020202020204" pitchFamily="34" charset="0"/>
                        </a:rPr>
                        <a:t>12</a:t>
                      </a:r>
                      <a:endParaRPr lang="es-CO" sz="1000" b="1" kern="1200" dirty="0">
                        <a:solidFill>
                          <a:schemeClr val="tx1"/>
                        </a:solidFill>
                        <a:latin typeface="Arial" panose="020B0604020202020204" pitchFamily="34" charset="0"/>
                        <a:ea typeface="+mn-ea"/>
                        <a:cs typeface="Arial" panose="020B0604020202020204" pitchFamily="34" charset="0"/>
                      </a:endParaRPr>
                    </a:p>
                  </a:txBody>
                  <a:tcPr marL="0" marR="0" marT="0" marB="0" anchor="ct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5"/>
                        </a:spcBef>
                        <a:spcAft>
                          <a:spcPts val="0"/>
                        </a:spcAft>
                        <a:buClrTx/>
                        <a:buSzTx/>
                        <a:buFontTx/>
                        <a:buNone/>
                        <a:tabLst/>
                        <a:defRPr/>
                      </a:pPr>
                      <a:r>
                        <a:rPr lang="es-CO" sz="1000" b="0" kern="1200" dirty="0" smtClean="0">
                          <a:solidFill>
                            <a:schemeClr val="dk1"/>
                          </a:solidFill>
                          <a:effectLst/>
                          <a:latin typeface="Arial" panose="020B0604020202020204" pitchFamily="34" charset="0"/>
                          <a:ea typeface="+mn-ea"/>
                          <a:cs typeface="Arial" panose="020B0604020202020204" pitchFamily="34" charset="0"/>
                        </a:rPr>
                        <a:t>Revisar la </a:t>
                      </a:r>
                      <a:r>
                        <a:rPr lang="es-CO" sz="1000" b="0" i="0" kern="1200" dirty="0" smtClean="0">
                          <a:solidFill>
                            <a:schemeClr val="tx1"/>
                          </a:solidFill>
                          <a:effectLst/>
                          <a:latin typeface="Arial" panose="020B0604020202020204" pitchFamily="34" charset="0"/>
                          <a:ea typeface="+mn-ea"/>
                          <a:cs typeface="Arial" panose="020B0604020202020204" pitchFamily="34" charset="0"/>
                        </a:rPr>
                        <a:t>Resolución</a:t>
                      </a:r>
                      <a:r>
                        <a:rPr lang="es-CO" sz="1000" b="0" kern="1200" dirty="0" smtClean="0">
                          <a:solidFill>
                            <a:schemeClr val="dk1"/>
                          </a:solidFill>
                          <a:effectLst/>
                          <a:latin typeface="Arial" panose="020B0604020202020204" pitchFamily="34" charset="0"/>
                          <a:ea typeface="+mn-ea"/>
                          <a:cs typeface="Arial" panose="020B0604020202020204" pitchFamily="34" charset="0"/>
                        </a:rPr>
                        <a:t> UAE.CRA-075 de 2014 o la que haga sus veces.</a:t>
                      </a:r>
                    </a:p>
                    <a:p>
                      <a:pPr marL="0" marR="0" indent="0" algn="l" defTabSz="914400" rtl="0" eaLnBrk="1" fontAlgn="auto" latinLnBrk="0" hangingPunct="1">
                        <a:lnSpc>
                          <a:spcPct val="100000"/>
                        </a:lnSpc>
                        <a:spcBef>
                          <a:spcPts val="5"/>
                        </a:spcBef>
                        <a:spcAft>
                          <a:spcPts val="0"/>
                        </a:spcAft>
                        <a:buClrTx/>
                        <a:buSzTx/>
                        <a:buFontTx/>
                        <a:buNone/>
                        <a:tabLst/>
                        <a:defRPr/>
                      </a:pPr>
                      <a:endParaRPr lang="es-MX" sz="1000" b="0" kern="1200" dirty="0" smtClean="0">
                        <a:solidFill>
                          <a:schemeClr val="dk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5"/>
                        </a:spcBef>
                        <a:spcAft>
                          <a:spcPts val="0"/>
                        </a:spcAft>
                        <a:buClrTx/>
                        <a:buSzTx/>
                        <a:buFontTx/>
                        <a:buNone/>
                        <a:tabLst/>
                        <a:defRPr/>
                      </a:pPr>
                      <a:r>
                        <a:rPr lang="es-MX" sz="1000" b="1" kern="1200" dirty="0" smtClean="0">
                          <a:solidFill>
                            <a:schemeClr val="dk1"/>
                          </a:solidFill>
                          <a:effectLst/>
                          <a:latin typeface="Arial" panose="020B0604020202020204" pitchFamily="34" charset="0"/>
                          <a:ea typeface="+mn-ea"/>
                          <a:cs typeface="Arial" panose="020B0604020202020204" pitchFamily="34" charset="0"/>
                        </a:rPr>
                        <a:t>UNIDAD DE MEDIDA/CANTIDADES</a:t>
                      </a:r>
                      <a:r>
                        <a:rPr lang="es-MX" sz="1000" b="0" kern="1200" dirty="0" smtClean="0">
                          <a:solidFill>
                            <a:schemeClr val="dk1"/>
                          </a:solidFill>
                          <a:effectLst/>
                          <a:latin typeface="Arial" panose="020B0604020202020204" pitchFamily="34" charset="0"/>
                          <a:ea typeface="+mn-ea"/>
                          <a:cs typeface="Arial" panose="020B0604020202020204" pitchFamily="34" charset="0"/>
                        </a:rPr>
                        <a:t>: </a:t>
                      </a:r>
                    </a:p>
                    <a:p>
                      <a:pPr marL="0" marR="0" indent="0" algn="l" defTabSz="914400" rtl="0" eaLnBrk="1" fontAlgn="auto" latinLnBrk="0" hangingPunct="1">
                        <a:lnSpc>
                          <a:spcPct val="100000"/>
                        </a:lnSpc>
                        <a:spcBef>
                          <a:spcPts val="5"/>
                        </a:spcBef>
                        <a:spcAft>
                          <a:spcPts val="0"/>
                        </a:spcAft>
                        <a:buClrTx/>
                        <a:buSzTx/>
                        <a:buFontTx/>
                        <a:buNone/>
                        <a:tabLst/>
                        <a:defRPr/>
                      </a:pPr>
                      <a:r>
                        <a:rPr lang="es-MX" sz="1000" b="0" kern="1200" dirty="0" smtClean="0">
                          <a:solidFill>
                            <a:schemeClr val="dk1"/>
                          </a:solidFill>
                          <a:effectLst/>
                          <a:latin typeface="Arial" panose="020B0604020202020204" pitchFamily="34" charset="0"/>
                          <a:ea typeface="+mn-ea"/>
                          <a:cs typeface="Arial" panose="020B0604020202020204" pitchFamily="34" charset="0"/>
                        </a:rPr>
                        <a:t>-</a:t>
                      </a:r>
                      <a:r>
                        <a:rPr lang="es-CO" sz="1000" b="0" kern="1200" dirty="0" smtClean="0">
                          <a:solidFill>
                            <a:schemeClr val="dk1"/>
                          </a:solidFill>
                          <a:effectLst/>
                          <a:latin typeface="Arial" panose="020B0604020202020204" pitchFamily="34" charset="0"/>
                          <a:ea typeface="+mn-ea"/>
                          <a:cs typeface="Arial" panose="020B0604020202020204" pitchFamily="34" charset="0"/>
                        </a:rPr>
                        <a:t>Resolución modificatoria de la Resolución UAE-CRA-075 de 2014 o la que haga sus veces.</a:t>
                      </a:r>
                    </a:p>
                    <a:p>
                      <a:pPr marL="0" marR="0" indent="0" algn="l" defTabSz="914400" rtl="0" eaLnBrk="1" fontAlgn="auto" latinLnBrk="0" hangingPunct="1">
                        <a:lnSpc>
                          <a:spcPct val="100000"/>
                        </a:lnSpc>
                        <a:spcBef>
                          <a:spcPts val="5"/>
                        </a:spcBef>
                        <a:spcAft>
                          <a:spcPts val="0"/>
                        </a:spcAft>
                        <a:buClrTx/>
                        <a:buSzTx/>
                        <a:buFontTx/>
                        <a:buNone/>
                        <a:tabLst/>
                        <a:defRPr/>
                      </a:pPr>
                      <a:endParaRPr lang="es-CO" sz="1000" b="0" kern="1200" dirty="0" smtClean="0">
                        <a:solidFill>
                          <a:schemeClr val="dk1"/>
                        </a:solidFill>
                        <a:effectLst/>
                        <a:latin typeface="Arial" panose="020B0604020202020204" pitchFamily="34" charset="0"/>
                        <a:ea typeface="+mn-ea"/>
                        <a:cs typeface="Arial" panose="020B0604020202020204" pitchFamily="34" charset="0"/>
                      </a:endParaRPr>
                    </a:p>
                  </a:txBody>
                  <a:tcPr marL="0" marR="0" marT="0" marB="0" anchor="ctr">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5"/>
                        </a:spcBef>
                        <a:spcAft>
                          <a:spcPts val="0"/>
                        </a:spcAft>
                        <a:buClrTx/>
                        <a:buSzTx/>
                        <a:buFontTx/>
                        <a:buNone/>
                        <a:tabLst/>
                        <a:defRPr/>
                      </a:pPr>
                      <a:r>
                        <a:rPr lang="es-CO" sz="1000" b="0" kern="1200" dirty="0" smtClean="0">
                          <a:solidFill>
                            <a:schemeClr val="dk1"/>
                          </a:solidFill>
                          <a:effectLst/>
                          <a:latin typeface="Arial" panose="020B0604020202020204" pitchFamily="34" charset="0"/>
                          <a:ea typeface="+mn-ea"/>
                          <a:cs typeface="Arial" panose="020B0604020202020204" pitchFamily="34" charset="0"/>
                        </a:rPr>
                        <a:t>Mediante  Resolución UAE-CRA-828 del 26 de agosto de 2016</a:t>
                      </a:r>
                      <a:r>
                        <a:rPr lang="es-CO" sz="1000" b="0" kern="1200" baseline="0" dirty="0" smtClean="0">
                          <a:solidFill>
                            <a:schemeClr val="dk1"/>
                          </a:solidFill>
                          <a:effectLst/>
                          <a:latin typeface="Arial" panose="020B0604020202020204" pitchFamily="34" charset="0"/>
                          <a:ea typeface="+mn-ea"/>
                          <a:cs typeface="Arial" panose="020B0604020202020204" pitchFamily="34" charset="0"/>
                        </a:rPr>
                        <a:t>, se establecen las pautas, perfiles y honorarios correspondiente a los contratos de prestación de servicios de la Comisión de Regulación de Agua Potable y Saneamiento Básico – CRA.</a:t>
                      </a:r>
                      <a:endParaRPr lang="es-CO" sz="1000" b="0" kern="1200" dirty="0" smtClean="0">
                        <a:solidFill>
                          <a:schemeClr val="dk1"/>
                        </a:solidFill>
                        <a:effectLst/>
                        <a:latin typeface="Arial" panose="020B0604020202020204" pitchFamily="34" charset="0"/>
                        <a:ea typeface="+mn-ea"/>
                        <a:cs typeface="Arial" panose="020B0604020202020204" pitchFamily="34" charset="0"/>
                      </a:endParaRP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es-MX" sz="1000" b="0" dirty="0" smtClean="0">
                          <a:solidFill>
                            <a:schemeClr val="tx1"/>
                          </a:solidFill>
                          <a:effectLst/>
                          <a:latin typeface="Arial" panose="020B0604020202020204" pitchFamily="34" charset="0"/>
                          <a:ea typeface="Calibri"/>
                          <a:cs typeface="Arial" panose="020B0604020202020204" pitchFamily="34" charset="0"/>
                        </a:rPr>
                        <a:t>Subdirección Administrativa y Financiera</a:t>
                      </a:r>
                    </a:p>
                  </a:txBody>
                  <a:tcPr marL="0" marR="0" marT="0" marB="0"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50"/>
                        </a:spcBef>
                        <a:spcAft>
                          <a:spcPts val="0"/>
                        </a:spcAft>
                        <a:buClrTx/>
                        <a:buSzTx/>
                        <a:buFontTx/>
                        <a:buNone/>
                        <a:tabLst/>
                        <a:defRPr/>
                      </a:pPr>
                      <a:r>
                        <a:rPr lang="es-CO" sz="1000" b="0" kern="1200" dirty="0" smtClean="0">
                          <a:solidFill>
                            <a:schemeClr val="tx1"/>
                          </a:solidFill>
                          <a:effectLst/>
                          <a:latin typeface="Arial" panose="020B0604020202020204" pitchFamily="34" charset="0"/>
                          <a:ea typeface="+mn-ea"/>
                          <a:cs typeface="Arial" panose="020B0604020202020204" pitchFamily="34" charset="0"/>
                        </a:rPr>
                        <a:t>30 de junio de 2016</a:t>
                      </a: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000" b="1" baseline="0" dirty="0" smtClean="0">
                          <a:solidFill>
                            <a:schemeClr val="tx1"/>
                          </a:solidFill>
                          <a:effectLst/>
                          <a:latin typeface="Arial" panose="020B0604020202020204" pitchFamily="34" charset="0"/>
                          <a:ea typeface="Calibri"/>
                          <a:cs typeface="Arial" panose="020B0604020202020204" pitchFamily="34" charset="0"/>
                        </a:rPr>
                        <a:t> </a:t>
                      </a:r>
                      <a:r>
                        <a:rPr lang="es-MX" sz="1000" dirty="0" smtClean="0">
                          <a:solidFill>
                            <a:schemeClr val="tx1"/>
                          </a:solidFill>
                          <a:effectLst/>
                          <a:latin typeface="Arial" panose="020B0604020202020204" pitchFamily="34" charset="0"/>
                          <a:ea typeface="Calibri"/>
                          <a:cs typeface="Arial" panose="020B0604020202020204" pitchFamily="34" charset="0"/>
                        </a:rPr>
                        <a:t>CUMPLIDA</a:t>
                      </a:r>
                    </a:p>
                  </a:txBody>
                  <a:tcPr marL="0" marR="0" marT="0" marB="0" anchor="ctr">
                    <a:solidFill>
                      <a:schemeClr val="accent1">
                        <a:lumMod val="40000"/>
                        <a:lumOff val="60000"/>
                      </a:schemeClr>
                    </a:solidFill>
                  </a:tcPr>
                </a:tc>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9196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PLAN DE MEJORAMIENTO DE LA CGR AL 30 DE </a:t>
            </a:r>
            <a:r>
              <a:rPr lang="es-CO" sz="2400" dirty="0"/>
              <a:t>SEPTIEMBRE </a:t>
            </a:r>
            <a:r>
              <a:rPr lang="es-CO" sz="2400" dirty="0" smtClean="0"/>
              <a:t>DE 2016</a:t>
            </a:r>
            <a:endParaRPr lang="es-CO" sz="2400" dirty="0"/>
          </a:p>
        </p:txBody>
      </p:sp>
      <p:graphicFrame>
        <p:nvGraphicFramePr>
          <p:cNvPr id="10" name="9 Tabla"/>
          <p:cNvGraphicFramePr>
            <a:graphicFrameLocks noGrp="1"/>
          </p:cNvGraphicFramePr>
          <p:nvPr>
            <p:extLst>
              <p:ext uri="{D42A27DB-BD31-4B8C-83A1-F6EECF244321}">
                <p14:modId xmlns:p14="http://schemas.microsoft.com/office/powerpoint/2010/main" val="178532037"/>
              </p:ext>
            </p:extLst>
          </p:nvPr>
        </p:nvGraphicFramePr>
        <p:xfrm>
          <a:off x="107504" y="1457261"/>
          <a:ext cx="8928992" cy="4392488"/>
        </p:xfrm>
        <a:graphic>
          <a:graphicData uri="http://schemas.openxmlformats.org/drawingml/2006/table">
            <a:tbl>
              <a:tblPr firstRow="1" firstCol="1" lastRow="1" lastCol="1" bandRow="1" bandCol="1">
                <a:tableStyleId>{5C22544A-7EE6-4342-B048-85BDC9FD1C3A}</a:tableStyleId>
              </a:tblPr>
              <a:tblGrid>
                <a:gridCol w="737933"/>
                <a:gridCol w="2165804"/>
                <a:gridCol w="2439019"/>
                <a:gridCol w="1097827"/>
                <a:gridCol w="1610146"/>
                <a:gridCol w="878263"/>
              </a:tblGrid>
              <a:tr h="875530">
                <a:tc>
                  <a:txBody>
                    <a:bodyPr/>
                    <a:lstStyle/>
                    <a:p>
                      <a:pPr algn="ctr">
                        <a:lnSpc>
                          <a:spcPts val="1000"/>
                        </a:lnSpc>
                        <a:spcBef>
                          <a:spcPts val="90"/>
                        </a:spcBef>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750"/>
                        </a:lnSpc>
                        <a:spcBef>
                          <a:spcPts val="5"/>
                        </a:spcBef>
                        <a:spcAft>
                          <a:spcPts val="0"/>
                        </a:spcAft>
                      </a:pPr>
                      <a:r>
                        <a:rPr lang="es-MX" sz="1100" dirty="0" smtClean="0">
                          <a:effectLst/>
                        </a:rPr>
                        <a:t> ACCIÓN DE MEJORA /UNIDAD DE MEDIDA/CANTIDADES</a:t>
                      </a:r>
                      <a:endParaRPr lang="es-CO" sz="1100" dirty="0">
                        <a:effectLst/>
                      </a:endParaRPr>
                    </a:p>
                  </a:txBody>
                  <a:tcPr marL="0" marR="0" marT="0" marB="0" anchor="ctr">
                    <a:solidFill>
                      <a:schemeClr val="tx2"/>
                    </a:solidFill>
                  </a:tcPr>
                </a:tc>
                <a:tc>
                  <a:txBody>
                    <a:bodyPr/>
                    <a:lstStyle/>
                    <a:p>
                      <a:pPr algn="ctr">
                        <a:lnSpc>
                          <a:spcPts val="750"/>
                        </a:lnSpc>
                        <a:spcBef>
                          <a:spcPts val="5"/>
                        </a:spcBef>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dirty="0" smtClean="0">
                          <a:effectLst/>
                        </a:rPr>
                        <a:t>FECHA DE  VENCIMIENTO                                             INTERNA </a:t>
                      </a:r>
                      <a:endParaRPr lang="es-CO" sz="1100" dirty="0">
                        <a:effectLst/>
                      </a:endParaRPr>
                    </a:p>
                  </a:txBody>
                  <a:tcPr marL="0" marR="0" marT="0" marB="0" anchor="ctr">
                    <a:solidFill>
                      <a:schemeClr val="tx2"/>
                    </a:solidFill>
                  </a:tcPr>
                </a:tc>
                <a:tc>
                  <a:txBody>
                    <a:bodyPr/>
                    <a:lstStyle/>
                    <a:p>
                      <a:pPr algn="ctr">
                        <a:lnSpc>
                          <a:spcPts val="750"/>
                        </a:lnSpc>
                        <a:spcBef>
                          <a:spcPts val="5"/>
                        </a:spcBef>
                        <a:spcAft>
                          <a:spcPts val="0"/>
                        </a:spcAft>
                      </a:pP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nchor="ctr">
                    <a:solidFill>
                      <a:schemeClr val="tx2"/>
                    </a:solidFill>
                  </a:tcPr>
                </a:tc>
              </a:tr>
              <a:tr h="1644750">
                <a:tc>
                  <a:txBody>
                    <a:bodyPr/>
                    <a:lstStyle/>
                    <a:p>
                      <a:pPr marL="12065" marR="3175" algn="ctr">
                        <a:lnSpc>
                          <a:spcPct val="107000"/>
                        </a:lnSpc>
                        <a:spcBef>
                          <a:spcPts val="445"/>
                        </a:spcBef>
                        <a:spcAft>
                          <a:spcPts val="0"/>
                        </a:spcAft>
                      </a:pPr>
                      <a:r>
                        <a:rPr lang="es-MX" sz="1000" b="1" dirty="0" smtClean="0">
                          <a:solidFill>
                            <a:schemeClr val="tx1"/>
                          </a:solidFill>
                          <a:effectLst/>
                          <a:latin typeface="Arial" panose="020B0604020202020204" pitchFamily="34" charset="0"/>
                          <a:ea typeface="Calibri"/>
                          <a:cs typeface="Arial" panose="020B0604020202020204" pitchFamily="34" charset="0"/>
                        </a:rPr>
                        <a:t>13</a:t>
                      </a:r>
                    </a:p>
                  </a:txBody>
                  <a:tcPr marL="0" marR="0" marT="0" marB="0" anchor="ct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5"/>
                        </a:spcBef>
                        <a:spcAft>
                          <a:spcPts val="0"/>
                        </a:spcAft>
                        <a:buClrTx/>
                        <a:buSzTx/>
                        <a:buFontTx/>
                        <a:buNone/>
                        <a:tabLst/>
                        <a:defRPr/>
                      </a:pPr>
                      <a:endParaRPr lang="es-CO" sz="1000" b="0" kern="1200" dirty="0" smtClean="0">
                        <a:solidFill>
                          <a:schemeClr val="dk1"/>
                        </a:solidFill>
                        <a:effectLst/>
                        <a:latin typeface="Arial" panose="020B0604020202020204" pitchFamily="34" charset="0"/>
                        <a:ea typeface="+mn-ea"/>
                        <a:cs typeface="Arial" panose="020B0604020202020204" pitchFamily="34" charset="0"/>
                      </a:endParaRPr>
                    </a:p>
                    <a:p>
                      <a:pPr marL="0" marR="0" indent="0" algn="just" defTabSz="914400" rtl="0" eaLnBrk="1" fontAlgn="auto" latinLnBrk="0" hangingPunct="1">
                        <a:lnSpc>
                          <a:spcPct val="100000"/>
                        </a:lnSpc>
                        <a:spcBef>
                          <a:spcPts val="5"/>
                        </a:spcBef>
                        <a:spcAft>
                          <a:spcPts val="0"/>
                        </a:spcAft>
                        <a:buClrTx/>
                        <a:buSzTx/>
                        <a:buFontTx/>
                        <a:buNone/>
                        <a:tabLst/>
                        <a:defRPr/>
                      </a:pPr>
                      <a:r>
                        <a:rPr lang="es-CO" sz="1000" b="0" kern="1200" dirty="0" smtClean="0">
                          <a:solidFill>
                            <a:schemeClr val="dk1"/>
                          </a:solidFill>
                          <a:effectLst/>
                          <a:latin typeface="Arial" panose="020B0604020202020204" pitchFamily="34" charset="0"/>
                          <a:ea typeface="+mn-ea"/>
                          <a:cs typeface="Arial" panose="020B0604020202020204" pitchFamily="34" charset="0"/>
                        </a:rPr>
                        <a:t>Incluir en el Plan de Acción de la CRA, la elaboración del plan anual de previsión de recursos humanos. </a:t>
                      </a:r>
                    </a:p>
                    <a:p>
                      <a:pPr marL="0" marR="0" indent="0" algn="just" defTabSz="914400" rtl="0" eaLnBrk="1" fontAlgn="auto" latinLnBrk="0" hangingPunct="1">
                        <a:lnSpc>
                          <a:spcPct val="100000"/>
                        </a:lnSpc>
                        <a:spcBef>
                          <a:spcPts val="5"/>
                        </a:spcBef>
                        <a:spcAft>
                          <a:spcPts val="0"/>
                        </a:spcAft>
                        <a:buClrTx/>
                        <a:buSzTx/>
                        <a:buFontTx/>
                        <a:buNone/>
                        <a:tabLst/>
                        <a:defRPr/>
                      </a:pPr>
                      <a:endParaRPr lang="es-CO" sz="1000" b="0" kern="1200" dirty="0" smtClean="0">
                        <a:solidFill>
                          <a:schemeClr val="dk1"/>
                        </a:solidFill>
                        <a:effectLst/>
                        <a:latin typeface="Arial" panose="020B0604020202020204" pitchFamily="34" charset="0"/>
                        <a:ea typeface="+mn-ea"/>
                        <a:cs typeface="Arial" panose="020B0604020202020204" pitchFamily="34" charset="0"/>
                      </a:endParaRPr>
                    </a:p>
                    <a:p>
                      <a:pPr marL="0" marR="0" indent="0" algn="just" defTabSz="914400" rtl="0" eaLnBrk="1" fontAlgn="auto" latinLnBrk="0" hangingPunct="1">
                        <a:lnSpc>
                          <a:spcPct val="100000"/>
                        </a:lnSpc>
                        <a:spcBef>
                          <a:spcPts val="5"/>
                        </a:spcBef>
                        <a:spcAft>
                          <a:spcPts val="0"/>
                        </a:spcAft>
                        <a:buClrTx/>
                        <a:buSzTx/>
                        <a:buFontTx/>
                        <a:buNone/>
                        <a:tabLst/>
                        <a:defRPr/>
                      </a:pPr>
                      <a:r>
                        <a:rPr lang="es-MX" sz="1000" b="1" kern="1200" dirty="0" smtClean="0">
                          <a:solidFill>
                            <a:schemeClr val="dk1"/>
                          </a:solidFill>
                          <a:effectLst/>
                          <a:latin typeface="Arial" panose="020B0604020202020204" pitchFamily="34" charset="0"/>
                          <a:ea typeface="+mn-ea"/>
                          <a:cs typeface="Arial" panose="020B0604020202020204" pitchFamily="34" charset="0"/>
                        </a:rPr>
                        <a:t>UNIDAD DE MEDIDA/CANTIDADES</a:t>
                      </a:r>
                      <a:r>
                        <a:rPr lang="es-MX" sz="1000" b="0" kern="1200" dirty="0" smtClean="0">
                          <a:solidFill>
                            <a:schemeClr val="dk1"/>
                          </a:solidFill>
                          <a:effectLst/>
                          <a:latin typeface="Arial" panose="020B0604020202020204" pitchFamily="34" charset="0"/>
                          <a:ea typeface="+mn-ea"/>
                          <a:cs typeface="Arial" panose="020B0604020202020204" pitchFamily="34" charset="0"/>
                        </a:rPr>
                        <a:t>: </a:t>
                      </a:r>
                    </a:p>
                    <a:p>
                      <a:pPr marL="0" marR="0" indent="0" algn="just" defTabSz="914400" rtl="0" eaLnBrk="1" fontAlgn="auto" latinLnBrk="0" hangingPunct="1">
                        <a:lnSpc>
                          <a:spcPct val="100000"/>
                        </a:lnSpc>
                        <a:spcBef>
                          <a:spcPts val="5"/>
                        </a:spcBef>
                        <a:spcAft>
                          <a:spcPts val="0"/>
                        </a:spcAft>
                        <a:buClrTx/>
                        <a:buSzTx/>
                        <a:buFontTx/>
                        <a:buNone/>
                        <a:tabLst/>
                        <a:defRPr/>
                      </a:pPr>
                      <a:r>
                        <a:rPr lang="es-MX" sz="1000" b="0" kern="1200" dirty="0" smtClean="0">
                          <a:solidFill>
                            <a:schemeClr val="dk1"/>
                          </a:solidFill>
                          <a:effectLst/>
                          <a:latin typeface="Arial" panose="020B0604020202020204" pitchFamily="34" charset="0"/>
                          <a:ea typeface="+mn-ea"/>
                          <a:cs typeface="Arial" panose="020B0604020202020204" pitchFamily="34" charset="0"/>
                        </a:rPr>
                        <a:t>-</a:t>
                      </a:r>
                      <a:r>
                        <a:rPr lang="es-CO" sz="1000" b="0" kern="1200" dirty="0" smtClean="0">
                          <a:solidFill>
                            <a:schemeClr val="dk1"/>
                          </a:solidFill>
                          <a:effectLst/>
                          <a:latin typeface="Arial" panose="020B0604020202020204" pitchFamily="34" charset="0"/>
                          <a:ea typeface="+mn-ea"/>
                          <a:cs typeface="Arial" panose="020B0604020202020204" pitchFamily="34" charset="0"/>
                        </a:rPr>
                        <a:t>Plan Anual de Previsión de Recursos Humanos para el 2016.</a:t>
                      </a:r>
                    </a:p>
                    <a:p>
                      <a:pPr marL="0" marR="0" indent="0" algn="just" defTabSz="914400" rtl="0" eaLnBrk="1" fontAlgn="auto" latinLnBrk="0" hangingPunct="1">
                        <a:lnSpc>
                          <a:spcPct val="100000"/>
                        </a:lnSpc>
                        <a:spcBef>
                          <a:spcPts val="5"/>
                        </a:spcBef>
                        <a:spcAft>
                          <a:spcPts val="0"/>
                        </a:spcAft>
                        <a:buClrTx/>
                        <a:buSzTx/>
                        <a:buFontTx/>
                        <a:buNone/>
                        <a:tabLst/>
                        <a:defRPr/>
                      </a:pPr>
                      <a:endParaRPr lang="es-CO" sz="1000" b="0" kern="1200" dirty="0" smtClean="0">
                        <a:solidFill>
                          <a:schemeClr val="dk1"/>
                        </a:solidFill>
                        <a:effectLst/>
                        <a:latin typeface="Arial" panose="020B0604020202020204" pitchFamily="34" charset="0"/>
                        <a:ea typeface="+mn-ea"/>
                        <a:cs typeface="Arial" panose="020B0604020202020204" pitchFamily="34" charset="0"/>
                      </a:endParaRPr>
                    </a:p>
                  </a:txBody>
                  <a:tcPr marL="0" marR="0" marT="0" marB="0" anchor="ctr">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50"/>
                        </a:spcBef>
                        <a:spcAft>
                          <a:spcPts val="0"/>
                        </a:spcAft>
                        <a:buClrTx/>
                        <a:buSzTx/>
                        <a:buFontTx/>
                        <a:buNone/>
                        <a:tabLst/>
                        <a:defRPr/>
                      </a:pPr>
                      <a:r>
                        <a:rPr lang="es-CO" sz="1000" b="0" kern="1200" dirty="0" smtClean="0">
                          <a:solidFill>
                            <a:schemeClr val="tx1"/>
                          </a:solidFill>
                          <a:effectLst/>
                          <a:latin typeface="Arial" panose="020B0604020202020204" pitchFamily="34" charset="0"/>
                          <a:ea typeface="+mn-ea"/>
                          <a:cs typeface="Arial" panose="020B0604020202020204" pitchFamily="34" charset="0"/>
                        </a:rPr>
                        <a:t>En el Comité SIGC N° 7 del 12 de julio de 2016, fue aprobado el proyecto del Plan de Previsión de recursos humanos.</a:t>
                      </a: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es-MX" sz="1000" b="0" dirty="0" smtClean="0">
                          <a:solidFill>
                            <a:schemeClr val="tx1"/>
                          </a:solidFill>
                          <a:effectLst/>
                          <a:latin typeface="Arial" panose="020B0604020202020204" pitchFamily="34" charset="0"/>
                          <a:ea typeface="Calibri"/>
                          <a:cs typeface="Arial" panose="020B0604020202020204" pitchFamily="34" charset="0"/>
                        </a:rPr>
                        <a:t>Subdirección Administrativa y Financiera</a:t>
                      </a:r>
                    </a:p>
                  </a:txBody>
                  <a:tcPr marL="0" marR="0" marT="0" marB="0"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50"/>
                        </a:spcBef>
                        <a:spcAft>
                          <a:spcPts val="0"/>
                        </a:spcAft>
                        <a:buClrTx/>
                        <a:buSzTx/>
                        <a:buFontTx/>
                        <a:buNone/>
                        <a:tabLst/>
                        <a:defRPr/>
                      </a:pPr>
                      <a:r>
                        <a:rPr lang="es-CO" sz="1000" b="0" kern="1200" dirty="0" smtClean="0">
                          <a:solidFill>
                            <a:schemeClr val="tx1"/>
                          </a:solidFill>
                          <a:effectLst/>
                          <a:latin typeface="Arial" panose="020B0604020202020204" pitchFamily="34" charset="0"/>
                          <a:ea typeface="+mn-ea"/>
                          <a:cs typeface="Arial" panose="020B0604020202020204" pitchFamily="34" charset="0"/>
                        </a:rPr>
                        <a:t>30 de junio de 2016</a:t>
                      </a: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000" dirty="0" smtClean="0">
                          <a:solidFill>
                            <a:schemeClr val="tx1"/>
                          </a:solidFill>
                          <a:effectLst/>
                          <a:latin typeface="Arial" panose="020B0604020202020204" pitchFamily="34" charset="0"/>
                          <a:ea typeface="Calibri"/>
                          <a:cs typeface="Arial" panose="020B0604020202020204" pitchFamily="34" charset="0"/>
                        </a:rPr>
                        <a:t> CUMPLIDA</a:t>
                      </a:r>
                    </a:p>
                  </a:txBody>
                  <a:tcPr marL="0" marR="0" marT="0" marB="0" anchor="ctr">
                    <a:solidFill>
                      <a:schemeClr val="accent1">
                        <a:lumMod val="40000"/>
                        <a:lumOff val="60000"/>
                      </a:schemeClr>
                    </a:solidFill>
                  </a:tcPr>
                </a:tc>
              </a:tr>
              <a:tr h="1872208">
                <a:tc>
                  <a:txBody>
                    <a:bodyPr/>
                    <a:lstStyle/>
                    <a:p>
                      <a:pPr marL="12065" marR="3175" algn="ctr">
                        <a:lnSpc>
                          <a:spcPct val="107000"/>
                        </a:lnSpc>
                        <a:spcBef>
                          <a:spcPts val="445"/>
                        </a:spcBef>
                        <a:spcAft>
                          <a:spcPts val="0"/>
                        </a:spcAft>
                      </a:pPr>
                      <a:r>
                        <a:rPr lang="es-MX" sz="1000" b="1" dirty="0" smtClean="0">
                          <a:solidFill>
                            <a:schemeClr val="tx1"/>
                          </a:solidFill>
                          <a:effectLst/>
                          <a:latin typeface="Arial" panose="020B0604020202020204" pitchFamily="34" charset="0"/>
                          <a:ea typeface="Calibri"/>
                          <a:cs typeface="Arial" panose="020B0604020202020204" pitchFamily="34" charset="0"/>
                        </a:rPr>
                        <a:t>14</a:t>
                      </a:r>
                      <a:endParaRPr lang="es-CO" sz="1000" b="1"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solidFill>
                      <a:schemeClr val="accent1">
                        <a:lumMod val="40000"/>
                        <a:lumOff val="60000"/>
                      </a:schemeClr>
                    </a:solidFill>
                  </a:tcPr>
                </a:tc>
                <a:tc>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lang="es-CO" sz="1000" b="0" i="0" kern="1200" dirty="0" smtClean="0">
                          <a:solidFill>
                            <a:schemeClr val="tx1"/>
                          </a:solidFill>
                          <a:effectLst/>
                          <a:latin typeface="Arial" panose="020B0604020202020204" pitchFamily="34" charset="0"/>
                          <a:ea typeface="+mn-ea"/>
                          <a:cs typeface="Arial" panose="020B0604020202020204" pitchFamily="34" charset="0"/>
                        </a:rPr>
                        <a:t>Modificar la política de eficiencia administrativa y cero papel de la entidad.</a:t>
                      </a:r>
                    </a:p>
                    <a:p>
                      <a:pPr marL="0" marR="0" indent="0" algn="just" defTabSz="914400" rtl="0" eaLnBrk="1" fontAlgn="ctr" latinLnBrk="0" hangingPunct="1">
                        <a:lnSpc>
                          <a:spcPct val="100000"/>
                        </a:lnSpc>
                        <a:spcBef>
                          <a:spcPts val="0"/>
                        </a:spcBef>
                        <a:spcAft>
                          <a:spcPts val="0"/>
                        </a:spcAft>
                        <a:buClrTx/>
                        <a:buSzTx/>
                        <a:buFontTx/>
                        <a:buNone/>
                        <a:tabLst/>
                        <a:defRPr/>
                      </a:pPr>
                      <a:endParaRPr lang="es-CO" sz="1000" b="0" i="0" kern="1200" dirty="0" smtClean="0">
                        <a:solidFill>
                          <a:schemeClr val="tx1"/>
                        </a:solidFill>
                        <a:effectLst/>
                        <a:latin typeface="Arial" panose="020B0604020202020204" pitchFamily="34" charset="0"/>
                        <a:ea typeface="+mn-ea"/>
                        <a:cs typeface="Arial" panose="020B0604020202020204" pitchFamily="34" charset="0"/>
                      </a:endParaRPr>
                    </a:p>
                    <a:p>
                      <a:pPr marL="0" marR="0" indent="0" algn="just" defTabSz="914400" rtl="0" eaLnBrk="1" fontAlgn="ctr" latinLnBrk="0" hangingPunct="1">
                        <a:lnSpc>
                          <a:spcPct val="100000"/>
                        </a:lnSpc>
                        <a:spcBef>
                          <a:spcPts val="0"/>
                        </a:spcBef>
                        <a:spcAft>
                          <a:spcPts val="0"/>
                        </a:spcAft>
                        <a:buClrTx/>
                        <a:buSzTx/>
                        <a:buFontTx/>
                        <a:buNone/>
                        <a:tabLst/>
                        <a:defRPr/>
                      </a:pPr>
                      <a:r>
                        <a:rPr lang="es-MX" sz="1000" b="1" kern="1200" dirty="0" smtClean="0">
                          <a:solidFill>
                            <a:schemeClr val="dk1"/>
                          </a:solidFill>
                          <a:effectLst/>
                          <a:latin typeface="Arial" panose="020B0604020202020204" pitchFamily="34" charset="0"/>
                          <a:ea typeface="+mn-ea"/>
                          <a:cs typeface="Arial" panose="020B0604020202020204" pitchFamily="34" charset="0"/>
                        </a:rPr>
                        <a:t>UNIDAD DE MEDIDA/CANTIDADES</a:t>
                      </a:r>
                      <a:r>
                        <a:rPr lang="es-MX" sz="1000" b="0" kern="1200" dirty="0" smtClean="0">
                          <a:solidFill>
                            <a:schemeClr val="dk1"/>
                          </a:solidFill>
                          <a:effectLst/>
                          <a:latin typeface="Arial" panose="020B0604020202020204" pitchFamily="34" charset="0"/>
                          <a:ea typeface="+mn-ea"/>
                          <a:cs typeface="Arial" panose="020B0604020202020204" pitchFamily="34" charset="0"/>
                        </a:rPr>
                        <a:t>: </a:t>
                      </a:r>
                    </a:p>
                    <a:p>
                      <a:pPr marL="0" marR="0" indent="0" algn="just" defTabSz="914400" rtl="0" eaLnBrk="1" fontAlgn="ctr" latinLnBrk="0" hangingPunct="1">
                        <a:lnSpc>
                          <a:spcPct val="100000"/>
                        </a:lnSpc>
                        <a:spcBef>
                          <a:spcPts val="0"/>
                        </a:spcBef>
                        <a:spcAft>
                          <a:spcPts val="0"/>
                        </a:spcAft>
                        <a:buClrTx/>
                        <a:buSzTx/>
                        <a:buFontTx/>
                        <a:buNone/>
                        <a:tabLst/>
                        <a:defRPr/>
                      </a:pPr>
                      <a:r>
                        <a:rPr lang="es-MX" sz="1000" b="0" kern="1200" dirty="0" smtClean="0">
                          <a:solidFill>
                            <a:schemeClr val="dk1"/>
                          </a:solidFill>
                          <a:effectLst/>
                          <a:latin typeface="Arial" panose="020B0604020202020204" pitchFamily="34" charset="0"/>
                          <a:ea typeface="+mn-ea"/>
                          <a:cs typeface="Arial" panose="020B0604020202020204" pitchFamily="34" charset="0"/>
                        </a:rPr>
                        <a:t>-Política de Eficiencia Administrativa y Cero Papel modificada.</a:t>
                      </a:r>
                    </a:p>
                    <a:p>
                      <a:pPr marL="0" marR="0" indent="0" algn="just" defTabSz="914400" rtl="0" eaLnBrk="1" fontAlgn="ctr" latinLnBrk="0" hangingPunct="1">
                        <a:lnSpc>
                          <a:spcPct val="100000"/>
                        </a:lnSpc>
                        <a:spcBef>
                          <a:spcPts val="0"/>
                        </a:spcBef>
                        <a:spcAft>
                          <a:spcPts val="0"/>
                        </a:spcAft>
                        <a:buClrTx/>
                        <a:buSzTx/>
                        <a:buFontTx/>
                        <a:buNone/>
                        <a:tabLst/>
                        <a:defRPr/>
                      </a:pPr>
                      <a:endParaRPr lang="es-CO" sz="1000" b="0" i="0" kern="1200" dirty="0" smtClean="0">
                        <a:solidFill>
                          <a:schemeClr val="tx1"/>
                        </a:solidFill>
                        <a:effectLst/>
                        <a:latin typeface="Arial" panose="020B0604020202020204" pitchFamily="34" charset="0"/>
                        <a:ea typeface="+mn-ea"/>
                        <a:cs typeface="Arial" panose="020B0604020202020204" pitchFamily="34" charset="0"/>
                      </a:endParaRPr>
                    </a:p>
                  </a:txBody>
                  <a:tcPr marL="0" marR="0" marT="0" marB="0" anchor="ctr">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50"/>
                        </a:spcBef>
                        <a:spcAft>
                          <a:spcPts val="0"/>
                        </a:spcAft>
                        <a:buClrTx/>
                        <a:buSzTx/>
                        <a:buFontTx/>
                        <a:buNone/>
                        <a:tabLst/>
                        <a:defRPr/>
                      </a:pPr>
                      <a:r>
                        <a:rPr lang="es-CO" sz="1000" b="0" kern="1200" dirty="0" smtClean="0">
                          <a:solidFill>
                            <a:schemeClr val="tx1"/>
                          </a:solidFill>
                          <a:effectLst/>
                          <a:latin typeface="Arial" panose="020B0604020202020204" pitchFamily="34" charset="0"/>
                          <a:ea typeface="+mn-ea"/>
                          <a:cs typeface="Arial" panose="020B0604020202020204" pitchFamily="34" charset="0"/>
                        </a:rPr>
                        <a:t>En el Comité SIGC N° 7 del 12 de julio de 2016, fue aprobado </a:t>
                      </a:r>
                      <a:r>
                        <a:rPr lang="es-CO" sz="1000" b="0" kern="1200" dirty="0" smtClean="0">
                          <a:solidFill>
                            <a:schemeClr val="dk1"/>
                          </a:solidFill>
                          <a:effectLst/>
                          <a:latin typeface="Arial" panose="020B0604020202020204" pitchFamily="34" charset="0"/>
                          <a:ea typeface="+mn-ea"/>
                          <a:cs typeface="Arial" panose="020B0604020202020204" pitchFamily="34" charset="0"/>
                        </a:rPr>
                        <a:t>el</a:t>
                      </a:r>
                      <a:r>
                        <a:rPr lang="es-CO" sz="1000" b="0" kern="1200" baseline="0" dirty="0" smtClean="0">
                          <a:solidFill>
                            <a:schemeClr val="dk1"/>
                          </a:solidFill>
                          <a:effectLst/>
                          <a:latin typeface="Arial" panose="020B0604020202020204" pitchFamily="34" charset="0"/>
                          <a:ea typeface="+mn-ea"/>
                          <a:cs typeface="Arial" panose="020B0604020202020204" pitchFamily="34" charset="0"/>
                        </a:rPr>
                        <a:t> proyecto de</a:t>
                      </a:r>
                      <a:r>
                        <a:rPr lang="es-CO" sz="1000" b="0" kern="1200" dirty="0" smtClean="0">
                          <a:solidFill>
                            <a:schemeClr val="dk1"/>
                          </a:solidFill>
                          <a:effectLst/>
                          <a:latin typeface="Arial" panose="020B0604020202020204" pitchFamily="34" charset="0"/>
                          <a:ea typeface="+mn-ea"/>
                          <a:cs typeface="Arial" panose="020B0604020202020204" pitchFamily="34" charset="0"/>
                        </a:rPr>
                        <a:t> modificación de la política de eficiencia administrativa y cero papel de la entidad. </a:t>
                      </a:r>
                    </a:p>
                    <a:p>
                      <a:pPr marL="0" marR="0" indent="0" algn="just" defTabSz="914400" rtl="0" eaLnBrk="1" fontAlgn="auto" latinLnBrk="0" hangingPunct="1">
                        <a:lnSpc>
                          <a:spcPct val="100000"/>
                        </a:lnSpc>
                        <a:spcBef>
                          <a:spcPts val="50"/>
                        </a:spcBef>
                        <a:spcAft>
                          <a:spcPts val="0"/>
                        </a:spcAft>
                        <a:buClrTx/>
                        <a:buSzTx/>
                        <a:buFontTx/>
                        <a:buNone/>
                        <a:tabLst/>
                        <a:defRPr/>
                      </a:pPr>
                      <a:endParaRPr lang="es-CO" sz="1000" b="0" kern="1200" dirty="0" smtClean="0">
                        <a:solidFill>
                          <a:schemeClr val="dk1"/>
                        </a:solidFill>
                        <a:effectLst/>
                        <a:latin typeface="Arial" panose="020B0604020202020204" pitchFamily="34" charset="0"/>
                        <a:ea typeface="+mn-ea"/>
                        <a:cs typeface="Arial" panose="020B0604020202020204" pitchFamily="34" charset="0"/>
                      </a:endParaRP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r>
                        <a:rPr lang="es-MX" sz="1000" b="0" dirty="0" smtClean="0">
                          <a:solidFill>
                            <a:schemeClr val="tx1"/>
                          </a:solidFill>
                          <a:effectLst/>
                          <a:latin typeface="Arial" panose="020B0604020202020204" pitchFamily="34" charset="0"/>
                          <a:ea typeface="Calibri"/>
                          <a:cs typeface="Arial" panose="020B0604020202020204" pitchFamily="34" charset="0"/>
                        </a:rPr>
                        <a:t>Subdirección Administrativa y Financiera</a:t>
                      </a:r>
                    </a:p>
                  </a:txBody>
                  <a:tcPr marL="0" marR="0" marT="0" marB="0"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50"/>
                        </a:spcBef>
                        <a:spcAft>
                          <a:spcPts val="0"/>
                        </a:spcAft>
                        <a:buClrTx/>
                        <a:buSzTx/>
                        <a:buFontTx/>
                        <a:buNone/>
                        <a:tabLst/>
                        <a:defRPr/>
                      </a:pPr>
                      <a:r>
                        <a:rPr lang="es-CO" sz="1000" b="0" kern="1200" dirty="0" smtClean="0">
                          <a:solidFill>
                            <a:schemeClr val="tx1"/>
                          </a:solidFill>
                          <a:effectLst/>
                          <a:latin typeface="Arial" panose="020B0604020202020204" pitchFamily="34" charset="0"/>
                          <a:ea typeface="+mn-ea"/>
                          <a:cs typeface="Arial" panose="020B0604020202020204" pitchFamily="34" charset="0"/>
                        </a:rPr>
                        <a:t>30 de junio de 2016</a:t>
                      </a:r>
                    </a:p>
                  </a:txBody>
                  <a:tcPr marL="0" marR="0" marT="0" marB="0" anchor="ctr">
                    <a:solidFill>
                      <a:schemeClr val="accent1">
                        <a:lumMod val="40000"/>
                        <a:lumOff val="60000"/>
                      </a:schemeClr>
                    </a:solidFill>
                  </a:tcPr>
                </a:tc>
                <a:tc>
                  <a:txBody>
                    <a:bodyPr/>
                    <a:lstStyle/>
                    <a:p>
                      <a:pPr algn="ctr">
                        <a:lnSpc>
                          <a:spcPts val="950"/>
                        </a:lnSpc>
                        <a:spcBef>
                          <a:spcPts val="15"/>
                        </a:spcBef>
                        <a:spcAft>
                          <a:spcPts val="0"/>
                        </a:spcAft>
                      </a:pPr>
                      <a:r>
                        <a:rPr lang="es-MX" sz="1000" dirty="0" smtClean="0">
                          <a:solidFill>
                            <a:schemeClr val="tx1"/>
                          </a:solidFill>
                          <a:effectLst/>
                          <a:latin typeface="Arial" panose="020B0604020202020204" pitchFamily="34" charset="0"/>
                          <a:ea typeface="Calibri"/>
                          <a:cs typeface="Arial" panose="020B0604020202020204" pitchFamily="34" charset="0"/>
                        </a:rPr>
                        <a:t>CUMPLIDA</a:t>
                      </a:r>
                    </a:p>
                  </a:txBody>
                  <a:tcPr marL="0" marR="0" marT="0" marB="0" anchor="ctr">
                    <a:solidFill>
                      <a:schemeClr val="accent1">
                        <a:lumMod val="40000"/>
                        <a:lumOff val="60000"/>
                      </a:schemeClr>
                    </a:solidFill>
                  </a:tcPr>
                </a:tc>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6993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PLAN DE MEJORAMIENTO DE LA CGR AL 30 DE </a:t>
            </a:r>
            <a:r>
              <a:rPr lang="es-CO" sz="2400" dirty="0"/>
              <a:t>SEPTIEMBRE </a:t>
            </a:r>
            <a:r>
              <a:rPr lang="es-CO" sz="2400" dirty="0" smtClean="0"/>
              <a:t>DE 2016</a:t>
            </a:r>
            <a:endParaRPr lang="es-CO" sz="2400" dirty="0"/>
          </a:p>
        </p:txBody>
      </p:sp>
      <p:graphicFrame>
        <p:nvGraphicFramePr>
          <p:cNvPr id="10" name="9 Tabla"/>
          <p:cNvGraphicFramePr>
            <a:graphicFrameLocks noGrp="1"/>
          </p:cNvGraphicFramePr>
          <p:nvPr>
            <p:extLst>
              <p:ext uri="{D42A27DB-BD31-4B8C-83A1-F6EECF244321}">
                <p14:modId xmlns:p14="http://schemas.microsoft.com/office/powerpoint/2010/main" val="201301530"/>
              </p:ext>
            </p:extLst>
          </p:nvPr>
        </p:nvGraphicFramePr>
        <p:xfrm>
          <a:off x="107504" y="1628800"/>
          <a:ext cx="9001000" cy="4032448"/>
        </p:xfrm>
        <a:graphic>
          <a:graphicData uri="http://schemas.openxmlformats.org/drawingml/2006/table">
            <a:tbl>
              <a:tblPr firstRow="1" firstCol="1" lastRow="1" lastCol="1" bandRow="1" bandCol="1">
                <a:tableStyleId>{5C22544A-7EE6-4342-B048-85BDC9FD1C3A}</a:tableStyleId>
              </a:tblPr>
              <a:tblGrid>
                <a:gridCol w="743884"/>
                <a:gridCol w="2183270"/>
                <a:gridCol w="2458689"/>
                <a:gridCol w="1106680"/>
                <a:gridCol w="1564824"/>
                <a:gridCol w="943653"/>
              </a:tblGrid>
              <a:tr h="880291">
                <a:tc>
                  <a:txBody>
                    <a:bodyPr/>
                    <a:lstStyle/>
                    <a:p>
                      <a:pPr algn="ctr">
                        <a:lnSpc>
                          <a:spcPts val="1000"/>
                        </a:lnSpc>
                        <a:spcBef>
                          <a:spcPts val="90"/>
                        </a:spcBef>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750"/>
                        </a:lnSpc>
                        <a:spcBef>
                          <a:spcPts val="5"/>
                        </a:spcBef>
                        <a:spcAft>
                          <a:spcPts val="0"/>
                        </a:spcAft>
                      </a:pPr>
                      <a:r>
                        <a:rPr lang="es-MX" sz="1100" dirty="0" smtClean="0">
                          <a:effectLst/>
                        </a:rPr>
                        <a:t>ACCIÓN DE MEJORA/UNIDADES</a:t>
                      </a:r>
                      <a:r>
                        <a:rPr lang="es-MX" sz="1100" baseline="0" dirty="0" smtClean="0">
                          <a:effectLst/>
                        </a:rPr>
                        <a:t> DE MEDIDA/CANTIDADES</a:t>
                      </a:r>
                      <a:endParaRPr lang="es-CO" sz="1100" dirty="0">
                        <a:effectLst/>
                      </a:endParaRPr>
                    </a:p>
                  </a:txBody>
                  <a:tcPr marL="0" marR="0" marT="0" marB="0" anchor="ctr">
                    <a:solidFill>
                      <a:schemeClr val="tx2"/>
                    </a:solidFill>
                  </a:tcPr>
                </a:tc>
                <a:tc>
                  <a:txBody>
                    <a:bodyPr/>
                    <a:lstStyle/>
                    <a:p>
                      <a:pPr algn="ctr">
                        <a:lnSpc>
                          <a:spcPts val="750"/>
                        </a:lnSpc>
                        <a:spcBef>
                          <a:spcPts val="5"/>
                        </a:spcBef>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nchor="ctr">
                    <a:solidFill>
                      <a:schemeClr val="tx2"/>
                    </a:solidFill>
                  </a:tcPr>
                </a:tc>
                <a:tc>
                  <a:txBody>
                    <a:bodyPr/>
                    <a:lstStyle/>
                    <a:p>
                      <a:pPr algn="ctr">
                        <a:lnSpc>
                          <a:spcPts val="1000"/>
                        </a:lnSpc>
                        <a:spcAft>
                          <a:spcPts val="0"/>
                        </a:spcAft>
                      </a:pPr>
                      <a:r>
                        <a:rPr lang="en-US" sz="1100" dirty="0" smtClean="0">
                          <a:effectLst/>
                        </a:rPr>
                        <a:t>FECHA DE  VENCIMIENTO                                             INTERNA </a:t>
                      </a:r>
                      <a:endParaRPr lang="es-CO" sz="1100" dirty="0">
                        <a:effectLst/>
                      </a:endParaRPr>
                    </a:p>
                  </a:txBody>
                  <a:tcPr marL="0" marR="0" marT="0" marB="0" anchor="ctr">
                    <a:solidFill>
                      <a:schemeClr val="tx2"/>
                    </a:solidFill>
                  </a:tcPr>
                </a:tc>
                <a:tc>
                  <a:txBody>
                    <a:bodyPr/>
                    <a:lstStyle/>
                    <a:p>
                      <a:pPr algn="ctr">
                        <a:lnSpc>
                          <a:spcPts val="750"/>
                        </a:lnSpc>
                        <a:spcBef>
                          <a:spcPts val="5"/>
                        </a:spcBef>
                        <a:spcAft>
                          <a:spcPts val="0"/>
                        </a:spcAft>
                      </a:pP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nchor="ctr">
                    <a:solidFill>
                      <a:schemeClr val="tx2"/>
                    </a:solidFill>
                  </a:tcPr>
                </a:tc>
              </a:tr>
              <a:tr h="3152157">
                <a:tc>
                  <a:txBody>
                    <a:bodyPr/>
                    <a:lstStyle/>
                    <a:p>
                      <a:pPr marL="12065" marR="3175" algn="ctr">
                        <a:lnSpc>
                          <a:spcPct val="107000"/>
                        </a:lnSpc>
                        <a:spcBef>
                          <a:spcPts val="445"/>
                        </a:spcBef>
                        <a:spcAft>
                          <a:spcPts val="0"/>
                        </a:spcAft>
                      </a:pPr>
                      <a:endParaRPr lang="es-MX" sz="1000" dirty="0" smtClean="0">
                        <a:solidFill>
                          <a:schemeClr val="tx1"/>
                        </a:solidFill>
                        <a:effectLst/>
                        <a:latin typeface="Arial" panose="020B0604020202020204" pitchFamily="34" charset="0"/>
                        <a:ea typeface="Calibri"/>
                        <a:cs typeface="Arial" panose="020B0604020202020204" pitchFamily="34" charset="0"/>
                      </a:endParaRPr>
                    </a:p>
                    <a:p>
                      <a:pPr marL="12065" marR="3175" algn="ctr">
                        <a:lnSpc>
                          <a:spcPct val="107000"/>
                        </a:lnSpc>
                        <a:spcBef>
                          <a:spcPts val="445"/>
                        </a:spcBef>
                        <a:spcAft>
                          <a:spcPts val="0"/>
                        </a:spcAft>
                      </a:pPr>
                      <a:endParaRPr lang="es-MX" sz="1000" dirty="0" smtClean="0">
                        <a:solidFill>
                          <a:schemeClr val="tx1"/>
                        </a:solidFill>
                        <a:effectLst/>
                        <a:latin typeface="Arial" panose="020B0604020202020204" pitchFamily="34" charset="0"/>
                        <a:ea typeface="Calibri"/>
                        <a:cs typeface="Arial" panose="020B0604020202020204" pitchFamily="34" charset="0"/>
                      </a:endParaRPr>
                    </a:p>
                    <a:p>
                      <a:pPr marL="12065" marR="3175" algn="ctr">
                        <a:lnSpc>
                          <a:spcPct val="107000"/>
                        </a:lnSpc>
                        <a:spcBef>
                          <a:spcPts val="445"/>
                        </a:spcBef>
                        <a:spcAft>
                          <a:spcPts val="0"/>
                        </a:spcAft>
                      </a:pPr>
                      <a:r>
                        <a:rPr lang="es-MX" sz="1000" dirty="0" smtClean="0">
                          <a:solidFill>
                            <a:schemeClr val="tx1"/>
                          </a:solidFill>
                          <a:effectLst/>
                          <a:latin typeface="Arial" panose="020B0604020202020204" pitchFamily="34" charset="0"/>
                          <a:ea typeface="Calibri"/>
                          <a:cs typeface="Arial" panose="020B0604020202020204" pitchFamily="34" charset="0"/>
                        </a:rPr>
                        <a:t>15</a:t>
                      </a:r>
                    </a:p>
                    <a:p>
                      <a:pPr marL="12065" marR="3175" indent="0" algn="ctr" defTabSz="914400" rtl="0" eaLnBrk="1" fontAlgn="auto" latinLnBrk="0" hangingPunct="1">
                        <a:lnSpc>
                          <a:spcPct val="107000"/>
                        </a:lnSpc>
                        <a:spcBef>
                          <a:spcPts val="445"/>
                        </a:spcBef>
                        <a:spcAft>
                          <a:spcPts val="0"/>
                        </a:spcAft>
                        <a:buClrTx/>
                        <a:buSzTx/>
                        <a:buFontTx/>
                        <a:buNone/>
                        <a:tabLst/>
                        <a:defRPr/>
                      </a:pPr>
                      <a:endParaRPr lang="es-CO" sz="1000" dirty="0" smtClean="0">
                        <a:solidFill>
                          <a:schemeClr val="tx1"/>
                        </a:solidFill>
                        <a:effectLst/>
                        <a:latin typeface="Arial" panose="020B0604020202020204" pitchFamily="34" charset="0"/>
                        <a:ea typeface="Calibri"/>
                        <a:cs typeface="Arial" panose="020B0604020202020204" pitchFamily="34" charset="0"/>
                      </a:endParaRPr>
                    </a:p>
                    <a:p>
                      <a:pPr marL="12065" marR="3175" algn="ctr">
                        <a:lnSpc>
                          <a:spcPct val="107000"/>
                        </a:lnSpc>
                        <a:spcBef>
                          <a:spcPts val="445"/>
                        </a:spcBef>
                        <a:spcAft>
                          <a:spcPts val="0"/>
                        </a:spcAft>
                      </a:pPr>
                      <a:endParaRPr lang="es-CO" sz="10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solidFill>
                      <a:schemeClr val="accent1">
                        <a:lumMod val="40000"/>
                        <a:lumOff val="60000"/>
                      </a:schemeClr>
                    </a:solidFill>
                  </a:tcPr>
                </a:tc>
                <a:tc>
                  <a:txBody>
                    <a:bodyPr/>
                    <a:lstStyle/>
                    <a:p>
                      <a:pPr algn="just">
                        <a:lnSpc>
                          <a:spcPts val="850"/>
                        </a:lnSpc>
                        <a:spcBef>
                          <a:spcPts val="5"/>
                        </a:spcBef>
                        <a:spcAft>
                          <a:spcPts val="0"/>
                        </a:spcAft>
                      </a:pPr>
                      <a:r>
                        <a:rPr lang="es-MX" sz="1000" b="0" dirty="0" smtClean="0">
                          <a:solidFill>
                            <a:schemeClr val="tx1"/>
                          </a:solidFill>
                          <a:effectLst/>
                          <a:latin typeface="Arial" panose="020B0604020202020204" pitchFamily="34" charset="0"/>
                          <a:ea typeface="Calibri"/>
                          <a:cs typeface="Arial" panose="020B0604020202020204" pitchFamily="34" charset="0"/>
                        </a:rPr>
                        <a:t>   </a:t>
                      </a:r>
                    </a:p>
                    <a:p>
                      <a:pPr algn="just"/>
                      <a:r>
                        <a:rPr lang="es-CO" sz="1000" b="0" i="0" kern="1200" dirty="0" smtClean="0">
                          <a:solidFill>
                            <a:schemeClr val="dk1"/>
                          </a:solidFill>
                          <a:effectLst/>
                          <a:latin typeface="Arial" panose="020B0604020202020204" pitchFamily="34" charset="0"/>
                          <a:ea typeface="+mn-ea"/>
                          <a:cs typeface="Arial" panose="020B0604020202020204" pitchFamily="34" charset="0"/>
                        </a:rPr>
                        <a:t>Incluir en la matriz general de riesgos de la entidad los eventos que pueden impactar los ingresos por contribución.</a:t>
                      </a:r>
                    </a:p>
                    <a:p>
                      <a:pPr algn="just"/>
                      <a:endParaRPr lang="es-MX" sz="1000" b="0" i="0" kern="1200" dirty="0" smtClean="0">
                        <a:solidFill>
                          <a:schemeClr val="dk1"/>
                        </a:solidFill>
                        <a:effectLst/>
                        <a:latin typeface="Arial" panose="020B0604020202020204" pitchFamily="34" charset="0"/>
                        <a:ea typeface="+mn-ea"/>
                        <a:cs typeface="Arial" panose="020B0604020202020204" pitchFamily="34" charset="0"/>
                      </a:endParaRPr>
                    </a:p>
                    <a:p>
                      <a:pPr algn="just"/>
                      <a:r>
                        <a:rPr lang="es-MX" sz="1000" b="1" i="0" kern="1200" dirty="0" smtClean="0">
                          <a:solidFill>
                            <a:schemeClr val="dk1"/>
                          </a:solidFill>
                          <a:effectLst/>
                          <a:latin typeface="Arial" panose="020B0604020202020204" pitchFamily="34" charset="0"/>
                          <a:ea typeface="+mn-ea"/>
                          <a:cs typeface="Arial" panose="020B0604020202020204" pitchFamily="34" charset="0"/>
                        </a:rPr>
                        <a:t>UNIDAD DE MEDIDA/CANTIDADES: </a:t>
                      </a:r>
                    </a:p>
                    <a:p>
                      <a:pPr algn="just"/>
                      <a:r>
                        <a:rPr lang="es-CO" sz="1000" b="0" i="0" kern="1200" dirty="0" smtClean="0">
                          <a:solidFill>
                            <a:schemeClr val="dk1"/>
                          </a:solidFill>
                          <a:effectLst/>
                          <a:latin typeface="Arial" panose="020B0604020202020204" pitchFamily="34" charset="0"/>
                          <a:ea typeface="+mn-ea"/>
                          <a:cs typeface="Arial" panose="020B0604020202020204" pitchFamily="34" charset="0"/>
                        </a:rPr>
                        <a:t>-Matriz de riesgos modificada.</a:t>
                      </a:r>
                    </a:p>
                    <a:p>
                      <a:pPr algn="just"/>
                      <a:endParaRPr lang="es-CO" sz="1000" b="0" i="0" kern="1200" dirty="0">
                        <a:solidFill>
                          <a:schemeClr val="dk1"/>
                        </a:solidFill>
                        <a:effectLst/>
                        <a:latin typeface="Arial" panose="020B0604020202020204" pitchFamily="34" charset="0"/>
                        <a:ea typeface="+mn-ea"/>
                        <a:cs typeface="Arial" panose="020B0604020202020204" pitchFamily="34" charset="0"/>
                      </a:endParaRPr>
                    </a:p>
                  </a:txBody>
                  <a:tcPr marL="0" marR="0" marT="0" marB="0" anchor="ctr">
                    <a:solidFill>
                      <a:schemeClr val="accent1">
                        <a:lumMod val="40000"/>
                        <a:lumOff val="60000"/>
                      </a:schemeClr>
                    </a:solidFill>
                  </a:tcPr>
                </a:tc>
                <a:tc>
                  <a:txBody>
                    <a:bodyPr/>
                    <a:lstStyle/>
                    <a:p>
                      <a:pPr>
                        <a:lnSpc>
                          <a:spcPts val="500"/>
                        </a:lnSpc>
                        <a:spcBef>
                          <a:spcPts val="50"/>
                        </a:spcBef>
                        <a:spcAft>
                          <a:spcPts val="0"/>
                        </a:spcAft>
                      </a:pPr>
                      <a:r>
                        <a:rPr lang="es-MX" sz="1000" b="0" kern="1200" dirty="0" smtClean="0">
                          <a:solidFill>
                            <a:schemeClr val="tx1"/>
                          </a:solidFill>
                          <a:effectLst/>
                          <a:latin typeface="Arial" panose="020B0604020202020204" pitchFamily="34" charset="0"/>
                          <a:ea typeface="+mn-ea"/>
                          <a:cs typeface="Arial" panose="020B0604020202020204" pitchFamily="34" charset="0"/>
                        </a:rPr>
                        <a:t> </a:t>
                      </a:r>
                    </a:p>
                    <a:p>
                      <a:pPr marL="0" marR="0" indent="0" algn="just" defTabSz="914400" rtl="0" eaLnBrk="1" fontAlgn="auto" latinLnBrk="0" hangingPunct="1">
                        <a:lnSpc>
                          <a:spcPct val="100000"/>
                        </a:lnSpc>
                        <a:spcBef>
                          <a:spcPts val="50"/>
                        </a:spcBef>
                        <a:spcAft>
                          <a:spcPts val="0"/>
                        </a:spcAft>
                        <a:buClrTx/>
                        <a:buSzTx/>
                        <a:buFontTx/>
                        <a:buNone/>
                        <a:tabLst/>
                        <a:defRPr/>
                      </a:pPr>
                      <a:r>
                        <a:rPr lang="es-MX" sz="1000" b="0" kern="1200" dirty="0" smtClean="0">
                          <a:solidFill>
                            <a:schemeClr val="tx1"/>
                          </a:solidFill>
                          <a:effectLst/>
                          <a:latin typeface="Arial" panose="020B0604020202020204" pitchFamily="34" charset="0"/>
                          <a:ea typeface="+mn-ea"/>
                          <a:cs typeface="Arial" panose="020B0604020202020204" pitchFamily="34" charset="0"/>
                        </a:rPr>
                        <a:t> </a:t>
                      </a:r>
                      <a:r>
                        <a:rPr lang="es-CO" sz="1000" b="0" kern="1200" dirty="0" smtClean="0">
                          <a:solidFill>
                            <a:schemeClr val="dk1"/>
                          </a:solidFill>
                          <a:effectLst/>
                          <a:latin typeface="Arial" panose="020B0604020202020204" pitchFamily="34" charset="0"/>
                          <a:ea typeface="+mn-ea"/>
                          <a:cs typeface="Arial" panose="020B0604020202020204" pitchFamily="34" charset="0"/>
                        </a:rPr>
                        <a:t>Se presentó en el Comité SIGC N°6 del 31 de mayo de 2016 la nueva matriz de riesgos, en la cual se incluyen los riesgos de gestión financiera y contable. Igualmente en el Comité SIGC N°7 del 12 de julio de 2016 se informó a los miembros del comité sobre la publicación del mapa de riesgos de gestión en cada uno de las caracterizaciones de los procesos de calidad. Una vez verificada la matriz de riesgos de gestión de la entidad, se encontró que</a:t>
                      </a:r>
                      <a:r>
                        <a:rPr lang="es-CO" sz="1000" b="0" kern="1200" baseline="0" dirty="0" smtClean="0">
                          <a:solidFill>
                            <a:schemeClr val="dk1"/>
                          </a:solidFill>
                          <a:effectLst/>
                          <a:latin typeface="Arial" panose="020B0604020202020204" pitchFamily="34" charset="0"/>
                          <a:ea typeface="+mn-ea"/>
                          <a:cs typeface="Arial" panose="020B0604020202020204" pitchFamily="34" charset="0"/>
                        </a:rPr>
                        <a:t> la Subdirección Administrativa y Financiera incluyó en el mapa de riesgos de Gestión, tres eventos </a:t>
                      </a:r>
                      <a:r>
                        <a:rPr lang="es-CO" sz="1000" b="0" kern="1200" dirty="0" smtClean="0">
                          <a:solidFill>
                            <a:schemeClr val="dk1"/>
                          </a:solidFill>
                          <a:effectLst/>
                          <a:latin typeface="Arial" panose="020B0604020202020204" pitchFamily="34" charset="0"/>
                          <a:ea typeface="+mn-ea"/>
                          <a:cs typeface="Arial" panose="020B0604020202020204" pitchFamily="34" charset="0"/>
                        </a:rPr>
                        <a:t>que pueden afectar los ingresos por contribución de la entidad.</a:t>
                      </a:r>
                      <a:r>
                        <a:rPr lang="es-CO" sz="1000" b="0" kern="1200" baseline="0" dirty="0" smtClean="0">
                          <a:solidFill>
                            <a:schemeClr val="dk1"/>
                          </a:solidFill>
                          <a:effectLst/>
                          <a:latin typeface="Arial" panose="020B0604020202020204" pitchFamily="34" charset="0"/>
                          <a:ea typeface="+mn-ea"/>
                          <a:cs typeface="Arial" panose="020B0604020202020204" pitchFamily="34" charset="0"/>
                        </a:rPr>
                        <a:t> </a:t>
                      </a:r>
                      <a:endParaRPr lang="es-CO" sz="1000" b="0" kern="1200" dirty="0" smtClean="0">
                        <a:solidFill>
                          <a:schemeClr val="tx1"/>
                        </a:solidFill>
                        <a:effectLst/>
                        <a:latin typeface="Arial" panose="020B0604020202020204" pitchFamily="34" charset="0"/>
                        <a:ea typeface="+mn-ea"/>
                        <a:cs typeface="Arial" panose="020B0604020202020204" pitchFamily="34" charset="0"/>
                      </a:endParaRP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endParaRPr lang="es-MX" sz="1000" b="0" dirty="0" smtClean="0">
                        <a:solidFill>
                          <a:schemeClr val="tx1"/>
                        </a:solidFill>
                        <a:effectLst/>
                        <a:latin typeface="Arial" panose="020B0604020202020204" pitchFamily="34" charset="0"/>
                        <a:ea typeface="Calibri"/>
                        <a:cs typeface="Arial" panose="020B0604020202020204" pitchFamily="34" charset="0"/>
                      </a:endParaRPr>
                    </a:p>
                    <a:p>
                      <a:pPr algn="ctr">
                        <a:lnSpc>
                          <a:spcPct val="100000"/>
                        </a:lnSpc>
                        <a:spcBef>
                          <a:spcPts val="5"/>
                        </a:spcBef>
                        <a:spcAft>
                          <a:spcPts val="0"/>
                        </a:spcAft>
                      </a:pPr>
                      <a:r>
                        <a:rPr lang="es-MX" sz="1000" b="0" dirty="0" smtClean="0">
                          <a:solidFill>
                            <a:schemeClr val="tx1"/>
                          </a:solidFill>
                          <a:effectLst/>
                          <a:latin typeface="Arial" panose="020B0604020202020204" pitchFamily="34" charset="0"/>
                          <a:ea typeface="Calibri"/>
                          <a:cs typeface="Arial" panose="020B0604020202020204" pitchFamily="34" charset="0"/>
                        </a:rPr>
                        <a:t>Subdirección Administrativa y Financiera</a:t>
                      </a:r>
                    </a:p>
                  </a:txBody>
                  <a:tcPr marL="0" marR="0" marT="0" marB="0"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50"/>
                        </a:spcBef>
                        <a:spcAft>
                          <a:spcPts val="0"/>
                        </a:spcAft>
                        <a:buClrTx/>
                        <a:buSzTx/>
                        <a:buFontTx/>
                        <a:buNone/>
                        <a:tabLst/>
                        <a:defRPr/>
                      </a:pPr>
                      <a:endParaRPr lang="es-CO" sz="1000" kern="1200" dirty="0" smtClean="0">
                        <a:solidFill>
                          <a:schemeClr val="dk1"/>
                        </a:solidFill>
                        <a:effectLst/>
                        <a:latin typeface="Arial" panose="020B0604020202020204" pitchFamily="34" charset="0"/>
                        <a:ea typeface="+mn-ea"/>
                        <a:cs typeface="Arial" panose="020B0604020202020204" pitchFamily="34" charset="0"/>
                      </a:endParaRPr>
                    </a:p>
                    <a:p>
                      <a:pPr marL="0" marR="0" indent="0" algn="ctr" defTabSz="914400" rtl="0" eaLnBrk="1" fontAlgn="auto" latinLnBrk="0" hangingPunct="1">
                        <a:lnSpc>
                          <a:spcPct val="100000"/>
                        </a:lnSpc>
                        <a:spcBef>
                          <a:spcPts val="50"/>
                        </a:spcBef>
                        <a:spcAft>
                          <a:spcPts val="0"/>
                        </a:spcAft>
                        <a:buClrTx/>
                        <a:buSzTx/>
                        <a:buFontTx/>
                        <a:buNone/>
                        <a:tabLst/>
                        <a:defRPr/>
                      </a:pPr>
                      <a:r>
                        <a:rPr lang="es-CO" sz="1000" b="0" kern="1200" dirty="0" smtClean="0">
                          <a:solidFill>
                            <a:schemeClr val="tx1"/>
                          </a:solidFill>
                          <a:effectLst/>
                          <a:latin typeface="Arial" panose="020B0604020202020204" pitchFamily="34" charset="0"/>
                          <a:ea typeface="+mn-ea"/>
                          <a:cs typeface="Arial" panose="020B0604020202020204" pitchFamily="34" charset="0"/>
                        </a:rPr>
                        <a:t>30 de Junio de 2016</a:t>
                      </a:r>
                    </a:p>
                  </a:txBody>
                  <a:tcPr marL="0" marR="0" marT="0" marB="0" anchor="ctr">
                    <a:solidFill>
                      <a:schemeClr val="accent1">
                        <a:lumMod val="40000"/>
                        <a:lumOff val="60000"/>
                      </a:schemeClr>
                    </a:solidFill>
                  </a:tcPr>
                </a:tc>
                <a:tc>
                  <a:txBody>
                    <a:bodyPr/>
                    <a:lstStyle/>
                    <a:p>
                      <a:pPr algn="ctr">
                        <a:lnSpc>
                          <a:spcPct val="100000"/>
                        </a:lnSpc>
                        <a:spcBef>
                          <a:spcPts val="5"/>
                        </a:spcBef>
                        <a:spcAft>
                          <a:spcPts val="0"/>
                        </a:spcAft>
                      </a:pPr>
                      <a:endParaRPr lang="es-MX" sz="1000" b="0" dirty="0" smtClean="0">
                        <a:solidFill>
                          <a:schemeClr val="tx1"/>
                        </a:solidFill>
                        <a:effectLst/>
                        <a:latin typeface="Arial" panose="020B0604020202020204" pitchFamily="34" charset="0"/>
                        <a:ea typeface="Calibri"/>
                        <a:cs typeface="Arial" panose="020B0604020202020204" pitchFamily="34" charset="0"/>
                      </a:endParaRPr>
                    </a:p>
                    <a:p>
                      <a:pPr marL="0" marR="0" indent="0" algn="ctr" defTabSz="914400" rtl="0" eaLnBrk="1" fontAlgn="auto" latinLnBrk="0" hangingPunct="1">
                        <a:lnSpc>
                          <a:spcPct val="100000"/>
                        </a:lnSpc>
                        <a:spcBef>
                          <a:spcPts val="5"/>
                        </a:spcBef>
                        <a:spcAft>
                          <a:spcPts val="0"/>
                        </a:spcAft>
                        <a:buClrTx/>
                        <a:buSzTx/>
                        <a:buFontTx/>
                        <a:buNone/>
                        <a:tabLst/>
                        <a:defRPr/>
                      </a:pPr>
                      <a:r>
                        <a:rPr lang="es-MX" sz="1000" b="1" dirty="0" smtClean="0">
                          <a:solidFill>
                            <a:schemeClr val="tx1"/>
                          </a:solidFill>
                          <a:effectLst/>
                          <a:latin typeface="Arial" panose="020B0604020202020204" pitchFamily="34" charset="0"/>
                          <a:ea typeface="Calibri"/>
                          <a:cs typeface="Arial" panose="020B0604020202020204" pitchFamily="34" charset="0"/>
                        </a:rPr>
                        <a:t> CUMPLIDA</a:t>
                      </a:r>
                      <a:endParaRPr lang="es-CO" sz="1000" b="1" dirty="0" smtClean="0">
                        <a:solidFill>
                          <a:schemeClr val="tx1"/>
                        </a:solidFill>
                        <a:effectLst/>
                        <a:latin typeface="Arial" panose="020B0604020202020204" pitchFamily="34" charset="0"/>
                        <a:ea typeface="Calibri"/>
                        <a:cs typeface="Arial" panose="020B0604020202020204" pitchFamily="34" charset="0"/>
                      </a:endParaRPr>
                    </a:p>
                  </a:txBody>
                  <a:tcPr marL="0" marR="0" marT="0" marB="0" anchor="ctr">
                    <a:solidFill>
                      <a:schemeClr val="accent1">
                        <a:lumMod val="40000"/>
                        <a:lumOff val="60000"/>
                      </a:schemeClr>
                    </a:solidFill>
                  </a:tcPr>
                </a:tc>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73014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19170</TotalTime>
  <Words>4607</Words>
  <Application>Microsoft Office PowerPoint</Application>
  <PresentationFormat>Presentación en pantalla (4:3)</PresentationFormat>
  <Paragraphs>688</Paragraphs>
  <Slides>29</Slides>
  <Notes>0</Notes>
  <HiddenSlides>0</HiddenSlides>
  <MMClips>0</MMClips>
  <ScaleCrop>false</ScaleCrop>
  <HeadingPairs>
    <vt:vector size="4" baseType="variant">
      <vt:variant>
        <vt:lpstr>Tema</vt:lpstr>
      </vt:variant>
      <vt:variant>
        <vt:i4>1</vt:i4>
      </vt:variant>
      <vt:variant>
        <vt:lpstr>Títulos de diapositiva</vt:lpstr>
      </vt:variant>
      <vt:variant>
        <vt:i4>29</vt:i4>
      </vt:variant>
    </vt:vector>
  </HeadingPairs>
  <TitlesOfParts>
    <vt:vector size="30"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Mercadeo básico</dc:title>
  <dc:creator>Preferred Customer</dc:creator>
  <cp:lastModifiedBy>Giovanni Soto Cagua</cp:lastModifiedBy>
  <cp:revision>788</cp:revision>
  <cp:lastPrinted>2015-08-03T15:59:57Z</cp:lastPrinted>
  <dcterms:created xsi:type="dcterms:W3CDTF">2009-07-03T14:17:45Z</dcterms:created>
  <dcterms:modified xsi:type="dcterms:W3CDTF">2016-11-01T13:20:43Z</dcterms:modified>
</cp:coreProperties>
</file>