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55" r:id="rId2"/>
    <p:sldId id="576" r:id="rId3"/>
    <p:sldId id="608" r:id="rId4"/>
    <p:sldId id="628" r:id="rId5"/>
    <p:sldId id="629" r:id="rId6"/>
    <p:sldId id="632" r:id="rId7"/>
    <p:sldId id="633" r:id="rId8"/>
    <p:sldId id="634" r:id="rId9"/>
    <p:sldId id="635" r:id="rId10"/>
    <p:sldId id="636" r:id="rId11"/>
    <p:sldId id="637" r:id="rId12"/>
    <p:sldId id="638" r:id="rId13"/>
    <p:sldId id="639" r:id="rId14"/>
    <p:sldId id="640" r:id="rId15"/>
    <p:sldId id="661" r:id="rId16"/>
    <p:sldId id="659" r:id="rId17"/>
    <p:sldId id="641" r:id="rId18"/>
    <p:sldId id="652" r:id="rId19"/>
    <p:sldId id="642" r:id="rId20"/>
    <p:sldId id="660" r:id="rId21"/>
    <p:sldId id="663" r:id="rId22"/>
    <p:sldId id="664" r:id="rId23"/>
    <p:sldId id="665" r:id="rId24"/>
    <p:sldId id="666" r:id="rId25"/>
    <p:sldId id="651" r:id="rId26"/>
    <p:sldId id="643" r:id="rId27"/>
    <p:sldId id="644" r:id="rId28"/>
    <p:sldId id="653" r:id="rId29"/>
    <p:sldId id="645" r:id="rId30"/>
    <p:sldId id="654" r:id="rId31"/>
    <p:sldId id="646" r:id="rId32"/>
    <p:sldId id="662" r:id="rId33"/>
    <p:sldId id="655" r:id="rId34"/>
    <p:sldId id="647" r:id="rId35"/>
    <p:sldId id="656" r:id="rId36"/>
    <p:sldId id="657" r:id="rId37"/>
    <p:sldId id="648" r:id="rId38"/>
    <p:sldId id="658" r:id="rId39"/>
    <p:sldId id="649" r:id="rId40"/>
    <p:sldId id="554" r:id="rId41"/>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67" autoAdjust="0"/>
    <p:restoredTop sz="86530" autoAdjust="0"/>
  </p:normalViewPr>
  <p:slideViewPr>
    <p:cSldViewPr>
      <p:cViewPr varScale="1">
        <p:scale>
          <a:sx n="111" d="100"/>
          <a:sy n="111" d="100"/>
        </p:scale>
        <p:origin x="11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custT="1"/>
      <dgm:spPr/>
      <dgm:t>
        <a:bodyPr/>
        <a:lstStyle/>
        <a:p>
          <a:r>
            <a:rPr lang="es-MX" sz="2800" dirty="0" smtClean="0"/>
            <a:t>CUMPLIMIENTO: 47/47             		   100%</a:t>
          </a:r>
        </a:p>
        <a:p>
          <a:r>
            <a:rPr lang="es-MX" sz="2800" dirty="0" smtClean="0"/>
            <a:t>AVANCE 47/48				     98%</a:t>
          </a:r>
          <a:endParaRPr lang="es-CO" sz="2800" dirty="0"/>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1"/>
      <dgm:spPr/>
      <dgm:t>
        <a:bodyPr/>
        <a:lstStyle/>
        <a:p>
          <a:endParaRPr lang="es-CO"/>
        </a:p>
      </dgm:t>
    </dgm:pt>
    <dgm:pt modelId="{0B896676-27AA-4E44-8EF8-B790F54AA448}" type="pres">
      <dgm:prSet presAssocID="{90B5DFB1-2B7C-4C66-9CD9-01ED8AC76300}" presName="parentText" presStyleLbl="node1" presStyleIdx="0" presStyleCnt="1" custScaleX="163243" custScaleY="144081">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1">
        <dgm:presLayoutVars>
          <dgm:bulletEnabled val="1"/>
        </dgm:presLayoutVars>
      </dgm:prSet>
      <dgm:spPr/>
    </dgm:pt>
  </dgm:ptLst>
  <dgm:cxnLst>
    <dgm:cxn modelId="{F6CE9967-0630-4CC3-BF86-CE20470AE2DD}" srcId="{D9881D21-C594-44A1-9FE4-9F52305E6242}" destId="{90B5DFB1-2B7C-4C66-9CD9-01ED8AC76300}" srcOrd="0" destOrd="0" parTransId="{6585EBD2-54D2-4CE7-A3BF-4A8CFD37DBC7}" sibTransId="{1D455664-74C2-4C4B-820E-6188826A6D42}"/>
    <dgm:cxn modelId="{300CF35B-1DFB-4EE6-A8FD-3DF374E3E5AD}" type="presOf" srcId="{90B5DFB1-2B7C-4C66-9CD9-01ED8AC76300}" destId="{0B896676-27AA-4E44-8EF8-B790F54AA448}" srcOrd="1" destOrd="0" presId="urn:microsoft.com/office/officeart/2005/8/layout/list1"/>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1927705"/>
          <a:ext cx="8712968"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365025" y="122478"/>
          <a:ext cx="8342304" cy="2764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1244600">
            <a:lnSpc>
              <a:spcPct val="90000"/>
            </a:lnSpc>
            <a:spcBef>
              <a:spcPct val="0"/>
            </a:spcBef>
            <a:spcAft>
              <a:spcPct val="35000"/>
            </a:spcAft>
          </a:pPr>
          <a:r>
            <a:rPr lang="es-MX" sz="2800" kern="1200" dirty="0" smtClean="0"/>
            <a:t>CUMPLIMIENTO: 47/47             		   100%</a:t>
          </a:r>
        </a:p>
        <a:p>
          <a:pPr lvl="0" algn="l" defTabSz="1244600">
            <a:lnSpc>
              <a:spcPct val="90000"/>
            </a:lnSpc>
            <a:spcBef>
              <a:spcPct val="0"/>
            </a:spcBef>
            <a:spcAft>
              <a:spcPct val="35000"/>
            </a:spcAft>
          </a:pPr>
          <a:r>
            <a:rPr lang="es-MX" sz="2800" kern="1200" dirty="0" smtClean="0"/>
            <a:t>AVANCE 47/48				     98%</a:t>
          </a:r>
          <a:endParaRPr lang="es-CO" sz="2800" kern="1200" dirty="0"/>
        </a:p>
      </dsp:txBody>
      <dsp:txXfrm>
        <a:off x="499983" y="257436"/>
        <a:ext cx="8072388" cy="24947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21/07/2017</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21/07/2017</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21/07/2017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21/07/2017</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21/07/2017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stiondocumental.cra.gov.co/orfeonew/busqueda/busquedaPiloto.php?PHPSESSID=160406094859o1921682560DVERA&amp;FormName=Search&amp;FormAction=search&amp;s_RADI_NUME_RADI=&amp;s_DOCTO=&amp;s_SGD_EXP_SUBEXPEDIENTE=&amp;s_solo_nomb=All&amp;s_RADI_NOMB=contaduria&amp;s_entrada=9999&amp;s_desde_dia=1&amp;s_desde_mes=3&amp;s_desde_ano=2016&amp;s_hasta_dia=6&amp;s_hasta_mes=4&amp;s_hasta_ano=2016&amp;s_TDOC_CODI=9999&amp;s_RADI_DEPE_ACTU=&amp;Busqueda=B%C3%BAsqued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Mejoramiento de la CGR-2013-2014</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dirty="0" smtClean="0">
                <a:latin typeface="+mj-lt"/>
                <a:ea typeface="+mj-ea"/>
                <a:cs typeface="+mj-cs"/>
              </a:rPr>
              <a:t>Julio 14 </a:t>
            </a:r>
            <a:r>
              <a:rPr lang="es-MX" sz="3600" b="1" dirty="0">
                <a:latin typeface="+mj-lt"/>
                <a:ea typeface="+mj-ea"/>
                <a:cs typeface="+mj-cs"/>
              </a:rPr>
              <a:t>de </a:t>
            </a:r>
            <a:r>
              <a:rPr lang="es-MX" sz="3600" b="1" dirty="0" smtClean="0">
                <a:latin typeface="+mj-lt"/>
                <a:ea typeface="+mj-ea"/>
                <a:cs typeface="+mj-cs"/>
              </a:rPr>
              <a:t>2017</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664827854"/>
              </p:ext>
            </p:extLst>
          </p:nvPr>
        </p:nvGraphicFramePr>
        <p:xfrm>
          <a:off x="179513" y="1700808"/>
          <a:ext cx="8784976" cy="414712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05490">
                  <a:extLst>
                    <a:ext uri="{9D8B030D-6E8A-4147-A177-3AD203B41FA5}">
                      <a16:colId xmlns:a16="http://schemas.microsoft.com/office/drawing/2014/main" val="20001"/>
                    </a:ext>
                  </a:extLst>
                </a:gridCol>
                <a:gridCol w="278510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800200">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En la construcción de la Agenda Regulatoria se deben tener en cuenta aquellos proyectos que requieren de un acto administrativo previo, con el fin de establecer el cronograma respectivo.</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just"/>
                      <a:endParaRPr lang="es-MX" sz="1100" b="0" dirty="0" smtClean="0">
                        <a:solidFill>
                          <a:schemeClr val="tx1"/>
                        </a:solidFill>
                        <a:latin typeface="+mn-lt"/>
                      </a:endParaRPr>
                    </a:p>
                    <a:p>
                      <a:pPr algn="just"/>
                      <a:endParaRPr lang="es-MX" sz="1100" b="0" dirty="0" smtClean="0">
                        <a:solidFill>
                          <a:schemeClr val="tx1"/>
                        </a:solidFill>
                        <a:latin typeface="+mn-lt"/>
                      </a:endParaRPr>
                    </a:p>
                    <a:p>
                      <a:pPr algn="just"/>
                      <a:r>
                        <a:rPr lang="es-MX" sz="1100" b="0" dirty="0" smtClean="0">
                          <a:solidFill>
                            <a:schemeClr val="tx1"/>
                          </a:solidFill>
                          <a:latin typeface="+mn-lt"/>
                        </a:rPr>
                        <a:t>En la</a:t>
                      </a:r>
                      <a:r>
                        <a:rPr lang="es-MX" sz="1100" b="0" baseline="0" dirty="0" smtClean="0">
                          <a:solidFill>
                            <a:schemeClr val="tx1"/>
                          </a:solidFill>
                          <a:latin typeface="+mn-lt"/>
                        </a:rPr>
                        <a:t> agenda regulatoria se encuentra una casilla denominada “ Proyecto precedente” en el cual se plasman los actos administrativos que preceden a determinados proyectos de la CRA.</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Subdirección</a:t>
                      </a:r>
                      <a:r>
                        <a:rPr lang="es-MX" sz="1100" b="0" baseline="0" dirty="0" smtClean="0">
                          <a:solidFill>
                            <a:schemeClr val="tx1"/>
                          </a:solidFill>
                        </a:rPr>
                        <a:t> de Regulación</a:t>
                      </a:r>
                      <a:endParaRPr lang="es-CO"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30/9/</a:t>
                      </a:r>
                      <a:r>
                        <a:rPr lang="es-MX" sz="1100" b="0" baseline="0" dirty="0" smtClean="0">
                          <a:solidFill>
                            <a:schemeClr val="tx1"/>
                          </a:solidFill>
                        </a:rPr>
                        <a:t>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b="1" dirty="0" smtClean="0">
                          <a:solidFill>
                            <a:schemeClr val="tx1"/>
                          </a:solidFill>
                          <a:latin typeface="+mn-lt"/>
                        </a:rPr>
                        <a:t>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1"/>
                  </a:ext>
                </a:extLst>
              </a:tr>
              <a:tr h="1626843">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12</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b="0" dirty="0" smtClean="0">
                        <a:solidFill>
                          <a:schemeClr val="tx1"/>
                        </a:solidFill>
                        <a:effectLst/>
                        <a:latin typeface="Calibri"/>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Revisar la </a:t>
                      </a:r>
                      <a:r>
                        <a:rPr lang="es-CO" sz="1100" b="0" i="0" kern="1200" dirty="0" smtClean="0">
                          <a:solidFill>
                            <a:schemeClr val="tx1"/>
                          </a:solidFill>
                          <a:effectLst/>
                          <a:latin typeface="+mn-lt"/>
                          <a:ea typeface="+mn-ea"/>
                          <a:cs typeface="+mn-cs"/>
                        </a:rPr>
                        <a:t>Resolución</a:t>
                      </a:r>
                      <a:r>
                        <a:rPr lang="es-CO" sz="1100" b="0" kern="1200" dirty="0" smtClean="0">
                          <a:solidFill>
                            <a:schemeClr val="dk1"/>
                          </a:solidFill>
                          <a:effectLst/>
                          <a:latin typeface="+mn-lt"/>
                          <a:ea typeface="+mn-ea"/>
                          <a:cs typeface="+mn-cs"/>
                        </a:rPr>
                        <a:t>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Se</a:t>
                      </a:r>
                      <a:r>
                        <a:rPr lang="es-CO" sz="1100" b="0" kern="1200" baseline="0" dirty="0" smtClean="0">
                          <a:solidFill>
                            <a:schemeClr val="dk1"/>
                          </a:solidFill>
                          <a:effectLst/>
                          <a:latin typeface="+mn-lt"/>
                          <a:ea typeface="+mn-ea"/>
                          <a:cs typeface="+mn-cs"/>
                        </a:rPr>
                        <a:t> aprobó la Resolución UAE-CRA 828 del </a:t>
                      </a:r>
                    </a:p>
                    <a:p>
                      <a:pPr algn="just">
                        <a:lnSpc>
                          <a:spcPts val="500"/>
                        </a:lnSpc>
                        <a:spcBef>
                          <a:spcPts val="50"/>
                        </a:spcBef>
                        <a:spcAft>
                          <a:spcPts val="0"/>
                        </a:spcAft>
                      </a:pPr>
                      <a:endParaRPr lang="es-CO" sz="1100" b="0" kern="1200" baseline="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baseline="0" dirty="0" smtClean="0">
                        <a:solidFill>
                          <a:schemeClr val="dk1"/>
                        </a:solidFill>
                        <a:effectLst/>
                        <a:latin typeface="+mn-lt"/>
                        <a:ea typeface="+mn-ea"/>
                        <a:cs typeface="+mn-cs"/>
                      </a:endParaRPr>
                    </a:p>
                    <a:p>
                      <a:pPr algn="just">
                        <a:lnSpc>
                          <a:spcPct val="100000"/>
                        </a:lnSpc>
                        <a:spcBef>
                          <a:spcPts val="50"/>
                        </a:spcBef>
                        <a:spcAft>
                          <a:spcPts val="0"/>
                        </a:spcAft>
                      </a:pPr>
                      <a:r>
                        <a:rPr lang="es-CO" sz="1100" b="0" kern="1200" baseline="0" dirty="0" smtClean="0">
                          <a:solidFill>
                            <a:schemeClr val="dk1"/>
                          </a:solidFill>
                          <a:effectLst/>
                          <a:latin typeface="+mn-lt"/>
                          <a:ea typeface="+mn-ea"/>
                          <a:cs typeface="+mn-cs"/>
                        </a:rPr>
                        <a:t>26 de agosto de 2016, </a:t>
                      </a:r>
                      <a:r>
                        <a:rPr lang="es-CO" sz="1000" b="0" i="1" kern="1200" baseline="0" dirty="0" smtClean="0">
                          <a:solidFill>
                            <a:schemeClr val="tx1"/>
                          </a:solidFill>
                          <a:effectLst/>
                          <a:latin typeface="+mn-lt"/>
                          <a:ea typeface="+mn-ea"/>
                          <a:cs typeface="+mn-cs"/>
                        </a:rPr>
                        <a:t>“Por medio de la  cual se establecen las pautas, perfiles y honorarios correspondientes a los contratos de prestación de servicios de la Comisión de Regulación de Agua Potable y Saneamiento Básico –CRA”</a:t>
                      </a:r>
                      <a:endParaRPr lang="es-CO" sz="1000" b="0" i="1"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lvl="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latin typeface="+mn-lt"/>
                          <a:ea typeface="+mn-ea"/>
                          <a:cs typeface="+mn-cs"/>
                        </a:rPr>
                        <a:t>CUMPLIDA</a:t>
                      </a:r>
                      <a:endParaRPr lang="es-CO" sz="1100" b="1" kern="1200" dirty="0" smtClean="0">
                        <a:solidFill>
                          <a:schemeClr val="tx1"/>
                        </a:solidFill>
                        <a:latin typeface="+mn-lt"/>
                        <a:ea typeface="+mn-ea"/>
                        <a:cs typeface="+mn-cs"/>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51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443095909"/>
              </p:ext>
            </p:extLst>
          </p:nvPr>
        </p:nvGraphicFramePr>
        <p:xfrm>
          <a:off x="395536" y="1412776"/>
          <a:ext cx="8496943" cy="4297693"/>
        </p:xfrm>
        <a:graphic>
          <a:graphicData uri="http://schemas.openxmlformats.org/drawingml/2006/table">
            <a:tbl>
              <a:tblPr firstRow="1" firstCol="1" lastRow="1" lastCol="1" bandRow="1" bandCol="1">
                <a:tableStyleId>{5C22544A-7EE6-4342-B048-85BDC9FD1C3A}</a:tableStyleId>
              </a:tblPr>
              <a:tblGrid>
                <a:gridCol w="702227">
                  <a:extLst>
                    <a:ext uri="{9D8B030D-6E8A-4147-A177-3AD203B41FA5}">
                      <a16:colId xmlns:a16="http://schemas.microsoft.com/office/drawing/2014/main" val="20000"/>
                    </a:ext>
                  </a:extLst>
                </a:gridCol>
                <a:gridCol w="2036457">
                  <a:extLst>
                    <a:ext uri="{9D8B030D-6E8A-4147-A177-3AD203B41FA5}">
                      <a16:colId xmlns:a16="http://schemas.microsoft.com/office/drawing/2014/main" val="20001"/>
                    </a:ext>
                  </a:extLst>
                </a:gridCol>
                <a:gridCol w="2589908">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52465">
                  <a:extLst>
                    <a:ext uri="{9D8B030D-6E8A-4147-A177-3AD203B41FA5}">
                      <a16:colId xmlns:a16="http://schemas.microsoft.com/office/drawing/2014/main" val="20004"/>
                    </a:ext>
                  </a:extLst>
                </a:gridCol>
                <a:gridCol w="835766">
                  <a:extLst>
                    <a:ext uri="{9D8B030D-6E8A-4147-A177-3AD203B41FA5}">
                      <a16:colId xmlns:a16="http://schemas.microsoft.com/office/drawing/2014/main" val="20005"/>
                    </a:ext>
                  </a:extLst>
                </a:gridCol>
              </a:tblGrid>
              <a:tr h="64807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611048">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13</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Incluir en el Plan de Acción de la CRA, la elaboración del plan anual de previsión de recursos humanos. </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Plan Anual de Previsión de Recursos Humanos para el 2016.</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0"/>
                        </a:spcBef>
                        <a:spcAft>
                          <a:spcPts val="0"/>
                        </a:spcAft>
                        <a:buClrTx/>
                        <a:buSzTx/>
                        <a:buFontTx/>
                        <a:buNone/>
                        <a:tabLst/>
                        <a:defRPr/>
                      </a:pPr>
                      <a:endParaRPr lang="es-CO" sz="105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el proyecto del Plan de Previsión de recursos humanos.</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203857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Modificar la política de eficiencia administrativa y cero papel de la entidad.</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kern="1200" dirty="0" smtClean="0">
                          <a:solidFill>
                            <a:schemeClr val="dk1"/>
                          </a:solidFill>
                          <a:effectLst/>
                          <a:latin typeface="+mn-lt"/>
                          <a:ea typeface="+mn-ea"/>
                          <a:cs typeface="+mn-cs"/>
                        </a:rPr>
                        <a:t>-Política de Eficiencia Administrativa y Cero Papel modificada.</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38348275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97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60332860"/>
              </p:ext>
            </p:extLst>
          </p:nvPr>
        </p:nvGraphicFramePr>
        <p:xfrm>
          <a:off x="251519" y="1700809"/>
          <a:ext cx="8640960" cy="4104456"/>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val="20000"/>
                    </a:ext>
                  </a:extLst>
                </a:gridCol>
                <a:gridCol w="2070974">
                  <a:extLst>
                    <a:ext uri="{9D8B030D-6E8A-4147-A177-3AD203B41FA5}">
                      <a16:colId xmlns:a16="http://schemas.microsoft.com/office/drawing/2014/main" val="20001"/>
                    </a:ext>
                  </a:extLst>
                </a:gridCol>
                <a:gridCol w="2468601">
                  <a:extLst>
                    <a:ext uri="{9D8B030D-6E8A-4147-A177-3AD203B41FA5}">
                      <a16:colId xmlns:a16="http://schemas.microsoft.com/office/drawing/2014/main" val="20002"/>
                    </a:ext>
                  </a:extLst>
                </a:gridCol>
                <a:gridCol w="1227017">
                  <a:extLst>
                    <a:ext uri="{9D8B030D-6E8A-4147-A177-3AD203B41FA5}">
                      <a16:colId xmlns:a16="http://schemas.microsoft.com/office/drawing/2014/main" val="20003"/>
                    </a:ext>
                  </a:extLst>
                </a:gridCol>
                <a:gridCol w="1310306">
                  <a:extLst>
                    <a:ext uri="{9D8B030D-6E8A-4147-A177-3AD203B41FA5}">
                      <a16:colId xmlns:a16="http://schemas.microsoft.com/office/drawing/2014/main" val="20004"/>
                    </a:ext>
                  </a:extLst>
                </a:gridCol>
                <a:gridCol w="849933">
                  <a:extLst>
                    <a:ext uri="{9D8B030D-6E8A-4147-A177-3AD203B41FA5}">
                      <a16:colId xmlns:a16="http://schemas.microsoft.com/office/drawing/2014/main" val="20005"/>
                    </a:ext>
                  </a:extLst>
                </a:gridCol>
              </a:tblGrid>
              <a:tr h="74523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a:t>
                      </a:r>
                      <a:r>
                        <a:rPr lang="es-MX" sz="1100" baseline="0" dirty="0" smtClean="0">
                          <a:effectLst/>
                        </a:rPr>
                        <a:t>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spc="-5"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959786">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endParaRPr lang="es-CO" sz="1100" b="0" i="0"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ingresos por contribución.</a:t>
                      </a:r>
                    </a:p>
                    <a:p>
                      <a:pPr algn="just"/>
                      <a:endParaRPr lang="es-MX" sz="1100" b="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 DE MEDIDA/CANTIDADES: </a:t>
                      </a: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endParaRPr lang="es-CO" sz="1100" b="0" i="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dk1"/>
                          </a:solidFill>
                          <a:effectLst/>
                          <a:latin typeface="+mn-lt"/>
                          <a:ea typeface="+mn-ea"/>
                          <a:cs typeface="+mn-cs"/>
                        </a:rPr>
                        <a:t>En el Comité SIGC N°7 del 12 de julio de 2016 se informó a los miembros del comité sobre la publicación del mapa de riesgos de gestión en cada uno de las caracterizaciones de los procesos de CALIDAD.</a:t>
                      </a:r>
                    </a:p>
                    <a:p>
                      <a:pPr algn="just" fontAlgn="ctr"/>
                      <a:endParaRPr lang="es-CO" sz="1100" b="0" i="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 </a:t>
                      </a: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30/4/2016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1"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399440">
                <a:tc>
                  <a:txBody>
                    <a:bodyPr/>
                    <a:lstStyle/>
                    <a:p>
                      <a:pPr algn="ctr"/>
                      <a:endParaRPr lang="es-CO" sz="1100" dirty="0" smtClean="0">
                        <a:solidFill>
                          <a:schemeClr val="tx1"/>
                        </a:solidFill>
                      </a:endParaRPr>
                    </a:p>
                    <a:p>
                      <a:pPr algn="ctr"/>
                      <a:endParaRPr lang="es-CO" sz="1100" dirty="0" smtClean="0">
                        <a:solidFill>
                          <a:schemeClr val="tx1"/>
                        </a:solidFill>
                      </a:endParaRPr>
                    </a:p>
                    <a:p>
                      <a:pPr algn="ctr"/>
                      <a:endParaRPr lang="es-CO" sz="1100" dirty="0" smtClean="0">
                        <a:solidFill>
                          <a:schemeClr val="tx1"/>
                        </a:solidFill>
                      </a:endParaRPr>
                    </a:p>
                    <a:p>
                      <a:pPr algn="ctr"/>
                      <a:r>
                        <a:rPr lang="es-CO" sz="1100" dirty="0" smtClean="0">
                          <a:solidFill>
                            <a:schemeClr val="tx1"/>
                          </a:solidFill>
                        </a:rPr>
                        <a:t>16</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Verificar la expedición del registro presupuestal de todos los contratos  perfeccionados en 2016.</a:t>
                      </a:r>
                    </a:p>
                  </a:txBody>
                  <a:tcPr marL="9525" marR="9525" marT="9525" marB="0" anchor="ctr">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dk1"/>
                          </a:solidFill>
                          <a:effectLst/>
                          <a:latin typeface="+mn-lt"/>
                          <a:ea typeface="+mn-ea"/>
                          <a:cs typeface="+mn-cs"/>
                        </a:rPr>
                        <a:t>A </a:t>
                      </a:r>
                      <a:r>
                        <a:rPr lang="es-CO" sz="1100" b="0" i="0" kern="1200" dirty="0">
                          <a:solidFill>
                            <a:schemeClr val="dk1"/>
                          </a:solidFill>
                          <a:effectLst/>
                          <a:latin typeface="+mn-lt"/>
                          <a:ea typeface="+mn-ea"/>
                          <a:cs typeface="+mn-cs"/>
                        </a:rPr>
                        <a:t>30 de diciembre </a:t>
                      </a:r>
                      <a:r>
                        <a:rPr lang="es-CO" sz="1100" b="0" i="0" kern="1200" dirty="0" smtClean="0">
                          <a:solidFill>
                            <a:schemeClr val="dk1"/>
                          </a:solidFill>
                          <a:effectLst/>
                          <a:latin typeface="+mn-lt"/>
                          <a:ea typeface="+mn-ea"/>
                          <a:cs typeface="+mn-cs"/>
                        </a:rPr>
                        <a:t>de 2016 la Subdirección </a:t>
                      </a:r>
                      <a:r>
                        <a:rPr lang="es-CO" sz="1100" b="0" i="0" kern="1200" dirty="0">
                          <a:solidFill>
                            <a:schemeClr val="dk1"/>
                          </a:solidFill>
                          <a:effectLst/>
                          <a:latin typeface="+mn-lt"/>
                          <a:ea typeface="+mn-ea"/>
                          <a:cs typeface="+mn-cs"/>
                        </a:rPr>
                        <a:t>Administrativa y Financiera ha suscrito </a:t>
                      </a:r>
                      <a:r>
                        <a:rPr lang="es-CO" sz="1100" b="0" i="0" kern="1200" dirty="0" smtClean="0">
                          <a:solidFill>
                            <a:schemeClr val="dk1"/>
                          </a:solidFill>
                          <a:effectLst/>
                          <a:latin typeface="+mn-lt"/>
                          <a:ea typeface="+mn-ea"/>
                          <a:cs typeface="+mn-cs"/>
                        </a:rPr>
                        <a:t>133 </a:t>
                      </a:r>
                      <a:r>
                        <a:rPr lang="es-CO" sz="1100" b="0" i="0" kern="1200" dirty="0">
                          <a:solidFill>
                            <a:schemeClr val="dk1"/>
                          </a:solidFill>
                          <a:effectLst/>
                          <a:latin typeface="+mn-lt"/>
                          <a:ea typeface="+mn-ea"/>
                          <a:cs typeface="+mn-cs"/>
                        </a:rPr>
                        <a:t>contratos los cuales se encuentran registrados en el </a:t>
                      </a:r>
                      <a:r>
                        <a:rPr lang="es-CO" sz="1100" b="0" i="0" kern="1200" dirty="0" smtClean="0">
                          <a:solidFill>
                            <a:schemeClr val="dk1"/>
                          </a:solidFill>
                          <a:effectLst/>
                          <a:latin typeface="+mn-lt"/>
                          <a:ea typeface="+mn-ea"/>
                          <a:cs typeface="+mn-cs"/>
                        </a:rPr>
                        <a:t>SECOP.</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Subdirección Administrativa y Financiera</a:t>
                      </a:r>
                    </a:p>
                    <a:p>
                      <a:pPr>
                        <a:lnSpc>
                          <a:spcPts val="900"/>
                        </a:lnSpc>
                        <a:spcBef>
                          <a:spcPts val="5"/>
                        </a:spcBef>
                        <a:spcAft>
                          <a:spcPts val="0"/>
                        </a:spcAft>
                      </a:pPr>
                      <a:endParaRPr lang="es-MX" sz="1100" b="0" i="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31/12/16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p>
                      <a:pPr>
                        <a:lnSpc>
                          <a:spcPts val="950"/>
                        </a:lnSpc>
                        <a:spcBef>
                          <a:spcPts val="15"/>
                        </a:spcBef>
                        <a:spcAft>
                          <a:spcPts val="0"/>
                        </a:spcAft>
                      </a:pPr>
                      <a:endParaRPr lang="es-MX"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484082465"/>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75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897042240"/>
              </p:ext>
            </p:extLst>
          </p:nvPr>
        </p:nvGraphicFramePr>
        <p:xfrm>
          <a:off x="107506" y="1556792"/>
          <a:ext cx="8784974" cy="4248472"/>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67227">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2078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7909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17</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Revisar la Resolución UAE-CRA-190 de 2011 - Reglamento Interno de Cartera.</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UAE-CRA-190 de 2011.</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aprobó la Resolución UAE-CRA-889 del 2 de septiembre de 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30/4/2016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2048593">
                <a:tc>
                  <a:txBody>
                    <a:bodyPr/>
                    <a:lstStyle/>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r>
                        <a:rPr lang="es-CO" sz="1100" b="0" dirty="0" smtClean="0">
                          <a:solidFill>
                            <a:schemeClr val="tx1"/>
                          </a:solidFill>
                        </a:rPr>
                        <a:t>18</a:t>
                      </a:r>
                      <a:endParaRPr lang="es-CO" sz="1100" b="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Elaborar un manual de procedimientos </a:t>
                      </a:r>
                      <a:r>
                        <a:rPr lang="es-CO" sz="1100" b="0" i="0" kern="1200" dirty="0" smtClean="0">
                          <a:solidFill>
                            <a:schemeClr val="tx1"/>
                          </a:solidFill>
                          <a:effectLst/>
                          <a:latin typeface="+mn-lt"/>
                          <a:ea typeface="+mn-ea"/>
                          <a:cs typeface="+mn-cs"/>
                        </a:rPr>
                        <a:t>contables</a:t>
                      </a:r>
                      <a:endParaRPr lang="es-CO" sz="1100" b="0" i="0" kern="1200" dirty="0">
                        <a:solidFill>
                          <a:schemeClr val="tx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En el numeral 3.3  del manual de políticas contables aprobado en el Comité IDA del 22 de diciembre de 2016 se expone la política que define las directrices contables que se deben tener en cuenta para el reconocimiento y presentación del efectivo y equivalentes en los estados financieros y en el numeral 3.12 del mismo manual se define la política contable de la CRA que incorpora el tratamiento contable de los ingresos de transacciones sin contraprestación.</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31/12/20</a:t>
                      </a:r>
                      <a:r>
                        <a:rPr lang="es-CO" sz="1100" b="0" baseline="0" dirty="0" smtClean="0">
                          <a:solidFill>
                            <a:schemeClr val="tx1"/>
                          </a:solidFill>
                          <a:effectLst/>
                          <a:latin typeface="Calibri"/>
                          <a:ea typeface="Calibri"/>
                          <a:cs typeface="Times New Roman"/>
                        </a:rPr>
                        <a:t>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30440981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2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907060461"/>
              </p:ext>
            </p:extLst>
          </p:nvPr>
        </p:nvGraphicFramePr>
        <p:xfrm>
          <a:off x="107504" y="1700806"/>
          <a:ext cx="8784975" cy="381642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54369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121914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spc="-5"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597278">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19</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kern="1200" dirty="0" smtClean="0">
                          <a:solidFill>
                            <a:schemeClr val="dk1"/>
                          </a:solidFill>
                          <a:effectLst/>
                          <a:latin typeface="+mn-lt"/>
                          <a:ea typeface="+mn-ea"/>
                          <a:cs typeface="+mn-cs"/>
                        </a:rPr>
                        <a:t>Elaborar</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un </a:t>
                      </a:r>
                      <a:r>
                        <a:rPr lang="es-CO" sz="1100" b="0" kern="1200" dirty="0">
                          <a:solidFill>
                            <a:schemeClr val="dk1"/>
                          </a:solidFill>
                          <a:effectLst/>
                          <a:latin typeface="+mn-lt"/>
                          <a:ea typeface="+mn-ea"/>
                          <a:cs typeface="+mn-cs"/>
                        </a:rPr>
                        <a:t>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del manual en lo referente a las notas a los estados financieros se describe la información que se debe revelar.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56219102"/>
              </p:ext>
            </p:extLst>
          </p:nvPr>
        </p:nvGraphicFramePr>
        <p:xfrm>
          <a:off x="107504" y="1700806"/>
          <a:ext cx="8856984" cy="4104457"/>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val="20000"/>
                    </a:ext>
                  </a:extLst>
                </a:gridCol>
                <a:gridCol w="2148337">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231686">
                  <a:extLst>
                    <a:ext uri="{9D8B030D-6E8A-4147-A177-3AD203B41FA5}">
                      <a16:colId xmlns:a16="http://schemas.microsoft.com/office/drawing/2014/main" val="20004"/>
                    </a:ext>
                  </a:extLst>
                </a:gridCol>
                <a:gridCol w="928554">
                  <a:extLst>
                    <a:ext uri="{9D8B030D-6E8A-4147-A177-3AD203B41FA5}">
                      <a16:colId xmlns:a16="http://schemas.microsoft.com/office/drawing/2014/main" val="20005"/>
                    </a:ext>
                  </a:extLst>
                </a:gridCol>
              </a:tblGrid>
              <a:tr h="88808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1637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20</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en lo referente a las notas a los estados financieros se describe la información a revelar. </a:t>
                      </a: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De igual manera en el numeral 3.6 se establece lo siguiente: "Aquellos elementos que se consideren consumibles como papelería, elementos de cafetería (vajillas utensilios de cocina, otros) no se activarán y se reconocerán directamente al resultado, sin embargo, se controlarán a través de inventario físico". </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7498"/>
            <a:ext cx="1584176" cy="90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2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946469987"/>
              </p:ext>
            </p:extLst>
          </p:nvPr>
        </p:nvGraphicFramePr>
        <p:xfrm>
          <a:off x="107504" y="1484783"/>
          <a:ext cx="8784975" cy="427339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3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59801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1139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21</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kern="1200" dirty="0">
                          <a:solidFill>
                            <a:schemeClr val="dk1"/>
                          </a:solidFill>
                          <a:effectLst/>
                          <a:latin typeface="+mn-lt"/>
                          <a:ea typeface="+mn-ea"/>
                          <a:cs typeface="+mn-cs"/>
                        </a:rPr>
                        <a:t>Solicitar a los bancos que no se admitan consignaciones que no estén asociadas con un </a:t>
                      </a:r>
                      <a:r>
                        <a:rPr lang="es-CO" sz="1100" b="0" kern="1200" dirty="0" err="1">
                          <a:solidFill>
                            <a:schemeClr val="dk1"/>
                          </a:solidFill>
                          <a:effectLst/>
                          <a:latin typeface="+mn-lt"/>
                          <a:ea typeface="+mn-ea"/>
                          <a:cs typeface="+mn-cs"/>
                        </a:rPr>
                        <a:t>Nit</a:t>
                      </a:r>
                      <a:endParaRPr lang="es-CO" sz="1100" b="0"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800" b="0" i="1" kern="1200" dirty="0" smtClean="0">
                        <a:solidFill>
                          <a:schemeClr val="dk1"/>
                        </a:solidFill>
                        <a:effectLst/>
                        <a:latin typeface="+mn-lt"/>
                        <a:ea typeface="+mn-ea"/>
                        <a:cs typeface="+mn-cs"/>
                      </a:endParaRPr>
                    </a:p>
                    <a:p>
                      <a:pPr algn="just"/>
                      <a:r>
                        <a:rPr lang="es-CO" sz="1800" b="0" i="1" kern="1200" dirty="0" smtClean="0">
                          <a:solidFill>
                            <a:schemeClr val="dk1"/>
                          </a:solidFill>
                          <a:effectLst/>
                          <a:latin typeface="+mn-lt"/>
                          <a:ea typeface="+mn-ea"/>
                          <a:cs typeface="+mn-cs"/>
                        </a:rPr>
                        <a:t>                     </a:t>
                      </a:r>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 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77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120158007"/>
              </p:ext>
            </p:extLst>
          </p:nvPr>
        </p:nvGraphicFramePr>
        <p:xfrm>
          <a:off x="107504" y="1628800"/>
          <a:ext cx="8784975" cy="4104456"/>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3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95218">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8318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70152">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tx1"/>
                          </a:solidFill>
                          <a:effectLst/>
                          <a:latin typeface="+mn-lt"/>
                          <a:ea typeface="+mn-ea"/>
                          <a:cs typeface="+mn-cs"/>
                        </a:rPr>
                        <a:t>Revisar la Resolución UAE-CRA No. 190 de 2011.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-Resolución modificada.</a:t>
                      </a: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tx1"/>
                          </a:solidFill>
                          <a:effectLst/>
                          <a:latin typeface="+mn-lt"/>
                          <a:ea typeface="+mn-ea"/>
                          <a:cs typeface="+mn-cs"/>
                        </a:rPr>
                        <a:t>-1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aprobó la Resolución UAE-CRA-889 del 2 de septiembre de 2016.</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baseline="0" dirty="0" smtClean="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30/4/2016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a:t>
                      </a:r>
                      <a:r>
                        <a:rPr lang="es-MX" sz="1100" dirty="0" smtClean="0">
                          <a:solidFill>
                            <a:schemeClr val="tx1"/>
                          </a:solidFill>
                          <a:effectLst/>
                          <a:latin typeface="+mn-lt"/>
                          <a:ea typeface="Calibri"/>
                          <a:cs typeface="Times New Roman"/>
                        </a:rPr>
                        <a:t>CUMPLIDA</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851120">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manual de políticas contables aprobado en el Comité IDA del 22 de diciembre de 2016, se describen las revelaciones requeridas a las cuentas contables que componen los estados financieros.  Adicionalmente en el numeral 3.1 del manual en lo referente a las notas a los estados financieros se describe la información que se debe revelar.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7498"/>
            <a:ext cx="1584176" cy="90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5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647649424"/>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39968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27268">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3847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4995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i="0" u="none" strike="noStrike" dirty="0">
                          <a:solidFill>
                            <a:schemeClr val="tx1"/>
                          </a:solidFill>
                          <a:effectLst/>
                          <a:latin typeface="+mn-lt"/>
                        </a:rPr>
                        <a:t>S</a:t>
                      </a:r>
                      <a:r>
                        <a:rPr lang="es-CO" sz="1100" b="0" i="0" u="none" strike="noStrike" dirty="0" smtClean="0">
                          <a:solidFill>
                            <a:schemeClr val="tx1"/>
                          </a:solidFill>
                          <a:effectLst/>
                          <a:latin typeface="+mn-lt"/>
                        </a:rPr>
                        <a:t>olicitar </a:t>
                      </a:r>
                      <a:r>
                        <a:rPr lang="es-CO" sz="1100" b="0" i="0" u="none" strike="noStrike" dirty="0">
                          <a:solidFill>
                            <a:schemeClr val="tx1"/>
                          </a:solidFill>
                          <a:effectLst/>
                          <a:latin typeface="+mn-lt"/>
                        </a:rPr>
                        <a:t>c</a:t>
                      </a:r>
                      <a:r>
                        <a:rPr lang="es-CO" sz="1100" b="0" i="0" u="none" strike="noStrike" dirty="0" smtClean="0">
                          <a:solidFill>
                            <a:schemeClr val="tx1"/>
                          </a:solidFill>
                          <a:effectLst/>
                          <a:latin typeface="+mn-lt"/>
                        </a:rPr>
                        <a:t>oncepto </a:t>
                      </a:r>
                      <a:r>
                        <a:rPr lang="es-CO" sz="1100" b="0" i="0" u="none" strike="noStrike" dirty="0">
                          <a:solidFill>
                            <a:schemeClr val="tx1"/>
                          </a:solidFill>
                          <a:effectLst/>
                          <a:latin typeface="+mn-lt"/>
                        </a:rPr>
                        <a:t>a la </a:t>
                      </a:r>
                      <a:r>
                        <a:rPr lang="es-CO" sz="1100" b="0" i="0" u="none" strike="noStrike" dirty="0" smtClean="0">
                          <a:solidFill>
                            <a:schemeClr val="tx1"/>
                          </a:solidFill>
                          <a:effectLst/>
                          <a:latin typeface="+mn-lt"/>
                        </a:rPr>
                        <a:t>Contaduría </a:t>
                      </a:r>
                      <a:r>
                        <a:rPr lang="es-CO" sz="1100" b="0" i="0" u="none" strike="noStrike" dirty="0">
                          <a:solidFill>
                            <a:schemeClr val="tx1"/>
                          </a:solidFill>
                          <a:effectLst/>
                          <a:latin typeface="+mn-lt"/>
                        </a:rPr>
                        <a:t>General de la Nación sobre   reclasificación de los ingresos no </a:t>
                      </a:r>
                      <a:r>
                        <a:rPr lang="es-CO" sz="1100" b="0" i="0" u="none" strike="noStrike" dirty="0" smtClean="0">
                          <a:solidFill>
                            <a:schemeClr val="tx1"/>
                          </a:solidFill>
                          <a:effectLst/>
                          <a:latin typeface="+mn-lt"/>
                        </a:rPr>
                        <a:t>tributarios.</a:t>
                      </a:r>
                    </a:p>
                    <a:p>
                      <a:pPr algn="just" fontAlgn="ctr"/>
                      <a:endParaRPr lang="es-MX" sz="1100" b="0" i="0" u="none" strike="noStrike" dirty="0" smtClean="0">
                        <a:solidFill>
                          <a:schemeClr val="tx1"/>
                        </a:solidFill>
                        <a:effectLst/>
                        <a:latin typeface="+mn-lt"/>
                      </a:endParaRPr>
                    </a:p>
                    <a:p>
                      <a:pPr algn="just" fontAlgn="ctr"/>
                      <a:r>
                        <a:rPr lang="es-MX" sz="1100" b="1" i="0" u="none" strike="noStrike" dirty="0" smtClean="0">
                          <a:solidFill>
                            <a:schemeClr val="tx1"/>
                          </a:solidFill>
                          <a:effectLst/>
                          <a:latin typeface="+mn-lt"/>
                        </a:rPr>
                        <a:t>UNIDAD</a:t>
                      </a:r>
                      <a:r>
                        <a:rPr lang="es-MX" sz="1100" b="1" i="0" u="none" strike="noStrike" baseline="0" dirty="0" smtClean="0">
                          <a:solidFill>
                            <a:schemeClr val="tx1"/>
                          </a:solidFill>
                          <a:effectLst/>
                          <a:latin typeface="+mn-lt"/>
                        </a:rPr>
                        <a:t> DE MEDIDA/ CANTIDADES: </a:t>
                      </a:r>
                    </a:p>
                    <a:p>
                      <a:pPr algn="just" fontAlgn="ctr"/>
                      <a:endParaRPr lang="es-MX" sz="1100" b="1" i="0" u="none" strike="noStrike" baseline="0" dirty="0" smtClean="0">
                        <a:solidFill>
                          <a:schemeClr val="tx1"/>
                        </a:solidFill>
                        <a:effectLst/>
                        <a:latin typeface="+mn-lt"/>
                      </a:endParaRPr>
                    </a:p>
                    <a:p>
                      <a:pPr algn="just" fontAlgn="ctr"/>
                      <a:r>
                        <a:rPr lang="es-CO" sz="1100" b="0" i="0" u="none" strike="noStrike" dirty="0" smtClean="0">
                          <a:solidFill>
                            <a:schemeClr val="tx1"/>
                          </a:solidFill>
                          <a:effectLst/>
                          <a:latin typeface="+mn-lt"/>
                        </a:rPr>
                        <a:t>-Solicitud de Concepto.</a:t>
                      </a:r>
                    </a:p>
                    <a:p>
                      <a:pPr algn="just" fontAlgn="ctr"/>
                      <a:endParaRPr lang="es-MX" sz="1100" b="0" i="0" u="none" strike="noStrike" dirty="0" smtClean="0">
                        <a:solidFill>
                          <a:schemeClr val="tx1"/>
                        </a:solidFill>
                        <a:effectLst/>
                        <a:latin typeface="+mn-lt"/>
                      </a:endParaRPr>
                    </a:p>
                    <a:p>
                      <a:pPr algn="just" fontAlgn="ctr"/>
                      <a:r>
                        <a:rPr lang="es-MX" sz="1100" b="0" i="0" u="none" strike="noStrike" dirty="0" smtClean="0">
                          <a:solidFill>
                            <a:schemeClr val="tx1"/>
                          </a:solidFill>
                          <a:effectLst/>
                          <a:latin typeface="+mn-lt"/>
                        </a:rPr>
                        <a:t>- 1</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oficio UAE CRA No. </a:t>
                      </a:r>
                      <a:r>
                        <a:rPr lang="es-CO" sz="1100" b="0" u="sng" kern="1200" dirty="0" smtClean="0">
                          <a:solidFill>
                            <a:schemeClr val="tx1"/>
                          </a:solidFill>
                          <a:effectLst/>
                          <a:latin typeface="+mn-lt"/>
                          <a:ea typeface="+mn-ea"/>
                          <a:cs typeface="+mn-cs"/>
                          <a:hlinkClick r:id="rId2"/>
                        </a:rPr>
                        <a:t>20163010013411</a:t>
                      </a:r>
                      <a:r>
                        <a:rPr lang="es-CO" sz="1100" b="0" kern="1200" dirty="0" smtClean="0">
                          <a:solidFill>
                            <a:schemeClr val="tx1"/>
                          </a:solidFill>
                          <a:effectLst/>
                          <a:latin typeface="+mn-lt"/>
                          <a:ea typeface="+mn-ea"/>
                          <a:cs typeface="+mn-cs"/>
                        </a:rPr>
                        <a:t> de fecha 15 de marzo de 2016, se elevó consulta contable a la  CGN de si es procedente la reclasificación de valores registrados en la cuenta 1401-"Ingresos no tributarios" a la cuenta 1475-"Deudas de difícil recaudo",  de acuerdo a su estado de antigüedad y morosidad, como lo indica la CGR en la descripción de este hallazgo.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Calibri"/>
                          <a:ea typeface="Calibri"/>
                          <a:cs typeface="Times New Roman"/>
                        </a:rPr>
                        <a:t>     29/2/2016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95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00739833"/>
              </p:ext>
            </p:extLst>
          </p:nvPr>
        </p:nvGraphicFramePr>
        <p:xfrm>
          <a:off x="107504" y="1700806"/>
          <a:ext cx="8784975" cy="396044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399680">
                  <a:extLst>
                    <a:ext uri="{9D8B030D-6E8A-4147-A177-3AD203B41FA5}">
                      <a16:colId xmlns:a16="http://schemas.microsoft.com/office/drawing/2014/main" val="20002"/>
                    </a:ext>
                  </a:extLst>
                </a:gridCol>
                <a:gridCol w="1224138">
                  <a:extLst>
                    <a:ext uri="{9D8B030D-6E8A-4147-A177-3AD203B41FA5}">
                      <a16:colId xmlns:a16="http://schemas.microsoft.com/office/drawing/2014/main" val="20003"/>
                    </a:ext>
                  </a:extLst>
                </a:gridCol>
                <a:gridCol w="1383250">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75354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0689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Adoptar la Circular 24 del 28 de diciembre de  2015, sobre determinación del posible daño antijurídico</a:t>
                      </a: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rgbClr val="FF0000"/>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En</a:t>
                      </a:r>
                      <a:r>
                        <a:rPr lang="es-MX" sz="1100" b="0" kern="1200" baseline="0" dirty="0" smtClean="0">
                          <a:solidFill>
                            <a:schemeClr val="tx1"/>
                          </a:solidFill>
                          <a:effectLst/>
                          <a:latin typeface="+mn-lt"/>
                          <a:ea typeface="+mn-ea"/>
                          <a:cs typeface="+mn-cs"/>
                        </a:rPr>
                        <a:t> el Comité Ordinario de Conciliación y Defensa Judicial N° 01 de 2016, se presentó el tema de la adopción de la circular N° 23 de 2015. </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/12/2016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07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2017</a:t>
            </a:r>
            <a:endParaRPr lang="es-CO" sz="2400" dirty="0"/>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235891730"/>
              </p:ext>
            </p:extLst>
          </p:nvPr>
        </p:nvGraphicFramePr>
        <p:xfrm>
          <a:off x="179511" y="1772816"/>
          <a:ext cx="8712968"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a:hlinkClick r:id="rId8" action="ppaction://hlinksldjump"/>
          </p:cNvPr>
          <p:cNvSpPr/>
          <p:nvPr/>
        </p:nvSpPr>
        <p:spPr>
          <a:xfrm>
            <a:off x="8244408" y="5589240"/>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489163353"/>
              </p:ext>
            </p:extLst>
          </p:nvPr>
        </p:nvGraphicFramePr>
        <p:xfrm>
          <a:off x="107504" y="1412776"/>
          <a:ext cx="8784975" cy="453974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20079">
                  <a:extLst>
                    <a:ext uri="{9D8B030D-6E8A-4147-A177-3AD203B41FA5}">
                      <a16:colId xmlns:a16="http://schemas.microsoft.com/office/drawing/2014/main" val="20005"/>
                    </a:ext>
                  </a:extLst>
                </a:gridCol>
              </a:tblGrid>
              <a:tr h="51638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p>
                    <a:p>
                      <a:pPr algn="ctr">
                        <a:lnSpc>
                          <a:spcPts val="1000"/>
                        </a:lnSpc>
                        <a:spcAft>
                          <a:spcPts val="0"/>
                        </a:spcAft>
                      </a:pPr>
                      <a:r>
                        <a:rPr lang="en-US" sz="1100" dirty="0" smtClean="0">
                          <a:effectLst/>
                        </a:rPr>
                        <a:t>DE</a:t>
                      </a:r>
                      <a:r>
                        <a:rPr lang="en-US" sz="1100" spc="10" dirty="0" smtClean="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919344">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a:r>
                        <a:rPr lang="es-CO" sz="1100" b="0" kern="1200" dirty="0" smtClean="0">
                          <a:solidFill>
                            <a:schemeClr val="tx1"/>
                          </a:solidFill>
                          <a:latin typeface="+mn-lt"/>
                          <a:ea typeface="+mn-ea"/>
                          <a:cs typeface="+mn-cs"/>
                        </a:rPr>
                        <a:t>Esta Comisión de Regulación en el ejercicio de sus facultades expidió la Resolución de Trámite CRA 717 de 22 de junio de 2015 “Por la cual se presenta el proyecto de resolución ‘por la cual se establece la metodología tarifaria para las personas prestadoras de los servicios públicos domiciliarios de acueducto y alcantarillado que atiendan hasta 5.000 suscriptores en el área urbana y aquellas que presten el servicio exclusivamente en el área rural’, se da cumplimiento a lo previsto por el numeral 11.4 del artículo 2.3.6.3.3.11 del Decreto 1077 de 2015, y se continúa el proceso de discusión directa con los usuarios y agentes del sector”.</a:t>
                      </a:r>
                      <a:r>
                        <a:rPr lang="es-ES" sz="1100" b="0" kern="1200" baseline="0" dirty="0" smtClean="0">
                          <a:solidFill>
                            <a:schemeClr val="tx1"/>
                          </a:solidFill>
                          <a:latin typeface="+mn-lt"/>
                          <a:ea typeface="+mn-ea"/>
                          <a:cs typeface="+mn-cs"/>
                        </a:rPr>
                        <a:t> </a:t>
                      </a:r>
                    </a:p>
                    <a:p>
                      <a:pPr algn="just"/>
                      <a:endParaRPr lang="es-ES" sz="1100" b="0" kern="1200" baseline="0" dirty="0" smtClean="0">
                        <a:solidFill>
                          <a:schemeClr val="tx1"/>
                        </a:solidFill>
                        <a:latin typeface="+mn-lt"/>
                        <a:ea typeface="+mn-ea"/>
                        <a:cs typeface="+mn-cs"/>
                      </a:endParaRPr>
                    </a:p>
                    <a:p>
                      <a:pPr algn="just"/>
                      <a:r>
                        <a:rPr lang="es-ES" sz="1100" b="0" kern="1200" dirty="0" smtClean="0">
                          <a:solidFill>
                            <a:schemeClr val="tx1"/>
                          </a:solidFill>
                          <a:latin typeface="+mn-lt"/>
                          <a:ea typeface="+mn-ea"/>
                          <a:cs typeface="+mn-cs"/>
                        </a:rPr>
                        <a:t>En la mencionada resolución de trámite se señaló un término de tres (3) meses, contados a partir de la fecha de publicación de la resolución en el Diario Oficial, para recibir las observaciones, reparos o sugerencias, de acuerdo con el artículo 2.3.6.3.3.11 del Decreto 1077 de 2015, por parte de las personas prestadoras de los servicios públicos domiciliarios de acueducto y alcantarillado, los suscriptores y/o usuarios, la Superintendencia de Servicios Públicos Domiciliarios, y  todos los interesados en general</a:t>
                      </a: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aseline="0" dirty="0" smtClean="0">
                          <a:solidFill>
                            <a:schemeClr val="tx1"/>
                          </a:solidFill>
                          <a:effectLst/>
                          <a:latin typeface="+mn-lt"/>
                          <a:ea typeface="Calibri"/>
                          <a:cs typeface="Times New Roman"/>
                        </a:rPr>
                        <a:t> </a:t>
                      </a: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1" baseline="0" dirty="0" smtClean="0">
                        <a:solidFill>
                          <a:schemeClr val="tx1"/>
                        </a:solidFill>
                        <a:effectLst/>
                        <a:latin typeface="+mn-lt"/>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Oficina </a:t>
                      </a: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Jurídica</a:t>
                      </a:r>
                      <a:r>
                        <a:rPr lang="es-MX" sz="1100" dirty="0" smtClean="0">
                          <a:solidFill>
                            <a:schemeClr val="tx1"/>
                          </a:solidFill>
                          <a:effectLst/>
                          <a:latin typeface="+mn-lt"/>
                          <a:ea typeface="Calibri"/>
                          <a:cs typeface="Times New Roman"/>
                        </a:rPr>
                        <a:t>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a:t>
                      </a:r>
                      <a:r>
                        <a:rPr lang="es-MX" sz="1100" b="0" baseline="0" dirty="0" smtClean="0">
                          <a:solidFill>
                            <a:schemeClr val="tx1"/>
                          </a:solidFill>
                          <a:effectLst/>
                          <a:latin typeface="Calibri"/>
                          <a:ea typeface="Calibri"/>
                          <a:cs typeface="Times New Roman"/>
                        </a:rPr>
                        <a:t>/12/2017</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EN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PLAZO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18254"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2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629218533"/>
              </p:ext>
            </p:extLst>
          </p:nvPr>
        </p:nvGraphicFramePr>
        <p:xfrm>
          <a:off x="107504" y="1484783"/>
          <a:ext cx="8784975" cy="432048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92087">
                  <a:extLst>
                    <a:ext uri="{9D8B030D-6E8A-4147-A177-3AD203B41FA5}">
                      <a16:colId xmlns:a16="http://schemas.microsoft.com/office/drawing/2014/main" val="20005"/>
                    </a:ext>
                  </a:extLst>
                </a:gridCol>
              </a:tblGrid>
              <a:tr h="80614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p>
                    <a:p>
                      <a:pPr algn="ctr">
                        <a:lnSpc>
                          <a:spcPts val="1000"/>
                        </a:lnSpc>
                        <a:spcAft>
                          <a:spcPts val="0"/>
                        </a:spcAft>
                      </a:pPr>
                      <a:r>
                        <a:rPr lang="en-US" sz="1100" dirty="0" smtClean="0">
                          <a:effectLst/>
                        </a:rPr>
                        <a:t>DE</a:t>
                      </a:r>
                      <a:r>
                        <a:rPr lang="en-US" sz="1100" spc="10" dirty="0" smtClean="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514337">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a:endParaRPr lang="es-MX" sz="1000" b="0" dirty="0" smtClean="0">
                        <a:solidFill>
                          <a:schemeClr val="tx1"/>
                        </a:solidFill>
                        <a:latin typeface="+mn-lt"/>
                      </a:endParaRPr>
                    </a:p>
                    <a:p>
                      <a:pPr algn="just"/>
                      <a:endParaRPr lang="es-ES" sz="1100" b="0" kern="1200" dirty="0" smtClean="0">
                        <a:solidFill>
                          <a:schemeClr val="tx1"/>
                        </a:solidFill>
                        <a:latin typeface="+mn-lt"/>
                        <a:ea typeface="+mn-ea"/>
                        <a:cs typeface="+mn-cs"/>
                      </a:endParaRPr>
                    </a:p>
                    <a:p>
                      <a:pPr algn="just"/>
                      <a:r>
                        <a:rPr lang="es-ES" sz="1100" b="0" kern="1200" dirty="0" smtClean="0">
                          <a:solidFill>
                            <a:schemeClr val="tx1"/>
                          </a:solidFill>
                          <a:latin typeface="+mn-lt"/>
                          <a:ea typeface="+mn-ea"/>
                          <a:cs typeface="+mn-cs"/>
                        </a:rPr>
                        <a:t>Así las cosas, la mencionada resolución fue publicada en el Diario Oficial 49.573 de 14 de julio de 2015, venciéndose el término para la participación ciudadana el día 14 de octubre de 2015, periodo durante el cual se recibieron observaciones, reparos y sugerencias. Para la expedición de la resolución definitiva de la metodología tarifaria para las personas prestadoras de los servicios públicos domiciliarios de acueducto y alcantarillado que atiendan hasta 5.000 suscriptores en el área urbana y aquellas que presten el servicio exclusivamente en el área rural, resultaba indispensable la expedición del Decreto que reglamenta parcialmente el artículo 18 de la Ley 1753 de 2015, en lo referente a esquemas diferenciales para la prestación de los servicios de acueducto, alcantarillado y aseo en zonas rurales, por parte del Ministerio de Vivienda, Ciudad y Territorio.</a:t>
                      </a:r>
                    </a:p>
                    <a:p>
                      <a:r>
                        <a:rPr lang="es-ES" sz="1100" b="0" kern="1200" dirty="0" smtClean="0">
                          <a:solidFill>
                            <a:schemeClr val="tx1"/>
                          </a:solidFill>
                          <a:latin typeface="+mn-lt"/>
                          <a:ea typeface="+mn-ea"/>
                          <a:cs typeface="+mn-cs"/>
                        </a:rPr>
                        <a:t> </a:t>
                      </a: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aseline="0" dirty="0" smtClean="0">
                          <a:solidFill>
                            <a:schemeClr val="tx1"/>
                          </a:solidFill>
                          <a:effectLst/>
                          <a:latin typeface="+mn-lt"/>
                          <a:ea typeface="Calibri"/>
                          <a:cs typeface="Times New Roman"/>
                        </a:rPr>
                        <a:t> </a:t>
                      </a: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1" baseline="0" dirty="0" smtClean="0">
                        <a:solidFill>
                          <a:schemeClr val="tx1"/>
                        </a:solidFill>
                        <a:effectLst/>
                        <a:latin typeface="+mn-lt"/>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Oficina </a:t>
                      </a: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Jurídica</a:t>
                      </a:r>
                      <a:r>
                        <a:rPr lang="es-MX" sz="1100" dirty="0" smtClean="0">
                          <a:solidFill>
                            <a:schemeClr val="tx1"/>
                          </a:solidFill>
                          <a:effectLst/>
                          <a:latin typeface="+mn-lt"/>
                          <a:ea typeface="Calibri"/>
                          <a:cs typeface="Times New Roman"/>
                        </a:rPr>
                        <a:t>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/12/2017</a:t>
                      </a:r>
                      <a:endParaRPr lang="es-CO" sz="1100" b="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EN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PLAZO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92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490083260"/>
              </p:ext>
            </p:extLst>
          </p:nvPr>
        </p:nvGraphicFramePr>
        <p:xfrm>
          <a:off x="107504" y="1412777"/>
          <a:ext cx="8784975" cy="453136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20079">
                  <a:extLst>
                    <a:ext uri="{9D8B030D-6E8A-4147-A177-3AD203B41FA5}">
                      <a16:colId xmlns:a16="http://schemas.microsoft.com/office/drawing/2014/main" val="20005"/>
                    </a:ext>
                  </a:extLst>
                </a:gridCol>
              </a:tblGrid>
              <a:tr h="494172">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p>
                    <a:p>
                      <a:pPr algn="ctr">
                        <a:lnSpc>
                          <a:spcPts val="1000"/>
                        </a:lnSpc>
                        <a:spcAft>
                          <a:spcPts val="0"/>
                        </a:spcAft>
                      </a:pPr>
                      <a:r>
                        <a:rPr lang="en-US" sz="1100" dirty="0" smtClean="0">
                          <a:effectLst/>
                        </a:rPr>
                        <a:t>DE</a:t>
                      </a:r>
                      <a:r>
                        <a:rPr lang="en-US" sz="1100" spc="10" dirty="0" smtClean="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898315">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a:endParaRPr lang="es-ES" sz="1100" b="0" kern="1200" dirty="0" smtClean="0">
                        <a:solidFill>
                          <a:schemeClr val="tx1"/>
                        </a:solidFill>
                        <a:latin typeface="+mn-lt"/>
                        <a:ea typeface="+mn-ea"/>
                        <a:cs typeface="+mn-cs"/>
                      </a:endParaRPr>
                    </a:p>
                    <a:p>
                      <a:pPr algn="just"/>
                      <a:r>
                        <a:rPr lang="es-ES" sz="1100" b="0" kern="1200" dirty="0" smtClean="0">
                          <a:solidFill>
                            <a:schemeClr val="tx1"/>
                          </a:solidFill>
                          <a:latin typeface="+mn-lt"/>
                          <a:ea typeface="+mn-ea"/>
                          <a:cs typeface="+mn-cs"/>
                        </a:rPr>
                        <a:t>En este sentido el esta Comisión de Regulación en Sesión de Comisión Extraordinaria N° 7 del 28 de octubre de 2016, informó que es necesaria la expedición del mencionado Decreto con el fin de promover esquemas diferenciales de atención, asistencia técnica y gestión social, así como mejorar la información disponible sobre la atención que recibe la población rural monitoreando los avances en acceso efectivo al agua para consumo humano y saneamiento básico, lo cual se deberá armonizar con la metodología tarifaria de las personas prestadoras que atiendan hasta 5.000 suscriptores. </a:t>
                      </a:r>
                    </a:p>
                    <a:p>
                      <a:pPr algn="just"/>
                      <a:endParaRPr lang="es-ES" sz="1100" b="0" kern="1200" dirty="0" smtClean="0">
                        <a:solidFill>
                          <a:schemeClr val="tx1"/>
                        </a:solidFill>
                        <a:latin typeface="+mn-lt"/>
                        <a:ea typeface="+mn-ea"/>
                        <a:cs typeface="+mn-cs"/>
                      </a:endParaRPr>
                    </a:p>
                    <a:p>
                      <a:pPr algn="just"/>
                      <a:r>
                        <a:rPr lang="es-ES" sz="1100" b="0" kern="1200" dirty="0" smtClean="0">
                          <a:solidFill>
                            <a:schemeClr val="tx1"/>
                          </a:solidFill>
                          <a:latin typeface="+mn-lt"/>
                          <a:ea typeface="+mn-ea"/>
                          <a:cs typeface="+mn-cs"/>
                        </a:rPr>
                        <a:t>Finalmente en la Sesión de Comisión Extraordinaria N° 7 del 28 de octubre de 2016, se aprobó la propuesta de agenda regulatoria indicativa para el año 2017, en la que se estableció que el proyecto de resolución por la cual se establece la metodología tarifaria para las personas prestadoras de los servicios públicos domiciliarios de acueducto y alcantarillado que atiendan hasta 5.000 suscriptores en el área urbana y aquellas que presten el servicio exclusivamente en el área rural, será expedido en la vigencia 2017.</a:t>
                      </a: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Oficina </a:t>
                      </a:r>
                    </a:p>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Jurídica </a:t>
                      </a:r>
                      <a:endParaRPr lang="es-CO" sz="1100" b="0" kern="1200" baseline="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/12/2017</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EN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PLAZO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86697"/>
            <a:ext cx="1440160"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5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402899103"/>
              </p:ext>
            </p:extLst>
          </p:nvPr>
        </p:nvGraphicFramePr>
        <p:xfrm>
          <a:off x="107504" y="1484783"/>
          <a:ext cx="8784975" cy="435733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20079">
                  <a:extLst>
                    <a:ext uri="{9D8B030D-6E8A-4147-A177-3AD203B41FA5}">
                      <a16:colId xmlns:a16="http://schemas.microsoft.com/office/drawing/2014/main" val="20005"/>
                    </a:ext>
                  </a:extLst>
                </a:gridCol>
              </a:tblGrid>
              <a:tr h="47114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p>
                    <a:p>
                      <a:pPr algn="ctr">
                        <a:lnSpc>
                          <a:spcPts val="1000"/>
                        </a:lnSpc>
                        <a:spcAft>
                          <a:spcPts val="0"/>
                        </a:spcAft>
                      </a:pPr>
                      <a:r>
                        <a:rPr lang="en-US" sz="1100" dirty="0" smtClean="0">
                          <a:effectLst/>
                        </a:rPr>
                        <a:t>DE</a:t>
                      </a:r>
                      <a:r>
                        <a:rPr lang="en-US" sz="1100" spc="10" dirty="0" smtClean="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849338">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latin typeface="+mn-lt"/>
                          <a:ea typeface="+mn-ea"/>
                          <a:cs typeface="+mn-cs"/>
                        </a:rPr>
                        <a:t>Por otra parte , el 23 de noviembre de 2016 el </a:t>
                      </a:r>
                      <a:r>
                        <a:rPr lang="es-ES" sz="1100" b="0" kern="1200" dirty="0" smtClean="0">
                          <a:solidFill>
                            <a:schemeClr val="tx1"/>
                          </a:solidFill>
                          <a:latin typeface="+mn-lt"/>
                          <a:ea typeface="+mn-ea"/>
                          <a:cs typeface="+mn-cs"/>
                        </a:rPr>
                        <a:t>Ministerio de Vivienda, Ciudad y Territorio expidió el Decreto 1898 de 2016 </a:t>
                      </a:r>
                      <a:r>
                        <a:rPr lang="es-CO" sz="1100" b="0" kern="1200" dirty="0" smtClean="0">
                          <a:solidFill>
                            <a:schemeClr val="tx1"/>
                          </a:solidFill>
                          <a:latin typeface="+mn-lt"/>
                          <a:ea typeface="+mn-ea"/>
                          <a:cs typeface="+mn-cs"/>
                        </a:rPr>
                        <a:t>"Por el cual se adiciona el Título 7, Capítulo 1, a la Parte 3, del Libro 2 del Decreto 1077 de 2015, que reglamenta parcialmente el artículo 18 de la Ley 1753 de 2015, en lo referente a esquemas diferenciales para la prestación de los servicios de acueducto, alcantarillado y aseo en zonas rurales", el cual está siendo analizado por parte del equipo jurídico y técnico para ser armonizado con la propuesta definitiva del marco para pequeños prestadores.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latin typeface="+mn-lt"/>
                          <a:ea typeface="+mn-ea"/>
                          <a:cs typeface="+mn-cs"/>
                        </a:rPr>
                        <a:t>En este sentido, la primera versión de la resolución definitiva del proyecto regulatorio fue presentada en Comité de Expertos Ordinario N° 33 del 5 de abril de 2017, del cual surgieron observaciones por parte de los señores Expertos Comisionados, las cuales están siendo analizadas por parte del equipo de trabajo y el Experto Comisionado líder del proyecto. </a:t>
                      </a:r>
                      <a:endParaRPr lang="es-ES" sz="1100" b="0" kern="1200" dirty="0" smtClean="0">
                        <a:solidFill>
                          <a:schemeClr val="tx1"/>
                        </a:solidFill>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Oficina </a:t>
                      </a:r>
                    </a:p>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Jurídica </a:t>
                      </a:r>
                      <a:endParaRPr lang="es-CO" sz="1100" b="0" kern="1200" baseline="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/12/2017</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EN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PLAZO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13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563745977"/>
              </p:ext>
            </p:extLst>
          </p:nvPr>
        </p:nvGraphicFramePr>
        <p:xfrm>
          <a:off x="107504" y="1484783"/>
          <a:ext cx="8784975" cy="435733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20079">
                  <a:extLst>
                    <a:ext uri="{9D8B030D-6E8A-4147-A177-3AD203B41FA5}">
                      <a16:colId xmlns:a16="http://schemas.microsoft.com/office/drawing/2014/main" val="20005"/>
                    </a:ext>
                  </a:extLst>
                </a:gridCol>
              </a:tblGrid>
              <a:tr h="47114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p>
                    <a:p>
                      <a:pPr algn="ctr">
                        <a:lnSpc>
                          <a:spcPts val="1000"/>
                        </a:lnSpc>
                        <a:spcAft>
                          <a:spcPts val="0"/>
                        </a:spcAft>
                      </a:pPr>
                      <a:r>
                        <a:rPr lang="en-US" sz="1100" dirty="0" smtClean="0">
                          <a:effectLst/>
                        </a:rPr>
                        <a:t>DE</a:t>
                      </a:r>
                      <a:r>
                        <a:rPr lang="en-US" sz="1100" spc="10" dirty="0" smtClean="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849338">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dirty="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baseline="0" dirty="0" smtClean="0">
                          <a:solidFill>
                            <a:schemeClr val="tx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kern="1200" baseline="0" dirty="0" smtClean="0">
                          <a:solidFill>
                            <a:schemeClr val="tx1"/>
                          </a:solidFill>
                          <a:latin typeface="+mn-lt"/>
                          <a:ea typeface="+mn-ea"/>
                          <a:cs typeface="+mn-cs"/>
                        </a:rPr>
                        <a:t>ACTIVIDADES TRANSMITIDAS A LA CGR:</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latin typeface="+mn-lt"/>
                          <a:ea typeface="+mn-ea"/>
                          <a:cs typeface="+mn-cs"/>
                        </a:rPr>
                        <a:t>“Mediante radicado N° 20162200111481, la CRA informa a la CGR que esta actividad será cumplida en el  2017 por razones  técnicas allí expuestas. En Comité de Expertos Ordinario N° 33 de 2016 , surgieron observaciones  de los Expertos Comisionados las cuales están siendo analizadas por  el equipo de trabajo y el Experto Comisionado líder del proyecto.”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Oficina </a:t>
                      </a:r>
                    </a:p>
                    <a:p>
                      <a:pPr algn="ctr">
                        <a:lnSpc>
                          <a:spcPts val="900"/>
                        </a:lnSpc>
                        <a:spcBef>
                          <a:spcPts val="5"/>
                        </a:spcBef>
                        <a:spcAft>
                          <a:spcPts val="0"/>
                        </a:spcAft>
                      </a:pPr>
                      <a:r>
                        <a:rPr lang="es-MX" sz="1100" b="0" kern="1200" baseline="0" dirty="0" smtClean="0">
                          <a:solidFill>
                            <a:schemeClr val="tx1"/>
                          </a:solidFill>
                          <a:effectLst/>
                          <a:latin typeface="Calibri"/>
                          <a:ea typeface="Calibri"/>
                          <a:cs typeface="Times New Roman"/>
                        </a:rPr>
                        <a:t>Jurídica </a:t>
                      </a:r>
                      <a:endParaRPr lang="es-CO" sz="1100" b="0" kern="1200" baseline="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kern="1200" baseline="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mn-lt"/>
                          <a:ea typeface="Calibri"/>
                          <a:cs typeface="Times New Roman"/>
                        </a:rPr>
                        <a:t>31</a:t>
                      </a:r>
                      <a:r>
                        <a:rPr lang="es-MX" sz="1100" b="0" baseline="0" dirty="0" smtClean="0">
                          <a:solidFill>
                            <a:schemeClr val="tx1"/>
                          </a:solidFill>
                          <a:effectLst/>
                          <a:latin typeface="+mn-lt"/>
                          <a:ea typeface="Calibri"/>
                          <a:cs typeface="Times New Roman"/>
                        </a:rPr>
                        <a:t>/12/2017</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EN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PLAZO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173727103"/>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882064"/>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izquierda 1">
            <a:hlinkClick r:id="rId3" action="ppaction://hlinksldjump"/>
          </p:cNvPr>
          <p:cNvSpPr/>
          <p:nvPr/>
        </p:nvSpPr>
        <p:spPr>
          <a:xfrm>
            <a:off x="8388424" y="5589240"/>
            <a:ext cx="288032" cy="2528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7847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196656150"/>
              </p:ext>
            </p:extLst>
          </p:nvPr>
        </p:nvGraphicFramePr>
        <p:xfrm>
          <a:off x="107504" y="1628800"/>
          <a:ext cx="8768874" cy="4168527"/>
        </p:xfrm>
        <a:graphic>
          <a:graphicData uri="http://schemas.openxmlformats.org/drawingml/2006/table">
            <a:tbl>
              <a:tblPr firstRow="1" firstCol="1" lastRow="1" lastCol="1" bandRow="1" bandCol="1">
                <a:tableStyleId>{5C22544A-7EE6-4342-B048-85BDC9FD1C3A}</a:tableStyleId>
              </a:tblPr>
              <a:tblGrid>
                <a:gridCol w="709930">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03815">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295141">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6409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368152">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12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kern="1200" dirty="0" smtClean="0">
                          <a:solidFill>
                            <a:schemeClr val="dk1"/>
                          </a:solidFill>
                          <a:effectLst/>
                          <a:latin typeface="+mn-lt"/>
                          <a:ea typeface="+mn-ea"/>
                          <a:cs typeface="+mn-cs"/>
                        </a:rPr>
                        <a:t>Socializar  en el Comité SIGC los resultados de la evaluación parcial de desempeño</a:t>
                      </a:r>
                    </a:p>
                    <a:p>
                      <a:pPr marL="0" algn="just" defTabSz="914400" rtl="0" eaLnBrk="1" fontAlgn="ctr" latinLnBrk="0" hangingPunct="1"/>
                      <a:endParaRPr lang="es-CO" sz="1100" b="0"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CO" sz="1100" b="0" kern="1200" dirty="0" smtClean="0">
                          <a:solidFill>
                            <a:schemeClr val="dk1"/>
                          </a:solidFill>
                          <a:effectLst/>
                          <a:latin typeface="+mn-lt"/>
                          <a:ea typeface="+mn-ea"/>
                          <a:cs typeface="+mn-cs"/>
                        </a:rPr>
                        <a:t>La Subdirección Administrativa y Financiera presentó en el Comité SIGC N° 9 del 22 de septiembre los resultados de las evaluaciones de desempeño y seguimiento a las actividades parcial del 1 de febrero al 31 de julio de 2016.</a:t>
                      </a: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31/12/</a:t>
                      </a:r>
                      <a:r>
                        <a:rPr lang="es-CO" sz="1100" b="0" kern="1200" baseline="0" dirty="0" smtClean="0">
                          <a:solidFill>
                            <a:schemeClr val="dk1"/>
                          </a:solidFill>
                          <a:effectLst/>
                          <a:latin typeface="+mn-lt"/>
                          <a:ea typeface="+mn-ea"/>
                          <a:cs typeface="+mn-cs"/>
                        </a:rPr>
                        <a:t>2016</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1"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93627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CGR 2013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dirty="0" smtClean="0">
                        <a:solidFill>
                          <a:schemeClr val="tx1"/>
                        </a:solidFill>
                        <a:effectLst/>
                        <a:latin typeface="Calibri"/>
                        <a:ea typeface="Calibri"/>
                        <a:cs typeface="Times New Roman"/>
                      </a:endParaRP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Separar el alcance de las funciones de las oficinas misionales en el Plan de Acción de la CRA.</a:t>
                      </a:r>
                    </a:p>
                    <a:p>
                      <a:pPr algn="l">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-Plan de acción con actividades diferenciadas para la Oficina Asesora Jurídica y la Subdirección de Regulación.</a:t>
                      </a:r>
                    </a:p>
                    <a:p>
                      <a:pPr algn="l">
                        <a:lnSpc>
                          <a:spcPct val="100000"/>
                        </a:lnSpc>
                        <a:spcBef>
                          <a:spcPts val="5"/>
                        </a:spcBef>
                        <a:spcAft>
                          <a:spcPts val="0"/>
                        </a:spcAft>
                      </a:pPr>
                      <a:r>
                        <a:rPr lang="es-MX" sz="1100" b="0" dirty="0" smtClean="0">
                          <a:solidFill>
                            <a:schemeClr val="tx1"/>
                          </a:solidFill>
                          <a:effectLst/>
                          <a:latin typeface="+mn-lt"/>
                          <a:ea typeface="Calibri"/>
                          <a:cs typeface="Times New Roman"/>
                        </a:rPr>
                        <a:t>2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Plan de Acción fueron incluidas actividades para la Oficina Asesora Jurídica y para la Subdirección de Regulación de manera diferenciada y se puede verificar en la carpeta del proceso de SEGUIMIENTO de Calidad.”</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Oficina de           Planeación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Calibri"/>
                          <a:ea typeface="Calibri"/>
                          <a:cs typeface="Times New Roman"/>
                        </a:rPr>
                        <a:t>       31/1/2016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r>
                        <a:rPr lang="es-MX" sz="900" dirty="0" smtClean="0">
                          <a:solidFill>
                            <a:schemeClr val="tx1"/>
                          </a:solidFill>
                          <a:effectLst/>
                          <a:latin typeface="Calibri"/>
                          <a:ea typeface="Calibri"/>
                          <a:cs typeface="Times New Roman"/>
                        </a:rPr>
                        <a:t> </a:t>
                      </a:r>
                    </a:p>
                  </a:txBody>
                  <a:tcPr marL="0" marR="0" marT="0" marB="0">
                    <a:solidFill>
                      <a:schemeClr val="accent1">
                        <a:lumMod val="40000"/>
                        <a:lumOff val="60000"/>
                      </a:schemeClr>
                    </a:solidFill>
                  </a:tcPr>
                </a:tc>
                <a:extLst>
                  <a:ext uri="{0D108BD9-81ED-4DB2-BD59-A6C34878D82A}">
                    <a16:rowId xmlns:a16="http://schemas.microsoft.com/office/drawing/2014/main" val="588362446"/>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35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962287287"/>
              </p:ext>
            </p:extLst>
          </p:nvPr>
        </p:nvGraphicFramePr>
        <p:xfrm>
          <a:off x="107504" y="1484783"/>
          <a:ext cx="8784975" cy="432952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5972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93610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p>
                    <a:p>
                      <a:pPr algn="ctr">
                        <a:lnSpc>
                          <a:spcPts val="1000"/>
                        </a:lnSpc>
                        <a:spcAft>
                          <a:spcPts val="0"/>
                        </a:spcAft>
                      </a:pP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440160">
                <a:tc>
                  <a:txBody>
                    <a:bodyPr/>
                    <a:lstStyle/>
                    <a:p>
                      <a:pPr marL="0" marR="0" indent="0" algn="ctr"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16</a:t>
                      </a:r>
                    </a:p>
                    <a:p>
                      <a:pPr marL="0" marR="0" indent="0" algn="ctr"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CGR2013</a:t>
                      </a:r>
                      <a:endParaRPr lang="es-CO" sz="1100" b="0" kern="1200" dirty="0" smtClean="0">
                        <a:solidFill>
                          <a:schemeClr val="dk1"/>
                        </a:solidFill>
                        <a:effectLst/>
                        <a:latin typeface="+mn-lt"/>
                        <a:ea typeface="+mn-ea"/>
                        <a:cs typeface="+mn-cs"/>
                      </a:endParaRPr>
                    </a:p>
                  </a:txBody>
                  <a:tcPr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
                        </a:spcBef>
                        <a:spcAft>
                          <a:spcPts val="0"/>
                        </a:spcAft>
                      </a:pPr>
                      <a:r>
                        <a:rPr lang="es-CO" sz="1100" b="0" kern="1200" dirty="0">
                          <a:solidFill>
                            <a:schemeClr val="dk1"/>
                          </a:solidFill>
                          <a:effectLst/>
                          <a:latin typeface="+mn-lt"/>
                          <a:ea typeface="+mn-ea"/>
                          <a:cs typeface="+mn-cs"/>
                        </a:rPr>
                        <a:t>Realizar el estudio de </a:t>
                      </a:r>
                      <a:r>
                        <a:rPr lang="es-CO" sz="1100" b="0" kern="1200" dirty="0" smtClean="0">
                          <a:solidFill>
                            <a:schemeClr val="dk1"/>
                          </a:solidFill>
                          <a:effectLst/>
                          <a:latin typeface="+mn-lt"/>
                          <a:ea typeface="+mn-ea"/>
                          <a:cs typeface="+mn-cs"/>
                        </a:rPr>
                        <a:t>cargas </a:t>
                      </a:r>
                      <a:r>
                        <a:rPr lang="es-CO" sz="1100" b="0" kern="1200" dirty="0">
                          <a:solidFill>
                            <a:schemeClr val="dk1"/>
                          </a:solidFill>
                          <a:effectLst/>
                          <a:latin typeface="+mn-lt"/>
                          <a:ea typeface="+mn-ea"/>
                          <a:cs typeface="+mn-cs"/>
                        </a:rPr>
                        <a:t>para la </a:t>
                      </a:r>
                      <a:r>
                        <a:rPr lang="es-CO" sz="1100" b="0" kern="1200" dirty="0" smtClean="0">
                          <a:solidFill>
                            <a:schemeClr val="dk1"/>
                          </a:solidFill>
                          <a:effectLst/>
                          <a:latin typeface="+mn-lt"/>
                          <a:ea typeface="+mn-ea"/>
                          <a:cs typeface="+mn-cs"/>
                        </a:rPr>
                        <a:t>entidad.</a:t>
                      </a:r>
                    </a:p>
                    <a:p>
                      <a:pPr marL="0" algn="just" defTabSz="914400" rtl="0" eaLnBrk="1" fontAlgn="ctr" latinLnBrk="0" hangingPunct="1">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just" defTabSz="914400" rtl="0" eaLnBrk="1" fontAlgn="ctr"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UNIDAD DE MEDIDA/CANTIDADES:</a:t>
                      </a:r>
                    </a:p>
                    <a:p>
                      <a:pPr marL="0" algn="just" defTabSz="914400" rtl="0" eaLnBrk="1" fontAlgn="ctr" latinLnBrk="0" hangingPunct="1">
                        <a:lnSpc>
                          <a:spcPct val="100000"/>
                        </a:lnSpc>
                        <a:spcBef>
                          <a:spcPts val="5"/>
                        </a:spcBef>
                        <a:spcAft>
                          <a:spcPts val="0"/>
                        </a:spcAft>
                      </a:pPr>
                      <a:r>
                        <a:rPr lang="es-CO" sz="1100" b="0" kern="1200" dirty="0" smtClean="0">
                          <a:solidFill>
                            <a:schemeClr val="dk1"/>
                          </a:solidFill>
                          <a:effectLst/>
                          <a:latin typeface="+mn-lt"/>
                          <a:ea typeface="+mn-ea"/>
                          <a:cs typeface="+mn-cs"/>
                        </a:rPr>
                        <a:t>Informe de estudio de cargas</a:t>
                      </a:r>
                    </a:p>
                    <a:p>
                      <a:pPr marL="0" algn="just" defTabSz="914400" rtl="0" eaLnBrk="1" fontAlgn="ctr" latinLnBrk="0" hangingPunct="1">
                        <a:lnSpc>
                          <a:spcPct val="100000"/>
                        </a:lnSpc>
                        <a:spcBef>
                          <a:spcPts val="5"/>
                        </a:spcBef>
                        <a:spcAft>
                          <a:spcPts val="0"/>
                        </a:spcAft>
                      </a:pPr>
                      <a:endParaRPr lang="es-CO" sz="1100" b="0"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Se contrató con la firma Bahamón Asesores Asociados, quienes elaboraron el estudio de cargas de la CRA.</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Subdirección Administrativa y Financiera</a:t>
                      </a:r>
                    </a:p>
                  </a:txBody>
                  <a:tcPr anchor="ctr">
                    <a:solidFill>
                      <a:schemeClr val="accent1">
                        <a:lumMod val="40000"/>
                        <a:lumOff val="60000"/>
                      </a:schemeClr>
                    </a:solidFill>
                  </a:tcPr>
                </a:tc>
                <a:tc>
                  <a:txBody>
                    <a:bodyPr/>
                    <a:lstStyle/>
                    <a:p>
                      <a:pPr marL="0" algn="ctr" defTabSz="914400" rtl="0" eaLnBrk="1" latinLnBrk="0" hangingPunct="1">
                        <a:lnSpc>
                          <a:spcPct val="100000"/>
                        </a:lnSpc>
                        <a:spcBef>
                          <a:spcPts val="50"/>
                        </a:spcBef>
                        <a:spcAft>
                          <a:spcPts val="0"/>
                        </a:spcAft>
                      </a:pPr>
                      <a:r>
                        <a:rPr lang="es-MX" sz="1100" b="0" kern="1200" dirty="0" smtClean="0">
                          <a:solidFill>
                            <a:schemeClr val="dk1"/>
                          </a:solidFill>
                          <a:effectLst/>
                          <a:latin typeface="+mn-lt"/>
                          <a:ea typeface="+mn-ea"/>
                          <a:cs typeface="+mn-cs"/>
                        </a:rPr>
                        <a:t>31/12/2016</a:t>
                      </a:r>
                      <a:endParaRPr lang="es-CO" sz="1100" b="0" kern="1200" dirty="0">
                        <a:solidFill>
                          <a:schemeClr val="dk1"/>
                        </a:solidFill>
                        <a:effectLst/>
                        <a:latin typeface="+mn-lt"/>
                        <a:ea typeface="+mn-ea"/>
                        <a:cs typeface="+mn-cs"/>
                      </a:endParaRPr>
                    </a:p>
                  </a:txBody>
                  <a:tcPr anchor="ctr">
                    <a:solidFill>
                      <a:schemeClr val="accent1">
                        <a:lumMod val="40000"/>
                        <a:lumOff val="60000"/>
                      </a:schemeClr>
                    </a:solidFill>
                  </a:tcPr>
                </a:tc>
                <a:tc>
                  <a:txBody>
                    <a:bodyPr/>
                    <a:lstStyle/>
                    <a:p>
                      <a:pPr algn="ctr">
                        <a:lnSpc>
                          <a:spcPts val="950"/>
                        </a:lnSpc>
                        <a:spcBef>
                          <a:spcPts val="15"/>
                        </a:spcBef>
                        <a:spcAft>
                          <a:spcPts val="0"/>
                        </a:spcAft>
                      </a:pPr>
                      <a:r>
                        <a:rPr lang="es-MX" sz="1100" b="1" kern="1200" dirty="0" smtClean="0">
                          <a:solidFill>
                            <a:schemeClr val="dk1"/>
                          </a:solidFill>
                          <a:effectLst/>
                          <a:latin typeface="+mn-lt"/>
                          <a:ea typeface="+mn-ea"/>
                          <a:cs typeface="+mn-cs"/>
                        </a:rPr>
                        <a:t>CUMPLIDA</a:t>
                      </a:r>
                      <a:r>
                        <a:rPr lang="es-MX" sz="1100" b="0" kern="1200" dirty="0" smtClean="0">
                          <a:solidFill>
                            <a:schemeClr val="dk1"/>
                          </a:solidFill>
                          <a:effectLst/>
                          <a:latin typeface="+mn-lt"/>
                          <a:ea typeface="+mn-ea"/>
                          <a:cs typeface="+mn-cs"/>
                        </a:rPr>
                        <a:t> </a:t>
                      </a:r>
                    </a:p>
                  </a:txBody>
                  <a:tcPr anchor="ctr">
                    <a:solidFill>
                      <a:schemeClr val="accent1">
                        <a:lumMod val="40000"/>
                        <a:lumOff val="60000"/>
                      </a:schemeClr>
                    </a:solidFill>
                  </a:tcPr>
                </a:tc>
                <a:extLst>
                  <a:ext uri="{0D108BD9-81ED-4DB2-BD59-A6C34878D82A}">
                    <a16:rowId xmlns:a16="http://schemas.microsoft.com/office/drawing/2014/main" val="638557757"/>
                  </a:ext>
                </a:extLst>
              </a:tr>
              <a:tr h="975791">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20</a:t>
                      </a: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Realizar el seguimiento de la Agenda Regulatoria de cada año, en conjunto con la disponibilidad presupuestal</a:t>
                      </a:r>
                    </a:p>
                  </a:txBody>
                  <a:tcPr marL="9525" marR="9525" marT="9525" marB="0" anchor="ctr">
                    <a:solidFill>
                      <a:schemeClr val="accent1">
                        <a:lumMod val="40000"/>
                        <a:lumOff val="60000"/>
                      </a:schemeClr>
                    </a:solidFill>
                  </a:tcPr>
                </a:tc>
                <a:tc>
                  <a:txBody>
                    <a:bodyPr/>
                    <a:lstStyle/>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a:lnSpc>
                          <a:spcPts val="500"/>
                        </a:lnSpc>
                        <a:spcBef>
                          <a:spcPts val="50"/>
                        </a:spcBef>
                        <a:spcAft>
                          <a:spcPts val="0"/>
                        </a:spcAft>
                      </a:pPr>
                      <a:endParaRPr lang="es-CO" sz="1100" b="0" kern="1200" dirty="0" smtClean="0">
                        <a:solidFill>
                          <a:schemeClr val="tx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CO" sz="1100" b="0" kern="1200" dirty="0" smtClean="0">
                          <a:solidFill>
                            <a:schemeClr val="dk1"/>
                          </a:solidFill>
                          <a:effectLst/>
                          <a:latin typeface="+mn-lt"/>
                          <a:ea typeface="+mn-ea"/>
                          <a:cs typeface="+mn-cs"/>
                        </a:rPr>
                        <a:t>Se realizó el seguimiento a la agenda regulatoria en el comité de expertos N° 43 del 16 de noviembre de 2016 y el N° 46 del 29 de noviembre de 2016.</a:t>
                      </a: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Expertos Comisionados </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algn="ctr" defTabSz="914400" rtl="0" eaLnBrk="1" latinLnBrk="0" hangingPunct="1">
                        <a:lnSpc>
                          <a:spcPct val="100000"/>
                        </a:lnSpc>
                        <a:spcBef>
                          <a:spcPts val="50"/>
                        </a:spcBef>
                        <a:spcAft>
                          <a:spcPts val="0"/>
                        </a:spcAft>
                      </a:pPr>
                      <a:r>
                        <a:rPr lang="es-MX" sz="1100" b="0" kern="1200" dirty="0" smtClean="0">
                          <a:solidFill>
                            <a:schemeClr val="dk1"/>
                          </a:solidFill>
                          <a:effectLst/>
                          <a:latin typeface="+mn-lt"/>
                          <a:ea typeface="+mn-ea"/>
                          <a:cs typeface="+mn-cs"/>
                        </a:rPr>
                        <a:t>31/12/2016</a:t>
                      </a: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CUMPLIDA</a:t>
                      </a:r>
                      <a:r>
                        <a:rPr lang="es-MX" sz="1100" b="0" kern="1200" dirty="0" smtClean="0">
                          <a:solidFill>
                            <a:schemeClr val="dk1"/>
                          </a:solidFill>
                          <a:effectLst/>
                          <a:latin typeface="+mn-lt"/>
                          <a:ea typeface="+mn-ea"/>
                          <a:cs typeface="+mn-cs"/>
                        </a:rPr>
                        <a:t> </a:t>
                      </a: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21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229665410"/>
              </p:ext>
            </p:extLst>
          </p:nvPr>
        </p:nvGraphicFramePr>
        <p:xfrm>
          <a:off x="251518" y="1556792"/>
          <a:ext cx="8640961" cy="4247768"/>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val="20000"/>
                    </a:ext>
                  </a:extLst>
                </a:gridCol>
                <a:gridCol w="2095939">
                  <a:extLst>
                    <a:ext uri="{9D8B030D-6E8A-4147-A177-3AD203B41FA5}">
                      <a16:colId xmlns:a16="http://schemas.microsoft.com/office/drawing/2014/main" val="20001"/>
                    </a:ext>
                  </a:extLst>
                </a:gridCol>
                <a:gridCol w="2714481">
                  <a:extLst>
                    <a:ext uri="{9D8B030D-6E8A-4147-A177-3AD203B41FA5}">
                      <a16:colId xmlns:a16="http://schemas.microsoft.com/office/drawing/2014/main" val="20002"/>
                    </a:ext>
                  </a:extLst>
                </a:gridCol>
                <a:gridCol w="991586">
                  <a:extLst>
                    <a:ext uri="{9D8B030D-6E8A-4147-A177-3AD203B41FA5}">
                      <a16:colId xmlns:a16="http://schemas.microsoft.com/office/drawing/2014/main" val="20003"/>
                    </a:ext>
                  </a:extLst>
                </a:gridCol>
                <a:gridCol w="1218919">
                  <a:extLst>
                    <a:ext uri="{9D8B030D-6E8A-4147-A177-3AD203B41FA5}">
                      <a16:colId xmlns:a16="http://schemas.microsoft.com/office/drawing/2014/main" val="20004"/>
                    </a:ext>
                  </a:extLst>
                </a:gridCol>
                <a:gridCol w="905907">
                  <a:extLst>
                    <a:ext uri="{9D8B030D-6E8A-4147-A177-3AD203B41FA5}">
                      <a16:colId xmlns:a16="http://schemas.microsoft.com/office/drawing/2014/main" val="20005"/>
                    </a:ext>
                  </a:extLst>
                </a:gridCol>
              </a:tblGrid>
              <a:tr h="620112">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92234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endParaRPr lang="es-CO" sz="1800" i="1"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Modificar la política de eficiencia administrativa y cero papel de la entidad.</a:t>
                      </a:r>
                    </a:p>
                    <a:p>
                      <a:r>
                        <a:rPr lang="es-CO" sz="1800" b="0" i="1" kern="1200" dirty="0" smtClean="0">
                          <a:solidFill>
                            <a:schemeClr val="dk1"/>
                          </a:solidFill>
                          <a:effectLst/>
                          <a:latin typeface="+mn-lt"/>
                          <a:ea typeface="+mn-ea"/>
                          <a:cs typeface="+mn-cs"/>
                        </a:rPr>
                        <a:t> </a:t>
                      </a:r>
                    </a:p>
                    <a:p>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r>
                        <a:rPr lang="es-MX" sz="1100" b="0" kern="1200" dirty="0" smtClean="0">
                          <a:solidFill>
                            <a:schemeClr val="dk1"/>
                          </a:solidFill>
                          <a:effectLst/>
                          <a:latin typeface="+mn-lt"/>
                          <a:ea typeface="+mn-ea"/>
                          <a:cs typeface="+mn-cs"/>
                        </a:rPr>
                        <a:t>-Política de Eficiencia Administrativa y Cero Papel modificada.</a:t>
                      </a:r>
                    </a:p>
                    <a:p>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70530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23</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Calibri"/>
                        <a:ea typeface="+mn-ea"/>
                        <a:cs typeface="Times New Roman"/>
                      </a:endParaRPr>
                    </a:p>
                    <a:p>
                      <a:pPr>
                        <a:lnSpc>
                          <a:spcPct val="100000"/>
                        </a:lnSpc>
                        <a:spcBef>
                          <a:spcPts val="5"/>
                        </a:spcBef>
                        <a:spcAft>
                          <a:spcPts val="0"/>
                        </a:spcAft>
                      </a:pPr>
                      <a:r>
                        <a:rPr lang="es-CO" sz="1100" b="0" kern="1200" dirty="0" smtClean="0">
                          <a:solidFill>
                            <a:schemeClr val="dk1"/>
                          </a:solidFill>
                          <a:effectLst/>
                          <a:latin typeface="+mn-lt"/>
                          <a:ea typeface="+mn-ea"/>
                          <a:cs typeface="+mn-cs"/>
                        </a:rPr>
                        <a:t>Expedición de las resoluciones sobre desincentivo al consumo y uso racional del agua.</a:t>
                      </a:r>
                    </a:p>
                    <a:p>
                      <a:pPr>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nSpc>
                          <a:spcPct val="100000"/>
                        </a:lnSpc>
                        <a:spcBef>
                          <a:spcPts val="5"/>
                        </a:spcBef>
                        <a:spcAft>
                          <a:spcPts val="0"/>
                        </a:spcAft>
                      </a:pPr>
                      <a:r>
                        <a:rPr lang="es-CO" sz="1100" b="0" kern="1200" dirty="0" smtClean="0">
                          <a:solidFill>
                            <a:schemeClr val="dk1"/>
                          </a:solidFill>
                          <a:effectLst/>
                          <a:latin typeface="+mn-lt"/>
                          <a:ea typeface="+mn-ea"/>
                          <a:cs typeface="+mn-cs"/>
                        </a:rPr>
                        <a:t>-Resolución sobre desincentivo al consumo y uso racional del agua como medida transitoria.</a:t>
                      </a:r>
                    </a:p>
                    <a:p>
                      <a:pPr>
                        <a:lnSpc>
                          <a:spcPct val="100000"/>
                        </a:lnSpc>
                        <a:spcBef>
                          <a:spcPts val="5"/>
                        </a:spcBef>
                        <a:spcAft>
                          <a:spcPts val="0"/>
                        </a:spcAft>
                      </a:pPr>
                      <a:r>
                        <a:rPr lang="es-CO" sz="1100" b="0" kern="1200" dirty="0" smtClean="0">
                          <a:solidFill>
                            <a:schemeClr val="dk1"/>
                          </a:solidFill>
                          <a:effectLst/>
                          <a:latin typeface="+mn-lt"/>
                          <a:ea typeface="+mn-ea"/>
                          <a:cs typeface="+mn-cs"/>
                        </a:rPr>
                        <a:t>-1 </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Se elaboró la resolución N° 749 del 8 de febrero de 2016 por medio de la cual la Comisión de Regulación de Agua Potable y Saneamiento Básico, adoptó medidas para promover el uso eficiente y ahorro del agua potable y desincentivar su consumo excesivo.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r>
                        <a:rPr lang="es-MX" sz="1100" b="0" baseline="0" dirty="0" smtClean="0">
                          <a:solidFill>
                            <a:schemeClr val="tx1"/>
                          </a:solidFill>
                          <a:effectLst/>
                          <a:latin typeface="Calibri"/>
                          <a:ea typeface="Calibri"/>
                          <a:cs typeface="Times New Roman"/>
                        </a:rPr>
                        <a:t> de   Regulación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31/3/2016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6" y="386696"/>
            <a:ext cx="1490264" cy="88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81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012016132"/>
              </p:ext>
            </p:extLst>
          </p:nvPr>
        </p:nvGraphicFramePr>
        <p:xfrm>
          <a:off x="107504" y="1628801"/>
          <a:ext cx="8784975" cy="403244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97663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p>
                    <a:p>
                      <a:pPr algn="ctr">
                        <a:lnSpc>
                          <a:spcPts val="1000"/>
                        </a:lnSpc>
                        <a:spcAft>
                          <a:spcPts val="0"/>
                        </a:spcAft>
                      </a:pP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27907">
                <a:tc>
                  <a:txBody>
                    <a:bodyPr/>
                    <a:lstStyle/>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a:solidFill>
                          <a:schemeClr val="dk1"/>
                        </a:solidFill>
                        <a:effectLst/>
                        <a:latin typeface="+mn-lt"/>
                        <a:ea typeface="+mn-ea"/>
                        <a:cs typeface="+mn-cs"/>
                      </a:endParaRPr>
                    </a:p>
                    <a:p>
                      <a:pPr marL="12065" marR="3175" algn="ctr">
                        <a:lnSpc>
                          <a:spcPct val="107000"/>
                        </a:lnSpc>
                        <a:spcBef>
                          <a:spcPts val="445"/>
                        </a:spcBef>
                        <a:spcAft>
                          <a:spcPts val="0"/>
                        </a:spcAft>
                      </a:pPr>
                      <a:r>
                        <a:rPr lang="es-CO" sz="1100" b="0" kern="1200" dirty="0" smtClean="0">
                          <a:solidFill>
                            <a:schemeClr val="dk1"/>
                          </a:solidFill>
                          <a:effectLst/>
                          <a:latin typeface="+mn-lt"/>
                          <a:ea typeface="+mn-ea"/>
                          <a:cs typeface="+mn-cs"/>
                        </a:rPr>
                        <a:t>24</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100" b="0" i="1" kern="1200" dirty="0" smtClean="0">
                          <a:solidFill>
                            <a:schemeClr val="dk1"/>
                          </a:solidFill>
                          <a:effectLst/>
                          <a:latin typeface="+mn-lt"/>
                          <a:ea typeface="+mn-ea"/>
                          <a:cs typeface="+mn-cs"/>
                        </a:rPr>
                        <a:t>-La falta de políticas y procedimientos claros y precisos en el manejo  de la información </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rowSpan="2">
                  <a:txBody>
                    <a:bodyPr/>
                    <a:lstStyle/>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En el numeral 3.1 del manual de políticas contables aprobado en el Comité IDA del 22 de diciembre de 2016 se define la política contable que suministra información referente a la presentación razonable de los estados financieros y establece el conjunto completo de estos, con el propósito de asegurar que los mismos sean comparables y que cubran las necesidades de diferentes usuarios de la información.</a:t>
                      </a:r>
                    </a:p>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r h="152790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a:t>
                      </a:r>
                      <a:r>
                        <a:rPr lang="es-CO" sz="1100" b="0" kern="1200" baseline="0" dirty="0" smtClean="0">
                          <a:solidFill>
                            <a:schemeClr val="dk1"/>
                          </a:solidFill>
                          <a:effectLst/>
                          <a:latin typeface="+mn-lt"/>
                          <a:ea typeface="+mn-ea"/>
                          <a:cs typeface="+mn-cs"/>
                        </a:rPr>
                        <a:t> “</a:t>
                      </a:r>
                      <a:r>
                        <a:rPr lang="es-CO" sz="1100" b="0" i="1" kern="1200" baseline="0" dirty="0" smtClean="0">
                          <a:solidFill>
                            <a:schemeClr val="dk1"/>
                          </a:solidFill>
                          <a:effectLst/>
                          <a:latin typeface="+mn-lt"/>
                          <a:ea typeface="+mn-ea"/>
                          <a:cs typeface="+mn-cs"/>
                        </a:rPr>
                        <a:t>Los Estados Contables de la CRA a 31 de diciembre de 2012, fueron firmados por una persona diferente al contador”.</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vMerge="1">
                  <a:txBody>
                    <a:bodyPr/>
                    <a:lstStyle/>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mn-lt"/>
                          <a:ea typeface="Calibri"/>
                          <a:cs typeface="Times New Roman"/>
                        </a:rPr>
                        <a:t>31/12/</a:t>
                      </a:r>
                      <a:r>
                        <a:rPr lang="es-CO"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42168647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0556"/>
            <a:ext cx="1512168" cy="89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34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4034678236"/>
              </p:ext>
            </p:extLst>
          </p:nvPr>
        </p:nvGraphicFramePr>
        <p:xfrm>
          <a:off x="107504" y="1628800"/>
          <a:ext cx="8784975" cy="88549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54289">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8549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1833767494"/>
              </p:ext>
            </p:extLst>
          </p:nvPr>
        </p:nvGraphicFramePr>
        <p:xfrm>
          <a:off x="107503" y="2658312"/>
          <a:ext cx="8784976" cy="3074944"/>
        </p:xfrm>
        <a:graphic>
          <a:graphicData uri="http://schemas.openxmlformats.org/drawingml/2006/table">
            <a:tbl>
              <a:tblPr firstRow="1" firstCol="1" lastRow="1" lastCol="1" bandRow="1" bandCol="1">
                <a:tableStyleId>{5C22544A-7EE6-4342-B048-85BDC9FD1C3A}</a:tableStyleId>
              </a:tblPr>
              <a:tblGrid>
                <a:gridCol w="726032">
                  <a:extLst>
                    <a:ext uri="{9D8B030D-6E8A-4147-A177-3AD203B41FA5}">
                      <a16:colId xmlns:a16="http://schemas.microsoft.com/office/drawing/2014/main" val="1627699132"/>
                    </a:ext>
                  </a:extLst>
                </a:gridCol>
                <a:gridCol w="2130871">
                  <a:extLst>
                    <a:ext uri="{9D8B030D-6E8A-4147-A177-3AD203B41FA5}">
                      <a16:colId xmlns:a16="http://schemas.microsoft.com/office/drawing/2014/main" val="2491316137"/>
                    </a:ext>
                  </a:extLst>
                </a:gridCol>
                <a:gridCol w="2687714">
                  <a:extLst>
                    <a:ext uri="{9D8B030D-6E8A-4147-A177-3AD203B41FA5}">
                      <a16:colId xmlns:a16="http://schemas.microsoft.com/office/drawing/2014/main" val="2454841338"/>
                    </a:ext>
                  </a:extLst>
                </a:gridCol>
                <a:gridCol w="1080120">
                  <a:extLst>
                    <a:ext uri="{9D8B030D-6E8A-4147-A177-3AD203B41FA5}">
                      <a16:colId xmlns:a16="http://schemas.microsoft.com/office/drawing/2014/main" val="3598551603"/>
                    </a:ext>
                  </a:extLst>
                </a:gridCol>
                <a:gridCol w="1239234">
                  <a:extLst>
                    <a:ext uri="{9D8B030D-6E8A-4147-A177-3AD203B41FA5}">
                      <a16:colId xmlns:a16="http://schemas.microsoft.com/office/drawing/2014/main" val="3941856793"/>
                    </a:ext>
                  </a:extLst>
                </a:gridCol>
                <a:gridCol w="921005">
                  <a:extLst>
                    <a:ext uri="{9D8B030D-6E8A-4147-A177-3AD203B41FA5}">
                      <a16:colId xmlns:a16="http://schemas.microsoft.com/office/drawing/2014/main" val="1352598789"/>
                    </a:ext>
                  </a:extLst>
                </a:gridCol>
              </a:tblGrid>
              <a:tr h="3074944">
                <a:tc>
                  <a:txBody>
                    <a:bodyPr/>
                    <a:lstStyle/>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mn-lt"/>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Manejo centralizado del archivo de</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gestión del área financiera.</a:t>
                      </a: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a:t>
                      </a:r>
                      <a:r>
                        <a:rPr lang="es-CO" sz="1100" b="0" i="0" kern="1200" dirty="0" smtClean="0">
                          <a:solidFill>
                            <a:schemeClr val="dk1"/>
                          </a:solidFill>
                          <a:effectLst/>
                          <a:latin typeface="+mn-lt"/>
                          <a:ea typeface="+mn-ea"/>
                          <a:cs typeface="+mn-cs"/>
                        </a:rPr>
                        <a:t>Modificación del INF-PRC09 Procedimiento de Transferencia Documental.</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En el Comité SIGC No. 6 del 31 de mayo de 2016 se aprobó la modificación del procedimiento de transferencia documental.</a:t>
                      </a:r>
                    </a:p>
                  </a:txBody>
                  <a:tcPr marL="0" marR="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CO" sz="900" dirty="0" smtClean="0">
                          <a:solidFill>
                            <a:schemeClr val="tx1"/>
                          </a:solidFill>
                          <a:effectLst/>
                          <a:latin typeface="+mn-lt"/>
                          <a:ea typeface="Calibri"/>
                          <a:cs typeface="Times New Roman"/>
                        </a:rPr>
                        <a:t>CUMPLIDA</a:t>
                      </a: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191581669"/>
                  </a:ext>
                </a:extLst>
              </a:tr>
            </a:tbl>
          </a:graphicData>
        </a:graphic>
      </p:graphicFrame>
    </p:spTree>
    <p:extLst>
      <p:ext uri="{BB962C8B-B14F-4D97-AF65-F5344CB8AC3E}">
        <p14:creationId xmlns:p14="http://schemas.microsoft.com/office/powerpoint/2010/main" val="365877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614533358"/>
              </p:ext>
            </p:extLst>
          </p:nvPr>
        </p:nvGraphicFramePr>
        <p:xfrm>
          <a:off x="179513" y="1700808"/>
          <a:ext cx="8784976" cy="3960440"/>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05490">
                  <a:extLst>
                    <a:ext uri="{9D8B030D-6E8A-4147-A177-3AD203B41FA5}">
                      <a16:colId xmlns:a16="http://schemas.microsoft.com/office/drawing/2014/main" val="20001"/>
                    </a:ext>
                  </a:extLst>
                </a:gridCol>
                <a:gridCol w="228104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152129">
                  <a:extLst>
                    <a:ext uri="{9D8B030D-6E8A-4147-A177-3AD203B41FA5}">
                      <a16:colId xmlns:a16="http://schemas.microsoft.com/office/drawing/2014/main" val="20005"/>
                    </a:ext>
                  </a:extLst>
                </a:gridCol>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84176">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Incluir en el Plan de Acción para el año 2016 el rubro presupuestal</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just"/>
                      <a:r>
                        <a:rPr lang="es-MX" sz="1100" b="0" dirty="0" smtClean="0">
                          <a:solidFill>
                            <a:schemeClr val="tx1"/>
                          </a:solidFill>
                          <a:latin typeface="+mn-lt"/>
                        </a:rPr>
                        <a:t>La Oficina Asesora de Planeación elaboró</a:t>
                      </a:r>
                      <a:r>
                        <a:rPr lang="es-MX" sz="1100" b="0" baseline="0" dirty="0" smtClean="0">
                          <a:solidFill>
                            <a:schemeClr val="tx1"/>
                          </a:solidFill>
                          <a:latin typeface="+mn-lt"/>
                        </a:rPr>
                        <a:t> el Plan de Acción </a:t>
                      </a:r>
                      <a:r>
                        <a:rPr lang="es-CO" sz="1100" b="0" baseline="0" dirty="0" smtClean="0">
                          <a:solidFill>
                            <a:schemeClr val="tx1"/>
                          </a:solidFill>
                          <a:latin typeface="+mn-lt"/>
                        </a:rPr>
                        <a:t>asignando para cada actividad el rubro  presupuestal  correspondiente.</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Oficina</a:t>
                      </a:r>
                      <a:r>
                        <a:rPr lang="es-MX" sz="1100" b="0" baseline="0" dirty="0" smtClean="0">
                          <a:solidFill>
                            <a:schemeClr val="tx1"/>
                          </a:solidFill>
                        </a:rPr>
                        <a:t> Asesora de Planeación</a:t>
                      </a: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31/12/</a:t>
                      </a:r>
                      <a:r>
                        <a:rPr lang="es-MX" sz="1100" b="0" baseline="0" dirty="0" smtClean="0">
                          <a:solidFill>
                            <a:schemeClr val="tx1"/>
                          </a:solidFill>
                        </a:rPr>
                        <a:t>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CUMPLIDA</a:t>
                      </a:r>
                      <a:endParaRPr lang="es-CO" sz="11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1"/>
                  </a:ext>
                </a:extLst>
              </a:tr>
              <a:tr h="1656184">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l" fontAlgn="ctr"/>
                      <a:r>
                        <a:rPr lang="es-CO" sz="1100" b="0" i="0" u="none" strike="noStrike" kern="1200" dirty="0">
                          <a:solidFill>
                            <a:schemeClr val="tx1"/>
                          </a:solidFill>
                          <a:effectLst/>
                          <a:latin typeface="+mn-lt"/>
                          <a:ea typeface="+mn-ea"/>
                          <a:cs typeface="+mn-cs"/>
                        </a:rPr>
                        <a:t>Realizar seguimiento al Plan de Acción para el año 2016</a:t>
                      </a:r>
                    </a:p>
                  </a:txBody>
                  <a:tcPr marL="0" marR="0" marT="0"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endParaRPr lang="es-CO" sz="1100" b="0" dirty="0" smtClean="0">
                        <a:solidFill>
                          <a:schemeClr val="tx1"/>
                        </a:solidFill>
                        <a:latin typeface="+mn-lt"/>
                      </a:endParaRPr>
                    </a:p>
                    <a:p>
                      <a:pPr algn="just"/>
                      <a:endParaRPr lang="es-CO" sz="1100" b="0" dirty="0" smtClean="0">
                        <a:solidFill>
                          <a:schemeClr val="tx1"/>
                        </a:solidFill>
                        <a:latin typeface="+mn-lt"/>
                      </a:endParaRPr>
                    </a:p>
                    <a:p>
                      <a:pPr algn="just"/>
                      <a:r>
                        <a:rPr lang="es-CO" sz="1100" b="0" dirty="0" smtClean="0">
                          <a:solidFill>
                            <a:schemeClr val="tx1"/>
                          </a:solidFill>
                          <a:latin typeface="+mn-lt"/>
                        </a:rPr>
                        <a:t>El</a:t>
                      </a:r>
                      <a:r>
                        <a:rPr lang="es-CO" sz="1100" b="0" baseline="0" dirty="0" smtClean="0">
                          <a:solidFill>
                            <a:schemeClr val="tx1"/>
                          </a:solidFill>
                          <a:latin typeface="+mn-lt"/>
                        </a:rPr>
                        <a:t> seguimiento del presupuesto del plan de acción 2016, se realizó la cuarta semana de enero de 2017</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Control Interno</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31/1/</a:t>
                      </a:r>
                      <a:r>
                        <a:rPr lang="es-CO" sz="1100" b="0" baseline="0" dirty="0" smtClean="0">
                          <a:solidFill>
                            <a:schemeClr val="tx1"/>
                          </a:solidFill>
                        </a:rPr>
                        <a:t>2017</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r>
                        <a:rPr lang="es-CO" sz="1100" b="1" dirty="0" smtClean="0">
                          <a:solidFill>
                            <a:schemeClr val="tx1"/>
                          </a:solidFill>
                          <a:latin typeface="+mn-lt"/>
                        </a:rPr>
                        <a:t>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3" action="ppaction://hlinksldjump"/>
          </p:cNvPr>
          <p:cNvSpPr/>
          <p:nvPr/>
        </p:nvSpPr>
        <p:spPr>
          <a:xfrm>
            <a:off x="8244408" y="5632059"/>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047199947"/>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5972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8518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0324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bienes de la entidad.</a:t>
                      </a:r>
                    </a:p>
                    <a:p>
                      <a:pPr algn="just"/>
                      <a:endParaRPr lang="es-MX" sz="110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a:t>
                      </a:r>
                      <a:r>
                        <a:rPr lang="es-MX" sz="1100" b="1" i="0" kern="1200" baseline="0" dirty="0" smtClean="0">
                          <a:solidFill>
                            <a:schemeClr val="dk1"/>
                          </a:solidFill>
                          <a:effectLst/>
                          <a:latin typeface="+mn-lt"/>
                          <a:ea typeface="+mn-ea"/>
                          <a:cs typeface="+mn-cs"/>
                        </a:rPr>
                        <a:t> DE MEDIDA/CANTIDADES: </a:t>
                      </a:r>
                    </a:p>
                    <a:p>
                      <a:pPr algn="just"/>
                      <a:endParaRPr lang="es-MX" sz="1100" b="1" i="0" kern="1200" baseline="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Se presentó en el Comité SIGC N°6 del 31 de mayo de 2016 la nueva matriz de riesgos, en el cual se incluyeron dos riesgos de gestión que están relacionados con la modalidad  de adquisición</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de los</a:t>
                      </a:r>
                      <a:r>
                        <a:rPr lang="es-CO" sz="1100" b="0" kern="1200" baseline="0" dirty="0" smtClean="0">
                          <a:solidFill>
                            <a:schemeClr val="dk1"/>
                          </a:solidFill>
                          <a:effectLst/>
                          <a:latin typeface="+mn-lt"/>
                          <a:ea typeface="+mn-ea"/>
                          <a:cs typeface="+mn-cs"/>
                        </a:rPr>
                        <a:t> bienes (contratación). </a:t>
                      </a:r>
                      <a:r>
                        <a:rPr lang="es-CO" sz="1100" b="0" kern="1200" dirty="0" smtClean="0">
                          <a:solidFill>
                            <a:schemeClr val="tx1"/>
                          </a:solidFill>
                          <a:effectLst/>
                          <a:latin typeface="+mn-lt"/>
                          <a:ea typeface="+mn-ea"/>
                          <a:cs typeface="+mn-cs"/>
                        </a:rPr>
                        <a:t>No obstante</a:t>
                      </a:r>
                      <a:r>
                        <a:rPr lang="es-CO" sz="1100" b="0" kern="1200" baseline="0" dirty="0" smtClean="0">
                          <a:solidFill>
                            <a:schemeClr val="tx1"/>
                          </a:solidFill>
                          <a:effectLst/>
                          <a:latin typeface="+mn-lt"/>
                          <a:ea typeface="+mn-ea"/>
                          <a:cs typeface="+mn-cs"/>
                        </a:rPr>
                        <a:t> </a:t>
                      </a:r>
                      <a:r>
                        <a:rPr lang="es-CO" sz="1100" b="0" kern="1200" dirty="0" smtClean="0">
                          <a:solidFill>
                            <a:schemeClr val="tx1"/>
                          </a:solidFill>
                          <a:effectLst/>
                          <a:latin typeface="+mn-lt"/>
                          <a:ea typeface="+mn-ea"/>
                          <a:cs typeface="+mn-cs"/>
                        </a:rPr>
                        <a:t>en opinión</a:t>
                      </a:r>
                      <a:r>
                        <a:rPr lang="es-CO" sz="1100" b="0" kern="1200" baseline="0" dirty="0" smtClean="0">
                          <a:solidFill>
                            <a:schemeClr val="tx1"/>
                          </a:solidFill>
                          <a:effectLst/>
                          <a:latin typeface="+mn-lt"/>
                          <a:ea typeface="+mn-ea"/>
                          <a:cs typeface="+mn-cs"/>
                        </a:rPr>
                        <a:t> de este despacho, no se contemplaron los riesgos de los  bienes que se encuentran en la entidad que si bien son mitigados con pólizas de seguro y otros mecanismos ,es conveniente que se gestionen en la matriz de riesgo para cerrar el hallazgo de la Contraloría General de la República. </a:t>
                      </a:r>
                      <a:endParaRPr lang="es-CO" sz="110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30/6/2016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baseline="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30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810512607"/>
              </p:ext>
            </p:extLst>
          </p:nvPr>
        </p:nvGraphicFramePr>
        <p:xfrm>
          <a:off x="107504" y="1628801"/>
          <a:ext cx="8784975" cy="3874214"/>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8771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79208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82127">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100" b="0" i="1" kern="1200" dirty="0" smtClean="0">
                          <a:solidFill>
                            <a:schemeClr val="dk1"/>
                          </a:solidFill>
                          <a:effectLst/>
                          <a:latin typeface="+mn-lt"/>
                          <a:ea typeface="+mn-ea"/>
                          <a:cs typeface="+mn-cs"/>
                        </a:rPr>
                        <a:t>La CRA no cuenta con las Actas de Levantamiento de Inventario físico que soporte las cifras reflejadas en el balance y que sirva de control de los activos de la entidad.”</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3.6  del manual de políticas contables aprobado en el Comité IDA del 22 de diciembre de 2016 se expone la política que establece una guía para la CRA, que determina el reconocimiento, medición y revelaciones que deberá realizar la entidad para efectos de obtener su información financiera referente a las propiedades planta y equipo que posea.  Adicionalmente, se encuentra el procedimiento de inventarios (GBS-PRC01 Procedimiento actualización de inventarios V01.docx) como el formato para tal fin (GBS-FOR19 Formato hoja de inventario individual V01.docx).</a:t>
                      </a:r>
                    </a:p>
                    <a:p>
                      <a:pPr algn="just"/>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45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791002323"/>
              </p:ext>
            </p:extLst>
          </p:nvPr>
        </p:nvGraphicFramePr>
        <p:xfrm>
          <a:off x="107504" y="1628801"/>
          <a:ext cx="8784975" cy="3907207"/>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39234">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8968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21386">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contables </a:t>
                      </a:r>
                    </a:p>
                  </a:txBody>
                  <a:tcPr marL="9525" marR="9525" marT="9525" marB="0" anchor="ctr">
                    <a:solidFill>
                      <a:schemeClr val="accent1">
                        <a:lumMod val="40000"/>
                        <a:lumOff val="60000"/>
                      </a:schemeClr>
                    </a:solidFill>
                  </a:tcPr>
                </a:tc>
                <a:tc>
                  <a:txBody>
                    <a:bodyPr/>
                    <a:lstStyle/>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3.6  del manual de políticas contables aprobado en el Comité IDA del 22 de diciembre de 2016 se expone la política que establece una guía para la CRA, que determina el reconocimiento, medición y revelaciones que deberá realizar la entidad para efectos de obtener su información financiera referente a las propiedades planta y equipo que posea. </a:t>
                      </a: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Adicionalmente  en "Revelaciones requeridas" del mismo numeral se establece la información que se debe reportar par este caso retiros.</a:t>
                      </a:r>
                    </a:p>
                    <a:p>
                      <a:pPr algn="just"/>
                      <a:endParaRPr lang="es-CO" sz="1100" b="0" kern="1200" dirty="0" smtClean="0">
                        <a:solidFill>
                          <a:schemeClr val="tx1"/>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82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89489471"/>
              </p:ext>
            </p:extLst>
          </p:nvPr>
        </p:nvGraphicFramePr>
        <p:xfrm>
          <a:off x="107504" y="1628800"/>
          <a:ext cx="8784975" cy="3888431"/>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1646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71963">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Adoptar la Circular 24 del 28 de diciembre de  2015, sobre determinación del posible daño antijurídico.</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dirty="0" smtClean="0">
                          <a:solidFill>
                            <a:schemeClr val="tx1"/>
                          </a:solidFill>
                          <a:effectLst/>
                          <a:latin typeface="+mn-lt"/>
                          <a:ea typeface="Calibri"/>
                          <a:cs typeface="Times New Roman"/>
                        </a:rPr>
                        <a:t>      29/2/</a:t>
                      </a:r>
                      <a:r>
                        <a:rPr lang="es-MX" sz="1100" baseline="0" dirty="0" smtClean="0">
                          <a:solidFill>
                            <a:schemeClr val="tx1"/>
                          </a:solidFill>
                          <a:effectLst/>
                          <a:latin typeface="+mn-lt"/>
                          <a:ea typeface="Calibri"/>
                          <a:cs typeface="Times New Roman"/>
                        </a:rPr>
                        <a:t>2016</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7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020712117"/>
              </p:ext>
            </p:extLst>
          </p:nvPr>
        </p:nvGraphicFramePr>
        <p:xfrm>
          <a:off x="107504" y="1628800"/>
          <a:ext cx="8856984" cy="3415879"/>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val="20000"/>
                    </a:ext>
                  </a:extLst>
                </a:gridCol>
                <a:gridCol w="2148337">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1088974">
                  <a:extLst>
                    <a:ext uri="{9D8B030D-6E8A-4147-A177-3AD203B41FA5}">
                      <a16:colId xmlns:a16="http://schemas.microsoft.com/office/drawing/2014/main" val="20003"/>
                    </a:ext>
                  </a:extLst>
                </a:gridCol>
                <a:gridCol w="1539787">
                  <a:extLst>
                    <a:ext uri="{9D8B030D-6E8A-4147-A177-3AD203B41FA5}">
                      <a16:colId xmlns:a16="http://schemas.microsoft.com/office/drawing/2014/main" val="20004"/>
                    </a:ext>
                  </a:extLst>
                </a:gridCol>
                <a:gridCol w="928554">
                  <a:extLst>
                    <a:ext uri="{9D8B030D-6E8A-4147-A177-3AD203B41FA5}">
                      <a16:colId xmlns:a16="http://schemas.microsoft.com/office/drawing/2014/main" val="20005"/>
                    </a:ext>
                  </a:extLst>
                </a:gridCol>
              </a:tblGrid>
              <a:tr h="79208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623791">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a:lnSpc>
                          <a:spcPct val="100000"/>
                        </a:lnSpc>
                        <a:spcBef>
                          <a:spcPts val="5"/>
                        </a:spcBef>
                        <a:spcAft>
                          <a:spcPts val="0"/>
                        </a:spcAft>
                      </a:pPr>
                      <a:r>
                        <a:rPr lang="es-MX" sz="1100" b="0" kern="1200" dirty="0" smtClean="0">
                          <a:solidFill>
                            <a:schemeClr val="tx1"/>
                          </a:solidFill>
                          <a:effectLst/>
                          <a:latin typeface="+mn-lt"/>
                          <a:ea typeface="+mn-ea"/>
                          <a:cs typeface="+mn-cs"/>
                        </a:rPr>
                        <a:t>Dar traslado al ente competente</a:t>
                      </a:r>
                    </a:p>
                    <a:p>
                      <a:pPr>
                        <a:lnSpc>
                          <a:spcPct val="100000"/>
                        </a:lnSpc>
                        <a:spcBef>
                          <a:spcPts val="5"/>
                        </a:spcBef>
                        <a:spcAft>
                          <a:spcPts val="0"/>
                        </a:spcAft>
                      </a:pPr>
                      <a:endParaRPr lang="es-MX" sz="1100" b="1" kern="1200" dirty="0" smtClean="0">
                        <a:solidFill>
                          <a:schemeClr val="tx1"/>
                        </a:solidFill>
                        <a:effectLst/>
                        <a:latin typeface="+mn-lt"/>
                        <a:ea typeface="+mn-ea"/>
                        <a:cs typeface="+mn-cs"/>
                      </a:endParaRPr>
                    </a:p>
                    <a:p>
                      <a:pPr>
                        <a:lnSpc>
                          <a:spcPct val="100000"/>
                        </a:lnSpc>
                        <a:spcBef>
                          <a:spcPts val="5"/>
                        </a:spcBef>
                        <a:spcAft>
                          <a:spcPts val="0"/>
                        </a:spcAft>
                      </a:pPr>
                      <a:r>
                        <a:rPr lang="es-MX" sz="1100" b="1" kern="1200" dirty="0" smtClean="0">
                          <a:solidFill>
                            <a:schemeClr val="tx1"/>
                          </a:solidFill>
                          <a:effectLst/>
                          <a:latin typeface="+mn-lt"/>
                          <a:ea typeface="+mn-ea"/>
                          <a:cs typeface="+mn-cs"/>
                        </a:rPr>
                        <a:t>UNIDAD DE MEDIDA/ CANTIDADES:</a:t>
                      </a:r>
                      <a:endParaRPr lang="es-CO" sz="1100" b="1" kern="1200" dirty="0" smtClean="0">
                        <a:solidFill>
                          <a:schemeClr val="tx1"/>
                        </a:solidFill>
                        <a:effectLst/>
                        <a:latin typeface="+mn-lt"/>
                        <a:ea typeface="+mn-ea"/>
                        <a:cs typeface="+mn-cs"/>
                      </a:endParaRPr>
                    </a:p>
                    <a:p>
                      <a:pPr>
                        <a:lnSpc>
                          <a:spcPct val="100000"/>
                        </a:lnSpc>
                        <a:spcBef>
                          <a:spcPts val="5"/>
                        </a:spcBef>
                        <a:spcAft>
                          <a:spcPts val="0"/>
                        </a:spcAft>
                      </a:pPr>
                      <a:r>
                        <a:rPr lang="es-CO" sz="1100" b="0" kern="1200" dirty="0" smtClean="0">
                          <a:solidFill>
                            <a:schemeClr val="tx1"/>
                          </a:solidFill>
                          <a:effectLst/>
                          <a:latin typeface="+mn-lt"/>
                          <a:ea typeface="+mn-ea"/>
                          <a:cs typeface="+mn-cs"/>
                        </a:rPr>
                        <a:t>-Elaborar una comunicación especificando lo descrito en el hallazgo identificado y dar traslado al ente competente. </a:t>
                      </a:r>
                    </a:p>
                    <a:p>
                      <a:pPr>
                        <a:lnSpc>
                          <a:spcPct val="100000"/>
                        </a:lnSpc>
                        <a:spcBef>
                          <a:spcPts val="5"/>
                        </a:spcBef>
                        <a:spcAft>
                          <a:spcPts val="0"/>
                        </a:spcAft>
                      </a:pPr>
                      <a:r>
                        <a:rPr lang="es-MX" sz="1100" b="0" kern="1200" dirty="0" smtClean="0">
                          <a:solidFill>
                            <a:schemeClr val="tx1"/>
                          </a:solidFill>
                          <a:effectLst/>
                          <a:latin typeface="+mn-lt"/>
                          <a:ea typeface="+mn-ea"/>
                          <a:cs typeface="+mn-cs"/>
                        </a:rPr>
                        <a:t>-1</a:t>
                      </a:r>
                      <a:endParaRPr lang="es-CO" sz="1100" b="0" kern="1200" dirty="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dirty="0" smtClean="0">
                          <a:solidFill>
                            <a:schemeClr val="tx1"/>
                          </a:solidFill>
                          <a:effectLst/>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radicado  20163500018401 del 19/04/2016 se da trasladó al Ministerio de Hacienda como administrador del SIIF de la inquietud a este hallazgo.</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Calibri"/>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29/2/2016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dirty="0" smtClean="0">
                          <a:solidFill>
                            <a:srgbClr val="FF0000"/>
                          </a:solidFill>
                          <a:effectLst/>
                          <a:latin typeface="Calibri"/>
                          <a:ea typeface="Calibri"/>
                          <a:cs typeface="Times New Roman"/>
                        </a:rPr>
                        <a:t>  </a:t>
                      </a: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55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062817687"/>
              </p:ext>
            </p:extLst>
          </p:nvPr>
        </p:nvGraphicFramePr>
        <p:xfrm>
          <a:off x="107505" y="1484783"/>
          <a:ext cx="8784974" cy="440453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29">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2295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76953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r>
                        <a:rPr lang="es-CO" sz="1100" b="0" kern="1200" dirty="0" smtClean="0">
                          <a:solidFill>
                            <a:schemeClr val="dk1"/>
                          </a:solidFill>
                          <a:effectLst/>
                          <a:latin typeface="+mn-lt"/>
                          <a:ea typeface="+mn-ea"/>
                          <a:cs typeface="+mn-cs"/>
                        </a:rPr>
                        <a:t>Solicitar a los bancos que no se admitan consignaciones que no estén asociadas con un NIT.</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Comunicaciones enviadas a los bancos.</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baseline="0" dirty="0" smtClean="0">
                          <a:solidFill>
                            <a:schemeClr val="tx1"/>
                          </a:solidFill>
                          <a:effectLst/>
                          <a:latin typeface="+mn-lt"/>
                          <a:ea typeface="Calibri"/>
                          <a:cs typeface="Times New Roman"/>
                        </a:rPr>
                        <a:t>- 2</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100" b="0" i="1" kern="1200" dirty="0" smtClean="0">
                        <a:solidFill>
                          <a:schemeClr val="dk1"/>
                        </a:solidFill>
                        <a:effectLst/>
                        <a:latin typeface="+mn-lt"/>
                        <a:ea typeface="+mn-ea"/>
                        <a:cs typeface="+mn-cs"/>
                      </a:endParaRPr>
                    </a:p>
                    <a:p>
                      <a:pPr algn="just"/>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16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597112254"/>
              </p:ext>
            </p:extLst>
          </p:nvPr>
        </p:nvGraphicFramePr>
        <p:xfrm>
          <a:off x="107504" y="1628800"/>
          <a:ext cx="8784975" cy="4176463"/>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75972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62007">
                <a:tc>
                  <a:txBody>
                    <a:bodyPr/>
                    <a:lstStyle/>
                    <a:p>
                      <a:pPr>
                        <a:lnSpc>
                          <a:spcPts val="1000"/>
                        </a:lnSpc>
                        <a:spcBef>
                          <a:spcPts val="90"/>
                        </a:spcBef>
                        <a:spcAft>
                          <a:spcPts val="0"/>
                        </a:spcAft>
                      </a:pPr>
                      <a:r>
                        <a:rPr lang="en-US" sz="1100" dirty="0">
                          <a:effectLst/>
                        </a:rPr>
                        <a:t> </a:t>
                      </a:r>
                      <a:endParaRPr lang="es-CO" sz="1100" dirty="0" smtClean="0">
                        <a:effectLst/>
                      </a:endParaRPr>
                    </a:p>
                    <a:p>
                      <a:pPr>
                        <a:lnSpc>
                          <a:spcPts val="1000"/>
                        </a:lnSpc>
                        <a:spcBef>
                          <a:spcPts val="90"/>
                        </a:spcBef>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757228">
                <a:tc>
                  <a:txBody>
                    <a:bodyPr/>
                    <a:lstStyle/>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dk1"/>
                        </a:solidFill>
                        <a:effectLst/>
                        <a:latin typeface="+mn-lt"/>
                        <a:ea typeface="+mn-ea"/>
                        <a:cs typeface="+mn-cs"/>
                      </a:endParaRPr>
                    </a:p>
                    <a:p>
                      <a:pPr marL="12065" marR="3175" algn="ctr">
                        <a:lnSpc>
                          <a:spcPct val="107000"/>
                        </a:lnSpc>
                        <a:spcBef>
                          <a:spcPts val="445"/>
                        </a:spcBef>
                        <a:spcAft>
                          <a:spcPts val="0"/>
                        </a:spcAft>
                      </a:pPr>
                      <a:r>
                        <a:rPr lang="es-CO" sz="1100" b="0" kern="1200" dirty="0" smtClean="0">
                          <a:solidFill>
                            <a:schemeClr val="dk1"/>
                          </a:solidFill>
                          <a:effectLst/>
                          <a:latin typeface="+mn-lt"/>
                          <a:ea typeface="+mn-ea"/>
                          <a:cs typeface="+mn-cs"/>
                        </a:rPr>
                        <a:t>24</a:t>
                      </a:r>
                    </a:p>
                  </a:txBody>
                  <a:tcPr marL="0" marR="0" marT="0" marB="0">
                    <a:solidFill>
                      <a:schemeClr val="accent1">
                        <a:lumMod val="40000"/>
                        <a:lumOff val="60000"/>
                      </a:schemeClr>
                    </a:solidFill>
                  </a:tcPr>
                </a:tc>
                <a:tc>
                  <a:txBody>
                    <a:bodyPr/>
                    <a:lstStyle/>
                    <a:p>
                      <a:pPr algn="just" fontAlgn="ctr"/>
                      <a:r>
                        <a:rPr lang="es-CO" sz="1100" b="0" kern="1200" dirty="0">
                          <a:solidFill>
                            <a:schemeClr val="dk1"/>
                          </a:solidFill>
                          <a:effectLst/>
                          <a:latin typeface="+mn-lt"/>
                          <a:ea typeface="+mn-ea"/>
                          <a:cs typeface="+mn-cs"/>
                        </a:rPr>
                        <a:t>Elaborar un manual de procedimientos contables </a:t>
                      </a:r>
                      <a:r>
                        <a:rPr lang="es-CO" sz="1100" b="0" kern="1200" dirty="0" smtClean="0">
                          <a:solidFill>
                            <a:schemeClr val="dk1"/>
                          </a:solidFill>
                          <a:effectLst/>
                          <a:latin typeface="+mn-lt"/>
                          <a:ea typeface="+mn-ea"/>
                          <a:cs typeface="+mn-cs"/>
                        </a:rPr>
                        <a:t>-</a:t>
                      </a:r>
                      <a:r>
                        <a:rPr lang="es-CO" sz="1100" b="0" i="1" kern="1200" dirty="0" smtClean="0">
                          <a:solidFill>
                            <a:schemeClr val="dk1"/>
                          </a:solidFill>
                          <a:effectLst/>
                          <a:latin typeface="+mn-lt"/>
                          <a:ea typeface="+mn-ea"/>
                          <a:cs typeface="+mn-cs"/>
                        </a:rPr>
                        <a:t>No se han tomado métodos alternos con el fin de obtener información real sobre las cifras reflejadas en cartera.</a:t>
                      </a:r>
                      <a:endParaRPr lang="es-CO" sz="11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rgbClr val="FF0000"/>
                        </a:solidFill>
                        <a:effectLst/>
                        <a:latin typeface="+mn-lt"/>
                        <a:ea typeface="+mn-ea"/>
                        <a:cs typeface="+mn-cs"/>
                      </a:endParaRPr>
                    </a:p>
                    <a:p>
                      <a:pPr algn="just"/>
                      <a:endParaRPr lang="es-CO" sz="1100" b="0" kern="1200" dirty="0" smtClean="0">
                        <a:solidFill>
                          <a:srgbClr val="FF0000"/>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3.5 del manual de políticas contables aprobado en el Comité IDA del 22 de diciembre de 2016 se definen los criterios que empleará la CRA para el reconocimiento, clasificación, medición y revelación de la información de cuentas por cobrar.</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Calibri"/>
                          <a:ea typeface="Calibri"/>
                          <a:cs typeface="Times New Roman"/>
                        </a:rPr>
                        <a:t>31/12/</a:t>
                      </a:r>
                      <a:r>
                        <a:rPr lang="es-CO"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r h="1757228">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dk1"/>
                          </a:solidFill>
                          <a:effectLst/>
                          <a:latin typeface="+mn-lt"/>
                          <a:ea typeface="+mn-ea"/>
                          <a:cs typeface="+mn-cs"/>
                        </a:rPr>
                        <a:t>Elaborar un manual de procedimientos </a:t>
                      </a:r>
                      <a:r>
                        <a:rPr lang="es-CO" sz="1100" b="0" kern="1200" dirty="0" smtClean="0">
                          <a:solidFill>
                            <a:schemeClr val="dk1"/>
                          </a:solidFill>
                          <a:effectLst/>
                          <a:latin typeface="+mn-lt"/>
                          <a:ea typeface="+mn-ea"/>
                          <a:cs typeface="+mn-cs"/>
                        </a:rPr>
                        <a:t>contables. </a:t>
                      </a:r>
                      <a:r>
                        <a:rPr lang="es-CO" sz="1000" b="0" i="1" kern="1200" dirty="0" smtClean="0">
                          <a:solidFill>
                            <a:schemeClr val="dk1"/>
                          </a:solidFill>
                          <a:effectLst/>
                          <a:latin typeface="+mn-lt"/>
                          <a:ea typeface="+mn-ea"/>
                          <a:cs typeface="+mn-cs"/>
                        </a:rPr>
                        <a:t>Se presentan, en la elaboración de las Notas a los Estados Contables, entre otros, en el tema de “APLICACIÓN CONTABLE EN PROCESOS JUDICIALES, ARBITRAJES Y CONCILIACIONES EXTRAJUDICIALES</a:t>
                      </a:r>
                      <a:endParaRPr lang="es-CO" sz="1000" b="0" i="1" kern="1200" dirty="0">
                        <a:solidFill>
                          <a:schemeClr val="dk1"/>
                        </a:solidFill>
                        <a:effectLst/>
                        <a:latin typeface="+mn-lt"/>
                        <a:ea typeface="+mn-ea"/>
                        <a:cs typeface="+mn-cs"/>
                      </a:endParaRPr>
                    </a:p>
                  </a:txBody>
                  <a:tcPr marL="9525" marR="9525" marT="9525" marB="0" anchor="ctr">
                    <a:solidFill>
                      <a:schemeClr val="accent1">
                        <a:lumMod val="40000"/>
                        <a:lumOff val="60000"/>
                      </a:schemeClr>
                    </a:solidFill>
                  </a:tcPr>
                </a:tc>
                <a:tc>
                  <a:txBody>
                    <a:bodyPr/>
                    <a:lstStyle/>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numeral 3.11 del manual de políticas contables aprobado en el Comité IDA del 22 de diciembre de 2016 se define la política contable que establece los lineamientos para el reconocimiento y medición de las provisiones, pasivos contingentes y activos contingentes de la CRA.</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tx1"/>
                          </a:solidFill>
                          <a:effectLst/>
                          <a:latin typeface="+mn-lt"/>
                          <a:ea typeface="+mn-ea"/>
                          <a:cs typeface="+mn-cs"/>
                        </a:rPr>
                        <a:t>Subdirección Administrativa y Financiera</a:t>
                      </a:r>
                    </a:p>
                  </a:txBody>
                  <a:tcPr marL="0" marR="0" marT="0" marB="0">
                    <a:solidFill>
                      <a:schemeClr val="accent1">
                        <a:lumMod val="40000"/>
                        <a:lumOff val="60000"/>
                      </a:schemeClr>
                    </a:solidFill>
                  </a:tcPr>
                </a:tc>
                <a:tc>
                  <a:txBody>
                    <a:bodyPr/>
                    <a:lstStyle/>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CO" sz="1100" b="0" dirty="0" smtClean="0">
                          <a:solidFill>
                            <a:schemeClr val="tx1"/>
                          </a:solidFill>
                          <a:effectLst/>
                          <a:latin typeface="+mn-lt"/>
                          <a:ea typeface="Calibri"/>
                          <a:cs typeface="Times New Roman"/>
                        </a:rPr>
                        <a:t>31/12/</a:t>
                      </a:r>
                      <a:r>
                        <a:rPr lang="es-CO"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marL="0" marR="0" lvl="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    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4959735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77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2574756355"/>
              </p:ext>
            </p:extLst>
          </p:nvPr>
        </p:nvGraphicFramePr>
        <p:xfrm>
          <a:off x="107504" y="1628800"/>
          <a:ext cx="8784975" cy="3960439"/>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61570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11242">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89501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06542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Adoptar la Circular 24 del 28 de diciembre de  2015, sobre determinación del posible daño antijurídico.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r>
                        <a:rPr lang="es-CO" sz="1100" b="0" dirty="0" smtClean="0">
                          <a:solidFill>
                            <a:schemeClr val="tx1"/>
                          </a:solidFill>
                          <a:effectLst/>
                          <a:latin typeface="Calibri"/>
                          <a:ea typeface="Calibri"/>
                          <a:cs typeface="Times New Roman"/>
                        </a:rPr>
                        <a:t>.</a:t>
                      </a: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r>
                        <a:rPr lang="es-MX" sz="1100" b="0" baseline="0" dirty="0" smtClean="0">
                          <a:solidFill>
                            <a:schemeClr val="tx1"/>
                          </a:solidFill>
                          <a:effectLst/>
                          <a:latin typeface="+mn-lt"/>
                          <a:ea typeface="Calibri"/>
                          <a:cs typeface="Times New Roman"/>
                        </a:rPr>
                        <a:t>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a:t>
                      </a:r>
                      <a:r>
                        <a:rPr lang="es-CO" sz="1100" b="0" kern="1200" baseline="0" dirty="0" smtClean="0">
                          <a:solidFill>
                            <a:schemeClr val="dk1"/>
                          </a:solidFill>
                          <a:effectLst/>
                          <a:latin typeface="+mn-lt"/>
                          <a:ea typeface="+mn-ea"/>
                          <a:cs typeface="+mn-cs"/>
                        </a:rPr>
                        <a:t> </a:t>
                      </a: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05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786088461"/>
              </p:ext>
            </p:extLst>
          </p:nvPr>
        </p:nvGraphicFramePr>
        <p:xfrm>
          <a:off x="107504" y="1628800"/>
          <a:ext cx="8856984" cy="3888431"/>
        </p:xfrm>
        <a:graphic>
          <a:graphicData uri="http://schemas.openxmlformats.org/drawingml/2006/table">
            <a:tbl>
              <a:tblPr firstRow="1" firstCol="1" lastRow="1" lastCol="1" bandRow="1" bandCol="1">
                <a:tableStyleId>{5C22544A-7EE6-4342-B048-85BDC9FD1C3A}</a:tableStyleId>
              </a:tblPr>
              <a:tblGrid>
                <a:gridCol w="731982">
                  <a:extLst>
                    <a:ext uri="{9D8B030D-6E8A-4147-A177-3AD203B41FA5}">
                      <a16:colId xmlns:a16="http://schemas.microsoft.com/office/drawing/2014/main" val="20000"/>
                    </a:ext>
                  </a:extLst>
                </a:gridCol>
                <a:gridCol w="2148337">
                  <a:extLst>
                    <a:ext uri="{9D8B030D-6E8A-4147-A177-3AD203B41FA5}">
                      <a16:colId xmlns:a16="http://schemas.microsoft.com/office/drawing/2014/main" val="20001"/>
                    </a:ext>
                  </a:extLst>
                </a:gridCol>
                <a:gridCol w="2664297">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31686">
                  <a:extLst>
                    <a:ext uri="{9D8B030D-6E8A-4147-A177-3AD203B41FA5}">
                      <a16:colId xmlns:a16="http://schemas.microsoft.com/office/drawing/2014/main" val="20004"/>
                    </a:ext>
                  </a:extLst>
                </a:gridCol>
                <a:gridCol w="928554">
                  <a:extLst>
                    <a:ext uri="{9D8B030D-6E8A-4147-A177-3AD203B41FA5}">
                      <a16:colId xmlns:a16="http://schemas.microsoft.com/office/drawing/2014/main" val="20005"/>
                    </a:ext>
                  </a:extLst>
                </a:gridCol>
              </a:tblGrid>
              <a:tr h="68218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06250">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36</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Modificación del RGE-FOR36 Formato Informe de Actividades Seguimiento Supervisión e Interventoría y el RGE-PRC12 Procedimiento de Supervisión e Interventoría modificados.</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-RGE-FOR36 Formato Informe de Actividades Seguimiento Supervisión e Interventoría y RGE-PRC12 Procedimiento de Supervisión e Interventoría modificados</a:t>
                      </a:r>
                      <a:endParaRPr lang="es-MX" sz="1100" b="0" baseline="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-2</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El 14 de marzo de 2016 el Comité SIGC N° 4 aprobó la modificación del procedimiento RGE-PRC12 y el 31 de mayo de 2016 se aprobó la modificación del formato RGE-FOR36.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/6/2016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32313171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6"/>
            <a:ext cx="1490262" cy="83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12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4066508587"/>
              </p:ext>
            </p:extLst>
          </p:nvPr>
        </p:nvGraphicFramePr>
        <p:xfrm>
          <a:off x="107504" y="1412776"/>
          <a:ext cx="8784975" cy="4464495"/>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30871">
                  <a:extLst>
                    <a:ext uri="{9D8B030D-6E8A-4147-A177-3AD203B41FA5}">
                      <a16:colId xmlns:a16="http://schemas.microsoft.com/office/drawing/2014/main" val="20001"/>
                    </a:ext>
                  </a:extLst>
                </a:gridCol>
                <a:gridCol w="283173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67226">
                  <a:extLst>
                    <a:ext uri="{9D8B030D-6E8A-4147-A177-3AD203B41FA5}">
                      <a16:colId xmlns:a16="http://schemas.microsoft.com/office/drawing/2014/main" val="20004"/>
                    </a:ext>
                  </a:extLst>
                </a:gridCol>
                <a:gridCol w="921005">
                  <a:extLst>
                    <a:ext uri="{9D8B030D-6E8A-4147-A177-3AD203B41FA5}">
                      <a16:colId xmlns:a16="http://schemas.microsoft.com/office/drawing/2014/main" val="20005"/>
                    </a:ext>
                  </a:extLst>
                </a:gridCol>
              </a:tblGrid>
              <a:tr h="67754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20908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47</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Realizar la provisión contable para los procesos judiciales en contra de la CRA.</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-Procedimiento documentado sobre la apropiación presupuestal.</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 </a:t>
                      </a:r>
                    </a:p>
                    <a:p>
                      <a:pPr algn="just"/>
                      <a:r>
                        <a:rPr lang="es-MX" sz="1100" b="0" kern="1200" dirty="0" smtClean="0">
                          <a:solidFill>
                            <a:schemeClr val="dk1"/>
                          </a:solidFill>
                          <a:effectLst/>
                          <a:latin typeface="+mn-lt"/>
                          <a:ea typeface="+mn-ea"/>
                          <a:cs typeface="+mn-cs"/>
                        </a:rPr>
                        <a:t>Se</a:t>
                      </a:r>
                      <a:r>
                        <a:rPr lang="es-MX" sz="1100" b="0" kern="1200" baseline="0" dirty="0" smtClean="0">
                          <a:solidFill>
                            <a:schemeClr val="dk1"/>
                          </a:solidFill>
                          <a:effectLst/>
                          <a:latin typeface="+mn-lt"/>
                          <a:ea typeface="+mn-ea"/>
                          <a:cs typeface="+mn-cs"/>
                        </a:rPr>
                        <a:t> está aplicando el procedimiento contenido en la circular N° 23 DE 2015 que fue presentado en el Comité de Conciliación N° 01 de 2016.</a:t>
                      </a:r>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gn="ctr">
                        <a:lnSpc>
                          <a:spcPct val="100000"/>
                        </a:lnSpc>
                        <a:spcBef>
                          <a:spcPts val="50"/>
                        </a:spcBef>
                        <a:spcAft>
                          <a:spcPts val="0"/>
                        </a:spcAft>
                      </a:pPr>
                      <a:r>
                        <a:rPr lang="es-MX" sz="1100" b="0" dirty="0" smtClean="0">
                          <a:solidFill>
                            <a:schemeClr val="tx1"/>
                          </a:solidFill>
                          <a:effectLst/>
                          <a:latin typeface="+mn-lt"/>
                          <a:ea typeface="Calibri"/>
                          <a:cs typeface="Times New Roman"/>
                        </a:rPr>
                        <a:t>     29/2/</a:t>
                      </a:r>
                      <a:r>
                        <a:rPr lang="es-MX" sz="1100" b="0" baseline="0" dirty="0" smtClean="0">
                          <a:solidFill>
                            <a:schemeClr val="tx1"/>
                          </a:solidFill>
                          <a:effectLst/>
                          <a:latin typeface="+mn-lt"/>
                          <a:ea typeface="Calibri"/>
                          <a:cs typeface="Times New Roman"/>
                        </a:rPr>
                        <a:t>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577866">
                <a:tc>
                  <a:txBody>
                    <a:bodyPr/>
                    <a:lstStyle/>
                    <a:p>
                      <a:pPr marL="12065" marR="3175" algn="ctr">
                        <a:lnSpc>
                          <a:spcPct val="107000"/>
                        </a:lnSpc>
                        <a:spcBef>
                          <a:spcPts val="445"/>
                        </a:spcBef>
                        <a:spcAft>
                          <a:spcPts val="0"/>
                        </a:spcAft>
                      </a:pPr>
                      <a:endParaRPr lang="es-CO"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CO" sz="1100" b="0" kern="1200" dirty="0">
                        <a:solidFill>
                          <a:schemeClr val="tx1"/>
                        </a:solidFill>
                        <a:effectLst/>
                        <a:latin typeface="+mn-lt"/>
                        <a:ea typeface="+mn-ea"/>
                        <a:cs typeface="+mn-cs"/>
                      </a:endParaRPr>
                    </a:p>
                    <a:p>
                      <a:pPr marL="12065" marR="3175" algn="ctr">
                        <a:lnSpc>
                          <a:spcPct val="107000"/>
                        </a:lnSpc>
                        <a:spcBef>
                          <a:spcPts val="445"/>
                        </a:spcBef>
                        <a:spcAft>
                          <a:spcPts val="0"/>
                        </a:spcAft>
                      </a:pPr>
                      <a:endParaRPr lang="es-CO" sz="1100" b="0" kern="1200" dirty="0" smtClean="0">
                        <a:solidFill>
                          <a:schemeClr val="tx1"/>
                        </a:solidFill>
                        <a:effectLst/>
                        <a:latin typeface="+mn-lt"/>
                        <a:ea typeface="+mn-ea"/>
                        <a:cs typeface="+mn-cs"/>
                      </a:endParaRPr>
                    </a:p>
                    <a:p>
                      <a:pPr marL="12065" marR="3175" algn="ctr">
                        <a:lnSpc>
                          <a:spcPct val="107000"/>
                        </a:lnSpc>
                        <a:spcBef>
                          <a:spcPts val="445"/>
                        </a:spcBef>
                        <a:spcAft>
                          <a:spcPts val="0"/>
                        </a:spcAft>
                      </a:pPr>
                      <a:r>
                        <a:rPr lang="es-CO" sz="900" dirty="0" smtClean="0">
                          <a:solidFill>
                            <a:schemeClr val="tx1"/>
                          </a:solidFill>
                          <a:effectLst/>
                          <a:latin typeface="Calibri"/>
                          <a:ea typeface="Calibri"/>
                          <a:cs typeface="Times New Roman"/>
                        </a:rPr>
                        <a:t>52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algn="just" defTabSz="914400" rtl="0" eaLnBrk="1" fontAlgn="ctr" latinLnBrk="0" hangingPunct="1"/>
                      <a:r>
                        <a:rPr lang="es-CO" sz="1100" b="0" kern="1200" dirty="0">
                          <a:solidFill>
                            <a:schemeClr val="tx1"/>
                          </a:solidFill>
                          <a:effectLst/>
                          <a:latin typeface="+mn-lt"/>
                          <a:ea typeface="+mn-ea"/>
                          <a:cs typeface="+mn-cs"/>
                        </a:rPr>
                        <a:t>Modificación del RGE-PRC07 Procedimiento Elaboración y Suscripción del Contrato </a:t>
                      </a:r>
                    </a:p>
                  </a:txBody>
                  <a:tcPr marL="9525" marR="9525" marT="9525" marB="0" anchor="ctr">
                    <a:solidFill>
                      <a:schemeClr val="accent1">
                        <a:lumMod val="40000"/>
                        <a:lumOff val="60000"/>
                      </a:schemeClr>
                    </a:solidFill>
                  </a:tcPr>
                </a:tc>
                <a:tc>
                  <a:txBody>
                    <a:bodyPr/>
                    <a:lstStyle/>
                    <a:p>
                      <a:pPr marL="0" algn="just" defTabSz="914400" rtl="0" eaLnBrk="1" fontAlgn="ctr" latinLnBrk="0" hangingPunct="1">
                        <a:lnSpc>
                          <a:spcPts val="500"/>
                        </a:lnSpc>
                        <a:spcBef>
                          <a:spcPts val="50"/>
                        </a:spcBef>
                        <a:spcAft>
                          <a:spcPts val="0"/>
                        </a:spcAft>
                      </a:pPr>
                      <a:endParaRPr lang="es-CO" sz="1100" b="0" kern="1200" dirty="0" smtClean="0">
                        <a:solidFill>
                          <a:srgbClr val="FF0000"/>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tx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r>
                        <a:rPr lang="es-ES" sz="1100" b="0" kern="1200" dirty="0" smtClean="0">
                          <a:solidFill>
                            <a:schemeClr val="dk1"/>
                          </a:solidFill>
                          <a:effectLst/>
                          <a:latin typeface="+mn-lt"/>
                          <a:ea typeface="+mn-ea"/>
                          <a:cs typeface="+mn-cs"/>
                        </a:rPr>
                        <a:t>Que mediante Comité IDA del 22 de diciembre de 2016, se aprobó</a:t>
                      </a:r>
                      <a:r>
                        <a:rPr lang="es-ES" sz="1100" b="0" kern="1200" baseline="0" dirty="0" smtClean="0">
                          <a:solidFill>
                            <a:schemeClr val="dk1"/>
                          </a:solidFill>
                          <a:effectLst/>
                          <a:latin typeface="+mn-lt"/>
                          <a:ea typeface="+mn-ea"/>
                          <a:cs typeface="+mn-cs"/>
                        </a:rPr>
                        <a:t> la modificación del procedimiento RGE-PRC07 el cual contempló el registro de la verificación </a:t>
                      </a:r>
                      <a:r>
                        <a:rPr lang="es-ES" sz="1100" b="0" kern="1200" dirty="0" smtClean="0">
                          <a:solidFill>
                            <a:schemeClr val="dk1"/>
                          </a:solidFill>
                          <a:effectLst/>
                          <a:latin typeface="+mn-lt"/>
                          <a:ea typeface="+mn-ea"/>
                          <a:cs typeface="+mn-cs"/>
                        </a:rPr>
                        <a:t>en Orfeo y en físico de los</a:t>
                      </a:r>
                      <a:r>
                        <a:rPr lang="es-ES" sz="1100" b="0" kern="1200" baseline="0" dirty="0" smtClean="0">
                          <a:solidFill>
                            <a:schemeClr val="dk1"/>
                          </a:solidFill>
                          <a:effectLst/>
                          <a:latin typeface="+mn-lt"/>
                          <a:ea typeface="+mn-ea"/>
                          <a:cs typeface="+mn-cs"/>
                        </a:rPr>
                        <a:t> contratos</a:t>
                      </a:r>
                      <a:r>
                        <a:rPr lang="es-ES" sz="1100" b="0" kern="1200" dirty="0" smtClean="0">
                          <a:solidFill>
                            <a:schemeClr val="dk1"/>
                          </a:solidFill>
                          <a:effectLst/>
                          <a:latin typeface="+mn-lt"/>
                          <a:ea typeface="+mn-ea"/>
                          <a:cs typeface="+mn-cs"/>
                        </a:rPr>
                        <a:t>.</a:t>
                      </a:r>
                      <a:endParaRPr lang="es-CO" sz="1100" b="0" kern="1200" dirty="0" smtClean="0">
                        <a:solidFill>
                          <a:schemeClr val="dk1"/>
                        </a:solidFill>
                        <a:effectLst/>
                        <a:latin typeface="+mn-lt"/>
                        <a:ea typeface="+mn-ea"/>
                        <a:cs typeface="+mn-cs"/>
                      </a:endParaRPr>
                    </a:p>
                    <a:p>
                      <a:pPr marL="0" algn="just" defTabSz="914400" rtl="0" eaLnBrk="1" fontAlgn="ctr" latinLnBrk="0" hangingPunct="1">
                        <a:lnSpc>
                          <a:spcPct val="100000"/>
                        </a:lnSpc>
                        <a:spcBef>
                          <a:spcPts val="50"/>
                        </a:spcBef>
                        <a:spcAft>
                          <a:spcPts val="0"/>
                        </a:spcAft>
                      </a:pP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31/12/</a:t>
                      </a:r>
                      <a:r>
                        <a:rPr lang="es-CO" sz="1100" b="0" kern="1200" baseline="0" dirty="0" smtClean="0">
                          <a:solidFill>
                            <a:schemeClr val="tx1"/>
                          </a:solidFill>
                          <a:effectLst/>
                          <a:latin typeface="+mn-lt"/>
                          <a:ea typeface="+mn-ea"/>
                          <a:cs typeface="+mn-cs"/>
                        </a:rPr>
                        <a:t>2016</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1"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1" dirty="0" smtClean="0">
                          <a:solidFill>
                            <a:schemeClr val="tx1"/>
                          </a:solidFill>
                          <a:effectLst/>
                          <a:latin typeface="+mn-lt"/>
                          <a:ea typeface="Calibri"/>
                          <a:cs typeface="Times New Roman"/>
                        </a:rPr>
                        <a:t>CUMPLIDA </a:t>
                      </a:r>
                    </a:p>
                  </a:txBody>
                  <a:tcPr marL="0" marR="0" marT="0" marB="0">
                    <a:solidFill>
                      <a:schemeClr val="accent1">
                        <a:lumMod val="40000"/>
                        <a:lumOff val="60000"/>
                      </a:schemeClr>
                    </a:solidFill>
                  </a:tcPr>
                </a:tc>
                <a:extLst>
                  <a:ext uri="{0D108BD9-81ED-4DB2-BD59-A6C34878D82A}">
                    <a16:rowId xmlns:a16="http://schemas.microsoft.com/office/drawing/2014/main" val="638557757"/>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0556"/>
            <a:ext cx="1512168" cy="84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4039069602"/>
              </p:ext>
            </p:extLst>
          </p:nvPr>
        </p:nvGraphicFramePr>
        <p:xfrm>
          <a:off x="179512" y="1700808"/>
          <a:ext cx="8784975" cy="4032448"/>
        </p:xfrm>
        <a:graphic>
          <a:graphicData uri="http://schemas.openxmlformats.org/drawingml/2006/table">
            <a:tbl>
              <a:tblPr firstRow="1" firstCol="1" lastRow="1" lastCol="1" bandRow="1" bandCol="1">
                <a:tableStyleId>{5C22544A-7EE6-4342-B048-85BDC9FD1C3A}</a:tableStyleId>
              </a:tblPr>
              <a:tblGrid>
                <a:gridCol w="726031">
                  <a:extLst>
                    <a:ext uri="{9D8B030D-6E8A-4147-A177-3AD203B41FA5}">
                      <a16:colId xmlns:a16="http://schemas.microsoft.com/office/drawing/2014/main" val="20000"/>
                    </a:ext>
                  </a:extLst>
                </a:gridCol>
                <a:gridCol w="2105489">
                  <a:extLst>
                    <a:ext uri="{9D8B030D-6E8A-4147-A177-3AD203B41FA5}">
                      <a16:colId xmlns:a16="http://schemas.microsoft.com/office/drawing/2014/main" val="20001"/>
                    </a:ext>
                  </a:extLst>
                </a:gridCol>
                <a:gridCol w="242506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864097">
                  <a:extLst>
                    <a:ext uri="{9D8B030D-6E8A-4147-A177-3AD203B41FA5}">
                      <a16:colId xmlns:a16="http://schemas.microsoft.com/office/drawing/2014/main" val="20005"/>
                    </a:ext>
                  </a:extLst>
                </a:gridCol>
              </a:tblGrid>
              <a:tr h="75882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407187">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2</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kern="1200" dirty="0">
                          <a:solidFill>
                            <a:schemeClr val="tx1"/>
                          </a:solidFill>
                          <a:effectLst/>
                          <a:latin typeface="+mn-lt"/>
                          <a:ea typeface="+mn-ea"/>
                          <a:cs typeface="+mn-cs"/>
                        </a:rPr>
                        <a:t>Realizar el seguimiento de la Agenda Regulatoria de cada año, en conjunto con la disponibilidad presupuestal</a:t>
                      </a:r>
                    </a:p>
                  </a:txBody>
                  <a:tcPr marL="0" marR="0" marT="0"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r>
                        <a:rPr lang="es-CO" sz="1100" b="0" dirty="0" smtClean="0">
                          <a:solidFill>
                            <a:schemeClr val="tx1"/>
                          </a:solidFill>
                          <a:latin typeface="+mn-lt"/>
                        </a:rPr>
                        <a:t>Se realizó el seguimiento a la agenda regulatoria 2016 en el comité de expertos N° 43 del 16 de noviembre de 2016 y el N°46 del 29 de noviembre. Posteriormente se aprobó en Sesión de Comisión la agenda regulatoria 2017.</a:t>
                      </a:r>
                      <a:endParaRPr lang="es-CO" sz="1100" b="0" dirty="0">
                        <a:solidFill>
                          <a:schemeClr val="tx1"/>
                        </a:solidFill>
                        <a:latin typeface="+mn-lt"/>
                      </a:endParaRPr>
                    </a:p>
                  </a:txBody>
                  <a:tcPr>
                    <a:solidFill>
                      <a:schemeClr val="accent1">
                        <a:lumMod val="40000"/>
                        <a:lumOff val="60000"/>
                      </a:schemeClr>
                    </a:solidFill>
                  </a:tcPr>
                </a:tc>
                <a:tc>
                  <a:txBody>
                    <a:bodyPr/>
                    <a:lstStyle/>
                    <a:p>
                      <a:pPr algn="ctr" fontAlgn="ctr"/>
                      <a:r>
                        <a:rPr lang="es-CO" sz="1100" b="0" kern="1200" dirty="0">
                          <a:solidFill>
                            <a:schemeClr val="tx1"/>
                          </a:solidFill>
                          <a:latin typeface="+mn-lt"/>
                          <a:ea typeface="+mn-ea"/>
                          <a:cs typeface="+mn-cs"/>
                        </a:rPr>
                        <a:t>Expertos Comisionados</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 /12/2016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endParaRPr lang="es-CO" sz="1100" b="1" dirty="0" smtClean="0">
                        <a:solidFill>
                          <a:schemeClr val="tx1"/>
                        </a:solidFill>
                        <a:effectLst/>
                        <a:latin typeface="+mn-lt"/>
                        <a:ea typeface="+mn-ea"/>
                        <a:cs typeface="+mn-cs"/>
                      </a:endParaRPr>
                    </a:p>
                    <a:p>
                      <a:pPr algn="ctr"/>
                      <a:r>
                        <a:rPr lang="es-MX" sz="1100" b="1" dirty="0" smtClean="0">
                          <a:solidFill>
                            <a:schemeClr val="tx1"/>
                          </a:solidFill>
                          <a:effectLst/>
                          <a:latin typeface="+mn-lt"/>
                          <a:ea typeface="Calibri"/>
                          <a:cs typeface="Times New Roman"/>
                        </a:rPr>
                        <a:t>CUMPLIDA</a:t>
                      </a:r>
                      <a:endParaRPr lang="es-CO" sz="1100"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1"/>
                  </a:ext>
                </a:extLst>
              </a:tr>
              <a:tr h="1866433">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3</a:t>
                      </a:r>
                      <a:endParaRPr lang="es-CO" sz="1100" dirty="0">
                        <a:solidFill>
                          <a:schemeClr val="tx1"/>
                        </a:solidFill>
                        <a:latin typeface="+mn-lt"/>
                      </a:endParaRPr>
                    </a:p>
                  </a:txBody>
                  <a:tcPr>
                    <a:solidFill>
                      <a:schemeClr val="accent1">
                        <a:lumMod val="40000"/>
                        <a:lumOff val="60000"/>
                      </a:schemeClr>
                    </a:solidFill>
                  </a:tcPr>
                </a:tc>
                <a:tc>
                  <a:txBody>
                    <a:bodyPr/>
                    <a:lstStyle/>
                    <a:p>
                      <a:pPr algn="just">
                        <a:lnSpc>
                          <a:spcPts val="850"/>
                        </a:lnSpc>
                        <a:spcBef>
                          <a:spcPts val="5"/>
                        </a:spcBef>
                        <a:spcAft>
                          <a:spcPts val="0"/>
                        </a:spcAft>
                      </a:pPr>
                      <a:endParaRPr lang="es-CO" sz="1100" b="0" dirty="0" smtClean="0">
                        <a:solidFill>
                          <a:schemeClr val="tx1"/>
                        </a:solidFill>
                        <a:effectLst/>
                        <a:latin typeface="+mn-lt"/>
                        <a:ea typeface="Calibri"/>
                        <a:cs typeface="Times New Roman"/>
                      </a:endParaRPr>
                    </a:p>
                    <a:p>
                      <a:pPr algn="just">
                        <a:lnSpc>
                          <a:spcPts val="850"/>
                        </a:lnSpc>
                        <a:spcBef>
                          <a:spcPts val="5"/>
                        </a:spcBef>
                        <a:spcAft>
                          <a:spcPts val="0"/>
                        </a:spcAft>
                      </a:pPr>
                      <a:endParaRPr lang="es-CO" sz="1100" b="0"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latin typeface="+mn-lt"/>
                          <a:ea typeface="+mn-ea"/>
                          <a:cs typeface="+mn-cs"/>
                        </a:rPr>
                        <a:t>Capacitar a los funcionarios de la entidad sobre los términos de respuesta de las comunicaciones.</a:t>
                      </a:r>
                    </a:p>
                    <a:p>
                      <a:pPr algn="just">
                        <a:lnSpc>
                          <a:spcPct val="100000"/>
                        </a:lnSpc>
                        <a:spcBef>
                          <a:spcPts val="5"/>
                        </a:spcBef>
                        <a:spcAft>
                          <a:spcPts val="0"/>
                        </a:spcAft>
                      </a:pPr>
                      <a:endParaRPr lang="es-MX" sz="1100" b="0"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latin typeface="+mn-lt"/>
                          <a:ea typeface="+mn-ea"/>
                          <a:cs typeface="+mn-cs"/>
                        </a:rPr>
                        <a:t>UNIDAD DE MEDIDA/CANTIDADES:</a:t>
                      </a:r>
                    </a:p>
                    <a:p>
                      <a:pPr algn="just">
                        <a:lnSpc>
                          <a:spcPct val="100000"/>
                        </a:lnSpc>
                        <a:spcBef>
                          <a:spcPts val="5"/>
                        </a:spcBef>
                        <a:spcAft>
                          <a:spcPts val="0"/>
                        </a:spcAft>
                      </a:pPr>
                      <a:r>
                        <a:rPr lang="es-CO" sz="1100" b="0" kern="1200" dirty="0" smtClean="0">
                          <a:solidFill>
                            <a:schemeClr val="dk1"/>
                          </a:solidFill>
                          <a:latin typeface="+mn-lt"/>
                          <a:ea typeface="+mn-ea"/>
                          <a:cs typeface="+mn-cs"/>
                        </a:rPr>
                        <a:t>-Listas de asistencia sobre las capacitaciones realizada a los funcionarios de la entidad.</a:t>
                      </a:r>
                    </a:p>
                    <a:p>
                      <a:pPr algn="just">
                        <a:lnSpc>
                          <a:spcPct val="100000"/>
                        </a:lnSpc>
                        <a:spcBef>
                          <a:spcPts val="5"/>
                        </a:spcBef>
                        <a:spcAft>
                          <a:spcPts val="0"/>
                        </a:spcAft>
                      </a:pPr>
                      <a:r>
                        <a:rPr lang="es-MX" sz="1100" b="0" kern="1200" dirty="0" smtClean="0">
                          <a:solidFill>
                            <a:schemeClr val="dk1"/>
                          </a:solidFill>
                          <a:latin typeface="+mn-lt"/>
                          <a:ea typeface="+mn-ea"/>
                          <a:cs typeface="+mn-cs"/>
                        </a:rPr>
                        <a:t>-2</a:t>
                      </a:r>
                      <a:endParaRPr lang="es-CO" sz="1100" b="0" kern="1200" dirty="0">
                        <a:solidFill>
                          <a:schemeClr val="dk1"/>
                        </a:solidFill>
                        <a:latin typeface="+mn-lt"/>
                        <a:ea typeface="+mn-ea"/>
                        <a:cs typeface="+mn-cs"/>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800" b="0" kern="1200" dirty="0" smtClean="0">
                        <a:solidFill>
                          <a:schemeClr val="dk1"/>
                        </a:solidFill>
                        <a:effectLst/>
                        <a:latin typeface="+mn-lt"/>
                        <a:ea typeface="+mn-ea"/>
                        <a:cs typeface="+mn-cs"/>
                      </a:endParaRPr>
                    </a:p>
                    <a:p>
                      <a:pPr>
                        <a:lnSpc>
                          <a:spcPts val="500"/>
                        </a:lnSpc>
                        <a:spcBef>
                          <a:spcPts val="50"/>
                        </a:spcBef>
                        <a:spcAft>
                          <a:spcPts val="0"/>
                        </a:spcAft>
                      </a:pPr>
                      <a:r>
                        <a:rPr lang="es-MX" sz="1100" b="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La capacitación sobre derecho de petición se </a:t>
                      </a:r>
                      <a:r>
                        <a:rPr lang="es-MX" sz="1100" b="0" kern="1200" dirty="0" smtClean="0">
                          <a:solidFill>
                            <a:schemeClr val="tx1"/>
                          </a:solidFill>
                          <a:effectLst/>
                          <a:latin typeface="+mn-lt"/>
                          <a:ea typeface="+mn-ea"/>
                          <a:cs typeface="+mn-cs"/>
                        </a:rPr>
                        <a:t>llevaron a cabo</a:t>
                      </a:r>
                      <a:r>
                        <a:rPr lang="es-MX" sz="1100" b="0" kern="1200" baseline="0" dirty="0" smtClean="0">
                          <a:solidFill>
                            <a:schemeClr val="tx1"/>
                          </a:solidFill>
                          <a:effectLst/>
                          <a:latin typeface="+mn-lt"/>
                          <a:ea typeface="+mn-ea"/>
                          <a:cs typeface="+mn-cs"/>
                        </a:rPr>
                        <a:t> el día 6 de mayo de 2016, una de 7 a 8 horas y la otra 8 a 9 horas por parte de la Oficina Jurídica y se realizó a los funcionarios de la CRA.</a:t>
                      </a:r>
                      <a:endParaRPr lang="es-MX"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900" b="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b="0" dirty="0" smtClean="0">
                          <a:solidFill>
                            <a:schemeClr val="tx1"/>
                          </a:solidFill>
                          <a:effectLst/>
                          <a:latin typeface="Calibri"/>
                          <a:ea typeface="Calibri"/>
                          <a:cs typeface="Times New Roman"/>
                        </a:rPr>
                        <a:t> Oficina Jurídica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900" b="0" dirty="0" smtClean="0">
                          <a:solidFill>
                            <a:schemeClr val="tx1"/>
                          </a:solidFill>
                          <a:effectLst/>
                          <a:latin typeface="Calibri"/>
                          <a:ea typeface="Calibri"/>
                          <a:cs typeface="Times New Roman"/>
                        </a:rPr>
                        <a:t>       </a:t>
                      </a:r>
                      <a:r>
                        <a:rPr lang="es-MX" sz="900" b="0" baseline="0" dirty="0" smtClean="0">
                          <a:solidFill>
                            <a:schemeClr val="tx1"/>
                          </a:solidFill>
                          <a:effectLst/>
                          <a:latin typeface="Calibri"/>
                          <a:ea typeface="Calibri"/>
                          <a:cs typeface="Times New Roman"/>
                        </a:rPr>
                        <a:t>        </a:t>
                      </a:r>
                    </a:p>
                    <a:p>
                      <a:pPr algn="ctr">
                        <a:lnSpc>
                          <a:spcPct val="100000"/>
                        </a:lnSpc>
                        <a:spcBef>
                          <a:spcPts val="50"/>
                        </a:spcBef>
                        <a:spcAft>
                          <a:spcPts val="0"/>
                        </a:spcAft>
                      </a:pPr>
                      <a:r>
                        <a:rPr lang="es-MX" sz="900" b="0" baseline="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29/2/2016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7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946593106"/>
              </p:ext>
            </p:extLst>
          </p:nvPr>
        </p:nvGraphicFramePr>
        <p:xfrm>
          <a:off x="179512" y="1700808"/>
          <a:ext cx="8712967" cy="3960439"/>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20000"/>
                    </a:ext>
                  </a:extLst>
                </a:gridCol>
                <a:gridCol w="2088231">
                  <a:extLst>
                    <a:ext uri="{9D8B030D-6E8A-4147-A177-3AD203B41FA5}">
                      <a16:colId xmlns:a16="http://schemas.microsoft.com/office/drawing/2014/main" val="20001"/>
                    </a:ext>
                  </a:extLst>
                </a:gridCol>
                <a:gridCol w="2405184">
                  <a:extLst>
                    <a:ext uri="{9D8B030D-6E8A-4147-A177-3AD203B41FA5}">
                      <a16:colId xmlns:a16="http://schemas.microsoft.com/office/drawing/2014/main" val="20002"/>
                    </a:ext>
                  </a:extLst>
                </a:gridCol>
                <a:gridCol w="1071267">
                  <a:extLst>
                    <a:ext uri="{9D8B030D-6E8A-4147-A177-3AD203B41FA5}">
                      <a16:colId xmlns:a16="http://schemas.microsoft.com/office/drawing/2014/main" val="20003"/>
                    </a:ext>
                  </a:extLst>
                </a:gridCol>
                <a:gridCol w="1571191">
                  <a:extLst>
                    <a:ext uri="{9D8B030D-6E8A-4147-A177-3AD203B41FA5}">
                      <a16:colId xmlns:a16="http://schemas.microsoft.com/office/drawing/2014/main" val="20004"/>
                    </a:ext>
                  </a:extLst>
                </a:gridCol>
                <a:gridCol w="857014">
                  <a:extLst>
                    <a:ext uri="{9D8B030D-6E8A-4147-A177-3AD203B41FA5}">
                      <a16:colId xmlns:a16="http://schemas.microsoft.com/office/drawing/2014/main" val="20005"/>
                    </a:ext>
                  </a:extLst>
                </a:gridCol>
              </a:tblGrid>
              <a:tr h="77276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187670">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4</a:t>
                      </a:r>
                      <a:endParaRPr lang="es-CO" sz="1100" b="0" dirty="0">
                        <a:solidFill>
                          <a:schemeClr val="tx1"/>
                        </a:solidFill>
                      </a:endParaRPr>
                    </a:p>
                  </a:txBody>
                  <a:tcPr marL="0" marR="0" marT="0" marB="0">
                    <a:solidFill>
                      <a:schemeClr val="accent1">
                        <a:lumMod val="40000"/>
                        <a:lumOff val="60000"/>
                      </a:schemeClr>
                    </a:solidFill>
                  </a:tcPr>
                </a:tc>
                <a:tc>
                  <a:txBody>
                    <a:bodyPr/>
                    <a:lstStyle/>
                    <a:p>
                      <a:endParaRPr lang="es-MX" sz="1100" dirty="0" smtClean="0">
                        <a:solidFill>
                          <a:schemeClr val="tx1"/>
                        </a:solidFill>
                      </a:endParaRPr>
                    </a:p>
                    <a:p>
                      <a:endParaRPr lang="es-MX"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Revisar y documentar en el Comité SIGC, los cambios que se propongan para el Plan de Acción.</a:t>
                      </a:r>
                    </a:p>
                    <a:p>
                      <a:endParaRPr lang="es-MX" sz="1100" dirty="0" smtClean="0">
                        <a:solidFill>
                          <a:schemeClr val="tx1"/>
                        </a:solidFill>
                      </a:endParaRPr>
                    </a:p>
                    <a:p>
                      <a:endParaRPr lang="es-MX" sz="1100" dirty="0" smtClean="0">
                        <a:solidFill>
                          <a:schemeClr val="tx1"/>
                        </a:solidFill>
                      </a:endParaRPr>
                    </a:p>
                    <a:p>
                      <a:r>
                        <a:rPr lang="es-MX" sz="1100" b="1" dirty="0" smtClean="0">
                          <a:solidFill>
                            <a:schemeClr val="tx1"/>
                          </a:solidFill>
                        </a:rPr>
                        <a:t>UNIDAD</a:t>
                      </a:r>
                      <a:r>
                        <a:rPr lang="es-MX" sz="1100" b="1" baseline="0" dirty="0" smtClean="0">
                          <a:solidFill>
                            <a:schemeClr val="tx1"/>
                          </a:solidFill>
                        </a:rPr>
                        <a:t> DE MEJORA/CANTIDADES:</a:t>
                      </a:r>
                    </a:p>
                    <a:p>
                      <a:endParaRPr lang="es-CO" sz="1100" b="1" dirty="0" smtClean="0">
                        <a:solidFill>
                          <a:schemeClr val="tx1"/>
                        </a:solidFill>
                      </a:endParaRPr>
                    </a:p>
                    <a:p>
                      <a:r>
                        <a:rPr lang="es-CO" sz="1100" b="0" dirty="0" smtClean="0">
                          <a:solidFill>
                            <a:schemeClr val="tx1"/>
                          </a:solidFill>
                        </a:rPr>
                        <a:t>-Acta de Comité SIGC que evidencie la actualización del plan de acción en caso de identificarse la necesidad.</a:t>
                      </a:r>
                    </a:p>
                    <a:p>
                      <a:endParaRPr lang="es-MX" sz="1100" b="0" dirty="0" smtClean="0">
                        <a:solidFill>
                          <a:schemeClr val="tx1"/>
                        </a:solidFill>
                      </a:endParaRPr>
                    </a:p>
                    <a:p>
                      <a:r>
                        <a:rPr lang="es-MX" sz="1100" b="0" dirty="0" smtClean="0">
                          <a:solidFill>
                            <a:schemeClr val="tx1"/>
                          </a:solidFill>
                        </a:rPr>
                        <a:t>-1</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effectLst/>
                          <a:latin typeface="+mn-lt"/>
                          <a:ea typeface="+mn-ea"/>
                          <a:cs typeface="+mn-cs"/>
                        </a:rPr>
                        <a:t>Para el cuarto trimestre se documentó en el comité SIGC N° 11 de 2016 una modificación con respecto a la expedición de la resolución para pequeños prestadores</a:t>
                      </a:r>
                      <a:endParaRPr lang="es-CO" sz="1000" b="0" dirty="0" smtClean="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Oficina Asesora de Planeación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31/12/2016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22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850560152"/>
              </p:ext>
            </p:extLst>
          </p:nvPr>
        </p:nvGraphicFramePr>
        <p:xfrm>
          <a:off x="251520" y="1484785"/>
          <a:ext cx="8640959" cy="4392488"/>
        </p:xfrm>
        <a:graphic>
          <a:graphicData uri="http://schemas.openxmlformats.org/drawingml/2006/table">
            <a:tbl>
              <a:tblPr firstRow="1" firstCol="1" lastRow="1" lastCol="1" bandRow="1" bandCol="1">
                <a:tableStyleId>{5C22544A-7EE6-4342-B048-85BDC9FD1C3A}</a:tableStyleId>
              </a:tblPr>
              <a:tblGrid>
                <a:gridCol w="714129">
                  <a:extLst>
                    <a:ext uri="{9D8B030D-6E8A-4147-A177-3AD203B41FA5}">
                      <a16:colId xmlns:a16="http://schemas.microsoft.com/office/drawing/2014/main" val="20000"/>
                    </a:ext>
                  </a:extLst>
                </a:gridCol>
                <a:gridCol w="2070973">
                  <a:extLst>
                    <a:ext uri="{9D8B030D-6E8A-4147-A177-3AD203B41FA5}">
                      <a16:colId xmlns:a16="http://schemas.microsoft.com/office/drawing/2014/main" val="20001"/>
                    </a:ext>
                  </a:extLst>
                </a:gridCol>
                <a:gridCol w="2642278">
                  <a:extLst>
                    <a:ext uri="{9D8B030D-6E8A-4147-A177-3AD203B41FA5}">
                      <a16:colId xmlns:a16="http://schemas.microsoft.com/office/drawing/2014/main" val="20002"/>
                    </a:ext>
                  </a:extLst>
                </a:gridCol>
                <a:gridCol w="1142606">
                  <a:extLst>
                    <a:ext uri="{9D8B030D-6E8A-4147-A177-3AD203B41FA5}">
                      <a16:colId xmlns:a16="http://schemas.microsoft.com/office/drawing/2014/main" val="20003"/>
                    </a:ext>
                  </a:extLst>
                </a:gridCol>
                <a:gridCol w="1221042">
                  <a:extLst>
                    <a:ext uri="{9D8B030D-6E8A-4147-A177-3AD203B41FA5}">
                      <a16:colId xmlns:a16="http://schemas.microsoft.com/office/drawing/2014/main" val="20004"/>
                    </a:ext>
                  </a:extLst>
                </a:gridCol>
                <a:gridCol w="849931">
                  <a:extLst>
                    <a:ext uri="{9D8B030D-6E8A-4147-A177-3AD203B41FA5}">
                      <a16:colId xmlns:a16="http://schemas.microsoft.com/office/drawing/2014/main" val="20005"/>
                    </a:ext>
                  </a:extLst>
                </a:gridCol>
              </a:tblGrid>
              <a:tr h="65397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589738">
                <a:tc>
                  <a:txBody>
                    <a:bodyPr/>
                    <a:lstStyle/>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r>
                        <a:rPr lang="es-MX" sz="1100" i="0" dirty="0" smtClean="0">
                          <a:solidFill>
                            <a:schemeClr val="tx1"/>
                          </a:solidFill>
                        </a:rPr>
                        <a:t>5</a:t>
                      </a:r>
                      <a:endParaRPr lang="es-CO" sz="1100" i="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Expedir las resoluciones de los prestadores que no envían la liquidación y que se encuentran reportados en el SUI.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UNIDAD DE MEDIDA/CANTIDADES:</a:t>
                      </a:r>
                      <a:r>
                        <a:rPr lang="es-CO" sz="1100" b="0" i="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-Resoluciones expedidas sobre los prestadores que no  envían la liquidación y que  encuentran reportados en el SUI.</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-90%</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La Subdirección Administrativa y Financiera al 30 de junio de 2016, ha </a:t>
                      </a:r>
                      <a:r>
                        <a:rPr lang="es-CO" sz="1100" b="0" i="0" kern="1200" baseline="0" dirty="0" smtClean="0">
                          <a:solidFill>
                            <a:schemeClr val="dk1"/>
                          </a:solidFill>
                          <a:effectLst/>
                          <a:latin typeface="+mn-lt"/>
                          <a:ea typeface="+mn-ea"/>
                          <a:cs typeface="+mn-cs"/>
                        </a:rPr>
                        <a:t>liquidado 675 resoluciones expedidas sobre los  prestadores que </a:t>
                      </a:r>
                      <a:r>
                        <a:rPr lang="es-CO" sz="1100" b="0" i="0" kern="1200" dirty="0" smtClean="0">
                          <a:solidFill>
                            <a:schemeClr val="dk1"/>
                          </a:solidFill>
                          <a:effectLst/>
                          <a:latin typeface="+mn-lt"/>
                          <a:ea typeface="+mn-ea"/>
                          <a:cs typeface="+mn-cs"/>
                        </a:rPr>
                        <a:t>no envían</a:t>
                      </a:r>
                      <a:r>
                        <a:rPr lang="es-CO" sz="1100" b="0" i="0" kern="1200" baseline="0" dirty="0" smtClean="0">
                          <a:solidFill>
                            <a:schemeClr val="dk1"/>
                          </a:solidFill>
                          <a:effectLst/>
                          <a:latin typeface="+mn-lt"/>
                          <a:ea typeface="+mn-ea"/>
                          <a:cs typeface="+mn-cs"/>
                        </a:rPr>
                        <a:t> liquidación y se encuentran reportados en el SUI</a:t>
                      </a:r>
                      <a:r>
                        <a:rPr lang="es-CO" sz="1100" b="0" i="0" kern="1200" dirty="0" smtClean="0">
                          <a:solidFill>
                            <a:schemeClr val="dk1"/>
                          </a:solidFill>
                          <a:effectLst/>
                          <a:latin typeface="+mn-lt"/>
                          <a:ea typeface="+mn-ea"/>
                          <a:cs typeface="+mn-cs"/>
                        </a:rPr>
                        <a:t>, correspondientes a la vigencia 2015, que corresponde a estados financieros del 2014, que</a:t>
                      </a:r>
                      <a:r>
                        <a:rPr lang="es-CO" sz="1100" b="0" i="0" kern="1200" baseline="0" dirty="0" smtClean="0">
                          <a:solidFill>
                            <a:schemeClr val="dk1"/>
                          </a:solidFill>
                          <a:effectLst/>
                          <a:latin typeface="+mn-lt"/>
                          <a:ea typeface="+mn-ea"/>
                          <a:cs typeface="+mn-cs"/>
                        </a:rPr>
                        <a:t> fue</a:t>
                      </a:r>
                      <a:r>
                        <a:rPr lang="es-CO" sz="1100" b="0" i="0" kern="1200" dirty="0" smtClean="0">
                          <a:solidFill>
                            <a:schemeClr val="dk1"/>
                          </a:solidFill>
                          <a:effectLst/>
                          <a:latin typeface="+mn-lt"/>
                          <a:ea typeface="+mn-ea"/>
                          <a:cs typeface="+mn-cs"/>
                        </a:rPr>
                        <a:t> la información suministrada a la Contraloría.</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La cifra es superior a la señalada por la CGR</a:t>
                      </a:r>
                      <a:r>
                        <a:rPr lang="es-CO" sz="1100" b="0" i="0" kern="1200" baseline="0" dirty="0" smtClean="0">
                          <a:solidFill>
                            <a:schemeClr val="dk1"/>
                          </a:solidFill>
                          <a:effectLst/>
                          <a:latin typeface="+mn-lt"/>
                          <a:ea typeface="+mn-ea"/>
                          <a:cs typeface="+mn-cs"/>
                        </a:rPr>
                        <a:t> (551/675)</a:t>
                      </a:r>
                      <a:r>
                        <a:rPr lang="es-CO" sz="1100" b="0" i="0" kern="1200" dirty="0" smtClean="0">
                          <a:solidFill>
                            <a:schemeClr val="dk1"/>
                          </a:solidFill>
                          <a:effectLst/>
                          <a:latin typeface="+mn-lt"/>
                          <a:ea typeface="+mn-ea"/>
                          <a:cs typeface="+mn-cs"/>
                        </a:rPr>
                        <a:t>.</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30/6/2016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148776">
                <a:tc>
                  <a:txBody>
                    <a:bodyPr/>
                    <a:lstStyle/>
                    <a:p>
                      <a:pPr algn="ctr"/>
                      <a:endParaRPr lang="es-CO" sz="1100" dirty="0" smtClean="0">
                        <a:solidFill>
                          <a:schemeClr val="tx1"/>
                        </a:solidFill>
                        <a:latin typeface="+mn-lt"/>
                      </a:endParaRPr>
                    </a:p>
                    <a:p>
                      <a:pPr algn="ctr"/>
                      <a:endParaRPr lang="es-CO" sz="1100" dirty="0" smtClean="0">
                        <a:solidFill>
                          <a:schemeClr val="tx1"/>
                        </a:solidFill>
                        <a:latin typeface="+mn-lt"/>
                      </a:endParaRPr>
                    </a:p>
                    <a:p>
                      <a:pPr algn="ctr"/>
                      <a:r>
                        <a:rPr lang="es-CO" sz="1100" dirty="0" smtClean="0">
                          <a:solidFill>
                            <a:schemeClr val="tx1"/>
                          </a:solidFill>
                          <a:latin typeface="+mn-lt"/>
                        </a:rPr>
                        <a:t>6</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Informar a los miembros de la comisión sobre el avance de la agenda regulatoria.</a:t>
                      </a:r>
                    </a:p>
                  </a:txBody>
                  <a:tcPr marL="9525" marR="9525" marT="9525" marB="0" anchor="ctr">
                    <a:solidFill>
                      <a:schemeClr val="accent1">
                        <a:lumMod val="40000"/>
                        <a:lumOff val="60000"/>
                      </a:schemeClr>
                    </a:solidFill>
                  </a:tcPr>
                </a:tc>
                <a:tc>
                  <a:txBody>
                    <a:bodyPr/>
                    <a:lstStyle/>
                    <a:p>
                      <a:pPr algn="just"/>
                      <a:endParaRPr lang="es-CO" sz="1100" b="0" dirty="0" smtClean="0">
                        <a:solidFill>
                          <a:schemeClr val="tx1"/>
                        </a:solidFill>
                        <a:latin typeface="+mn-lt"/>
                      </a:endParaRPr>
                    </a:p>
                    <a:p>
                      <a:pPr algn="just"/>
                      <a:r>
                        <a:rPr lang="es-CO" sz="1100" b="0" dirty="0" smtClean="0">
                          <a:solidFill>
                            <a:schemeClr val="tx1"/>
                          </a:solidFill>
                          <a:latin typeface="+mn-lt"/>
                        </a:rPr>
                        <a:t>Se realizó el seguimiento a la agenda regulatoria en el comité de expertos N° 43 del 16 de noviembre de 2016 y el N°46 del 29 de noviembre</a:t>
                      </a:r>
                      <a:endParaRPr lang="es-CO" sz="1100" b="0" dirty="0">
                        <a:solidFill>
                          <a:schemeClr val="tx1"/>
                        </a:solidFill>
                        <a:latin typeface="+mn-lt"/>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latin typeface="+mn-lt"/>
                          <a:ea typeface="+mn-ea"/>
                          <a:cs typeface="+mn-cs"/>
                        </a:rPr>
                        <a:t>Expertos Comisionados</a:t>
                      </a:r>
                    </a:p>
                    <a:p>
                      <a:pPr algn="ct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100" b="0" dirty="0" smtClean="0">
                          <a:solidFill>
                            <a:schemeClr val="tx1"/>
                          </a:solidFill>
                        </a:rPr>
                        <a:t>31/12/</a:t>
                      </a:r>
                      <a:r>
                        <a:rPr lang="es-CO" sz="1100" b="0" baseline="0" dirty="0" smtClean="0">
                          <a:solidFill>
                            <a:schemeClr val="tx1"/>
                          </a:solidFill>
                        </a:rPr>
                        <a:t>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CO" sz="1100" b="1" dirty="0" smtClean="0">
                        <a:solidFill>
                          <a:schemeClr val="tx1"/>
                        </a:solidFill>
                        <a:latin typeface="+mn-lt"/>
                      </a:endParaRPr>
                    </a:p>
                    <a:p>
                      <a:pPr algn="ctr"/>
                      <a:endParaRPr lang="es-CO" sz="1100" b="1" dirty="0" smtClean="0">
                        <a:solidFill>
                          <a:schemeClr val="tx1"/>
                        </a:solidFill>
                        <a:latin typeface="+mn-lt"/>
                      </a:endParaRPr>
                    </a:p>
                    <a:p>
                      <a:pPr algn="ctr"/>
                      <a:r>
                        <a:rPr lang="es-MX" sz="1100" b="1" dirty="0" smtClean="0">
                          <a:solidFill>
                            <a:schemeClr val="tx1"/>
                          </a:solidFill>
                          <a:effectLst/>
                          <a:latin typeface="+mn-lt"/>
                          <a:ea typeface="Calibri"/>
                          <a:cs typeface="Times New Roman"/>
                        </a:rPr>
                        <a:t> CUMPLIDA</a:t>
                      </a:r>
                      <a:endParaRPr lang="es-CO" sz="1100" b="1" dirty="0">
                        <a:solidFill>
                          <a:schemeClr val="tx1"/>
                        </a:solidFill>
                        <a:latin typeface="+mn-lt"/>
                      </a:endParaRP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8" y="386697"/>
            <a:ext cx="1490262" cy="9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2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1719183588"/>
              </p:ext>
            </p:extLst>
          </p:nvPr>
        </p:nvGraphicFramePr>
        <p:xfrm>
          <a:off x="179513" y="1700806"/>
          <a:ext cx="8568951" cy="4104457"/>
        </p:xfrm>
        <a:graphic>
          <a:graphicData uri="http://schemas.openxmlformats.org/drawingml/2006/table">
            <a:tbl>
              <a:tblPr firstRow="1" firstCol="1" lastRow="1" lastCol="1" bandRow="1" bandCol="1">
                <a:tableStyleId>{5C22544A-7EE6-4342-B048-85BDC9FD1C3A}</a:tableStyleId>
              </a:tblPr>
              <a:tblGrid>
                <a:gridCol w="702373">
                  <a:extLst>
                    <a:ext uri="{9D8B030D-6E8A-4147-A177-3AD203B41FA5}">
                      <a16:colId xmlns:a16="http://schemas.microsoft.com/office/drawing/2014/main" val="20000"/>
                    </a:ext>
                  </a:extLst>
                </a:gridCol>
                <a:gridCol w="232196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317391">
                  <a:extLst>
                    <a:ext uri="{9D8B030D-6E8A-4147-A177-3AD203B41FA5}">
                      <a16:colId xmlns:a16="http://schemas.microsoft.com/office/drawing/2014/main" val="20004"/>
                    </a:ext>
                  </a:extLst>
                </a:gridCol>
                <a:gridCol w="842849">
                  <a:extLst>
                    <a:ext uri="{9D8B030D-6E8A-4147-A177-3AD203B41FA5}">
                      <a16:colId xmlns:a16="http://schemas.microsoft.com/office/drawing/2014/main" val="20005"/>
                    </a:ext>
                  </a:extLst>
                </a:gridCol>
              </a:tblGrid>
              <a:tr h="728272">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376185">
                <a:tc>
                  <a:txBody>
                    <a:bodyPr/>
                    <a:lstStyle/>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r>
                        <a:rPr lang="es-MX" sz="1100" dirty="0" smtClean="0">
                          <a:solidFill>
                            <a:schemeClr val="tx1"/>
                          </a:solidFill>
                        </a:rPr>
                        <a:t>7</a:t>
                      </a:r>
                      <a:endParaRPr lang="es-CO" sz="110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En la construcción de la Agenda Regulatoria se deben tener en cuenta aquellos proyectos que requieren de un acto administrativo previo, con el fin de establecer el cronograma respectivo.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-Agenda Regulatoria con nota aclaratoria sobre los proyectos precedentes que se requieren para poder expedir todos los proyectos de la agenda de manera armonizada.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- 1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endParaRPr lang="es-MX" sz="1100" dirty="0" smtClean="0">
                        <a:solidFill>
                          <a:srgbClr val="FF0000"/>
                        </a:solidFill>
                        <a:latin typeface="+mn-lt"/>
                      </a:endParaRPr>
                    </a:p>
                    <a:p>
                      <a:r>
                        <a:rPr lang="es-MX" sz="1100" b="0" dirty="0" smtClean="0">
                          <a:solidFill>
                            <a:schemeClr val="tx1"/>
                          </a:solidFill>
                          <a:latin typeface="+mn-lt"/>
                        </a:rPr>
                        <a:t>En la agenda regulatoria se encuentra  una casilla que  se denomina “proyecto precedente”, el cual contiene la descripción de los actos administrativos  que preceden</a:t>
                      </a:r>
                      <a:r>
                        <a:rPr lang="es-MX" sz="1100" b="0" baseline="0" dirty="0" smtClean="0">
                          <a:solidFill>
                            <a:schemeClr val="tx1"/>
                          </a:solidFill>
                          <a:latin typeface="+mn-lt"/>
                        </a:rPr>
                        <a:t> a un proyecto que se encuentra programado.</a:t>
                      </a:r>
                      <a:endParaRPr lang="es-CO" sz="1100" b="0" dirty="0">
                        <a:solidFill>
                          <a:schemeClr val="tx1"/>
                        </a:solidFill>
                        <a:latin typeface="+mn-lt"/>
                      </a:endParaRP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31/12/2016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8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783688053"/>
              </p:ext>
            </p:extLst>
          </p:nvPr>
        </p:nvGraphicFramePr>
        <p:xfrm>
          <a:off x="179513" y="1700806"/>
          <a:ext cx="8712967" cy="4104457"/>
        </p:xfrm>
        <a:graphic>
          <a:graphicData uri="http://schemas.openxmlformats.org/drawingml/2006/table">
            <a:tbl>
              <a:tblPr firstRow="1" firstCol="1" lastRow="1" lastCol="1" bandRow="1" bandCol="1">
                <a:tableStyleId>{5C22544A-7EE6-4342-B048-85BDC9FD1C3A}</a:tableStyleId>
              </a:tblPr>
              <a:tblGrid>
                <a:gridCol w="714178">
                  <a:extLst>
                    <a:ext uri="{9D8B030D-6E8A-4147-A177-3AD203B41FA5}">
                      <a16:colId xmlns:a16="http://schemas.microsoft.com/office/drawing/2014/main" val="20000"/>
                    </a:ext>
                  </a:extLst>
                </a:gridCol>
                <a:gridCol w="2094133">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31218">
                  <a:extLst>
                    <a:ext uri="{9D8B030D-6E8A-4147-A177-3AD203B41FA5}">
                      <a16:colId xmlns:a16="http://schemas.microsoft.com/office/drawing/2014/main" val="20004"/>
                    </a:ext>
                  </a:extLst>
                </a:gridCol>
                <a:gridCol w="857014">
                  <a:extLst>
                    <a:ext uri="{9D8B030D-6E8A-4147-A177-3AD203B41FA5}">
                      <a16:colId xmlns:a16="http://schemas.microsoft.com/office/drawing/2014/main" val="20005"/>
                    </a:ext>
                  </a:extLst>
                </a:gridCol>
              </a:tblGrid>
              <a:tr h="85193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a:t>
                      </a:r>
                    </a:p>
                    <a:p>
                      <a:pPr algn="ctr">
                        <a:lnSpc>
                          <a:spcPts val="1000"/>
                        </a:lnSpc>
                        <a:spcAft>
                          <a:spcPts val="0"/>
                        </a:spcAft>
                      </a:pPr>
                      <a:r>
                        <a:rPr lang="en-US" sz="1100" dirty="0" smtClean="0">
                          <a:effectLst/>
                        </a:rPr>
                        <a:t>DE  VENCIMIENTO                                             CGR</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52518">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8</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Utilizar la página web de la Entidad para socializar las solicitudes de modificación de costos de referencia o  fórmulas tarifarias, que presenten las personas prestadoras de los servicios públicos.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-Creación de un link en la página WEB para la publicación de las solicitudes de modificación.</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Existe el canal en la página web y en el aplicativo de normatividad para la publicación del estado de las solicitudes de modificación de costos, no obstante, a 30 de junio no se expidieron autos de inicio o comunicados de prensa que den inicio a actuaciones administrativas.</a:t>
                      </a:r>
                    </a:p>
                    <a:p>
                      <a:pPr algn="just"/>
                      <a:r>
                        <a:rPr lang="es-CO" sz="1100" b="0" kern="1200" dirty="0" smtClean="0">
                          <a:solidFill>
                            <a:schemeClr val="dk1"/>
                          </a:solidFill>
                          <a:effectLst/>
                          <a:latin typeface="+mn-lt"/>
                          <a:ea typeface="+mn-ea"/>
                          <a:cs typeface="+mn-cs"/>
                        </a:rPr>
                        <a:t> </a:t>
                      </a:r>
                    </a:p>
                    <a:p>
                      <a:pPr algn="just"/>
                      <a:r>
                        <a:rPr lang="es-CO" sz="1100" b="0" kern="1200" dirty="0" smtClean="0">
                          <a:solidFill>
                            <a:schemeClr val="dk1"/>
                          </a:solidFill>
                          <a:effectLst/>
                          <a:latin typeface="+mn-lt"/>
                          <a:ea typeface="+mn-ea"/>
                          <a:cs typeface="+mn-cs"/>
                        </a:rPr>
                        <a:t>En el aplicativo de normatividad se registra el estado de las actuaciones administrativas de carácter particular, para publicación en la página web a través del link de transparencia. Se expidieron 7 autos en el desarrollo de las actuaciones admirativas. </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baseline="0" dirty="0" smtClean="0">
                          <a:solidFill>
                            <a:schemeClr val="tx1"/>
                          </a:solidFill>
                          <a:effectLst/>
                          <a:latin typeface="+mn-lt"/>
                          <a:ea typeface="Calibri"/>
                          <a:cs typeface="Times New Roman"/>
                        </a:rPr>
                        <a:t> </a:t>
                      </a:r>
                      <a:r>
                        <a:rPr lang="es-MX" sz="1100" b="0" dirty="0" smtClean="0">
                          <a:solidFill>
                            <a:schemeClr val="tx1"/>
                          </a:solidFill>
                          <a:effectLst/>
                          <a:latin typeface="+mn-lt"/>
                          <a:ea typeface="Calibri"/>
                          <a:cs typeface="Times New Roman"/>
                        </a:rPr>
                        <a:t>30/6/2016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b="1" baseline="0" dirty="0" smtClean="0">
                          <a:solidFill>
                            <a:schemeClr val="tx1"/>
                          </a:solidFill>
                          <a:effectLst/>
                          <a:latin typeface="+mn-lt"/>
                          <a:ea typeface="Calibri"/>
                          <a:cs typeface="Times New Roman"/>
                        </a:rPr>
                        <a:t>    </a:t>
                      </a:r>
                      <a:r>
                        <a:rPr lang="es-MX" sz="1100" b="1" dirty="0" smtClean="0">
                          <a:solidFill>
                            <a:schemeClr val="tx1"/>
                          </a:solidFill>
                          <a:effectLst/>
                          <a:latin typeface="+mn-lt"/>
                          <a:ea typeface="Calibri"/>
                          <a:cs typeface="Times New Roman"/>
                        </a:rPr>
                        <a:t>CUMPLIDA</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6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a:t>SEGUIMIENTO PLAN DE MEJORAMIENTO DE LA CGR AL 30 DE JUNIO DE 2017</a:t>
            </a:r>
          </a:p>
        </p:txBody>
      </p:sp>
      <p:graphicFrame>
        <p:nvGraphicFramePr>
          <p:cNvPr id="10" name="9 Tabla"/>
          <p:cNvGraphicFramePr>
            <a:graphicFrameLocks noGrp="1"/>
          </p:cNvGraphicFramePr>
          <p:nvPr>
            <p:extLst>
              <p:ext uri="{D42A27DB-BD31-4B8C-83A1-F6EECF244321}">
                <p14:modId xmlns:p14="http://schemas.microsoft.com/office/powerpoint/2010/main" val="382634090"/>
              </p:ext>
            </p:extLst>
          </p:nvPr>
        </p:nvGraphicFramePr>
        <p:xfrm>
          <a:off x="179511" y="1484783"/>
          <a:ext cx="8712968" cy="4392490"/>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664297">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303225">
                  <a:extLst>
                    <a:ext uri="{9D8B030D-6E8A-4147-A177-3AD203B41FA5}">
                      <a16:colId xmlns:a16="http://schemas.microsoft.com/office/drawing/2014/main" val="20004"/>
                    </a:ext>
                  </a:extLst>
                </a:gridCol>
                <a:gridCol w="857014">
                  <a:extLst>
                    <a:ext uri="{9D8B030D-6E8A-4147-A177-3AD203B41FA5}">
                      <a16:colId xmlns:a16="http://schemas.microsoft.com/office/drawing/2014/main" val="20005"/>
                    </a:ext>
                  </a:extLst>
                </a:gridCol>
              </a:tblGrid>
              <a:tr h="522144">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MX" sz="1100" dirty="0" smtClean="0">
                          <a:effectLst/>
                        </a:rPr>
                        <a:t>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a:t>
                      </a:r>
                    </a:p>
                    <a:p>
                      <a:pPr algn="ctr">
                        <a:lnSpc>
                          <a:spcPts val="1000"/>
                        </a:lnSpc>
                        <a:spcAft>
                          <a:spcPts val="0"/>
                        </a:spcAft>
                      </a:pPr>
                      <a:r>
                        <a:rPr lang="en-US" sz="1100" dirty="0" smtClean="0">
                          <a:effectLst/>
                        </a:rPr>
                        <a:t>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164545">
                <a:tc>
                  <a:txBody>
                    <a:bodyPr/>
                    <a:lstStyle/>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endParaRPr lang="es-CO" sz="1100" b="0" dirty="0" smtClean="0">
                        <a:solidFill>
                          <a:schemeClr val="tx1"/>
                        </a:solidFill>
                      </a:endParaRPr>
                    </a:p>
                    <a:p>
                      <a:pPr algn="ctr"/>
                      <a:r>
                        <a:rPr lang="es-CO" sz="1100" b="0" dirty="0" smtClean="0">
                          <a:solidFill>
                            <a:schemeClr val="tx1"/>
                          </a:solidFill>
                        </a:rPr>
                        <a:t>9</a:t>
                      </a:r>
                      <a:endParaRPr lang="es-CO" sz="1100" b="0" dirty="0">
                        <a:solidFill>
                          <a:schemeClr val="tx1"/>
                        </a:solidFill>
                      </a:endParaRPr>
                    </a:p>
                  </a:txBody>
                  <a:tcPr marL="0" marR="0" marT="0" marB="0">
                    <a:solidFill>
                      <a:schemeClr val="accent1">
                        <a:lumMod val="40000"/>
                        <a:lumOff val="60000"/>
                      </a:schemeClr>
                    </a:solidFill>
                  </a:tcPr>
                </a:tc>
                <a:tc>
                  <a:txBody>
                    <a:bodyPr/>
                    <a:lstStyle/>
                    <a:p>
                      <a:pPr algn="just" fontAlgn="ctr"/>
                      <a:r>
                        <a:rPr lang="es-CO" sz="1100" b="0" i="0" kern="1200" dirty="0">
                          <a:solidFill>
                            <a:schemeClr val="tx1"/>
                          </a:solidFill>
                          <a:effectLst/>
                          <a:latin typeface="+mn-lt"/>
                          <a:ea typeface="+mn-ea"/>
                          <a:cs typeface="+mn-cs"/>
                        </a:rPr>
                        <a:t>Remitir a todos los miembros de la comisión las invitaciones a las sesiones de comisión programadas</a:t>
                      </a:r>
                    </a:p>
                  </a:txBody>
                  <a:tcPr marL="9525" marR="9525" marT="9525" marB="0" anchor="ctr">
                    <a:solidFill>
                      <a:schemeClr val="accent1">
                        <a:lumMod val="40000"/>
                        <a:lumOff val="60000"/>
                      </a:schemeClr>
                    </a:solidFill>
                  </a:tcPr>
                </a:tc>
                <a:tc>
                  <a:txBody>
                    <a:bodyPr/>
                    <a:lstStyle/>
                    <a:p>
                      <a:endParaRPr lang="es-CO" sz="1100" dirty="0" smtClean="0">
                        <a:solidFill>
                          <a:schemeClr val="tx1"/>
                        </a:solidFill>
                        <a:latin typeface="+mn-lt"/>
                      </a:endParaRPr>
                    </a:p>
                    <a:p>
                      <a:pPr algn="just"/>
                      <a:r>
                        <a:rPr lang="es-CO" sz="1100" dirty="0" smtClean="0">
                          <a:solidFill>
                            <a:schemeClr val="tx1"/>
                          </a:solidFill>
                          <a:latin typeface="+mn-lt"/>
                        </a:rPr>
                        <a:t>Se enviaron las citaciones por correo electrónico a todos los miembros de la Sesión de Comisión que se celebraron en el cuarto trimestre, las cuales fueron las siguientes: Sesión de comisión 227 de 21 de octubre de 2016, Sesión de comisión Extraordinaria 7 de 28 de octubre de 2016, Sesión de comisión 228 de 30 de noviembre de 2016, Sesión de comisión Extraordinaria 8 de 14 de diciembre de 2016, Sesión de comisión Extraordinaria 9 de 21 de diciembre de 2016</a:t>
                      </a:r>
                      <a:endParaRPr lang="es-CO" sz="1100" dirty="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ts val="900"/>
                        </a:lnSpc>
                        <a:spcBef>
                          <a:spcPts val="5"/>
                        </a:spcBef>
                        <a:spcAft>
                          <a:spcPts val="0"/>
                        </a:spcAft>
                      </a:pPr>
                      <a:r>
                        <a:rPr lang="es-CO" sz="1100" b="0" dirty="0" smtClean="0">
                          <a:solidFill>
                            <a:schemeClr val="tx1"/>
                          </a:solidFill>
                          <a:effectLst/>
                          <a:latin typeface="+mn-lt"/>
                          <a:ea typeface="Calibri"/>
                          <a:cs typeface="Times New Roman"/>
                        </a:rPr>
                        <a:t>Oficina</a:t>
                      </a:r>
                      <a:r>
                        <a:rPr lang="es-CO" sz="1100" b="0" baseline="0" dirty="0" smtClean="0">
                          <a:solidFill>
                            <a:schemeClr val="tx1"/>
                          </a:solidFill>
                          <a:effectLst/>
                          <a:latin typeface="+mn-lt"/>
                          <a:ea typeface="Calibri"/>
                          <a:cs typeface="Times New Roman"/>
                        </a:rPr>
                        <a:t> Jurídica</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CO"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31/12/2016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MX" sz="1100" b="1"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10001"/>
                  </a:ext>
                </a:extLst>
              </a:tr>
              <a:tr h="1705801">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10</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Documentar los procedimientos de cobro persuasivo y cobro coactivo.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1"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-Procedimientos de cobro persuasivo y cobro coactivo aprobados en SIGC.</a:t>
                      </a:r>
                    </a:p>
                    <a:p>
                      <a:pPr algn="just">
                        <a:lnSpc>
                          <a:spcPct val="100000"/>
                        </a:lnSpc>
                        <a:spcBef>
                          <a:spcPts val="5"/>
                        </a:spcBef>
                        <a:spcAft>
                          <a:spcPts val="0"/>
                        </a:spcAft>
                      </a:pPr>
                      <a:r>
                        <a:rPr lang="es-MX" sz="1100" b="0" kern="1200" dirty="0" smtClean="0">
                          <a:solidFill>
                            <a:schemeClr val="dk1"/>
                          </a:solidFill>
                          <a:effectLst/>
                          <a:latin typeface="+mn-lt"/>
                          <a:ea typeface="+mn-ea"/>
                          <a:cs typeface="+mn-cs"/>
                        </a:rPr>
                        <a:t>- 2</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900" b="0" dirty="0" smtClean="0">
                        <a:solidFill>
                          <a:schemeClr val="tx1"/>
                        </a:solidFill>
                        <a:effectLst/>
                      </a:endParaRPr>
                    </a:p>
                    <a:p>
                      <a:pPr>
                        <a:lnSpc>
                          <a:spcPct val="100000"/>
                        </a:lnSpc>
                      </a:pPr>
                      <a:r>
                        <a:rPr lang="es-CO" sz="1100" b="0" kern="1200" dirty="0" smtClean="0">
                          <a:solidFill>
                            <a:schemeClr val="dk1"/>
                          </a:solidFill>
                          <a:effectLst/>
                          <a:latin typeface="+mn-lt"/>
                          <a:ea typeface="+mn-ea"/>
                          <a:cs typeface="+mn-cs"/>
                        </a:rPr>
                        <a:t>Los dos procedimientos se encuentran documentados en la carpeta de</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calidad / gestión financiera, así:</a:t>
                      </a:r>
                    </a:p>
                    <a:p>
                      <a:pPr>
                        <a:lnSpc>
                          <a:spcPct val="100000"/>
                        </a:lnSpc>
                      </a:pPr>
                      <a:r>
                        <a:rPr lang="es-CO" sz="1100" b="0" kern="1200" dirty="0" smtClean="0">
                          <a:solidFill>
                            <a:schemeClr val="dk1"/>
                          </a:solidFill>
                          <a:effectLst/>
                          <a:latin typeface="+mn-lt"/>
                          <a:ea typeface="+mn-ea"/>
                          <a:cs typeface="+mn-cs"/>
                        </a:rPr>
                        <a:t>1.- “FIN-PRC06 Procedimiento de Cobro Persuasivo V02”.</a:t>
                      </a:r>
                    </a:p>
                    <a:p>
                      <a:pPr>
                        <a:lnSpc>
                          <a:spcPct val="100000"/>
                        </a:lnSpc>
                      </a:pPr>
                      <a:r>
                        <a:rPr lang="es-CO" sz="1100" b="0" kern="1200" dirty="0" smtClean="0">
                          <a:solidFill>
                            <a:schemeClr val="dk1"/>
                          </a:solidFill>
                          <a:effectLst/>
                          <a:latin typeface="+mn-lt"/>
                          <a:ea typeface="+mn-ea"/>
                          <a:cs typeface="+mn-cs"/>
                        </a:rPr>
                        <a:t>2.- “FIN-PRC07 Procedimiento de Cobro Coactivo V03”.</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Administrativa y Financiera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29/2/</a:t>
                      </a:r>
                      <a:r>
                        <a:rPr lang="es-MX" sz="1100" b="0" baseline="0" dirty="0" smtClean="0">
                          <a:solidFill>
                            <a:schemeClr val="tx1"/>
                          </a:solidFill>
                          <a:effectLst/>
                          <a:latin typeface="Calibri"/>
                          <a:ea typeface="Calibri"/>
                          <a:cs typeface="Times New Roman"/>
                        </a:rPr>
                        <a:t>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a:t>
                      </a: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CO" sz="1100" b="1"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extLst>
                  <a:ext uri="{0D108BD9-81ED-4DB2-BD59-A6C34878D82A}">
                    <a16:rowId xmlns:a16="http://schemas.microsoft.com/office/drawing/2014/main" val="2662868159"/>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0556"/>
            <a:ext cx="1512168" cy="84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37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18226</TotalTime>
  <Words>5220</Words>
  <Application>Microsoft Office PowerPoint</Application>
  <PresentationFormat>Presentación en pantalla (4:3)</PresentationFormat>
  <Paragraphs>2097</Paragraphs>
  <Slides>40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40</vt:i4>
      </vt:variant>
    </vt:vector>
  </HeadingPairs>
  <TitlesOfParts>
    <vt:vector size="44"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811</cp:revision>
  <cp:lastPrinted>2015-08-03T15:59:57Z</cp:lastPrinted>
  <dcterms:created xsi:type="dcterms:W3CDTF">2009-07-03T14:17:45Z</dcterms:created>
  <dcterms:modified xsi:type="dcterms:W3CDTF">2017-07-21T20:24:13Z</dcterms:modified>
</cp:coreProperties>
</file>