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55" r:id="rId2"/>
    <p:sldId id="576" r:id="rId3"/>
    <p:sldId id="608" r:id="rId4"/>
    <p:sldId id="625" r:id="rId5"/>
    <p:sldId id="611" r:id="rId6"/>
    <p:sldId id="619" r:id="rId7"/>
    <p:sldId id="612" r:id="rId8"/>
    <p:sldId id="614" r:id="rId9"/>
    <p:sldId id="615" r:id="rId10"/>
    <p:sldId id="597" r:id="rId11"/>
    <p:sldId id="600" r:id="rId12"/>
    <p:sldId id="620" r:id="rId13"/>
    <p:sldId id="606" r:id="rId14"/>
    <p:sldId id="587" r:id="rId15"/>
    <p:sldId id="607" r:id="rId16"/>
    <p:sldId id="624" r:id="rId17"/>
    <p:sldId id="627" r:id="rId18"/>
    <p:sldId id="622" r:id="rId19"/>
    <p:sldId id="598" r:id="rId20"/>
    <p:sldId id="623" r:id="rId21"/>
    <p:sldId id="585" r:id="rId22"/>
    <p:sldId id="616" r:id="rId23"/>
    <p:sldId id="581" r:id="rId24"/>
    <p:sldId id="554" r:id="rId25"/>
  </p:sldIdLst>
  <p:sldSz cx="9144000" cy="6858000" type="screen4x3"/>
  <p:notesSz cx="9296400" cy="70104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481"/>
    <a:srgbClr val="003399"/>
    <a:srgbClr val="961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67" autoAdjust="0"/>
    <p:restoredTop sz="86530" autoAdjust="0"/>
  </p:normalViewPr>
  <p:slideViewPr>
    <p:cSldViewPr>
      <p:cViewPr>
        <p:scale>
          <a:sx n="100" d="100"/>
          <a:sy n="100" d="100"/>
        </p:scale>
        <p:origin x="-1140"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81D21-C594-44A1-9FE4-9F52305E624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O"/>
        </a:p>
      </dgm:t>
    </dgm:pt>
    <dgm:pt modelId="{90B5DFB1-2B7C-4C66-9CD9-01ED8AC76300}">
      <dgm:prSet phldrT="[Texto]"/>
      <dgm:spPr/>
      <dgm:t>
        <a:bodyPr/>
        <a:lstStyle/>
        <a:p>
          <a:r>
            <a:rPr lang="es-MX" dirty="0" smtClean="0"/>
            <a:t>CUMPLIMIENTO FECHA INTERNA</a:t>
          </a:r>
          <a:r>
            <a:rPr lang="es-MX" smtClean="0"/>
            <a:t>: </a:t>
          </a:r>
          <a:r>
            <a:rPr lang="es-MX" smtClean="0"/>
            <a:t>20/27</a:t>
          </a:r>
          <a:r>
            <a:rPr lang="es-MX" dirty="0" smtClean="0"/>
            <a:t>		</a:t>
          </a:r>
          <a:r>
            <a:rPr lang="es-MX" smtClean="0"/>
            <a:t>  </a:t>
          </a:r>
          <a:r>
            <a:rPr lang="es-MX" smtClean="0"/>
            <a:t>74%</a:t>
          </a:r>
          <a:endParaRPr lang="es-CO" dirty="0"/>
        </a:p>
      </dgm:t>
    </dgm:pt>
    <dgm:pt modelId="{6585EBD2-54D2-4CE7-A3BF-4A8CFD37DBC7}" type="parTrans" cxnId="{F6CE9967-0630-4CC3-BF86-CE20470AE2DD}">
      <dgm:prSet/>
      <dgm:spPr/>
      <dgm:t>
        <a:bodyPr/>
        <a:lstStyle/>
        <a:p>
          <a:endParaRPr lang="es-CO"/>
        </a:p>
      </dgm:t>
    </dgm:pt>
    <dgm:pt modelId="{1D455664-74C2-4C4B-820E-6188826A6D42}" type="sibTrans" cxnId="{F6CE9967-0630-4CC3-BF86-CE20470AE2DD}">
      <dgm:prSet/>
      <dgm:spPr/>
      <dgm:t>
        <a:bodyPr/>
        <a:lstStyle/>
        <a:p>
          <a:endParaRPr lang="es-CO"/>
        </a:p>
      </dgm:t>
    </dgm:pt>
    <dgm:pt modelId="{D938D85F-6026-43C1-8D66-048D71558C6A}">
      <dgm:prSet phldrT="[Texto]"/>
      <dgm:spPr/>
      <dgm:t>
        <a:bodyPr/>
        <a:lstStyle/>
        <a:p>
          <a:r>
            <a:rPr lang="es-MX" dirty="0" smtClean="0"/>
            <a:t>AVANCE:  20/48			  		</a:t>
          </a:r>
          <a:r>
            <a:rPr lang="es-MX" smtClean="0"/>
            <a:t>  </a:t>
          </a:r>
          <a:r>
            <a:rPr lang="es-MX" smtClean="0"/>
            <a:t>42%</a:t>
          </a:r>
          <a:endParaRPr lang="es-CO" dirty="0"/>
        </a:p>
      </dgm:t>
    </dgm:pt>
    <dgm:pt modelId="{77DAC5B3-BACF-41CA-815A-60A6A51F6257}" type="parTrans" cxnId="{DC6F4208-E898-411D-AD91-03B0E8A0AC8A}">
      <dgm:prSet/>
      <dgm:spPr/>
      <dgm:t>
        <a:bodyPr/>
        <a:lstStyle/>
        <a:p>
          <a:endParaRPr lang="es-CO"/>
        </a:p>
      </dgm:t>
    </dgm:pt>
    <dgm:pt modelId="{9626B18E-EDE3-400D-BD13-F7137E50CD10}" type="sibTrans" cxnId="{DC6F4208-E898-411D-AD91-03B0E8A0AC8A}">
      <dgm:prSet/>
      <dgm:spPr/>
      <dgm:t>
        <a:bodyPr/>
        <a:lstStyle/>
        <a:p>
          <a:endParaRPr lang="es-CO"/>
        </a:p>
      </dgm:t>
    </dgm:pt>
    <dgm:pt modelId="{DC3D3C5C-4017-4843-B35D-D0323F1630DD}">
      <dgm:prSet phldrT="[Texto]" custT="1"/>
      <dgm:spPr/>
      <dgm:t>
        <a:bodyPr/>
        <a:lstStyle/>
        <a:p>
          <a:pPr>
            <a:spcAft>
              <a:spcPts val="0"/>
            </a:spcAft>
          </a:pPr>
          <a:endParaRPr lang="es-MX" sz="2800" dirty="0" smtClean="0"/>
        </a:p>
        <a:p>
          <a:pPr>
            <a:spcAft>
              <a:spcPts val="0"/>
            </a:spcAft>
          </a:pPr>
          <a:r>
            <a:rPr lang="es-MX" sz="2500" dirty="0" smtClean="0"/>
            <a:t>PRÓXIMAS A VENCERSE</a:t>
          </a:r>
        </a:p>
        <a:p>
          <a:pPr>
            <a:spcAft>
              <a:spcPts val="0"/>
            </a:spcAft>
          </a:pPr>
          <a:r>
            <a:rPr lang="es-MX" sz="2500" smtClean="0"/>
            <a:t>(Tercer </a:t>
          </a:r>
          <a:r>
            <a:rPr lang="es-MX" sz="2500" dirty="0" smtClean="0"/>
            <a:t>trimestre de 2016):	            		             2 </a:t>
          </a:r>
          <a:r>
            <a:rPr lang="es-MX" sz="2500" dirty="0" smtClean="0">
              <a:hlinkClick xmlns:r="http://schemas.openxmlformats.org/officeDocument/2006/relationships" r:id="rId1" action="ppaction://hlinksldjump"/>
            </a:rPr>
            <a:t>.</a:t>
          </a:r>
          <a:endParaRPr lang="es-MX" sz="2500" dirty="0" smtClean="0"/>
        </a:p>
        <a:p>
          <a:pPr>
            <a:spcAft>
              <a:spcPct val="35000"/>
            </a:spcAft>
          </a:pPr>
          <a:endParaRPr lang="es-MX" sz="900" dirty="0" smtClean="0"/>
        </a:p>
        <a:p>
          <a:pPr>
            <a:spcAft>
              <a:spcPct val="35000"/>
            </a:spcAft>
          </a:pPr>
          <a:endParaRPr lang="es-CO" sz="200" dirty="0"/>
        </a:p>
      </dgm:t>
    </dgm:pt>
    <dgm:pt modelId="{D22E5B09-9599-4274-9671-D35A74E2D0F8}" type="parTrans" cxnId="{0814A62D-F763-444F-B736-91A066FE688F}">
      <dgm:prSet/>
      <dgm:spPr/>
      <dgm:t>
        <a:bodyPr/>
        <a:lstStyle/>
        <a:p>
          <a:endParaRPr lang="es-CO"/>
        </a:p>
      </dgm:t>
    </dgm:pt>
    <dgm:pt modelId="{A22FCFC7-359C-489C-92D1-655238BD347B}" type="sibTrans" cxnId="{0814A62D-F763-444F-B736-91A066FE688F}">
      <dgm:prSet/>
      <dgm:spPr/>
      <dgm:t>
        <a:bodyPr/>
        <a:lstStyle/>
        <a:p>
          <a:endParaRPr lang="es-CO"/>
        </a:p>
      </dgm:t>
    </dgm:pt>
    <dgm:pt modelId="{14932536-4481-4A1C-8D6F-8C406D879C42}" type="pres">
      <dgm:prSet presAssocID="{D9881D21-C594-44A1-9FE4-9F52305E6242}" presName="linear" presStyleCnt="0">
        <dgm:presLayoutVars>
          <dgm:dir/>
          <dgm:animLvl val="lvl"/>
          <dgm:resizeHandles val="exact"/>
        </dgm:presLayoutVars>
      </dgm:prSet>
      <dgm:spPr/>
      <dgm:t>
        <a:bodyPr/>
        <a:lstStyle/>
        <a:p>
          <a:endParaRPr lang="es-CO"/>
        </a:p>
      </dgm:t>
    </dgm:pt>
    <dgm:pt modelId="{07D412B5-9B15-44A1-BC29-EF02D8FD17C9}" type="pres">
      <dgm:prSet presAssocID="{90B5DFB1-2B7C-4C66-9CD9-01ED8AC76300}" presName="parentLin" presStyleCnt="0"/>
      <dgm:spPr/>
    </dgm:pt>
    <dgm:pt modelId="{7ECCDC65-038D-4912-A673-6959C98EB63F}" type="pres">
      <dgm:prSet presAssocID="{90B5DFB1-2B7C-4C66-9CD9-01ED8AC76300}" presName="parentLeftMargin" presStyleLbl="node1" presStyleIdx="0" presStyleCnt="3"/>
      <dgm:spPr/>
      <dgm:t>
        <a:bodyPr/>
        <a:lstStyle/>
        <a:p>
          <a:endParaRPr lang="es-CO"/>
        </a:p>
      </dgm:t>
    </dgm:pt>
    <dgm:pt modelId="{0B896676-27AA-4E44-8EF8-B790F54AA448}" type="pres">
      <dgm:prSet presAssocID="{90B5DFB1-2B7C-4C66-9CD9-01ED8AC76300}" presName="parentText" presStyleLbl="node1" presStyleIdx="0" presStyleCnt="3" custScaleX="142857">
        <dgm:presLayoutVars>
          <dgm:chMax val="0"/>
          <dgm:bulletEnabled val="1"/>
        </dgm:presLayoutVars>
      </dgm:prSet>
      <dgm:spPr/>
      <dgm:t>
        <a:bodyPr/>
        <a:lstStyle/>
        <a:p>
          <a:endParaRPr lang="es-CO"/>
        </a:p>
      </dgm:t>
    </dgm:pt>
    <dgm:pt modelId="{577122B1-852C-4BBE-B1B5-60C72BAA7AAD}" type="pres">
      <dgm:prSet presAssocID="{90B5DFB1-2B7C-4C66-9CD9-01ED8AC76300}" presName="negativeSpace" presStyleCnt="0"/>
      <dgm:spPr/>
    </dgm:pt>
    <dgm:pt modelId="{3353BBBC-B41F-4CA6-B6FF-47EF2E651CDF}" type="pres">
      <dgm:prSet presAssocID="{90B5DFB1-2B7C-4C66-9CD9-01ED8AC76300}" presName="childText" presStyleLbl="conFgAcc1" presStyleIdx="0" presStyleCnt="3">
        <dgm:presLayoutVars>
          <dgm:bulletEnabled val="1"/>
        </dgm:presLayoutVars>
      </dgm:prSet>
      <dgm:spPr/>
    </dgm:pt>
    <dgm:pt modelId="{D1596BDF-8E7E-4319-A04A-87945ED8D4E8}" type="pres">
      <dgm:prSet presAssocID="{1D455664-74C2-4C4B-820E-6188826A6D42}" presName="spaceBetweenRectangles" presStyleCnt="0"/>
      <dgm:spPr/>
    </dgm:pt>
    <dgm:pt modelId="{183DA9A9-0B3A-4C03-B3A3-039FF261948F}" type="pres">
      <dgm:prSet presAssocID="{D938D85F-6026-43C1-8D66-048D71558C6A}" presName="parentLin" presStyleCnt="0"/>
      <dgm:spPr/>
    </dgm:pt>
    <dgm:pt modelId="{037EB123-F7AA-49A8-A9D8-B9194B570A62}" type="pres">
      <dgm:prSet presAssocID="{D938D85F-6026-43C1-8D66-048D71558C6A}" presName="parentLeftMargin" presStyleLbl="node1" presStyleIdx="0" presStyleCnt="3"/>
      <dgm:spPr/>
      <dgm:t>
        <a:bodyPr/>
        <a:lstStyle/>
        <a:p>
          <a:endParaRPr lang="es-CO"/>
        </a:p>
      </dgm:t>
    </dgm:pt>
    <dgm:pt modelId="{4EE80AA3-92AD-4049-B95E-3672B3E74FA4}" type="pres">
      <dgm:prSet presAssocID="{D938D85F-6026-43C1-8D66-048D71558C6A}" presName="parentText" presStyleLbl="node1" presStyleIdx="1" presStyleCnt="3" custScaleX="142857">
        <dgm:presLayoutVars>
          <dgm:chMax val="0"/>
          <dgm:bulletEnabled val="1"/>
        </dgm:presLayoutVars>
      </dgm:prSet>
      <dgm:spPr/>
      <dgm:t>
        <a:bodyPr/>
        <a:lstStyle/>
        <a:p>
          <a:endParaRPr lang="es-CO"/>
        </a:p>
      </dgm:t>
    </dgm:pt>
    <dgm:pt modelId="{A4123210-674D-436F-BA37-86330E56AF62}" type="pres">
      <dgm:prSet presAssocID="{D938D85F-6026-43C1-8D66-048D71558C6A}" presName="negativeSpace" presStyleCnt="0"/>
      <dgm:spPr/>
    </dgm:pt>
    <dgm:pt modelId="{5AE32D0D-4F50-46F9-B6AC-671C87214BD4}" type="pres">
      <dgm:prSet presAssocID="{D938D85F-6026-43C1-8D66-048D71558C6A}" presName="childText" presStyleLbl="conFgAcc1" presStyleIdx="1" presStyleCnt="3">
        <dgm:presLayoutVars>
          <dgm:bulletEnabled val="1"/>
        </dgm:presLayoutVars>
      </dgm:prSet>
      <dgm:spPr/>
    </dgm:pt>
    <dgm:pt modelId="{BBF33702-1A1E-4866-837D-BEDDD248FA7F}" type="pres">
      <dgm:prSet presAssocID="{9626B18E-EDE3-400D-BD13-F7137E50CD10}" presName="spaceBetweenRectangles" presStyleCnt="0"/>
      <dgm:spPr/>
    </dgm:pt>
    <dgm:pt modelId="{E2B43C38-C5B8-4A32-849A-CE5F7746D906}" type="pres">
      <dgm:prSet presAssocID="{DC3D3C5C-4017-4843-B35D-D0323F1630DD}" presName="parentLin" presStyleCnt="0"/>
      <dgm:spPr/>
    </dgm:pt>
    <dgm:pt modelId="{FC1A6226-AC5F-4672-BE64-A19DF6B83E27}" type="pres">
      <dgm:prSet presAssocID="{DC3D3C5C-4017-4843-B35D-D0323F1630DD}" presName="parentLeftMargin" presStyleLbl="node1" presStyleIdx="1" presStyleCnt="3"/>
      <dgm:spPr/>
      <dgm:t>
        <a:bodyPr/>
        <a:lstStyle/>
        <a:p>
          <a:endParaRPr lang="es-CO"/>
        </a:p>
      </dgm:t>
    </dgm:pt>
    <dgm:pt modelId="{9D3ECA8C-CDE3-484C-A74A-4445873E7486}" type="pres">
      <dgm:prSet presAssocID="{DC3D3C5C-4017-4843-B35D-D0323F1630DD}" presName="parentText" presStyleLbl="node1" presStyleIdx="2" presStyleCnt="3" custScaleX="142857" custScaleY="135593">
        <dgm:presLayoutVars>
          <dgm:chMax val="0"/>
          <dgm:bulletEnabled val="1"/>
        </dgm:presLayoutVars>
      </dgm:prSet>
      <dgm:spPr/>
      <dgm:t>
        <a:bodyPr/>
        <a:lstStyle/>
        <a:p>
          <a:endParaRPr lang="es-CO"/>
        </a:p>
      </dgm:t>
    </dgm:pt>
    <dgm:pt modelId="{03797D94-2EB1-470C-B861-928147DD3FB5}" type="pres">
      <dgm:prSet presAssocID="{DC3D3C5C-4017-4843-B35D-D0323F1630DD}" presName="negativeSpace" presStyleCnt="0"/>
      <dgm:spPr/>
    </dgm:pt>
    <dgm:pt modelId="{236F5DC5-112E-483D-8885-0ED0AC216806}" type="pres">
      <dgm:prSet presAssocID="{DC3D3C5C-4017-4843-B35D-D0323F1630DD}" presName="childText" presStyleLbl="conFgAcc1" presStyleIdx="2" presStyleCnt="3">
        <dgm:presLayoutVars>
          <dgm:bulletEnabled val="1"/>
        </dgm:presLayoutVars>
      </dgm:prSet>
      <dgm:spPr/>
    </dgm:pt>
  </dgm:ptLst>
  <dgm:cxnLst>
    <dgm:cxn modelId="{F6CE9967-0630-4CC3-BF86-CE20470AE2DD}" srcId="{D9881D21-C594-44A1-9FE4-9F52305E6242}" destId="{90B5DFB1-2B7C-4C66-9CD9-01ED8AC76300}" srcOrd="0" destOrd="0" parTransId="{6585EBD2-54D2-4CE7-A3BF-4A8CFD37DBC7}" sibTransId="{1D455664-74C2-4C4B-820E-6188826A6D42}"/>
    <dgm:cxn modelId="{374036D5-21C1-4FDF-B428-80267F24DA1D}" type="presOf" srcId="{D9881D21-C594-44A1-9FE4-9F52305E6242}" destId="{14932536-4481-4A1C-8D6F-8C406D879C42}" srcOrd="0" destOrd="0" presId="urn:microsoft.com/office/officeart/2005/8/layout/list1"/>
    <dgm:cxn modelId="{744A69B6-3B74-45A8-AA7B-33C7D102BF1B}" type="presOf" srcId="{90B5DFB1-2B7C-4C66-9CD9-01ED8AC76300}" destId="{7ECCDC65-038D-4912-A673-6959C98EB63F}" srcOrd="0" destOrd="0" presId="urn:microsoft.com/office/officeart/2005/8/layout/list1"/>
    <dgm:cxn modelId="{0814A62D-F763-444F-B736-91A066FE688F}" srcId="{D9881D21-C594-44A1-9FE4-9F52305E6242}" destId="{DC3D3C5C-4017-4843-B35D-D0323F1630DD}" srcOrd="2" destOrd="0" parTransId="{D22E5B09-9599-4274-9671-D35A74E2D0F8}" sibTransId="{A22FCFC7-359C-489C-92D1-655238BD347B}"/>
    <dgm:cxn modelId="{A7BACCC8-D0AF-4898-9453-1F8A5ECC551D}" type="presOf" srcId="{DC3D3C5C-4017-4843-B35D-D0323F1630DD}" destId="{9D3ECA8C-CDE3-484C-A74A-4445873E7486}" srcOrd="1" destOrd="0" presId="urn:microsoft.com/office/officeart/2005/8/layout/list1"/>
    <dgm:cxn modelId="{DEF2134C-874C-42B9-8298-F35B0514FF7D}" type="presOf" srcId="{D938D85F-6026-43C1-8D66-048D71558C6A}" destId="{037EB123-F7AA-49A8-A9D8-B9194B570A62}" srcOrd="0" destOrd="0" presId="urn:microsoft.com/office/officeart/2005/8/layout/list1"/>
    <dgm:cxn modelId="{DC6F4208-E898-411D-AD91-03B0E8A0AC8A}" srcId="{D9881D21-C594-44A1-9FE4-9F52305E6242}" destId="{D938D85F-6026-43C1-8D66-048D71558C6A}" srcOrd="1" destOrd="0" parTransId="{77DAC5B3-BACF-41CA-815A-60A6A51F6257}" sibTransId="{9626B18E-EDE3-400D-BD13-F7137E50CD10}"/>
    <dgm:cxn modelId="{300CF35B-1DFB-4EE6-A8FD-3DF374E3E5AD}" type="presOf" srcId="{90B5DFB1-2B7C-4C66-9CD9-01ED8AC76300}" destId="{0B896676-27AA-4E44-8EF8-B790F54AA448}" srcOrd="1" destOrd="0" presId="urn:microsoft.com/office/officeart/2005/8/layout/list1"/>
    <dgm:cxn modelId="{AF5093E6-9B68-421B-927C-4597CD21ECC4}" type="presOf" srcId="{D938D85F-6026-43C1-8D66-048D71558C6A}" destId="{4EE80AA3-92AD-4049-B95E-3672B3E74FA4}" srcOrd="1" destOrd="0" presId="urn:microsoft.com/office/officeart/2005/8/layout/list1"/>
    <dgm:cxn modelId="{C9A0FED7-C35A-41F6-A0C9-7006334A6683}" type="presOf" srcId="{DC3D3C5C-4017-4843-B35D-D0323F1630DD}" destId="{FC1A6226-AC5F-4672-BE64-A19DF6B83E27}" srcOrd="0" destOrd="0" presId="urn:microsoft.com/office/officeart/2005/8/layout/list1"/>
    <dgm:cxn modelId="{BAAFD484-6B09-46D1-8B07-CA9735E8EBB8}" type="presParOf" srcId="{14932536-4481-4A1C-8D6F-8C406D879C42}" destId="{07D412B5-9B15-44A1-BC29-EF02D8FD17C9}" srcOrd="0" destOrd="0" presId="urn:microsoft.com/office/officeart/2005/8/layout/list1"/>
    <dgm:cxn modelId="{D9137323-8D12-4748-AA26-BD1427867E9F}" type="presParOf" srcId="{07D412B5-9B15-44A1-BC29-EF02D8FD17C9}" destId="{7ECCDC65-038D-4912-A673-6959C98EB63F}" srcOrd="0" destOrd="0" presId="urn:microsoft.com/office/officeart/2005/8/layout/list1"/>
    <dgm:cxn modelId="{16900FE1-DB29-4596-8C34-098499B01A0F}" type="presParOf" srcId="{07D412B5-9B15-44A1-BC29-EF02D8FD17C9}" destId="{0B896676-27AA-4E44-8EF8-B790F54AA448}" srcOrd="1" destOrd="0" presId="urn:microsoft.com/office/officeart/2005/8/layout/list1"/>
    <dgm:cxn modelId="{F012D6DE-72DB-4814-9962-3DF8BA11904C}" type="presParOf" srcId="{14932536-4481-4A1C-8D6F-8C406D879C42}" destId="{577122B1-852C-4BBE-B1B5-60C72BAA7AAD}" srcOrd="1" destOrd="0" presId="urn:microsoft.com/office/officeart/2005/8/layout/list1"/>
    <dgm:cxn modelId="{C23254EA-43F4-477C-A9F4-B03612B5840B}" type="presParOf" srcId="{14932536-4481-4A1C-8D6F-8C406D879C42}" destId="{3353BBBC-B41F-4CA6-B6FF-47EF2E651CDF}" srcOrd="2" destOrd="0" presId="urn:microsoft.com/office/officeart/2005/8/layout/list1"/>
    <dgm:cxn modelId="{736CD589-C497-4D5B-85E5-DF7F6E343016}" type="presParOf" srcId="{14932536-4481-4A1C-8D6F-8C406D879C42}" destId="{D1596BDF-8E7E-4319-A04A-87945ED8D4E8}" srcOrd="3" destOrd="0" presId="urn:microsoft.com/office/officeart/2005/8/layout/list1"/>
    <dgm:cxn modelId="{4C746B12-EF08-4EA5-94F6-519151B38418}" type="presParOf" srcId="{14932536-4481-4A1C-8D6F-8C406D879C42}" destId="{183DA9A9-0B3A-4C03-B3A3-039FF261948F}" srcOrd="4" destOrd="0" presId="urn:microsoft.com/office/officeart/2005/8/layout/list1"/>
    <dgm:cxn modelId="{B100232F-2C12-42B0-84C7-3A394B0401EA}" type="presParOf" srcId="{183DA9A9-0B3A-4C03-B3A3-039FF261948F}" destId="{037EB123-F7AA-49A8-A9D8-B9194B570A62}" srcOrd="0" destOrd="0" presId="urn:microsoft.com/office/officeart/2005/8/layout/list1"/>
    <dgm:cxn modelId="{A4B1F57E-C35A-46CC-84D1-159340DB673A}" type="presParOf" srcId="{183DA9A9-0B3A-4C03-B3A3-039FF261948F}" destId="{4EE80AA3-92AD-4049-B95E-3672B3E74FA4}" srcOrd="1" destOrd="0" presId="urn:microsoft.com/office/officeart/2005/8/layout/list1"/>
    <dgm:cxn modelId="{2773450D-AE3A-441B-87F9-FA9A579F82FD}" type="presParOf" srcId="{14932536-4481-4A1C-8D6F-8C406D879C42}" destId="{A4123210-674D-436F-BA37-86330E56AF62}" srcOrd="5" destOrd="0" presId="urn:microsoft.com/office/officeart/2005/8/layout/list1"/>
    <dgm:cxn modelId="{48FB5C2A-2466-42C3-ACB3-63406FE5A293}" type="presParOf" srcId="{14932536-4481-4A1C-8D6F-8C406D879C42}" destId="{5AE32D0D-4F50-46F9-B6AC-671C87214BD4}" srcOrd="6" destOrd="0" presId="urn:microsoft.com/office/officeart/2005/8/layout/list1"/>
    <dgm:cxn modelId="{BB877BCA-6577-4601-964C-08BFD0FBF97D}" type="presParOf" srcId="{14932536-4481-4A1C-8D6F-8C406D879C42}" destId="{BBF33702-1A1E-4866-837D-BEDDD248FA7F}" srcOrd="7" destOrd="0" presId="urn:microsoft.com/office/officeart/2005/8/layout/list1"/>
    <dgm:cxn modelId="{B82D9FF3-DF71-4B86-9E0C-4C980E9E47B6}" type="presParOf" srcId="{14932536-4481-4A1C-8D6F-8C406D879C42}" destId="{E2B43C38-C5B8-4A32-849A-CE5F7746D906}" srcOrd="8" destOrd="0" presId="urn:microsoft.com/office/officeart/2005/8/layout/list1"/>
    <dgm:cxn modelId="{59B02E42-083A-4732-98DA-C5D183DF4421}" type="presParOf" srcId="{E2B43C38-C5B8-4A32-849A-CE5F7746D906}" destId="{FC1A6226-AC5F-4672-BE64-A19DF6B83E27}" srcOrd="0" destOrd="0" presId="urn:microsoft.com/office/officeart/2005/8/layout/list1"/>
    <dgm:cxn modelId="{07EC5500-2B06-4130-8A87-D0BAF370B86B}" type="presParOf" srcId="{E2B43C38-C5B8-4A32-849A-CE5F7746D906}" destId="{9D3ECA8C-CDE3-484C-A74A-4445873E7486}" srcOrd="1" destOrd="0" presId="urn:microsoft.com/office/officeart/2005/8/layout/list1"/>
    <dgm:cxn modelId="{1C8583FD-7F4E-4C8F-BF06-959F30C95708}" type="presParOf" srcId="{14932536-4481-4A1C-8D6F-8C406D879C42}" destId="{03797D94-2EB1-470C-B861-928147DD3FB5}" srcOrd="9" destOrd="0" presId="urn:microsoft.com/office/officeart/2005/8/layout/list1"/>
    <dgm:cxn modelId="{DC727D7E-718F-4414-BF65-05B47CC432D4}" type="presParOf" srcId="{14932536-4481-4A1C-8D6F-8C406D879C42}" destId="{236F5DC5-112E-483D-8885-0ED0AC2168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3BBBC-B41F-4CA6-B6FF-47EF2E651CDF}">
      <dsp:nvSpPr>
        <dsp:cNvPr id="0" name=""/>
        <dsp:cNvSpPr/>
      </dsp:nvSpPr>
      <dsp:spPr>
        <a:xfrm>
          <a:off x="0" y="392420"/>
          <a:ext cx="864096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896676-27AA-4E44-8EF8-B790F54AA448}">
      <dsp:nvSpPr>
        <dsp:cNvPr id="0" name=""/>
        <dsp:cNvSpPr/>
      </dsp:nvSpPr>
      <dsp:spPr>
        <a:xfrm>
          <a:off x="411373" y="8660"/>
          <a:ext cx="822746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155700">
            <a:lnSpc>
              <a:spcPct val="90000"/>
            </a:lnSpc>
            <a:spcBef>
              <a:spcPct val="0"/>
            </a:spcBef>
            <a:spcAft>
              <a:spcPct val="35000"/>
            </a:spcAft>
          </a:pPr>
          <a:r>
            <a:rPr lang="es-MX" sz="2600" kern="1200" dirty="0" smtClean="0"/>
            <a:t>CUMPLIMIENTO FECHA INTERNA</a:t>
          </a:r>
          <a:r>
            <a:rPr lang="es-MX" sz="2600" kern="1200" smtClean="0"/>
            <a:t>: </a:t>
          </a:r>
          <a:r>
            <a:rPr lang="es-MX" sz="2600" kern="1200" smtClean="0"/>
            <a:t>20/27</a:t>
          </a:r>
          <a:r>
            <a:rPr lang="es-MX" sz="2600" kern="1200" dirty="0" smtClean="0"/>
            <a:t>		</a:t>
          </a:r>
          <a:r>
            <a:rPr lang="es-MX" sz="2600" kern="1200" smtClean="0"/>
            <a:t>  </a:t>
          </a:r>
          <a:r>
            <a:rPr lang="es-MX" sz="2600" kern="1200" smtClean="0"/>
            <a:t>74%</a:t>
          </a:r>
          <a:endParaRPr lang="es-CO" sz="2600" kern="1200" dirty="0"/>
        </a:p>
      </dsp:txBody>
      <dsp:txXfrm>
        <a:off x="448840" y="46127"/>
        <a:ext cx="8152534" cy="692586"/>
      </dsp:txXfrm>
    </dsp:sp>
    <dsp:sp modelId="{5AE32D0D-4F50-46F9-B6AC-671C87214BD4}">
      <dsp:nvSpPr>
        <dsp:cNvPr id="0" name=""/>
        <dsp:cNvSpPr/>
      </dsp:nvSpPr>
      <dsp:spPr>
        <a:xfrm>
          <a:off x="0" y="1571780"/>
          <a:ext cx="864096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80AA3-92AD-4049-B95E-3672B3E74FA4}">
      <dsp:nvSpPr>
        <dsp:cNvPr id="0" name=""/>
        <dsp:cNvSpPr/>
      </dsp:nvSpPr>
      <dsp:spPr>
        <a:xfrm>
          <a:off x="411373" y="1188020"/>
          <a:ext cx="8227468"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155700">
            <a:lnSpc>
              <a:spcPct val="90000"/>
            </a:lnSpc>
            <a:spcBef>
              <a:spcPct val="0"/>
            </a:spcBef>
            <a:spcAft>
              <a:spcPct val="35000"/>
            </a:spcAft>
          </a:pPr>
          <a:r>
            <a:rPr lang="es-MX" sz="2600" kern="1200" dirty="0" smtClean="0"/>
            <a:t>AVANCE:  20/48			  		</a:t>
          </a:r>
          <a:r>
            <a:rPr lang="es-MX" sz="2600" kern="1200" smtClean="0"/>
            <a:t>  </a:t>
          </a:r>
          <a:r>
            <a:rPr lang="es-MX" sz="2600" kern="1200" smtClean="0"/>
            <a:t>42%</a:t>
          </a:r>
          <a:endParaRPr lang="es-CO" sz="2600" kern="1200" dirty="0"/>
        </a:p>
      </dsp:txBody>
      <dsp:txXfrm>
        <a:off x="448840" y="1225487"/>
        <a:ext cx="8152534" cy="692586"/>
      </dsp:txXfrm>
    </dsp:sp>
    <dsp:sp modelId="{236F5DC5-112E-483D-8885-0ED0AC216806}">
      <dsp:nvSpPr>
        <dsp:cNvPr id="0" name=""/>
        <dsp:cNvSpPr/>
      </dsp:nvSpPr>
      <dsp:spPr>
        <a:xfrm>
          <a:off x="0" y="3024323"/>
          <a:ext cx="8640960"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3ECA8C-CDE3-484C-A74A-4445873E7486}">
      <dsp:nvSpPr>
        <dsp:cNvPr id="0" name=""/>
        <dsp:cNvSpPr/>
      </dsp:nvSpPr>
      <dsp:spPr>
        <a:xfrm>
          <a:off x="411373" y="2367380"/>
          <a:ext cx="8227468" cy="10407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25" tIns="0" rIns="228625" bIns="0" numCol="1" spcCol="1270" anchor="ctr" anchorCtr="0">
          <a:noAutofit/>
        </a:bodyPr>
        <a:lstStyle/>
        <a:p>
          <a:pPr lvl="0" algn="l" defTabSz="1244600">
            <a:lnSpc>
              <a:spcPct val="90000"/>
            </a:lnSpc>
            <a:spcBef>
              <a:spcPct val="0"/>
            </a:spcBef>
            <a:spcAft>
              <a:spcPts val="0"/>
            </a:spcAft>
          </a:pPr>
          <a:endParaRPr lang="es-MX" sz="2800" kern="1200" dirty="0" smtClean="0"/>
        </a:p>
        <a:p>
          <a:pPr lvl="0" algn="l" defTabSz="1244600">
            <a:lnSpc>
              <a:spcPct val="90000"/>
            </a:lnSpc>
            <a:spcBef>
              <a:spcPct val="0"/>
            </a:spcBef>
            <a:spcAft>
              <a:spcPts val="0"/>
            </a:spcAft>
          </a:pPr>
          <a:r>
            <a:rPr lang="es-MX" sz="2500" kern="1200" dirty="0" smtClean="0"/>
            <a:t>PRÓXIMAS A VENCERSE</a:t>
          </a:r>
        </a:p>
        <a:p>
          <a:pPr lvl="0" algn="l" defTabSz="1244600">
            <a:lnSpc>
              <a:spcPct val="90000"/>
            </a:lnSpc>
            <a:spcBef>
              <a:spcPct val="0"/>
            </a:spcBef>
            <a:spcAft>
              <a:spcPts val="0"/>
            </a:spcAft>
          </a:pPr>
          <a:r>
            <a:rPr lang="es-MX" sz="2500" kern="1200" smtClean="0"/>
            <a:t>(Tercer </a:t>
          </a:r>
          <a:r>
            <a:rPr lang="es-MX" sz="2500" kern="1200" dirty="0" smtClean="0"/>
            <a:t>trimestre de 2016):	            		             2 </a:t>
          </a:r>
          <a:r>
            <a:rPr lang="es-MX" sz="2500" kern="1200" dirty="0" smtClean="0">
              <a:hlinkClick xmlns:r="http://schemas.openxmlformats.org/officeDocument/2006/relationships" r:id="" action="ppaction://hlinksldjump"/>
            </a:rPr>
            <a:t>.</a:t>
          </a:r>
          <a:endParaRPr lang="es-MX" sz="2500" kern="1200" dirty="0" smtClean="0"/>
        </a:p>
        <a:p>
          <a:pPr lvl="0" algn="l" defTabSz="1244600">
            <a:lnSpc>
              <a:spcPct val="90000"/>
            </a:lnSpc>
            <a:spcBef>
              <a:spcPct val="0"/>
            </a:spcBef>
            <a:spcAft>
              <a:spcPct val="35000"/>
            </a:spcAft>
          </a:pPr>
          <a:endParaRPr lang="es-MX" sz="900" kern="1200" dirty="0" smtClean="0"/>
        </a:p>
        <a:p>
          <a:pPr lvl="0" algn="l" defTabSz="1244600">
            <a:lnSpc>
              <a:spcPct val="90000"/>
            </a:lnSpc>
            <a:spcBef>
              <a:spcPct val="0"/>
            </a:spcBef>
            <a:spcAft>
              <a:spcPct val="35000"/>
            </a:spcAft>
          </a:pPr>
          <a:endParaRPr lang="es-CO" sz="200" kern="1200" dirty="0"/>
        </a:p>
      </dsp:txBody>
      <dsp:txXfrm>
        <a:off x="462176" y="2418183"/>
        <a:ext cx="8125862" cy="9390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9B95587-273F-410D-A590-A10B34E4BEE7}" type="datetimeFigureOut">
              <a:rPr lang="es-CO" smtClean="0"/>
              <a:t>25/07/2016</a:t>
            </a:fld>
            <a:endParaRPr lang="es-CO"/>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72A0AC5-F40D-4B9F-A325-5C1799BE5B39}" type="slidenum">
              <a:rPr lang="es-CO" smtClean="0"/>
              <a:t>‹Nº›</a:t>
            </a:fld>
            <a:endParaRPr lang="es-CO"/>
          </a:p>
        </p:txBody>
      </p:sp>
    </p:spTree>
    <p:extLst>
      <p:ext uri="{BB962C8B-B14F-4D97-AF65-F5344CB8AC3E}">
        <p14:creationId xmlns:p14="http://schemas.microsoft.com/office/powerpoint/2010/main" val="306268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460D1703-ACE4-420A-821C-51DE8E173ABF}" type="datetimeFigureOut">
              <a:rPr lang="es-ES"/>
              <a:pPr>
                <a:defRPr/>
              </a:pPr>
              <a:t>25/07/2016</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pPr lvl="0"/>
            <a:endParaRPr lang="es-ES" noProof="0" smtClean="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C1D1E2E-2358-40A7-B802-0AC69B49B2DC}" type="slidenum">
              <a:rPr lang="es-ES"/>
              <a:pPr>
                <a:defRPr/>
              </a:pPr>
              <a:t>‹Nº›</a:t>
            </a:fld>
            <a:endParaRPr lang="es-ES"/>
          </a:p>
        </p:txBody>
      </p:sp>
    </p:spTree>
    <p:extLst>
      <p:ext uri="{BB962C8B-B14F-4D97-AF65-F5344CB8AC3E}">
        <p14:creationId xmlns:p14="http://schemas.microsoft.com/office/powerpoint/2010/main" val="129048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lvl1pPr>
              <a:defRPr>
                <a:solidFill>
                  <a:schemeClr val="tx2">
                    <a:lumMod val="60000"/>
                    <a:lumOff val="40000"/>
                  </a:schemeClr>
                </a:solidFill>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pic>
        <p:nvPicPr>
          <p:cNvPr id="9" name="8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Tree>
    <p:extLst>
      <p:ext uri="{BB962C8B-B14F-4D97-AF65-F5344CB8AC3E}">
        <p14:creationId xmlns:p14="http://schemas.microsoft.com/office/powerpoint/2010/main" val="9387012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7" name="3 Marcador de fecha"/>
          <p:cNvSpPr>
            <a:spLocks noGrp="1"/>
          </p:cNvSpPr>
          <p:nvPr>
            <p:ph type="dt" sz="half" idx="10"/>
          </p:nvPr>
        </p:nvSpPr>
        <p:spPr/>
        <p:txBody>
          <a:bodyPr/>
          <a:lstStyle>
            <a:lvl1pPr>
              <a:defRPr/>
            </a:lvl1pPr>
          </a:lstStyle>
          <a:p>
            <a:pPr>
              <a:defRPr/>
            </a:pPr>
            <a:fld id="{7DA63B11-977F-4743-96A8-4B85430EE86B}" type="datetimeFigureOut">
              <a:rPr lang="es-ES"/>
              <a:pPr>
                <a:defRPr/>
              </a:pPr>
              <a:t>25/07/2016</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F2B26EA-FA4B-4855-AECD-10A6642E8768}" type="slidenum">
              <a:rPr lang="es-ES"/>
              <a:pPr>
                <a:defRPr/>
              </a:pPr>
              <a:t>‹Nº›</a:t>
            </a:fld>
            <a:endParaRPr lang="es-ES"/>
          </a:p>
        </p:txBody>
      </p:sp>
      <p:pic>
        <p:nvPicPr>
          <p:cNvPr id="11" name="10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3" name="12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22240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5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7" name="6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 name="2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1525028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4" name="3 Rectángulo"/>
          <p:cNvSpPr/>
          <p:nvPr userDrawn="1"/>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 name="1 Título"/>
          <p:cNvSpPr>
            <a:spLocks noGrp="1"/>
          </p:cNvSpPr>
          <p:nvPr>
            <p:ph type="title"/>
          </p:nvPr>
        </p:nvSpPr>
        <p:spPr>
          <a:xfrm>
            <a:off x="1720850" y="4714884"/>
            <a:ext cx="5851546" cy="652455"/>
          </a:xfrm>
        </p:spPr>
        <p:txBody>
          <a:bodyPr anchor="b"/>
          <a:lstStyle>
            <a:lvl1pPr algn="ctr">
              <a:defRPr sz="22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428604"/>
            <a:ext cx="5637232" cy="4298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6" name="3 Marcador de fecha"/>
          <p:cNvSpPr>
            <a:spLocks noGrp="1"/>
          </p:cNvSpPr>
          <p:nvPr>
            <p:ph type="dt" sz="half" idx="10"/>
          </p:nvPr>
        </p:nvSpPr>
        <p:spPr/>
        <p:txBody>
          <a:bodyPr/>
          <a:lstStyle>
            <a:lvl1pPr>
              <a:defRPr/>
            </a:lvl1pPr>
          </a:lstStyle>
          <a:p>
            <a:pPr>
              <a:defRPr/>
            </a:pPr>
            <a:fld id="{4B42C719-70E1-4D6E-903D-C00A4E1955DB}" type="datetimeFigureOut">
              <a:rPr lang="es-ES"/>
              <a:pPr>
                <a:defRPr/>
              </a:pPr>
              <a:t>25/07/2016</a:t>
            </a:fld>
            <a:endParaRPr lang="es-ES"/>
          </a:p>
        </p:txBody>
      </p:sp>
      <p:sp>
        <p:nvSpPr>
          <p:cNvPr id="7" name="4 Marcador de pie de página"/>
          <p:cNvSpPr>
            <a:spLocks noGrp="1"/>
          </p:cNvSpPr>
          <p:nvPr>
            <p:ph type="ftr" sz="quarter" idx="11"/>
          </p:nvPr>
        </p:nvSpPr>
        <p:spPr/>
        <p:txBody>
          <a:bodyPr/>
          <a:lstStyle>
            <a:lvl1pPr>
              <a:defRPr/>
            </a:lvl1pPr>
          </a:lstStyle>
          <a:p>
            <a:pPr>
              <a:defRPr/>
            </a:pPr>
            <a:endParaRPr lang="es-ES"/>
          </a:p>
        </p:txBody>
      </p:sp>
      <p:sp>
        <p:nvSpPr>
          <p:cNvPr id="8" name="5 Marcador de número de diapositiva"/>
          <p:cNvSpPr>
            <a:spLocks noGrp="1"/>
          </p:cNvSpPr>
          <p:nvPr>
            <p:ph type="sldNum" sz="quarter" idx="12"/>
          </p:nvPr>
        </p:nvSpPr>
        <p:spPr/>
        <p:txBody>
          <a:bodyPr/>
          <a:lstStyle>
            <a:lvl1pPr>
              <a:defRPr/>
            </a:lvl1pPr>
          </a:lstStyle>
          <a:p>
            <a:pPr>
              <a:defRPr/>
            </a:pPr>
            <a:fld id="{8D69F176-EFAC-476E-A100-82FCE2B13E5D}" type="slidenum">
              <a:rPr lang="es-ES"/>
              <a:pPr>
                <a:defRPr/>
              </a:pPr>
              <a:t>‹Nº›</a:t>
            </a:fld>
            <a:endParaRPr lang="es-ES"/>
          </a:p>
        </p:txBody>
      </p:sp>
      <p:pic>
        <p:nvPicPr>
          <p:cNvPr id="10" name="9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3">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extLst>
      <p:ext uri="{BB962C8B-B14F-4D97-AF65-F5344CB8AC3E}">
        <p14:creationId xmlns:p14="http://schemas.microsoft.com/office/powerpoint/2010/main" val="7341933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1"/>
            <a:ext cx="8229600" cy="413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89852C0-83AC-45BD-8080-8739EC462417}" type="datetimeFigureOut">
              <a:rPr lang="es-ES"/>
              <a:pPr>
                <a:defRPr/>
              </a:pPr>
              <a:t>25/07/2016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C1719B8-940F-4129-85A9-4F3830CCB4DF}" type="slidenum">
              <a:rPr lang="es-ES"/>
              <a:pPr>
                <a:defRPr/>
              </a:pPr>
              <a:t>‹Nº›</a:t>
            </a:fld>
            <a:endParaRPr lang="es-ES"/>
          </a:p>
        </p:txBody>
      </p:sp>
      <p:sp>
        <p:nvSpPr>
          <p:cNvPr id="7" name="6 Rectángulo"/>
          <p:cNvSpPr/>
          <p:nvPr/>
        </p:nvSpPr>
        <p:spPr>
          <a:xfrm>
            <a:off x="0" y="6000750"/>
            <a:ext cx="9144000" cy="857250"/>
          </a:xfrm>
          <a:prstGeom prst="rect">
            <a:avLst/>
          </a:prstGeom>
          <a:solidFill>
            <a:srgbClr val="1C348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6091046"/>
            <a:ext cx="2185421" cy="676657"/>
          </a:xfrm>
          <a:prstGeom prst="rect">
            <a:avLst/>
          </a:prstGeom>
        </p:spPr>
      </p:pic>
      <p:sp>
        <p:nvSpPr>
          <p:cNvPr id="16" name="15 Rectángulo redondeado"/>
          <p:cNvSpPr/>
          <p:nvPr userDrawn="1"/>
        </p:nvSpPr>
        <p:spPr>
          <a:xfrm>
            <a:off x="5868144" y="6086854"/>
            <a:ext cx="3288060" cy="6850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7" name="16 Imagen"/>
          <p:cNvPicPr>
            <a:picLocks noChangeAspect="1"/>
          </p:cNvPicPr>
          <p:nvPr userDrawn="1"/>
        </p:nvPicPr>
        <p:blipFill rotWithShape="1">
          <a:blip r:embed="rId7">
            <a:extLst>
              <a:ext uri="{28A0092B-C50C-407E-A947-70E740481C1C}">
                <a14:useLocalDpi xmlns:a14="http://schemas.microsoft.com/office/drawing/2010/main" val="0"/>
              </a:ext>
            </a:extLst>
          </a:blip>
          <a:srcRect t="7223" b="8077"/>
          <a:stretch/>
        </p:blipFill>
        <p:spPr>
          <a:xfrm>
            <a:off x="6061866" y="6093296"/>
            <a:ext cx="2827787" cy="680848"/>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timing>
    <p:tnLst>
      <p:par>
        <p:cTn id="1" dur="indefinite" restart="never" nodeType="tmRoot"/>
      </p:par>
    </p:tnLst>
  </p:timing>
  <p:txStyles>
    <p:titleStyle>
      <a:lvl1pPr algn="ctr" rtl="0" eaLnBrk="0" fontAlgn="base" hangingPunct="0">
        <a:spcBef>
          <a:spcPct val="0"/>
        </a:spcBef>
        <a:spcAft>
          <a:spcPct val="0"/>
        </a:spcAft>
        <a:defRPr sz="3600" b="1" kern="1200">
          <a:solidFill>
            <a:srgbClr val="558ED5"/>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gestiondocumental.cra.gov.co/orfeonew/busqueda/busquedaPiloto.php?PHPSESSID=160406094859o1921682560DVERA&amp;FormName=Search&amp;FormAction=search&amp;s_RADI_NUME_RADI=&amp;s_DOCTO=&amp;s_SGD_EXP_SUBEXPEDIENTE=&amp;s_solo_nomb=All&amp;s_RADI_NOMB=contaduria&amp;s_entrada=9999&amp;s_desde_dia=1&amp;s_desde_mes=3&amp;s_desde_ano=2016&amp;s_hasta_dia=6&amp;s_hasta_mes=4&amp;s_hasta_ano=2016&amp;s_TDOC_CODI=9999&amp;s_RADI_DEPE_ACTU=&amp;Busqueda=B%C3%BAsqued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19 Imagen" descr="Ambiente.jpg"/>
          <p:cNvPicPr>
            <a:picLocks noChangeAspect="1"/>
          </p:cNvPicPr>
          <p:nvPr/>
        </p:nvPicPr>
        <p:blipFill>
          <a:blip r:embed="rId2" cstate="print"/>
          <a:stretch>
            <a:fillRect/>
          </a:stretch>
        </p:blipFill>
        <p:spPr>
          <a:xfrm>
            <a:off x="9128" y="-101"/>
            <a:ext cx="9180000" cy="6885000"/>
          </a:xfrm>
          <a:prstGeom prst="rect">
            <a:avLst/>
          </a:prstGeom>
        </p:spPr>
      </p:pic>
      <p:sp>
        <p:nvSpPr>
          <p:cNvPr id="5" name="4 Rectángulo"/>
          <p:cNvSpPr/>
          <p:nvPr/>
        </p:nvSpPr>
        <p:spPr>
          <a:xfrm>
            <a:off x="0" y="3861048"/>
            <a:ext cx="9144000" cy="144016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nvGrpSpPr>
          <p:cNvPr id="4" name="3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7" name="1 Título"/>
          <p:cNvSpPr txBox="1">
            <a:spLocks/>
          </p:cNvSpPr>
          <p:nvPr/>
        </p:nvSpPr>
        <p:spPr bwMode="auto">
          <a:xfrm>
            <a:off x="535434" y="3795315"/>
            <a:ext cx="8501062"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tx2">
                    <a:lumMod val="60000"/>
                    <a:lumOff val="40000"/>
                  </a:schemeClr>
                </a:solidFill>
                <a:latin typeface="+mj-lt"/>
                <a:ea typeface="+mj-ea"/>
                <a:cs typeface="+mj-cs"/>
              </a:defRPr>
            </a:lvl1pPr>
            <a:lvl2pPr algn="ctr" rtl="0" eaLnBrk="0" fontAlgn="base" hangingPunct="0">
              <a:spcBef>
                <a:spcPct val="0"/>
              </a:spcBef>
              <a:spcAft>
                <a:spcPct val="0"/>
              </a:spcAft>
              <a:defRPr sz="3600" b="1">
                <a:solidFill>
                  <a:srgbClr val="558ED5"/>
                </a:solidFill>
                <a:latin typeface="Calibri" pitchFamily="34" charset="0"/>
              </a:defRPr>
            </a:lvl2pPr>
            <a:lvl3pPr algn="ctr" rtl="0" eaLnBrk="0" fontAlgn="base" hangingPunct="0">
              <a:spcBef>
                <a:spcPct val="0"/>
              </a:spcBef>
              <a:spcAft>
                <a:spcPct val="0"/>
              </a:spcAft>
              <a:defRPr sz="3600" b="1">
                <a:solidFill>
                  <a:srgbClr val="558ED5"/>
                </a:solidFill>
                <a:latin typeface="Calibri" pitchFamily="34" charset="0"/>
              </a:defRPr>
            </a:lvl3pPr>
            <a:lvl4pPr algn="ctr" rtl="0" eaLnBrk="0" fontAlgn="base" hangingPunct="0">
              <a:spcBef>
                <a:spcPct val="0"/>
              </a:spcBef>
              <a:spcAft>
                <a:spcPct val="0"/>
              </a:spcAft>
              <a:defRPr sz="3600" b="1">
                <a:solidFill>
                  <a:srgbClr val="558ED5"/>
                </a:solidFill>
                <a:latin typeface="Calibri" pitchFamily="34" charset="0"/>
              </a:defRPr>
            </a:lvl4pPr>
            <a:lvl5pPr algn="ctr" rtl="0" eaLnBrk="0" fontAlgn="base" hangingPunct="0">
              <a:spcBef>
                <a:spcPct val="0"/>
              </a:spcBef>
              <a:spcAft>
                <a:spcPct val="0"/>
              </a:spcAft>
              <a:defRPr sz="3600" b="1">
                <a:solidFill>
                  <a:srgbClr val="558ED5"/>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s-MX" dirty="0" smtClean="0">
                <a:solidFill>
                  <a:schemeClr val="tx1"/>
                </a:solidFill>
              </a:rPr>
              <a:t>Control Interno </a:t>
            </a:r>
          </a:p>
          <a:p>
            <a:pPr algn="l" eaLnBrk="1" hangingPunct="1"/>
            <a:r>
              <a:rPr lang="es-MX" dirty="0" smtClean="0">
                <a:solidFill>
                  <a:schemeClr val="tx1"/>
                </a:solidFill>
              </a:rPr>
              <a:t>Seguimiento al Plan de Mejoramiento de la CGR-2013-2014</a:t>
            </a:r>
            <a:endParaRPr lang="es-ES" dirty="0" smtClean="0">
              <a:solidFill>
                <a:schemeClr val="tx1"/>
              </a:solidFill>
            </a:endParaRPr>
          </a:p>
        </p:txBody>
      </p:sp>
      <p:sp>
        <p:nvSpPr>
          <p:cNvPr id="21" name="20 CuadroTexto"/>
          <p:cNvSpPr txBox="1"/>
          <p:nvPr/>
        </p:nvSpPr>
        <p:spPr>
          <a:xfrm>
            <a:off x="683568" y="5684570"/>
            <a:ext cx="3013451" cy="1200329"/>
          </a:xfrm>
          <a:prstGeom prst="rect">
            <a:avLst/>
          </a:prstGeom>
          <a:noFill/>
        </p:spPr>
        <p:txBody>
          <a:bodyPr wrap="square" rtlCol="0">
            <a:spAutoFit/>
          </a:bodyPr>
          <a:lstStyle/>
          <a:p>
            <a:pPr eaLnBrk="1" hangingPunct="1"/>
            <a:r>
              <a:rPr lang="es-MX" sz="3600" b="1" dirty="0" smtClean="0">
                <a:latin typeface="+mj-lt"/>
                <a:ea typeface="+mj-ea"/>
                <a:cs typeface="+mj-cs"/>
              </a:rPr>
              <a:t>Julio 25 </a:t>
            </a:r>
            <a:r>
              <a:rPr lang="es-MX" sz="3600" b="1" dirty="0">
                <a:latin typeface="+mj-lt"/>
                <a:ea typeface="+mj-ea"/>
                <a:cs typeface="+mj-cs"/>
              </a:rPr>
              <a:t>de </a:t>
            </a:r>
            <a:r>
              <a:rPr lang="es-MX" sz="3600" b="1" dirty="0" smtClean="0">
                <a:latin typeface="+mj-lt"/>
                <a:ea typeface="+mj-ea"/>
                <a:cs typeface="+mj-cs"/>
              </a:rPr>
              <a:t>2016</a:t>
            </a:r>
            <a:endParaRPr lang="es-ES" sz="3600" b="1" dirty="0">
              <a:latin typeface="+mj-lt"/>
              <a:ea typeface="+mj-ea"/>
              <a:cs typeface="+mj-cs"/>
            </a:endParaRPr>
          </a:p>
        </p:txBody>
      </p:sp>
      <p:sp>
        <p:nvSpPr>
          <p:cNvPr id="19" name="18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22" name="21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spTree>
    <p:extLst>
      <p:ext uri="{BB962C8B-B14F-4D97-AF65-F5344CB8AC3E}">
        <p14:creationId xmlns:p14="http://schemas.microsoft.com/office/powerpoint/2010/main" val="318549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836759380"/>
              </p:ext>
            </p:extLst>
          </p:nvPr>
        </p:nvGraphicFramePr>
        <p:xfrm>
          <a:off x="179511" y="1700808"/>
          <a:ext cx="8856984" cy="4176464"/>
        </p:xfrm>
        <a:graphic>
          <a:graphicData uri="http://schemas.openxmlformats.org/drawingml/2006/table">
            <a:tbl>
              <a:tblPr firstRow="1" firstCol="1" lastRow="1" lastCol="1" bandRow="1" bandCol="1">
                <a:tableStyleId>{5C22544A-7EE6-4342-B048-85BDC9FD1C3A}</a:tableStyleId>
              </a:tblPr>
              <a:tblGrid>
                <a:gridCol w="731982"/>
                <a:gridCol w="2122748"/>
                <a:gridCol w="2517538"/>
                <a:gridCol w="1016375"/>
                <a:gridCol w="1597161"/>
                <a:gridCol w="871180"/>
              </a:tblGrid>
              <a:tr h="78249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393969">
                <a:tc>
                  <a:txBody>
                    <a:bodyPr/>
                    <a:lstStyle/>
                    <a:p>
                      <a:pPr algn="ctr"/>
                      <a:endParaRPr lang="es-MX" sz="1100" b="0" dirty="0" smtClean="0">
                        <a:solidFill>
                          <a:schemeClr val="tx1"/>
                        </a:solidFill>
                      </a:endParaRPr>
                    </a:p>
                    <a:p>
                      <a:pPr algn="ctr"/>
                      <a:endParaRPr lang="es-MX" sz="1100" b="0" dirty="0" smtClean="0">
                        <a:solidFill>
                          <a:schemeClr val="tx1"/>
                        </a:solidFill>
                      </a:endParaRPr>
                    </a:p>
                    <a:p>
                      <a:pPr algn="ctr"/>
                      <a:endParaRPr lang="es-MX" sz="1100" b="0" dirty="0" smtClean="0">
                        <a:solidFill>
                          <a:schemeClr val="tx1"/>
                        </a:solidFill>
                      </a:endParaRPr>
                    </a:p>
                    <a:p>
                      <a:pPr algn="ctr"/>
                      <a:r>
                        <a:rPr lang="es-MX" sz="1100" b="0" dirty="0" smtClean="0">
                          <a:solidFill>
                            <a:schemeClr val="tx1"/>
                          </a:solidFill>
                        </a:rPr>
                        <a:t>4</a:t>
                      </a:r>
                      <a:endParaRPr lang="es-CO" sz="1100" b="0" dirty="0">
                        <a:solidFill>
                          <a:schemeClr val="tx1"/>
                        </a:solidFill>
                      </a:endParaRPr>
                    </a:p>
                  </a:txBody>
                  <a:tcPr marL="0" marR="0" marT="0" marB="0">
                    <a:solidFill>
                      <a:schemeClr val="accent1">
                        <a:lumMod val="40000"/>
                        <a:lumOff val="60000"/>
                      </a:schemeClr>
                    </a:solidFill>
                  </a:tcPr>
                </a:tc>
                <a:tc>
                  <a:txBody>
                    <a:bodyPr/>
                    <a:lstStyle/>
                    <a:p>
                      <a:endParaRPr lang="es-MX" sz="1100" dirty="0" smtClean="0">
                        <a:solidFill>
                          <a:schemeClr val="tx1"/>
                        </a:solidFill>
                      </a:endParaRPr>
                    </a:p>
                    <a:p>
                      <a:endParaRPr lang="es-MX" sz="11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Revisar y documentar en el Comité SIGC, los cambios que se propongan para el Plan de Acción.</a:t>
                      </a:r>
                    </a:p>
                    <a:p>
                      <a:endParaRPr lang="es-MX" sz="1100" dirty="0" smtClean="0">
                        <a:solidFill>
                          <a:schemeClr val="tx1"/>
                        </a:solidFill>
                      </a:endParaRPr>
                    </a:p>
                    <a:p>
                      <a:endParaRPr lang="es-MX" sz="1100" dirty="0" smtClean="0">
                        <a:solidFill>
                          <a:schemeClr val="tx1"/>
                        </a:solidFill>
                      </a:endParaRPr>
                    </a:p>
                    <a:p>
                      <a:r>
                        <a:rPr lang="es-MX" sz="1100" b="1" dirty="0" smtClean="0">
                          <a:solidFill>
                            <a:schemeClr val="tx1"/>
                          </a:solidFill>
                        </a:rPr>
                        <a:t>UNIDAD</a:t>
                      </a:r>
                      <a:r>
                        <a:rPr lang="es-MX" sz="1100" b="1" baseline="0" dirty="0" smtClean="0">
                          <a:solidFill>
                            <a:schemeClr val="tx1"/>
                          </a:solidFill>
                        </a:rPr>
                        <a:t> DE MEJORA/CANTIDADES:</a:t>
                      </a:r>
                    </a:p>
                    <a:p>
                      <a:endParaRPr lang="es-CO" sz="1100" b="1" dirty="0" smtClean="0">
                        <a:solidFill>
                          <a:schemeClr val="tx1"/>
                        </a:solidFill>
                      </a:endParaRPr>
                    </a:p>
                    <a:p>
                      <a:r>
                        <a:rPr lang="es-CO" sz="1100" b="0" dirty="0" smtClean="0">
                          <a:solidFill>
                            <a:schemeClr val="tx1"/>
                          </a:solidFill>
                        </a:rPr>
                        <a:t>-Acta de Comité SIGC que evidencie la actualización del plan de acción en caso de identificarse la necesidad.</a:t>
                      </a:r>
                    </a:p>
                    <a:p>
                      <a:endParaRPr lang="es-MX" sz="1100" b="0" dirty="0" smtClean="0">
                        <a:solidFill>
                          <a:schemeClr val="tx1"/>
                        </a:solidFill>
                      </a:endParaRPr>
                    </a:p>
                    <a:p>
                      <a:r>
                        <a:rPr lang="es-MX" sz="1100" b="0" dirty="0" smtClean="0">
                          <a:solidFill>
                            <a:schemeClr val="tx1"/>
                          </a:solidFill>
                        </a:rPr>
                        <a:t>-1</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N°6 del 31 de mayo, La Dra. Patricia Pinzón Durán, solicita al Director ejecutivo, la aprobación para modificar la fecha de publicación del Plan Estratégico Quinquenal que en el plan de acción está para el 30 de junio y deberá cambiarse para el 30 de septiembre, modificación que fue aprobada por el</a:t>
                      </a:r>
                      <a:r>
                        <a:rPr lang="es-CO" sz="1100" b="0" kern="1200" baseline="0" dirty="0" smtClean="0">
                          <a:solidFill>
                            <a:schemeClr val="tx1"/>
                          </a:solidFill>
                          <a:effectLst/>
                          <a:latin typeface="+mn-lt"/>
                          <a:ea typeface="+mn-ea"/>
                          <a:cs typeface="+mn-cs"/>
                        </a:rPr>
                        <a:t> Director</a:t>
                      </a:r>
                      <a:r>
                        <a:rPr lang="es-CO" sz="1100" b="0" kern="1200" dirty="0" smtClean="0">
                          <a:solidFill>
                            <a:schemeClr val="tx1"/>
                          </a:solidFill>
                          <a:effectLst/>
                          <a:latin typeface="+mn-lt"/>
                          <a:ea typeface="+mn-ea"/>
                          <a:cs typeface="+mn-cs"/>
                        </a:rPr>
                        <a:t>. En lo que respecta a</a:t>
                      </a:r>
                      <a:r>
                        <a:rPr lang="es-CO" sz="1100" b="0" kern="1200" baseline="0" dirty="0" smtClean="0">
                          <a:solidFill>
                            <a:schemeClr val="tx1"/>
                          </a:solidFill>
                          <a:effectLst/>
                          <a:latin typeface="+mn-lt"/>
                          <a:ea typeface="+mn-ea"/>
                          <a:cs typeface="+mn-cs"/>
                        </a:rPr>
                        <a:t> las modificaciones de la agenda regulatoria, las mismas serán presentadas en la sesión de la Comisión y posteriormente en el Comité SIGC</a:t>
                      </a:r>
                      <a:r>
                        <a:rPr lang="es-CO" sz="1000" b="0" kern="1200" baseline="0" dirty="0" smtClean="0">
                          <a:solidFill>
                            <a:schemeClr val="tx1"/>
                          </a:solidFill>
                          <a:effectLst/>
                          <a:latin typeface="+mn-lt"/>
                          <a:ea typeface="+mn-ea"/>
                          <a:cs typeface="+mn-cs"/>
                        </a:rPr>
                        <a:t>.</a:t>
                      </a:r>
                      <a:endParaRPr lang="es-CO" sz="1000" b="0" dirty="0" smtClean="0">
                        <a:solidFill>
                          <a:schemeClr val="tx1"/>
                        </a:solidFill>
                        <a:latin typeface="+mn-lt"/>
                      </a:endParaRPr>
                    </a:p>
                    <a:p>
                      <a:endParaRPr lang="es-CO" sz="1100" dirty="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Oficina Asesora de Planeación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Abril   </a:t>
                      </a:r>
                      <a:r>
                        <a:rPr lang="es-MX" sz="1100" b="0" smtClean="0">
                          <a:solidFill>
                            <a:schemeClr val="tx1"/>
                          </a:solidFill>
                          <a:effectLst/>
                          <a:latin typeface="Calibri"/>
                          <a:ea typeface="Calibri"/>
                          <a:cs typeface="Times New Roman"/>
                        </a:rPr>
                        <a:t>-  (2º</a:t>
                      </a:r>
                      <a:r>
                        <a:rPr lang="es-MX" sz="1100" b="0" baseline="0" smtClean="0">
                          <a:solidFill>
                            <a:schemeClr val="tx1"/>
                          </a:solidFill>
                          <a:effectLst/>
                          <a:latin typeface="Calibri"/>
                          <a:ea typeface="Calibri"/>
                          <a:cs typeface="Times New Roman"/>
                        </a:rPr>
                        <a:t> </a:t>
                      </a:r>
                      <a:r>
                        <a:rPr lang="es-MX" sz="1100" b="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trimestre)</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419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003780870"/>
              </p:ext>
            </p:extLst>
          </p:nvPr>
        </p:nvGraphicFramePr>
        <p:xfrm>
          <a:off x="35496" y="1700808"/>
          <a:ext cx="9000999" cy="4032448"/>
        </p:xfrm>
        <a:graphic>
          <a:graphicData uri="http://schemas.openxmlformats.org/drawingml/2006/table">
            <a:tbl>
              <a:tblPr firstRow="1" firstCol="1" lastRow="1" lastCol="1" bandRow="1" bandCol="1">
                <a:tableStyleId>{5C22544A-7EE6-4342-B048-85BDC9FD1C3A}</a:tableStyleId>
              </a:tblPr>
              <a:tblGrid>
                <a:gridCol w="743884"/>
                <a:gridCol w="2157264"/>
                <a:gridCol w="2571460"/>
                <a:gridCol w="1019914"/>
                <a:gridCol w="1623131"/>
                <a:gridCol w="885346"/>
              </a:tblGrid>
              <a:tr h="122251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809932">
                <a:tc>
                  <a:txBody>
                    <a:bodyPr/>
                    <a:lstStyle/>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endParaRPr lang="es-MX" sz="1100" i="0" dirty="0" smtClean="0">
                        <a:solidFill>
                          <a:schemeClr val="tx1"/>
                        </a:solidFill>
                      </a:endParaRPr>
                    </a:p>
                    <a:p>
                      <a:pPr algn="ctr"/>
                      <a:r>
                        <a:rPr lang="es-MX" sz="1100" i="0" dirty="0" smtClean="0">
                          <a:solidFill>
                            <a:schemeClr val="tx1"/>
                          </a:solidFill>
                        </a:rPr>
                        <a:t>5</a:t>
                      </a:r>
                      <a:endParaRPr lang="es-CO" sz="1100" i="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Expedir las resoluciones de los prestadores que no envían la liquidación y que se encuentran reportados en el SUI.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1" i="0" kern="1200" dirty="0" smtClean="0">
                          <a:solidFill>
                            <a:schemeClr val="tx1"/>
                          </a:solidFill>
                          <a:effectLst/>
                          <a:latin typeface="+mn-lt"/>
                          <a:ea typeface="+mn-ea"/>
                          <a:cs typeface="+mn-cs"/>
                        </a:rPr>
                        <a:t>UNIDAD DE MEDIDA/CANTIDADES:</a:t>
                      </a:r>
                      <a:r>
                        <a:rPr lang="es-CO" sz="1100" b="0" i="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-Resoluciones expedidas sobre los prestadores que no  envían la liquidación y que  encuentran reportados en el SUI.</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-90%</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La Subdirección Administrativa y Financiera al 30 de junio de 2016, ha </a:t>
                      </a:r>
                      <a:r>
                        <a:rPr lang="es-CO" sz="1100" b="0" i="0" kern="1200" smtClean="0">
                          <a:solidFill>
                            <a:schemeClr val="dk1"/>
                          </a:solidFill>
                          <a:effectLst/>
                          <a:latin typeface="+mn-lt"/>
                          <a:ea typeface="+mn-ea"/>
                          <a:cs typeface="+mn-cs"/>
                        </a:rPr>
                        <a:t>liquidado 675 resoluciones expedidas sobre los  prestadores que no envían</a:t>
                      </a:r>
                      <a:r>
                        <a:rPr lang="es-CO" sz="1100" b="0" i="0" kern="1200" baseline="0" smtClean="0">
                          <a:solidFill>
                            <a:schemeClr val="dk1"/>
                          </a:solidFill>
                          <a:effectLst/>
                          <a:latin typeface="+mn-lt"/>
                          <a:ea typeface="+mn-ea"/>
                          <a:cs typeface="+mn-cs"/>
                        </a:rPr>
                        <a:t> liquidación y se encuentran reportados en el SUI</a:t>
                      </a:r>
                      <a:r>
                        <a:rPr lang="es-CO" sz="1100" b="0" i="0" kern="120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correspondientes a la vigencia 2015, que corresponde a estados financieros del 2014, que</a:t>
                      </a:r>
                      <a:r>
                        <a:rPr lang="es-CO" sz="1100" b="0" i="0" kern="1200" baseline="0" dirty="0" smtClean="0">
                          <a:solidFill>
                            <a:schemeClr val="dk1"/>
                          </a:solidFill>
                          <a:effectLst/>
                          <a:latin typeface="+mn-lt"/>
                          <a:ea typeface="+mn-ea"/>
                          <a:cs typeface="+mn-cs"/>
                        </a:rPr>
                        <a:t> fue</a:t>
                      </a:r>
                      <a:r>
                        <a:rPr lang="es-CO" sz="1100" b="0" i="0" kern="1200" dirty="0" smtClean="0">
                          <a:solidFill>
                            <a:schemeClr val="dk1"/>
                          </a:solidFill>
                          <a:effectLst/>
                          <a:latin typeface="+mn-lt"/>
                          <a:ea typeface="+mn-ea"/>
                          <a:cs typeface="+mn-cs"/>
                        </a:rPr>
                        <a:t> la información suministrada a la Contraloría.</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La cifra es superior a la señalada por </a:t>
                      </a:r>
                      <a:r>
                        <a:rPr lang="es-CO" sz="1100" b="0" i="0" kern="1200" smtClean="0">
                          <a:solidFill>
                            <a:schemeClr val="dk1"/>
                          </a:solidFill>
                          <a:effectLst/>
                          <a:latin typeface="+mn-lt"/>
                          <a:ea typeface="+mn-ea"/>
                          <a:cs typeface="+mn-cs"/>
                        </a:rPr>
                        <a:t>la CGR</a:t>
                      </a:r>
                      <a:r>
                        <a:rPr lang="es-CO" sz="1100" b="0" i="0" kern="1200" baseline="0" smtClean="0">
                          <a:solidFill>
                            <a:schemeClr val="dk1"/>
                          </a:solidFill>
                          <a:effectLst/>
                          <a:latin typeface="+mn-lt"/>
                          <a:ea typeface="+mn-ea"/>
                          <a:cs typeface="+mn-cs"/>
                        </a:rPr>
                        <a:t> (551/675)</a:t>
                      </a:r>
                      <a:r>
                        <a:rPr lang="es-CO" sz="1100" b="0" i="0" kern="1200" smtClean="0">
                          <a:solidFill>
                            <a:schemeClr val="dk1"/>
                          </a:solidFill>
                          <a:effectLst/>
                          <a:latin typeface="+mn-lt"/>
                          <a:ea typeface="+mn-ea"/>
                          <a:cs typeface="+mn-cs"/>
                        </a:rPr>
                        <a:t>.</a:t>
                      </a:r>
                      <a:endParaRPr lang="es-CO" sz="1100" b="0" i="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   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0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405013648"/>
              </p:ext>
            </p:extLst>
          </p:nvPr>
        </p:nvGraphicFramePr>
        <p:xfrm>
          <a:off x="35496" y="1700808"/>
          <a:ext cx="9073007" cy="3960440"/>
        </p:xfrm>
        <a:graphic>
          <a:graphicData uri="http://schemas.openxmlformats.org/drawingml/2006/table">
            <a:tbl>
              <a:tblPr firstRow="1" firstCol="1" lastRow="1" lastCol="1" bandRow="1" bandCol="1">
                <a:tableStyleId>{5C22544A-7EE6-4342-B048-85BDC9FD1C3A}</a:tableStyleId>
              </a:tblPr>
              <a:tblGrid>
                <a:gridCol w="749835"/>
                <a:gridCol w="2174522"/>
                <a:gridCol w="2592032"/>
                <a:gridCol w="1028073"/>
                <a:gridCol w="1636116"/>
                <a:gridCol w="892429"/>
              </a:tblGrid>
              <a:tr h="1134627">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a:t>
                      </a:r>
                      <a:r>
                        <a:rPr lang="es-MX" sz="1100" baseline="0" dirty="0" smtClean="0">
                          <a:effectLst/>
                        </a:rPr>
                        <a:t>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825813">
                <a:tc>
                  <a:txBody>
                    <a:bodyPr/>
                    <a:lstStyle/>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endParaRPr lang="es-MX" sz="1100" dirty="0" smtClean="0">
                        <a:solidFill>
                          <a:srgbClr val="FF0000"/>
                        </a:solidFill>
                      </a:endParaRPr>
                    </a:p>
                    <a:p>
                      <a:pPr algn="ctr"/>
                      <a:r>
                        <a:rPr lang="es-MX" sz="1100" dirty="0" smtClean="0">
                          <a:solidFill>
                            <a:schemeClr val="tx1"/>
                          </a:solidFill>
                        </a:rPr>
                        <a:t>7</a:t>
                      </a:r>
                      <a:endParaRPr lang="es-CO" sz="110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En la construcción de la Agenda Regulatoria se deben tener en cuenta aquellos proyectos que requieren de un acto administrativo previo, con el fin de establecer el cronograma respectivo.</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-Agenda Regulatoria con nota aclaratoria sobre los proyectos precedentes que se requieren para poder expedir todos los proyectos de la agenda de manera armonizada.</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- 1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endParaRPr lang="es-MX" sz="1100" dirty="0" smtClean="0">
                        <a:solidFill>
                          <a:srgbClr val="FF0000"/>
                        </a:solidFill>
                        <a:latin typeface="+mn-lt"/>
                      </a:endParaRPr>
                    </a:p>
                    <a:p>
                      <a:r>
                        <a:rPr lang="es-MX" sz="1100" b="0" dirty="0" smtClean="0">
                          <a:solidFill>
                            <a:schemeClr val="tx1"/>
                          </a:solidFill>
                          <a:latin typeface="+mn-lt"/>
                        </a:rPr>
                        <a:t>En la agenda regulatoria se encuentra  una casilla que  se denomina “proyecto precedente”, el cual contiene la descripción de los actos administrativos  que preceden</a:t>
                      </a:r>
                      <a:r>
                        <a:rPr lang="es-MX" sz="1100" b="0" baseline="0" dirty="0" smtClean="0">
                          <a:solidFill>
                            <a:schemeClr val="tx1"/>
                          </a:solidFill>
                          <a:latin typeface="+mn-lt"/>
                        </a:rPr>
                        <a:t> a un proyecto que se encuentra programado.</a:t>
                      </a:r>
                      <a:endParaRPr lang="es-CO" sz="1100" b="0" dirty="0">
                        <a:solidFill>
                          <a:schemeClr val="tx1"/>
                        </a:solidFill>
                        <a:latin typeface="+mn-lt"/>
                      </a:endParaRP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baseline="0" dirty="0" smtClean="0">
                          <a:solidFill>
                            <a:schemeClr val="tx1"/>
                          </a:solidFill>
                          <a:effectLst/>
                          <a:latin typeface="+mn-lt"/>
                          <a:ea typeface="Calibri"/>
                          <a:cs typeface="Times New Roman"/>
                        </a:rPr>
                        <a:t> </a:t>
                      </a:r>
                      <a:r>
                        <a:rPr lang="es-MX" sz="1100" b="0" dirty="0" smtClean="0">
                          <a:solidFill>
                            <a:schemeClr val="tx1"/>
                          </a:solidFill>
                          <a:effectLst/>
                          <a:latin typeface="+mn-lt"/>
                          <a:ea typeface="Calibri"/>
                          <a:cs typeface="Times New Roman"/>
                        </a:rPr>
                        <a:t>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969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830138163"/>
              </p:ext>
            </p:extLst>
          </p:nvPr>
        </p:nvGraphicFramePr>
        <p:xfrm>
          <a:off x="107505" y="1556792"/>
          <a:ext cx="8856985" cy="4176464"/>
        </p:xfrm>
        <a:graphic>
          <a:graphicData uri="http://schemas.openxmlformats.org/drawingml/2006/table">
            <a:tbl>
              <a:tblPr firstRow="1" firstCol="1" lastRow="1" lastCol="1" bandRow="1" bandCol="1">
                <a:tableStyleId>{5C22544A-7EE6-4342-B048-85BDC9FD1C3A}</a:tableStyleId>
              </a:tblPr>
              <a:tblGrid>
                <a:gridCol w="731982"/>
                <a:gridCol w="2148338"/>
                <a:gridCol w="2419349"/>
                <a:gridCol w="1088974"/>
                <a:gridCol w="1539787"/>
                <a:gridCol w="928555"/>
              </a:tblGrid>
              <a:tr h="98957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186893">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8</a:t>
                      </a:r>
                      <a:endParaRPr lang="es-CO" sz="1100" b="0" dirty="0">
                        <a:solidFill>
                          <a:schemeClr val="tx1"/>
                        </a:solidFill>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Utilizar la página web de la Entidad para socializar las solicitudes de modificación de costos de referencia o  fórmulas tarifarias, que presenten las personas prestadoras de los servicios públicos.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1" i="0" kern="1200" dirty="0" smtClean="0">
                          <a:solidFill>
                            <a:schemeClr val="tx1"/>
                          </a:solidFill>
                          <a:effectLst/>
                          <a:latin typeface="+mn-lt"/>
                          <a:ea typeface="+mn-ea"/>
                          <a:cs typeface="+mn-cs"/>
                        </a:rPr>
                        <a:t>UNIDAD DE MEDIDA/CANTIDADES: </a:t>
                      </a:r>
                    </a:p>
                    <a:p>
                      <a:pPr marL="0" marR="0" indent="0" algn="just" defTabSz="914400" rtl="0" eaLnBrk="1" fontAlgn="auto"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-Creación de un link en la página WEB para la publicación de las solicitudes de modificación.</a:t>
                      </a:r>
                    </a:p>
                    <a:p>
                      <a:pPr marL="0" marR="0" indent="0" algn="just" defTabSz="914400" rtl="0" eaLnBrk="1" fontAlgn="auto" latinLnBrk="0" hangingPunct="1">
                        <a:lnSpc>
                          <a:spcPct val="100000"/>
                        </a:lnSpc>
                        <a:spcBef>
                          <a:spcPts val="0"/>
                        </a:spcBef>
                        <a:spcAft>
                          <a:spcPts val="0"/>
                        </a:spcAft>
                        <a:buClrTx/>
                        <a:buSzTx/>
                        <a:buFontTx/>
                        <a:buNone/>
                        <a:tabLst/>
                        <a:defRPr/>
                      </a:pPr>
                      <a:r>
                        <a:rPr lang="es-MX" sz="1100" b="0" i="0" kern="1200" dirty="0" smtClean="0">
                          <a:solidFill>
                            <a:schemeClr val="tx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just"/>
                      <a:endParaRPr lang="es-CO" sz="1100" b="0" kern="1200" dirty="0" smtClean="0">
                        <a:solidFill>
                          <a:schemeClr val="dk1"/>
                        </a:solidFill>
                        <a:effectLst/>
                        <a:latin typeface="+mn-lt"/>
                        <a:ea typeface="+mn-ea"/>
                        <a:cs typeface="+mn-cs"/>
                      </a:endParaRPr>
                    </a:p>
                    <a:p>
                      <a:pPr algn="just"/>
                      <a:r>
                        <a:rPr lang="es-CO" sz="1100" b="0" kern="1200" dirty="0" smtClean="0">
                          <a:solidFill>
                            <a:schemeClr val="dk1"/>
                          </a:solidFill>
                          <a:effectLst/>
                          <a:latin typeface="+mn-lt"/>
                          <a:ea typeface="+mn-ea"/>
                          <a:cs typeface="+mn-cs"/>
                        </a:rPr>
                        <a:t>Existe el canal en la página web y en el aplicativo de normatividad para la publicación del estado de las solicitudes de modificación de costos, no obstante, a 30 de junio no se expidieron autos de inicio o comunicados de prensa que den inicio a actuaciones administrativas. </a:t>
                      </a:r>
                    </a:p>
                  </a:txBody>
                  <a:tcPr marL="0" marR="0" marT="0" marB="0">
                    <a:solidFill>
                      <a:schemeClr val="accent1">
                        <a:lumMod val="40000"/>
                        <a:lumOff val="60000"/>
                      </a:schemeClr>
                    </a:solidFill>
                  </a:tcPr>
                </a:tc>
                <a:tc>
                  <a:txBody>
                    <a:bodyPr/>
                    <a:lstStyle/>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a:lnSpc>
                          <a:spcPts val="9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de Regulación</a:t>
                      </a: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baseline="0" dirty="0" smtClean="0">
                          <a:solidFill>
                            <a:schemeClr val="tx1"/>
                          </a:solidFill>
                          <a:effectLst/>
                          <a:latin typeface="+mn-lt"/>
                          <a:ea typeface="Calibri"/>
                          <a:cs typeface="Times New Roman"/>
                        </a:rPr>
                        <a:t> </a:t>
                      </a:r>
                      <a:r>
                        <a:rPr lang="es-MX" sz="1100" b="0" dirty="0" smtClean="0">
                          <a:solidFill>
                            <a:schemeClr val="tx1"/>
                          </a:solidFill>
                          <a:effectLst/>
                          <a:latin typeface="+mn-lt"/>
                          <a:ea typeface="Calibri"/>
                          <a:cs typeface="Times New Roman"/>
                        </a:rPr>
                        <a:t>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b="1" baseline="0" dirty="0" smtClean="0">
                          <a:solidFill>
                            <a:schemeClr val="tx1"/>
                          </a:solidFill>
                          <a:effectLst/>
                          <a:latin typeface="+mn-lt"/>
                          <a:ea typeface="Calibri"/>
                          <a:cs typeface="Times New Roman"/>
                        </a:rPr>
                        <a:t>    </a:t>
                      </a:r>
                      <a:r>
                        <a:rPr lang="es-MX" sz="1100" b="1" dirty="0" smtClean="0">
                          <a:solidFill>
                            <a:schemeClr val="tx1"/>
                          </a:solidFill>
                          <a:effectLst/>
                          <a:latin typeface="+mn-lt"/>
                          <a:ea typeface="Calibri"/>
                          <a:cs typeface="Times New Roman"/>
                        </a:rPr>
                        <a:t>CUMPLIDA</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99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21487391"/>
              </p:ext>
            </p:extLst>
          </p:nvPr>
        </p:nvGraphicFramePr>
        <p:xfrm>
          <a:off x="107504" y="1556792"/>
          <a:ext cx="8928993" cy="4248472"/>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7"/>
                <a:gridCol w="1562889"/>
                <a:gridCol w="925521"/>
              </a:tblGrid>
              <a:tr h="720723">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marL="0" algn="ctr" defTabSz="914400" rtl="0" eaLnBrk="1" latinLnBrk="0" hangingPunct="1">
                        <a:lnSpc>
                          <a:spcPts val="750"/>
                        </a:lnSpc>
                        <a:spcBef>
                          <a:spcPts val="5"/>
                        </a:spcBef>
                        <a:spcAft>
                          <a:spcPts val="0"/>
                        </a:spcAft>
                      </a:pPr>
                      <a:r>
                        <a:rPr lang="es-CO" sz="1100" i="0" kern="1200" dirty="0">
                          <a:solidFill>
                            <a:schemeClr val="dk1"/>
                          </a:solidFill>
                          <a:effectLst/>
                          <a:latin typeface="+mn-lt"/>
                          <a:ea typeface="+mn-ea"/>
                          <a:cs typeface="+mn-cs"/>
                        </a:rPr>
                        <a:t> </a:t>
                      </a:r>
                      <a:endParaRPr lang="es-CO" sz="1100" i="0" kern="1200" dirty="0" smtClean="0">
                        <a:solidFill>
                          <a:schemeClr val="dk1"/>
                        </a:solidFill>
                        <a:effectLst/>
                        <a:latin typeface="+mn-lt"/>
                        <a:ea typeface="+mn-ea"/>
                        <a:cs typeface="+mn-cs"/>
                      </a:endParaRPr>
                    </a:p>
                    <a:p>
                      <a:pPr marL="0" algn="ctr" defTabSz="914400" rtl="0" eaLnBrk="1" latinLnBrk="0" hangingPunct="1">
                        <a:lnSpc>
                          <a:spcPts val="1000"/>
                        </a:lnSpc>
                        <a:spcAft>
                          <a:spcPts val="0"/>
                        </a:spcAft>
                      </a:pPr>
                      <a:r>
                        <a:rPr lang="es-MX" sz="1100" i="0" kern="1200" dirty="0" smtClean="0">
                          <a:solidFill>
                            <a:schemeClr val="dk1"/>
                          </a:solidFill>
                          <a:effectLst/>
                          <a:latin typeface="+mn-lt"/>
                          <a:ea typeface="+mn-ea"/>
                          <a:cs typeface="+mn-cs"/>
                        </a:rPr>
                        <a:t>      </a:t>
                      </a:r>
                    </a:p>
                    <a:p>
                      <a:pPr marL="0" algn="ctr" defTabSz="914400" rtl="0" eaLnBrk="1" latinLnBrk="0" hangingPunct="1">
                        <a:lnSpc>
                          <a:spcPts val="1000"/>
                        </a:lnSpc>
                        <a:spcAft>
                          <a:spcPts val="0"/>
                        </a:spcAft>
                      </a:pPr>
                      <a:r>
                        <a:rPr lang="es-MX" sz="1100" i="0" kern="1200" dirty="0" smtClean="0">
                          <a:solidFill>
                            <a:schemeClr val="bg1"/>
                          </a:solidFill>
                          <a:effectLst/>
                          <a:latin typeface="+mn-lt"/>
                          <a:ea typeface="+mn-ea"/>
                          <a:cs typeface="+mn-cs"/>
                        </a:rPr>
                        <a:t> ACCIÓN DE MEJORA/UNIDADES DE MEDIDA/CANTIDADES </a:t>
                      </a:r>
                      <a:endParaRPr lang="es-CO" sz="1100" i="0" kern="1200" dirty="0">
                        <a:solidFill>
                          <a:schemeClr val="bg1"/>
                        </a:solidFill>
                        <a:effectLst/>
                        <a:latin typeface="+mn-lt"/>
                        <a:ea typeface="+mn-ea"/>
                        <a:cs typeface="+mn-cs"/>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52774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36</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Modificación del RGE-FOR36 Formato Informe de Actividades Seguimiento Supervisión e Interventoría y el RGE-PRC12 Procedimiento de Supervisión e Interventoría modificados.</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-RGE-FOR36 Formato Informe de Actividades Seguimiento Supervisión e Interventoría y RGE-PRC12 Procedimiento de Supervisión e Interventoría modificados</a:t>
                      </a:r>
                      <a:endParaRPr lang="es-MX" sz="1100" b="0" baseline="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ts val="850"/>
                        </a:lnSpc>
                        <a:spcBef>
                          <a:spcPts val="5"/>
                        </a:spcBef>
                        <a:spcAft>
                          <a:spcPts val="0"/>
                        </a:spcAft>
                      </a:pPr>
                      <a:r>
                        <a:rPr lang="es-MX" sz="1100" b="1" dirty="0" smtClean="0">
                          <a:solidFill>
                            <a:schemeClr val="tx1"/>
                          </a:solidFill>
                          <a:effectLst/>
                          <a:latin typeface="Calibri"/>
                          <a:ea typeface="Calibri"/>
                          <a:cs typeface="Times New Roman"/>
                        </a:rPr>
                        <a:t>-2</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baseline="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El 14 de marzo de 2016 el Comité SIGC N° 4 aprobó la modificación del procedimiento RGE-PRC12 y el 31 de mayo de 2016 se aprobó la modificación del formato RGE-FOR36.</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   CUMPLIDA</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365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086611552"/>
              </p:ext>
            </p:extLst>
          </p:nvPr>
        </p:nvGraphicFramePr>
        <p:xfrm>
          <a:off x="107504" y="1457261"/>
          <a:ext cx="8928992" cy="4392488"/>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87553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1644750">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13</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Incluir en el Plan de Acción de la CRA, la elaboración del plan anual de previsión de recursos humanos. </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Plan Anual de Previsión de Recursos Humanos para el 2016.</a:t>
                      </a: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0"/>
                        </a:spcBef>
                        <a:spcAft>
                          <a:spcPts val="0"/>
                        </a:spcAft>
                        <a:buClrTx/>
                        <a:buSzTx/>
                        <a:buFontTx/>
                        <a:buNone/>
                        <a:tabLst/>
                        <a:defRPr/>
                      </a:pPr>
                      <a:endParaRPr lang="es-CO" sz="105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el proyecto del Plan de Previsión de recursos humanos.</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    CUMPLIDA</a:t>
                      </a:r>
                    </a:p>
                  </a:txBody>
                  <a:tcPr marL="0" marR="0" marT="0" marB="0">
                    <a:solidFill>
                      <a:schemeClr val="accent1">
                        <a:lumMod val="40000"/>
                        <a:lumOff val="60000"/>
                      </a:schemeClr>
                    </a:solidFill>
                  </a:tcPr>
                </a:tc>
              </a:tr>
              <a:tr h="187220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100" b="0" i="0" kern="1200" dirty="0" smtClean="0">
                          <a:solidFill>
                            <a:schemeClr val="tx1"/>
                          </a:solidFill>
                          <a:effectLst/>
                          <a:latin typeface="+mn-lt"/>
                          <a:ea typeface="+mn-ea"/>
                          <a:cs typeface="+mn-cs"/>
                        </a:rPr>
                        <a:t>Modificar la política de eficiencia administrativa y cero papel de la entidad.</a:t>
                      </a:r>
                    </a:p>
                    <a:p>
                      <a:pPr marL="0" marR="0" indent="0" algn="just" defTabSz="914400" rtl="0" eaLnBrk="1" fontAlgn="ctr" latinLnBrk="0" hangingPunct="1">
                        <a:lnSpc>
                          <a:spcPct val="100000"/>
                        </a:lnSpc>
                        <a:spcBef>
                          <a:spcPts val="0"/>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kern="1200" dirty="0" smtClean="0">
                          <a:solidFill>
                            <a:schemeClr val="dk1"/>
                          </a:solidFill>
                          <a:effectLst/>
                          <a:latin typeface="+mn-lt"/>
                          <a:ea typeface="+mn-ea"/>
                          <a:cs typeface="+mn-cs"/>
                        </a:rPr>
                        <a:t>-Política de Eficiencia Administrativa y Cero Papel modificada.</a:t>
                      </a:r>
                    </a:p>
                    <a:p>
                      <a:pPr marL="0" marR="0" indent="0" algn="just" defTabSz="914400" rtl="0" eaLnBrk="1" fontAlgn="ctr" latinLnBrk="0" hangingPunct="1">
                        <a:lnSpc>
                          <a:spcPct val="100000"/>
                        </a:lnSpc>
                        <a:spcBef>
                          <a:spcPts val="0"/>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smtClean="0">
                        <a:solidFill>
                          <a:schemeClr val="tx1"/>
                        </a:solidFill>
                        <a:effectLst/>
                        <a:latin typeface="+mn-lt"/>
                        <a:ea typeface="+mn-ea"/>
                        <a:cs typeface="+mn-cs"/>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99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023165189"/>
              </p:ext>
            </p:extLst>
          </p:nvPr>
        </p:nvGraphicFramePr>
        <p:xfrm>
          <a:off x="107504" y="1628800"/>
          <a:ext cx="8928992" cy="3960440"/>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1334854">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625586">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endParaRPr lang="es-CO" sz="1800" i="1" kern="1200" dirty="0" smtClean="0">
                        <a:solidFill>
                          <a:schemeClr val="dk1"/>
                        </a:solidFill>
                        <a:effectLst/>
                        <a:latin typeface="+mn-lt"/>
                        <a:ea typeface="+mn-ea"/>
                        <a:cs typeface="+mn-cs"/>
                      </a:endParaRPr>
                    </a:p>
                    <a:p>
                      <a:pPr algn="just"/>
                      <a:endParaRPr lang="es-CO" sz="1100" b="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Modificar la política de eficiencia administrativa y cero papel de la entidad.</a:t>
                      </a:r>
                    </a:p>
                    <a:p>
                      <a:r>
                        <a:rPr lang="es-CO" sz="1800" b="0" i="1" kern="1200" dirty="0" smtClean="0">
                          <a:solidFill>
                            <a:schemeClr val="dk1"/>
                          </a:solidFill>
                          <a:effectLst/>
                          <a:latin typeface="+mn-lt"/>
                          <a:ea typeface="+mn-ea"/>
                          <a:cs typeface="+mn-cs"/>
                        </a:rPr>
                        <a:t> </a:t>
                      </a:r>
                    </a:p>
                    <a:p>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r>
                        <a:rPr lang="es-MX" sz="1100" b="0" kern="1200" dirty="0" smtClean="0">
                          <a:solidFill>
                            <a:schemeClr val="dk1"/>
                          </a:solidFill>
                          <a:effectLst/>
                          <a:latin typeface="+mn-lt"/>
                          <a:ea typeface="+mn-ea"/>
                          <a:cs typeface="+mn-cs"/>
                        </a:rPr>
                        <a:t>-Política de Eficiencia Administrativa y Cero Papel modificada.</a:t>
                      </a:r>
                    </a:p>
                    <a:p>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En el Comité SIGC N° 7 del 12 de julio de 2016, fue aprobado </a:t>
                      </a:r>
                      <a:r>
                        <a:rPr lang="es-CO" sz="1100" b="0" kern="1200" dirty="0" smtClean="0">
                          <a:solidFill>
                            <a:schemeClr val="dk1"/>
                          </a:solidFill>
                          <a:effectLst/>
                          <a:latin typeface="+mn-lt"/>
                          <a:ea typeface="+mn-ea"/>
                          <a:cs typeface="+mn-cs"/>
                        </a:rPr>
                        <a:t>el</a:t>
                      </a:r>
                      <a:r>
                        <a:rPr lang="es-CO" sz="1100" b="0" kern="1200" baseline="0" dirty="0" smtClean="0">
                          <a:solidFill>
                            <a:schemeClr val="dk1"/>
                          </a:solidFill>
                          <a:effectLst/>
                          <a:latin typeface="+mn-lt"/>
                          <a:ea typeface="+mn-ea"/>
                          <a:cs typeface="+mn-cs"/>
                        </a:rPr>
                        <a:t> proyecto de</a:t>
                      </a:r>
                      <a:r>
                        <a:rPr lang="es-CO" sz="1100" b="0" kern="1200" dirty="0" smtClean="0">
                          <a:solidFill>
                            <a:schemeClr val="dk1"/>
                          </a:solidFill>
                          <a:effectLst/>
                          <a:latin typeface="+mn-lt"/>
                          <a:ea typeface="+mn-ea"/>
                          <a:cs typeface="+mn-cs"/>
                        </a:rPr>
                        <a:t> modificación de la política de eficiencia administrativa y cero papel de la entidad. </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CUMPLIDA</a:t>
                      </a: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960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471865831"/>
              </p:ext>
            </p:extLst>
          </p:nvPr>
        </p:nvGraphicFramePr>
        <p:xfrm>
          <a:off x="107504" y="1628800"/>
          <a:ext cx="9001000" cy="4032448"/>
        </p:xfrm>
        <a:graphic>
          <a:graphicData uri="http://schemas.openxmlformats.org/drawingml/2006/table">
            <a:tbl>
              <a:tblPr firstRow="1" firstCol="1" lastRow="1" lastCol="1" bandRow="1" bandCol="1">
                <a:tableStyleId>{5C22544A-7EE6-4342-B048-85BDC9FD1C3A}</a:tableStyleId>
              </a:tblPr>
              <a:tblGrid>
                <a:gridCol w="743884"/>
                <a:gridCol w="2183270"/>
                <a:gridCol w="2458689"/>
                <a:gridCol w="1106680"/>
                <a:gridCol w="1564824"/>
                <a:gridCol w="943653"/>
              </a:tblGrid>
              <a:tr h="88029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152157">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ingresos por contribución.</a:t>
                      </a:r>
                    </a:p>
                    <a:p>
                      <a:pPr algn="just"/>
                      <a:endParaRPr lang="es-MX" sz="1100" b="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 DE MEDIDA/CANTIDADES: </a:t>
                      </a: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endParaRPr lang="es-CO" sz="1100" b="0" i="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b="0" kern="1200" dirty="0" smtClean="0">
                          <a:solidFill>
                            <a:schemeClr val="dk1"/>
                          </a:solidFill>
                          <a:effectLst/>
                          <a:latin typeface="+mn-lt"/>
                          <a:ea typeface="+mn-ea"/>
                          <a:cs typeface="+mn-cs"/>
                        </a:rPr>
                        <a:t>Se presentó en el Comité SIGC N°6 del 31 de mayo de 2016 la nueva matriz de riesgos, en la cual se incluyen los riesgos de gestión financiera y contable. Una vez verificada la matriz de riesgos de gestión de la entidad, se encontró el riesgo “Que no se generen actos administrativos</a:t>
                      </a:r>
                      <a:r>
                        <a:rPr lang="es-CO" sz="1100" b="0" kern="1200" baseline="0" dirty="0" smtClean="0">
                          <a:solidFill>
                            <a:schemeClr val="dk1"/>
                          </a:solidFill>
                          <a:effectLst/>
                          <a:latin typeface="+mn-lt"/>
                          <a:ea typeface="+mn-ea"/>
                          <a:cs typeface="+mn-cs"/>
                        </a:rPr>
                        <a:t> de carácter particular liquidando las contribuciones”</a:t>
                      </a:r>
                      <a:r>
                        <a:rPr lang="es-CO" sz="1100" b="0" kern="1200" dirty="0" smtClean="0">
                          <a:solidFill>
                            <a:schemeClr val="dk1"/>
                          </a:solidFill>
                          <a:effectLst/>
                          <a:latin typeface="+mn-lt"/>
                          <a:ea typeface="+mn-ea"/>
                          <a:cs typeface="+mn-cs"/>
                        </a:rPr>
                        <a:t>; sin embargo en opinión</a:t>
                      </a:r>
                      <a:r>
                        <a:rPr lang="es-CO" sz="1100" b="0" kern="1200" baseline="0" dirty="0" smtClean="0">
                          <a:solidFill>
                            <a:schemeClr val="dk1"/>
                          </a:solidFill>
                          <a:effectLst/>
                          <a:latin typeface="+mn-lt"/>
                          <a:ea typeface="+mn-ea"/>
                          <a:cs typeface="+mn-cs"/>
                        </a:rPr>
                        <a:t> de este despacho existen </a:t>
                      </a:r>
                      <a:r>
                        <a:rPr lang="es-CO" sz="1100" b="0" kern="1200" dirty="0" smtClean="0">
                          <a:solidFill>
                            <a:schemeClr val="dk1"/>
                          </a:solidFill>
                          <a:effectLst/>
                          <a:latin typeface="+mn-lt"/>
                          <a:ea typeface="+mn-ea"/>
                          <a:cs typeface="+mn-cs"/>
                        </a:rPr>
                        <a:t>más riesgos que pueden afectar los ingresos por contribución de la entidad y que deben gestionarse en la </a:t>
                      </a:r>
                      <a:r>
                        <a:rPr lang="es-CO" sz="1100" b="0" kern="1200" smtClean="0">
                          <a:solidFill>
                            <a:schemeClr val="dk1"/>
                          </a:solidFill>
                          <a:effectLst/>
                          <a:latin typeface="+mn-lt"/>
                          <a:ea typeface="+mn-ea"/>
                          <a:cs typeface="+mn-cs"/>
                        </a:rPr>
                        <a:t>matriz para efectos de cerrar el hallazgo formulado por la</a:t>
                      </a:r>
                      <a:r>
                        <a:rPr lang="es-CO" sz="1100" b="0" kern="1200" baseline="0" smtClean="0">
                          <a:solidFill>
                            <a:schemeClr val="dk1"/>
                          </a:solidFill>
                          <a:effectLst/>
                          <a:latin typeface="+mn-lt"/>
                          <a:ea typeface="+mn-ea"/>
                          <a:cs typeface="+mn-cs"/>
                        </a:rPr>
                        <a:t> Contraloría General de la República. </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1" dirty="0" smtClean="0">
                          <a:solidFill>
                            <a:schemeClr val="tx1"/>
                          </a:solidFill>
                          <a:effectLst/>
                          <a:latin typeface="+mn-lt"/>
                          <a:ea typeface="Calibri"/>
                          <a:cs typeface="Times New Roman"/>
                        </a:rPr>
                        <a:t>PARCIALMENTE CUMPLIDA</a:t>
                      </a:r>
                      <a:endParaRPr lang="es-CO" sz="1100" b="1"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3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579789189"/>
              </p:ext>
            </p:extLst>
          </p:nvPr>
        </p:nvGraphicFramePr>
        <p:xfrm>
          <a:off x="107504" y="1628800"/>
          <a:ext cx="9001000" cy="4032448"/>
        </p:xfrm>
        <a:graphic>
          <a:graphicData uri="http://schemas.openxmlformats.org/drawingml/2006/table">
            <a:tbl>
              <a:tblPr firstRow="1" firstCol="1" lastRow="1" lastCol="1" bandRow="1" bandCol="1">
                <a:tableStyleId>{5C22544A-7EE6-4342-B048-85BDC9FD1C3A}</a:tableStyleId>
              </a:tblPr>
              <a:tblGrid>
                <a:gridCol w="743884"/>
                <a:gridCol w="2183270"/>
                <a:gridCol w="2458689"/>
                <a:gridCol w="1106680"/>
                <a:gridCol w="1564824"/>
                <a:gridCol w="943653"/>
              </a:tblGrid>
              <a:tr h="880291">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MEJORA/UNIDADES</a:t>
                      </a:r>
                      <a:r>
                        <a:rPr lang="es-MX" sz="1100" baseline="0" dirty="0" smtClean="0">
                          <a:effectLst/>
                        </a:rPr>
                        <a:t>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152157">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endParaRPr lang="es-CO" sz="1100" i="0" kern="120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Incluir en la matriz general de riesgos de la entidad los eventos que pueden impactar  los bienes de la entidad.</a:t>
                      </a:r>
                    </a:p>
                    <a:p>
                      <a:pPr algn="just"/>
                      <a:endParaRPr lang="es-MX" sz="1100" i="0" kern="1200" dirty="0" smtClean="0">
                        <a:solidFill>
                          <a:schemeClr val="dk1"/>
                        </a:solidFill>
                        <a:effectLst/>
                        <a:latin typeface="+mn-lt"/>
                        <a:ea typeface="+mn-ea"/>
                        <a:cs typeface="+mn-cs"/>
                      </a:endParaRPr>
                    </a:p>
                    <a:p>
                      <a:pPr algn="just"/>
                      <a:r>
                        <a:rPr lang="es-MX" sz="1100" b="1" i="0" kern="1200" dirty="0" smtClean="0">
                          <a:solidFill>
                            <a:schemeClr val="dk1"/>
                          </a:solidFill>
                          <a:effectLst/>
                          <a:latin typeface="+mn-lt"/>
                          <a:ea typeface="+mn-ea"/>
                          <a:cs typeface="+mn-cs"/>
                        </a:rPr>
                        <a:t>UNIDAD</a:t>
                      </a:r>
                      <a:r>
                        <a:rPr lang="es-MX" sz="1100" b="1" i="0" kern="1200" baseline="0" dirty="0" smtClean="0">
                          <a:solidFill>
                            <a:schemeClr val="dk1"/>
                          </a:solidFill>
                          <a:effectLst/>
                          <a:latin typeface="+mn-lt"/>
                          <a:ea typeface="+mn-ea"/>
                          <a:cs typeface="+mn-cs"/>
                        </a:rPr>
                        <a:t> DE MEDIDA/CANTIDADES: </a:t>
                      </a:r>
                    </a:p>
                    <a:p>
                      <a:pPr algn="just"/>
                      <a:endParaRPr lang="es-MX" sz="1100" b="1" i="0" kern="1200" baseline="0" dirty="0" smtClean="0">
                        <a:solidFill>
                          <a:schemeClr val="dk1"/>
                        </a:solidFill>
                        <a:effectLst/>
                        <a:latin typeface="+mn-lt"/>
                        <a:ea typeface="+mn-ea"/>
                        <a:cs typeface="+mn-cs"/>
                      </a:endParaRPr>
                    </a:p>
                    <a:p>
                      <a:pPr algn="just"/>
                      <a:r>
                        <a:rPr lang="es-CO" sz="1100" b="0" i="0" kern="1200" dirty="0" smtClean="0">
                          <a:solidFill>
                            <a:schemeClr val="dk1"/>
                          </a:solidFill>
                          <a:effectLst/>
                          <a:latin typeface="+mn-lt"/>
                          <a:ea typeface="+mn-ea"/>
                          <a:cs typeface="+mn-cs"/>
                        </a:rPr>
                        <a:t>-Matriz de riesgos modificada.</a:t>
                      </a:r>
                    </a:p>
                    <a:p>
                      <a:pPr algn="just"/>
                      <a:r>
                        <a:rPr lang="es-MX" sz="1100" b="0" i="0" kern="1200" dirty="0" smtClean="0">
                          <a:solidFill>
                            <a:schemeClr val="dk1"/>
                          </a:solidFill>
                          <a:effectLst/>
                          <a:latin typeface="+mn-lt"/>
                          <a:ea typeface="+mn-ea"/>
                          <a:cs typeface="+mn-cs"/>
                        </a:rPr>
                        <a:t>-1</a:t>
                      </a:r>
                    </a:p>
                  </a:txBody>
                  <a:tcPr marL="0" marR="0" marT="0" marB="0">
                    <a:solidFill>
                      <a:schemeClr val="accent1">
                        <a:lumMod val="40000"/>
                        <a:lumOff val="60000"/>
                      </a:schemeClr>
                    </a:solidFill>
                  </a:tcPr>
                </a:tc>
                <a:tc>
                  <a:txBody>
                    <a:bodyPr/>
                    <a:lstStyle/>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endParaRPr lang="es-CO" sz="1100" b="0" kern="1200" dirty="0" smtClean="0">
                        <a:solidFill>
                          <a:schemeClr val="dk1"/>
                        </a:solidFill>
                        <a:effectLst/>
                        <a:latin typeface="+mn-lt"/>
                        <a:ea typeface="+mn-ea"/>
                        <a:cs typeface="+mn-cs"/>
                      </a:endParaRPr>
                    </a:p>
                    <a:p>
                      <a:r>
                        <a:rPr lang="es-CO" sz="1100" b="0" kern="1200" dirty="0" smtClean="0">
                          <a:solidFill>
                            <a:schemeClr val="dk1"/>
                          </a:solidFill>
                          <a:effectLst/>
                          <a:latin typeface="+mn-lt"/>
                          <a:ea typeface="+mn-ea"/>
                          <a:cs typeface="+mn-cs"/>
                        </a:rPr>
                        <a:t>Se presentó en el Comité SIGC N°6 del 31 de mayo de 2016 la nueva matriz de riesgos, en el cual se incluyeron dos riesgos de gestión que están relacionados con la modalidad  de adquisición</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de </a:t>
                      </a:r>
                      <a:r>
                        <a:rPr lang="es-CO" sz="1100" b="0" kern="1200" smtClean="0">
                          <a:solidFill>
                            <a:schemeClr val="dk1"/>
                          </a:solidFill>
                          <a:effectLst/>
                          <a:latin typeface="+mn-lt"/>
                          <a:ea typeface="+mn-ea"/>
                          <a:cs typeface="+mn-cs"/>
                        </a:rPr>
                        <a:t>los</a:t>
                      </a:r>
                      <a:r>
                        <a:rPr lang="es-CO" sz="1100" b="0" kern="1200" baseline="0" smtClean="0">
                          <a:solidFill>
                            <a:schemeClr val="dk1"/>
                          </a:solidFill>
                          <a:effectLst/>
                          <a:latin typeface="+mn-lt"/>
                          <a:ea typeface="+mn-ea"/>
                          <a:cs typeface="+mn-cs"/>
                        </a:rPr>
                        <a:t> bienes (contratación). </a:t>
                      </a:r>
                      <a:r>
                        <a:rPr lang="es-CO" sz="1100" b="0" kern="1200" dirty="0" smtClean="0">
                          <a:solidFill>
                            <a:schemeClr val="dk1"/>
                          </a:solidFill>
                          <a:effectLst/>
                          <a:latin typeface="+mn-lt"/>
                          <a:ea typeface="+mn-ea"/>
                          <a:cs typeface="+mn-cs"/>
                        </a:rPr>
                        <a:t>No obstante</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en opinión</a:t>
                      </a:r>
                      <a:r>
                        <a:rPr lang="es-CO" sz="1100" b="0" kern="1200" baseline="0" dirty="0" smtClean="0">
                          <a:solidFill>
                            <a:schemeClr val="dk1"/>
                          </a:solidFill>
                          <a:effectLst/>
                          <a:latin typeface="+mn-lt"/>
                          <a:ea typeface="+mn-ea"/>
                          <a:cs typeface="+mn-cs"/>
                        </a:rPr>
                        <a:t> de este despacho, no se contemplaron los riesgos de los  bienes que se encuentran en la </a:t>
                      </a:r>
                      <a:r>
                        <a:rPr lang="es-CO" sz="1100" b="0" kern="1200" baseline="0" smtClean="0">
                          <a:solidFill>
                            <a:schemeClr val="dk1"/>
                          </a:solidFill>
                          <a:effectLst/>
                          <a:latin typeface="+mn-lt"/>
                          <a:ea typeface="+mn-ea"/>
                          <a:cs typeface="+mn-cs"/>
                        </a:rPr>
                        <a:t>entidad que si bien son mitigados con pólizas de seguro y otros mecanismos ,es conveniente que se gestionen en la matriz de riesgo para cerrar el hallazgo de la Contraloría General de la República. </a:t>
                      </a:r>
                      <a:endParaRPr lang="es-CO" sz="1100" i="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baseline="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baseline="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baseline="0" dirty="0" smtClean="0">
                          <a:solidFill>
                            <a:schemeClr val="tx1"/>
                          </a:solidFill>
                          <a:effectLst/>
                          <a:latin typeface="Calibri"/>
                          <a:ea typeface="Calibri"/>
                          <a:cs typeface="Times New Roman"/>
                        </a:rPr>
                        <a:t>    PARCIALMENTE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894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98215301"/>
              </p:ext>
            </p:extLst>
          </p:nvPr>
        </p:nvGraphicFramePr>
        <p:xfrm>
          <a:off x="107504" y="1700808"/>
          <a:ext cx="8928991" cy="4176464"/>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6"/>
                <a:gridCol w="1552306"/>
                <a:gridCol w="936103"/>
              </a:tblGrid>
              <a:tr h="688089">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IB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488375">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4</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p>
                      <a:pPr algn="ctr"/>
                      <a:endParaRPr lang="es-CO" sz="1100" b="0" dirty="0">
                        <a:solidFill>
                          <a:schemeClr val="tx1"/>
                        </a:solidFill>
                      </a:endParaRPr>
                    </a:p>
                  </a:txBody>
                  <a:tcPr marL="0" marR="0" marT="0" marB="0">
                    <a:solidFill>
                      <a:schemeClr val="accent1">
                        <a:lumMod val="40000"/>
                        <a:lumOff val="60000"/>
                      </a:schemeClr>
                    </a:solidFill>
                  </a:tcPr>
                </a:tc>
                <a:tc>
                  <a:txBody>
                    <a:bodyPr/>
                    <a:lstStyle/>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endParaRPr lang="es-CO"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CO" sz="1100" b="0" kern="1200" dirty="0" smtClean="0">
                          <a:solidFill>
                            <a:schemeClr val="tx1"/>
                          </a:solidFill>
                          <a:latin typeface="+mn-lt"/>
                          <a:ea typeface="+mn-ea"/>
                          <a:cs typeface="+mn-cs"/>
                        </a:rPr>
                        <a:t>Expedir la resolución de pequeños prestadores.</a:t>
                      </a:r>
                    </a:p>
                    <a:p>
                      <a:pPr marL="0" algn="just" defTabSz="914400" rtl="0" eaLnBrk="1" latinLnBrk="0" hangingPunct="1">
                        <a:lnSpc>
                          <a:spcPct val="100000"/>
                        </a:lnSpc>
                        <a:spcBef>
                          <a:spcPts val="5"/>
                        </a:spcBef>
                        <a:spcAft>
                          <a:spcPts val="0"/>
                        </a:spcAft>
                      </a:pPr>
                      <a:endParaRPr lang="es-MX" sz="1100" b="0"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UNIDAD DE MEDIDA/CANTIDADES: </a:t>
                      </a:r>
                    </a:p>
                    <a:p>
                      <a:pPr marL="0" algn="just" defTabSz="914400" rtl="0" eaLnBrk="1" latinLnBrk="0" hangingPunct="1">
                        <a:lnSpc>
                          <a:spcPct val="100000"/>
                        </a:lnSpc>
                        <a:spcBef>
                          <a:spcPts val="5"/>
                        </a:spcBef>
                        <a:spcAft>
                          <a:spcPts val="0"/>
                        </a:spcAft>
                      </a:pPr>
                      <a:endParaRPr lang="es-MX" sz="1100" b="1" kern="1200" dirty="0" smtClean="0">
                        <a:solidFill>
                          <a:schemeClr val="tx1"/>
                        </a:solidFill>
                        <a:latin typeface="+mn-lt"/>
                        <a:ea typeface="+mn-ea"/>
                        <a:cs typeface="+mn-cs"/>
                      </a:endParaRPr>
                    </a:p>
                    <a:p>
                      <a:pPr marL="0" algn="just" defTabSz="914400" rtl="0" eaLnBrk="1" latinLnBrk="0" hangingPunct="1">
                        <a:lnSpc>
                          <a:spcPct val="100000"/>
                        </a:lnSpc>
                        <a:spcBef>
                          <a:spcPts val="5"/>
                        </a:spcBef>
                        <a:spcAft>
                          <a:spcPts val="0"/>
                        </a:spcAft>
                      </a:pPr>
                      <a:r>
                        <a:rPr lang="es-MX" sz="1100" b="1" kern="1200" dirty="0" smtClean="0">
                          <a:solidFill>
                            <a:schemeClr val="tx1"/>
                          </a:solidFill>
                          <a:latin typeface="+mn-lt"/>
                          <a:ea typeface="+mn-ea"/>
                          <a:cs typeface="+mn-cs"/>
                        </a:rPr>
                        <a:t>-</a:t>
                      </a:r>
                      <a:r>
                        <a:rPr lang="es-MX" sz="1100" b="0" kern="1200" dirty="0" smtClean="0">
                          <a:solidFill>
                            <a:schemeClr val="tx1"/>
                          </a:solidFill>
                          <a:latin typeface="+mn-lt"/>
                          <a:ea typeface="+mn-ea"/>
                          <a:cs typeface="+mn-cs"/>
                        </a:rPr>
                        <a:t>Resolución</a:t>
                      </a:r>
                      <a:r>
                        <a:rPr lang="es-MX" sz="1100" b="0" kern="1200" baseline="0" dirty="0" smtClean="0">
                          <a:solidFill>
                            <a:schemeClr val="tx1"/>
                          </a:solidFill>
                          <a:latin typeface="+mn-lt"/>
                          <a:ea typeface="+mn-ea"/>
                          <a:cs typeface="+mn-cs"/>
                        </a:rPr>
                        <a:t> de pequeños prestadores.</a:t>
                      </a:r>
                      <a:endParaRPr lang="es-CO" sz="1100" b="0" kern="1200" dirty="0" smtClean="0">
                        <a:solidFill>
                          <a:schemeClr val="tx1"/>
                        </a:solidFill>
                        <a:latin typeface="+mn-lt"/>
                        <a:ea typeface="+mn-ea"/>
                        <a:cs typeface="+mn-cs"/>
                      </a:endParaRPr>
                    </a:p>
                    <a:p>
                      <a:r>
                        <a:rPr lang="es-CO" sz="1800" b="1" i="1" kern="1200" smtClean="0">
                          <a:solidFill>
                            <a:schemeClr val="tx1"/>
                          </a:solidFill>
                          <a:effectLst/>
                          <a:latin typeface="+mn-lt"/>
                          <a:ea typeface="+mn-ea"/>
                          <a:cs typeface="+mn-cs"/>
                        </a:rPr>
                        <a:t> </a:t>
                      </a:r>
                      <a:endParaRPr lang="es-CO" sz="1800" b="1" kern="1200" dirty="0" smtClean="0">
                        <a:solidFill>
                          <a:schemeClr val="tx1"/>
                        </a:solidFill>
                        <a:effectLst/>
                        <a:latin typeface="+mn-lt"/>
                        <a:ea typeface="+mn-ea"/>
                        <a:cs typeface="+mn-cs"/>
                      </a:endParaRPr>
                    </a:p>
                    <a:p>
                      <a:r>
                        <a:rPr lang="es-MX" sz="1100" dirty="0" smtClean="0">
                          <a:solidFill>
                            <a:schemeClr val="tx1"/>
                          </a:solidFill>
                        </a:rPr>
                        <a:t>-</a:t>
                      </a:r>
                      <a:r>
                        <a:rPr lang="es-MX" sz="1100" b="0" dirty="0" smtClean="0">
                          <a:solidFill>
                            <a:schemeClr val="tx1"/>
                          </a:solidFill>
                        </a:rPr>
                        <a:t>1</a:t>
                      </a:r>
                      <a:endParaRPr lang="es-CO" sz="1100" dirty="0">
                        <a:solidFill>
                          <a:schemeClr val="tx1"/>
                        </a:solidFill>
                      </a:endParaRPr>
                    </a:p>
                  </a:txBody>
                  <a:tcPr marL="0" marR="0" marT="0" marB="0">
                    <a:solidFill>
                      <a:schemeClr val="accent1">
                        <a:lumMod val="40000"/>
                        <a:lumOff val="60000"/>
                      </a:schemeClr>
                    </a:solidFill>
                  </a:tcPr>
                </a:tc>
                <a:tc>
                  <a:txBody>
                    <a:bodyPr/>
                    <a:lstStyle/>
                    <a:p>
                      <a:pPr algn="just"/>
                      <a:endParaRPr lang="es-MX" sz="1000" b="0" dirty="0" smtClean="0">
                        <a:solidFill>
                          <a:schemeClr val="tx1"/>
                        </a:solidFill>
                        <a:latin typeface="+mn-lt"/>
                      </a:endParaRPr>
                    </a:p>
                    <a:p>
                      <a:pPr algn="just"/>
                      <a:r>
                        <a:rPr lang="es-MX" sz="1000" b="0" dirty="0" smtClean="0">
                          <a:solidFill>
                            <a:schemeClr val="tx1"/>
                          </a:solidFill>
                          <a:latin typeface="+mn-lt"/>
                        </a:rPr>
                        <a:t>La CRA está a la espera de la expedición del decreto por parte del Ministerio de Vivienda,</a:t>
                      </a:r>
                      <a:r>
                        <a:rPr lang="es-MX" sz="1000" b="0" baseline="0" dirty="0" smtClean="0">
                          <a:solidFill>
                            <a:schemeClr val="tx1"/>
                          </a:solidFill>
                          <a:latin typeface="+mn-lt"/>
                        </a:rPr>
                        <a:t> Ciudad y Territorio </a:t>
                      </a:r>
                      <a:r>
                        <a:rPr lang="es-CO" sz="1000" b="0" baseline="0" dirty="0" smtClean="0">
                          <a:solidFill>
                            <a:schemeClr val="tx1"/>
                          </a:solidFill>
                          <a:latin typeface="+mn-lt"/>
                        </a:rPr>
                        <a:t>por el cual se reglamenta parcialmente el artículo 18 de la Ley 1753 de 2015, en lo referente a esquemas diferenciales para la prestación de los servicios de acueducto, alcantarillado y aseo en zonas rurales, siendo necesario promover esquemas diferenciales de atención, asistencia técnica y gestión social y mejorar la información disponible sobre la atención que recibe la población rural monitoreando los avances en acceso efectivo a agua para consumo humano y saneamiento básico. Dicho Decreto fue publicado para participación ciudadana, el pasado jueves 30 de junio, en la página del Ministerio de Vivienda, Ciudad y Territorio.</a:t>
                      </a:r>
                    </a:p>
                    <a:p>
                      <a:pPr algn="just"/>
                      <a:endParaRPr lang="es-MX" sz="1000" b="0" baseline="0" dirty="0" smtClean="0">
                        <a:solidFill>
                          <a:schemeClr val="tx1"/>
                        </a:solidFill>
                        <a:latin typeface="+mn-lt"/>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1100" baseline="0" dirty="0" smtClean="0">
                          <a:solidFill>
                            <a:schemeClr val="tx1"/>
                          </a:solidFill>
                          <a:effectLst/>
                          <a:latin typeface="+mn-lt"/>
                          <a:ea typeface="Calibri"/>
                          <a:cs typeface="Times New Roman"/>
                        </a:rPr>
                        <a:t> </a:t>
                      </a:r>
                    </a:p>
                    <a:p>
                      <a:pPr algn="ctr">
                        <a:lnSpc>
                          <a:spcPts val="900"/>
                        </a:lnSpc>
                        <a:spcBef>
                          <a:spcPts val="5"/>
                        </a:spcBef>
                        <a:spcAft>
                          <a:spcPts val="0"/>
                        </a:spcAft>
                      </a:pPr>
                      <a:endParaRPr lang="es-MX" sz="1100" baseline="0" dirty="0" smtClean="0">
                        <a:solidFill>
                          <a:schemeClr val="tx1"/>
                        </a:solidFill>
                        <a:effectLst/>
                        <a:latin typeface="+mn-lt"/>
                        <a:ea typeface="Calibri"/>
                        <a:cs typeface="Times New Roman"/>
                      </a:endParaRPr>
                    </a:p>
                    <a:p>
                      <a:pPr algn="ctr">
                        <a:lnSpc>
                          <a:spcPts val="900"/>
                        </a:lnSpc>
                        <a:spcBef>
                          <a:spcPts val="5"/>
                        </a:spcBef>
                        <a:spcAft>
                          <a:spcPts val="0"/>
                        </a:spcAft>
                      </a:pPr>
                      <a:endParaRPr lang="es-MX" sz="1100" b="1" baseline="0" dirty="0" smtClean="0">
                        <a:solidFill>
                          <a:schemeClr val="tx1"/>
                        </a:solidFill>
                        <a:effectLst/>
                        <a:latin typeface="+mn-lt"/>
                        <a:ea typeface="Calibri"/>
                        <a:cs typeface="Times New Roman"/>
                      </a:endParaRPr>
                    </a:p>
                    <a:p>
                      <a:pPr algn="ctr">
                        <a:lnSpc>
                          <a:spcPts val="900"/>
                        </a:lnSpc>
                        <a:spcBef>
                          <a:spcPts val="5"/>
                        </a:spcBef>
                        <a:spcAft>
                          <a:spcPts val="0"/>
                        </a:spcAft>
                      </a:pPr>
                      <a:r>
                        <a:rPr lang="es-MX" sz="1100" b="0" dirty="0" smtClean="0">
                          <a:solidFill>
                            <a:schemeClr val="tx1"/>
                          </a:solidFill>
                          <a:effectLst/>
                          <a:latin typeface="+mn-lt"/>
                          <a:ea typeface="Calibri"/>
                          <a:cs typeface="Times New Roman"/>
                        </a:rPr>
                        <a:t>Oficina Jurídica</a:t>
                      </a:r>
                      <a:r>
                        <a:rPr lang="es-MX" sz="1100" dirty="0" smtClean="0">
                          <a:solidFill>
                            <a:schemeClr val="tx1"/>
                          </a:solidFill>
                          <a:effectLst/>
                          <a:latin typeface="+mn-lt"/>
                          <a:ea typeface="Calibri"/>
                          <a:cs typeface="Times New Roman"/>
                        </a:rPr>
                        <a:t>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gn="ctr">
                        <a:lnSpc>
                          <a:spcPts val="500"/>
                        </a:lnSpc>
                        <a:spcBef>
                          <a:spcPts val="50"/>
                        </a:spcBef>
                        <a:spcAft>
                          <a:spcPts val="0"/>
                        </a:spcAft>
                      </a:pPr>
                      <a:r>
                        <a:rPr lang="es-MX" sz="1100" b="0" dirty="0" smtClean="0">
                          <a:solidFill>
                            <a:schemeClr val="tx1"/>
                          </a:solidFill>
                          <a:effectLst/>
                          <a:latin typeface="Calibri"/>
                          <a:ea typeface="Calibri"/>
                          <a:cs typeface="Times New Roman"/>
                        </a:rPr>
                        <a:t>30 de  junio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NO CUMPLIDA</a:t>
                      </a:r>
                    </a:p>
                    <a:p>
                      <a:pPr algn="ctr">
                        <a:lnSpc>
                          <a:spcPts val="950"/>
                        </a:lnSpc>
                        <a:spcBef>
                          <a:spcPts val="15"/>
                        </a:spcBef>
                        <a:spcAft>
                          <a:spcPts val="0"/>
                        </a:spcAft>
                      </a:pPr>
                      <a:r>
                        <a:rPr lang="es-MX" sz="1100" baseline="0" dirty="0" smtClean="0">
                          <a:solidFill>
                            <a:schemeClr val="tx1"/>
                          </a:solidFill>
                          <a:effectLst/>
                          <a:latin typeface="+mn-lt"/>
                          <a:ea typeface="Calibri"/>
                          <a:cs typeface="Times New Roman"/>
                        </a:rPr>
                        <a:t>EN LA FECHA INTERNA DE VENCIMIENTO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0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1200155453"/>
              </p:ext>
            </p:extLst>
          </p:nvPr>
        </p:nvGraphicFramePr>
        <p:xfrm>
          <a:off x="179512" y="1772816"/>
          <a:ext cx="8640960" cy="3688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463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233339419"/>
              </p:ext>
            </p:extLst>
          </p:nvPr>
        </p:nvGraphicFramePr>
        <p:xfrm>
          <a:off x="107504" y="1556792"/>
          <a:ext cx="8928992" cy="4348003"/>
        </p:xfrm>
        <a:graphic>
          <a:graphicData uri="http://schemas.openxmlformats.org/drawingml/2006/table">
            <a:tbl>
              <a:tblPr firstRow="1" firstCol="1" lastRow="1" lastCol="1" bandRow="1" bandCol="1">
                <a:tableStyleId>{5C22544A-7EE6-4342-B048-85BDC9FD1C3A}</a:tableStyleId>
              </a:tblPr>
              <a:tblGrid>
                <a:gridCol w="737933"/>
                <a:gridCol w="2165804"/>
                <a:gridCol w="2439019"/>
                <a:gridCol w="1097827"/>
                <a:gridCol w="1610146"/>
                <a:gridCol w="878263"/>
              </a:tblGrid>
              <a:tr h="87553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n-US" sz="1100" dirty="0" smtClean="0">
                        <a:effectLst/>
                      </a:endParaRPr>
                    </a:p>
                    <a:p>
                      <a:pPr>
                        <a:lnSpc>
                          <a:spcPts val="750"/>
                        </a:lnSpc>
                        <a:spcBef>
                          <a:spcPts val="5"/>
                        </a:spcBef>
                        <a:spcAft>
                          <a:spcPts val="0"/>
                        </a:spcAft>
                      </a:pP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1600265">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12</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b="0" dirty="0" smtClean="0">
                        <a:solidFill>
                          <a:schemeClr val="tx1"/>
                        </a:solidFill>
                        <a:effectLst/>
                        <a:latin typeface="Calibri"/>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kern="1200" dirty="0" smtClean="0">
                          <a:solidFill>
                            <a:schemeClr val="dk1"/>
                          </a:solidFill>
                          <a:effectLst/>
                          <a:latin typeface="+mn-lt"/>
                          <a:ea typeface="+mn-ea"/>
                          <a:cs typeface="+mn-cs"/>
                        </a:rPr>
                        <a:t>Revisar la </a:t>
                      </a:r>
                      <a:r>
                        <a:rPr lang="es-CO" sz="1100" b="0" i="0" kern="1200" dirty="0" smtClean="0">
                          <a:solidFill>
                            <a:schemeClr val="tx1"/>
                          </a:solidFill>
                          <a:effectLst/>
                          <a:latin typeface="+mn-lt"/>
                          <a:ea typeface="+mn-ea"/>
                          <a:cs typeface="+mn-cs"/>
                        </a:rPr>
                        <a:t>Resolución</a:t>
                      </a:r>
                      <a:r>
                        <a:rPr lang="es-CO" sz="1100" b="0" kern="1200" dirty="0" smtClean="0">
                          <a:solidFill>
                            <a:schemeClr val="dk1"/>
                          </a:solidFill>
                          <a:effectLst/>
                          <a:latin typeface="+mn-lt"/>
                          <a:ea typeface="+mn-ea"/>
                          <a:cs typeface="+mn-cs"/>
                        </a:rPr>
                        <a:t>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UAE-CRA-075 de 2014 o la que haga sus veces.</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En el Comité de Contratación No. 26 del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16 de junio de 2016 se revisó el proyecto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de  resolución que modifica la Resolución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UAE- CRA-075 de 2014.  Este Comité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recomendó presentar  al Comité de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Expertos el  proyecto con las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modificaciones sugeridas. Esta por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r>
                        <a:rPr lang="es-CO" sz="1100" b="0" kern="1200" dirty="0" smtClean="0">
                          <a:solidFill>
                            <a:schemeClr val="dk1"/>
                          </a:solidFill>
                          <a:effectLst/>
                          <a:latin typeface="+mn-lt"/>
                          <a:ea typeface="+mn-ea"/>
                          <a:cs typeface="+mn-cs"/>
                        </a:rPr>
                        <a:t>agendar dicha propuesta.  </a:t>
                      </a: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p>
                      <a:pPr algn="just">
                        <a:lnSpc>
                          <a:spcPts val="500"/>
                        </a:lnSpc>
                        <a:spcBef>
                          <a:spcPts val="50"/>
                        </a:spcBef>
                        <a:spcAft>
                          <a:spcPts val="0"/>
                        </a:spcAft>
                      </a:pP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endParaRPr lang="es-MX" sz="900" b="1" dirty="0" smtClean="0">
                        <a:solidFill>
                          <a:schemeClr val="tx1"/>
                        </a:solidFill>
                        <a:effectLst/>
                        <a:latin typeface="+mn-lt"/>
                        <a:ea typeface="Calibri"/>
                        <a:cs typeface="Times New Roman"/>
                      </a:endParaRPr>
                    </a:p>
                    <a:p>
                      <a:pPr algn="ctr">
                        <a:lnSpc>
                          <a:spcPts val="950"/>
                        </a:lnSpc>
                        <a:spcBef>
                          <a:spcPts val="15"/>
                        </a:spcBef>
                        <a:spcAft>
                          <a:spcPts val="0"/>
                        </a:spcAft>
                      </a:pPr>
                      <a:r>
                        <a:rPr lang="es-MX" sz="900" b="1" baseline="0" dirty="0" smtClean="0">
                          <a:solidFill>
                            <a:schemeClr val="tx1"/>
                          </a:solidFill>
                          <a:effectLst/>
                          <a:latin typeface="+mn-lt"/>
                          <a:ea typeface="Calibri"/>
                          <a:cs typeface="Times New Roman"/>
                        </a:rPr>
                        <a:t>     </a:t>
                      </a:r>
                      <a:r>
                        <a:rPr lang="es-MX" sz="1100" dirty="0" smtClean="0">
                          <a:solidFill>
                            <a:schemeClr val="tx1"/>
                          </a:solidFill>
                          <a:effectLst/>
                          <a:latin typeface="+mn-lt"/>
                          <a:ea typeface="Calibri"/>
                          <a:cs typeface="Times New Roman"/>
                        </a:rPr>
                        <a:t>NO CUMPLIDA</a:t>
                      </a:r>
                    </a:p>
                    <a:p>
                      <a:pPr algn="ctr">
                        <a:lnSpc>
                          <a:spcPts val="950"/>
                        </a:lnSpc>
                        <a:spcBef>
                          <a:spcPts val="15"/>
                        </a:spcBef>
                        <a:spcAft>
                          <a:spcPts val="0"/>
                        </a:spcAft>
                      </a:pPr>
                      <a:r>
                        <a:rPr lang="es-MX" sz="1100" baseline="0" dirty="0" smtClean="0">
                          <a:solidFill>
                            <a:schemeClr val="tx1"/>
                          </a:solidFill>
                          <a:effectLst/>
                          <a:latin typeface="+mn-lt"/>
                          <a:ea typeface="Calibri"/>
                          <a:cs typeface="Times New Roman"/>
                        </a:rPr>
                        <a:t>EN LA FECHA INTERNA DE VENCIMIENTO</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r>
              <a:tr h="1872208">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17</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Revisar la Resolución UAE-CRA-190 de 2011 - Reglamento Interno de Cartera.</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a:t>
                      </a:r>
                      <a:r>
                        <a:rPr lang="es-CO" sz="1100" b="0" kern="1200" dirty="0" smtClean="0">
                          <a:solidFill>
                            <a:schemeClr val="dk1"/>
                          </a:solidFill>
                          <a:effectLst/>
                          <a:latin typeface="+mn-lt"/>
                          <a:ea typeface="+mn-ea"/>
                          <a:cs typeface="+mn-cs"/>
                        </a:rPr>
                        <a:t>Resolución modificatoria de la Resolución UAE-CRA-190 de 2011.</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-1</a:t>
                      </a:r>
                      <a:endParaRPr lang="es-CO" sz="1100" b="0" kern="1200" dirty="0" smtClean="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i="0" kern="1200" dirty="0" smtClean="0">
                          <a:solidFill>
                            <a:schemeClr val="tx1"/>
                          </a:solidFill>
                          <a:effectLst/>
                          <a:latin typeface="+mn-lt"/>
                          <a:ea typeface="+mn-ea"/>
                          <a:cs typeface="+mn-cs"/>
                        </a:rPr>
                        <a:t>Se cuenta con el</a:t>
                      </a:r>
                      <a:r>
                        <a:rPr lang="es-CO" sz="1100" b="0" i="0" kern="1200" baseline="0" dirty="0" smtClean="0">
                          <a:solidFill>
                            <a:schemeClr val="tx1"/>
                          </a:solidFill>
                          <a:effectLst/>
                          <a:latin typeface="+mn-lt"/>
                          <a:ea typeface="+mn-ea"/>
                          <a:cs typeface="+mn-cs"/>
                        </a:rPr>
                        <a:t> proyecto </a:t>
                      </a:r>
                      <a:r>
                        <a:rPr lang="es-CO" sz="1100" b="0" i="0" kern="1200" dirty="0" smtClean="0">
                          <a:solidFill>
                            <a:schemeClr val="tx1"/>
                          </a:solidFill>
                          <a:effectLst/>
                          <a:latin typeface="+mn-lt"/>
                          <a:ea typeface="+mn-ea"/>
                          <a:cs typeface="+mn-cs"/>
                        </a:rPr>
                        <a:t>de modificación de la Resolución UAE-CRA-190 de 2011.  No obstante, es necesario presentarlo al Comité de Saneamiento Contable para tal fin.</a:t>
                      </a: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r>
                        <a:rPr lang="es-MX" sz="1100" b="1" baseline="0" dirty="0" smtClean="0">
                          <a:solidFill>
                            <a:schemeClr val="tx1"/>
                          </a:solidFill>
                          <a:effectLst/>
                          <a:latin typeface="+mn-lt"/>
                          <a:ea typeface="Calibri"/>
                          <a:cs typeface="Times New Roman"/>
                        </a:rPr>
                        <a:t> </a:t>
                      </a:r>
                      <a:r>
                        <a:rPr lang="es-MX" sz="1100" dirty="0" smtClean="0">
                          <a:solidFill>
                            <a:schemeClr val="tx1"/>
                          </a:solidFill>
                          <a:effectLst/>
                          <a:latin typeface="+mn-lt"/>
                          <a:ea typeface="Calibri"/>
                          <a:cs typeface="Times New Roman"/>
                        </a:rPr>
                        <a:t>NO CUMPLIDA</a:t>
                      </a:r>
                    </a:p>
                    <a:p>
                      <a:pPr algn="ctr">
                        <a:lnSpc>
                          <a:spcPts val="950"/>
                        </a:lnSpc>
                        <a:spcBef>
                          <a:spcPts val="15"/>
                        </a:spcBef>
                        <a:spcAft>
                          <a:spcPts val="0"/>
                        </a:spcAft>
                      </a:pPr>
                      <a:r>
                        <a:rPr lang="es-MX" sz="1100" baseline="0" dirty="0" smtClean="0">
                          <a:solidFill>
                            <a:schemeClr val="tx1"/>
                          </a:solidFill>
                          <a:effectLst/>
                          <a:latin typeface="+mn-lt"/>
                          <a:ea typeface="Calibri"/>
                          <a:cs typeface="Times New Roman"/>
                        </a:rPr>
                        <a:t>EN LA FECHA INTERNA DE VENCIMIENTO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43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66173968"/>
              </p:ext>
            </p:extLst>
          </p:nvPr>
        </p:nvGraphicFramePr>
        <p:xfrm>
          <a:off x="107504" y="1691313"/>
          <a:ext cx="9036496" cy="3897927"/>
        </p:xfrm>
        <a:graphic>
          <a:graphicData uri="http://schemas.openxmlformats.org/drawingml/2006/table">
            <a:tbl>
              <a:tblPr firstRow="1" firstCol="1" lastRow="1" lastCol="1" bandRow="1" bandCol="1">
                <a:tableStyleId>{5C22544A-7EE6-4342-B048-85BDC9FD1C3A}</a:tableStyleId>
              </a:tblPr>
              <a:tblGrid>
                <a:gridCol w="746818"/>
                <a:gridCol w="2165772"/>
                <a:gridCol w="2494493"/>
                <a:gridCol w="1111044"/>
                <a:gridCol w="1629532"/>
                <a:gridCol w="888837"/>
              </a:tblGrid>
              <a:tr h="105996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837959">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22</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tx1"/>
                          </a:solidFill>
                          <a:effectLst/>
                          <a:latin typeface="+mn-lt"/>
                          <a:ea typeface="+mn-ea"/>
                          <a:cs typeface="+mn-cs"/>
                        </a:rPr>
                        <a:t>Revisar la Resolución UAE-CRA No. 190 de 2011.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MEDIDA/CANTIDADES</a:t>
                      </a:r>
                      <a:r>
                        <a:rPr lang="es-MX" sz="1100" b="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kern="1200" dirty="0" smtClean="0">
                          <a:solidFill>
                            <a:schemeClr val="dk1"/>
                          </a:solidFill>
                          <a:effectLst/>
                          <a:latin typeface="+mn-lt"/>
                          <a:ea typeface="+mn-ea"/>
                          <a:cs typeface="+mn-cs"/>
                        </a:rPr>
                        <a:t>-Resolución modificada.</a:t>
                      </a:r>
                      <a:endParaRPr lang="es-MX" sz="11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tx1"/>
                          </a:solidFill>
                          <a:effectLst/>
                          <a:latin typeface="+mn-lt"/>
                          <a:ea typeface="+mn-ea"/>
                          <a:cs typeface="+mn-cs"/>
                        </a:rPr>
                        <a:t>-1</a:t>
                      </a:r>
                    </a:p>
                    <a:p>
                      <a:pPr marL="0" marR="0" indent="0" algn="l"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endParaRPr lang="es-CO" sz="1100" b="0" i="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dirty="0" smtClean="0">
                          <a:solidFill>
                            <a:schemeClr val="tx1"/>
                          </a:solidFill>
                          <a:effectLst/>
                        </a:rPr>
                        <a:t>Se revisó</a:t>
                      </a:r>
                      <a:r>
                        <a:rPr lang="es-MX" sz="1100" b="0" baseline="0" dirty="0" smtClean="0">
                          <a:solidFill>
                            <a:schemeClr val="tx1"/>
                          </a:solidFill>
                          <a:effectLst/>
                        </a:rPr>
                        <a:t> y se</a:t>
                      </a:r>
                      <a:r>
                        <a:rPr lang="es-MX" sz="1100" b="0" dirty="0" smtClean="0">
                          <a:solidFill>
                            <a:schemeClr val="tx1"/>
                          </a:solidFill>
                          <a:effectLst/>
                        </a:rPr>
                        <a:t> proyectó la modificación</a:t>
                      </a:r>
                      <a:r>
                        <a:rPr lang="es-MX" sz="1100" b="0" baseline="0" dirty="0" smtClean="0">
                          <a:solidFill>
                            <a:schemeClr val="tx1"/>
                          </a:solidFill>
                          <a:effectLst/>
                        </a:rPr>
                        <a:t> de la Resolución N° 190 de 2011, la cual está para revisión y firma del Director Ejecutivo de la entidad.</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baseline="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abril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NO CUMPLIDA</a:t>
                      </a:r>
                    </a:p>
                    <a:p>
                      <a:pPr algn="ctr">
                        <a:lnSpc>
                          <a:spcPts val="950"/>
                        </a:lnSpc>
                        <a:spcBef>
                          <a:spcPts val="15"/>
                        </a:spcBef>
                        <a:spcAft>
                          <a:spcPts val="0"/>
                        </a:spcAft>
                      </a:pPr>
                      <a:r>
                        <a:rPr lang="es-MX" sz="1100" baseline="0" dirty="0" smtClean="0">
                          <a:solidFill>
                            <a:schemeClr val="tx1"/>
                          </a:solidFill>
                          <a:effectLst/>
                          <a:latin typeface="+mn-lt"/>
                          <a:ea typeface="Calibri"/>
                          <a:cs typeface="Times New Roman"/>
                        </a:rPr>
                        <a:t>EN LA FECHA INTERNA DE VENCIMIENTO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45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589281601"/>
              </p:ext>
            </p:extLst>
          </p:nvPr>
        </p:nvGraphicFramePr>
        <p:xfrm>
          <a:off x="107504" y="1772816"/>
          <a:ext cx="8917186" cy="3951731"/>
        </p:xfrm>
        <a:graphic>
          <a:graphicData uri="http://schemas.openxmlformats.org/drawingml/2006/table">
            <a:tbl>
              <a:tblPr firstRow="1" firstCol="1" lastRow="1" lastCol="1" bandRow="1" bandCol="1">
                <a:tableStyleId>{5C22544A-7EE6-4342-B048-85BDC9FD1C3A}</a:tableStyleId>
              </a:tblPr>
              <a:tblGrid>
                <a:gridCol w="736957"/>
                <a:gridCol w="2137177"/>
                <a:gridCol w="2461558"/>
                <a:gridCol w="1096375"/>
                <a:gridCol w="1608017"/>
                <a:gridCol w="877102"/>
              </a:tblGrid>
              <a:tr h="936104">
                <a:tc>
                  <a:txBody>
                    <a:bodyPr/>
                    <a:lstStyle/>
                    <a:p>
                      <a:pPr>
                        <a:lnSpc>
                          <a:spcPts val="1000"/>
                        </a:lnSpc>
                        <a:spcBef>
                          <a:spcPts val="90"/>
                        </a:spcBef>
                        <a:spcAft>
                          <a:spcPts val="0"/>
                        </a:spcAft>
                      </a:pPr>
                      <a:r>
                        <a:rPr lang="en-US" sz="1100" dirty="0">
                          <a:effectLst/>
                        </a:rPr>
                        <a:t> </a:t>
                      </a: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marL="0" algn="just" defTabSz="914400" rtl="0" eaLnBrk="1" latinLnBrk="0" hangingPunct="1">
                        <a:lnSpc>
                          <a:spcPts val="750"/>
                        </a:lnSpc>
                        <a:spcBef>
                          <a:spcPts val="5"/>
                        </a:spcBef>
                        <a:spcAft>
                          <a:spcPts val="0"/>
                        </a:spcAft>
                      </a:pPr>
                      <a:r>
                        <a:rPr lang="es-CO" sz="1100" i="0" kern="1200" dirty="0">
                          <a:solidFill>
                            <a:schemeClr val="dk1"/>
                          </a:solidFill>
                          <a:effectLst/>
                          <a:latin typeface="+mn-lt"/>
                          <a:ea typeface="+mn-ea"/>
                          <a:cs typeface="+mn-cs"/>
                        </a:rPr>
                        <a:t> </a:t>
                      </a:r>
                      <a:endParaRPr lang="es-CO" sz="1100" i="0" kern="1200" dirty="0" smtClean="0">
                        <a:solidFill>
                          <a:schemeClr val="dk1"/>
                        </a:solidFill>
                        <a:effectLst/>
                        <a:latin typeface="+mn-lt"/>
                        <a:ea typeface="+mn-ea"/>
                        <a:cs typeface="+mn-cs"/>
                      </a:endParaRPr>
                    </a:p>
                    <a:p>
                      <a:pPr marL="0" algn="just" defTabSz="914400" rtl="0" eaLnBrk="1" latinLnBrk="0" hangingPunct="1">
                        <a:lnSpc>
                          <a:spcPts val="1000"/>
                        </a:lnSpc>
                        <a:spcAft>
                          <a:spcPts val="0"/>
                        </a:spcAft>
                      </a:pPr>
                      <a:r>
                        <a:rPr lang="es-MX" sz="1100" i="0" kern="1200" dirty="0" smtClean="0">
                          <a:solidFill>
                            <a:schemeClr val="dk1"/>
                          </a:solidFill>
                          <a:effectLst/>
                          <a:latin typeface="+mn-lt"/>
                          <a:ea typeface="+mn-ea"/>
                          <a:cs typeface="+mn-cs"/>
                        </a:rPr>
                        <a:t>      </a:t>
                      </a:r>
                    </a:p>
                    <a:p>
                      <a:pPr algn="ctr">
                        <a:lnSpc>
                          <a:spcPts val="1000"/>
                        </a:lnSpc>
                        <a:spcAft>
                          <a:spcPts val="0"/>
                        </a:spcAft>
                      </a:pPr>
                      <a:r>
                        <a:rPr lang="es-MX" sz="1100" dirty="0" smtClean="0">
                          <a:effectLst/>
                        </a:rPr>
                        <a:t>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015627">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ts val="850"/>
                        </a:lnSpc>
                        <a:spcBef>
                          <a:spcPts val="5"/>
                        </a:spcBef>
                        <a:spcAft>
                          <a:spcPts val="0"/>
                        </a:spcAft>
                        <a:buClrTx/>
                        <a:buSzTx/>
                        <a:buFontTx/>
                        <a:buNone/>
                        <a:tabLst/>
                        <a:defRPr/>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ts val="850"/>
                        </a:lnSpc>
                        <a:spcBef>
                          <a:spcPts val="5"/>
                        </a:spcBef>
                        <a:spcAft>
                          <a:spcPts val="0"/>
                        </a:spcAft>
                        <a:buClrTx/>
                        <a:buSzTx/>
                        <a:buFontTx/>
                        <a:buNone/>
                        <a:tabLst/>
                        <a:defRPr/>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ts val="850"/>
                        </a:lnSpc>
                        <a:spcBef>
                          <a:spcPts val="5"/>
                        </a:spcBef>
                        <a:spcAft>
                          <a:spcPts val="0"/>
                        </a:spcAft>
                        <a:buClrTx/>
                        <a:buSzTx/>
                        <a:buFontTx/>
                        <a:buNone/>
                        <a:tabLst/>
                        <a:defRPr/>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ts val="850"/>
                        </a:lnSpc>
                        <a:spcBef>
                          <a:spcPts val="5"/>
                        </a:spcBef>
                        <a:spcAft>
                          <a:spcPts val="0"/>
                        </a:spcAft>
                        <a:buClrTx/>
                        <a:buSzTx/>
                        <a:buFontTx/>
                        <a:buNone/>
                        <a:tabLst/>
                        <a:defRPr/>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ts val="850"/>
                        </a:lnSpc>
                        <a:spcBef>
                          <a:spcPts val="5"/>
                        </a:spcBef>
                        <a:spcAft>
                          <a:spcPts val="0"/>
                        </a:spcAft>
                        <a:buClrTx/>
                        <a:buSzTx/>
                        <a:buFontTx/>
                        <a:buNone/>
                        <a:tabLst/>
                        <a:defRPr/>
                      </a:pPr>
                      <a:endParaRPr lang="es-CO" sz="1100" i="0" kern="1200" dirty="0" smtClean="0">
                        <a:solidFill>
                          <a:schemeClr val="dk1"/>
                        </a:solidFill>
                        <a:effectLst/>
                        <a:latin typeface="+mn-lt"/>
                        <a:ea typeface="+mn-ea"/>
                        <a:cs typeface="+mn-cs"/>
                      </a:endParaRPr>
                    </a:p>
                    <a:p>
                      <a:pPr marL="0" marR="0" indent="0" algn="just" defTabSz="914400" rtl="0" eaLnBrk="1" fontAlgn="auto" latinLnBrk="0" hangingPunct="1">
                        <a:lnSpc>
                          <a:spcPts val="850"/>
                        </a:lnSpc>
                        <a:spcBef>
                          <a:spcPts val="5"/>
                        </a:spcBef>
                        <a:spcAft>
                          <a:spcPts val="0"/>
                        </a:spcAft>
                        <a:buClrTx/>
                        <a:buSzTx/>
                        <a:buFontTx/>
                        <a:buNone/>
                        <a:tabLst/>
                        <a:defRPr/>
                      </a:pPr>
                      <a:endParaRPr lang="es-CO" sz="110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0" i="0" kern="1200" dirty="0" smtClean="0">
                          <a:solidFill>
                            <a:schemeClr val="dk1"/>
                          </a:solidFill>
                          <a:effectLst/>
                          <a:latin typeface="+mn-lt"/>
                          <a:ea typeface="+mn-ea"/>
                          <a:cs typeface="+mn-cs"/>
                        </a:rPr>
                        <a:t>Manejo centralizado del archivo de</a:t>
                      </a:r>
                      <a:r>
                        <a:rPr lang="es-CO" sz="1100" b="0" i="0" kern="1200" baseline="0" dirty="0" smtClean="0">
                          <a:solidFill>
                            <a:schemeClr val="dk1"/>
                          </a:solidFill>
                          <a:effectLst/>
                          <a:latin typeface="+mn-lt"/>
                          <a:ea typeface="+mn-ea"/>
                          <a:cs typeface="+mn-cs"/>
                        </a:rPr>
                        <a:t> </a:t>
                      </a:r>
                      <a:r>
                        <a:rPr lang="es-CO" sz="1100" b="0" i="0" kern="1200" dirty="0" smtClean="0">
                          <a:solidFill>
                            <a:schemeClr val="dk1"/>
                          </a:solidFill>
                          <a:effectLst/>
                          <a:latin typeface="+mn-lt"/>
                          <a:ea typeface="+mn-ea"/>
                          <a:cs typeface="+mn-cs"/>
                        </a:rPr>
                        <a:t>gestión del área financiera.</a:t>
                      </a: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algn="just" defTabSz="914400" rtl="0" eaLnBrk="1" latinLnBrk="0" hangingPunct="1">
                        <a:lnSpc>
                          <a:spcPts val="850"/>
                        </a:lnSpc>
                        <a:spcBef>
                          <a:spcPts val="5"/>
                        </a:spcBef>
                        <a:spcAft>
                          <a:spcPts val="0"/>
                        </a:spcAft>
                      </a:pPr>
                      <a:endParaRPr lang="es-MX" sz="110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kern="1200" dirty="0" smtClean="0">
                          <a:solidFill>
                            <a:schemeClr val="dk1"/>
                          </a:solidFill>
                          <a:effectLst/>
                          <a:latin typeface="+mn-lt"/>
                          <a:ea typeface="+mn-ea"/>
                          <a:cs typeface="+mn-cs"/>
                        </a:rPr>
                        <a:t>UNIDAD DE MEDIDA</a:t>
                      </a:r>
                      <a:r>
                        <a:rPr lang="es-MX" sz="1100" b="0" kern="120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a:t>
                      </a:r>
                      <a:r>
                        <a:rPr lang="es-CO" sz="1100" b="0" i="0" kern="1200" dirty="0" smtClean="0">
                          <a:solidFill>
                            <a:schemeClr val="dk1"/>
                          </a:solidFill>
                          <a:effectLst/>
                          <a:latin typeface="+mn-lt"/>
                          <a:ea typeface="+mn-ea"/>
                          <a:cs typeface="+mn-cs"/>
                        </a:rPr>
                        <a:t>Modificación del INF-PRC09 Procedimiento de Transferencia Documental.</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i="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0" i="0" kern="1200" dirty="0" smtClean="0">
                          <a:solidFill>
                            <a:schemeClr val="dk1"/>
                          </a:solidFill>
                          <a:effectLst/>
                          <a:latin typeface="+mn-lt"/>
                          <a:ea typeface="+mn-ea"/>
                          <a:cs typeface="+mn-cs"/>
                        </a:rPr>
                        <a:t>-1</a:t>
                      </a:r>
                      <a:endParaRPr lang="es-CO" sz="1100" b="0" i="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El 4 de marzo de 2016, se realizó la transferencia al archivo central. </a:t>
                      </a:r>
                    </a:p>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Si bien es cierto se efectuó</a:t>
                      </a:r>
                      <a:r>
                        <a:rPr lang="es-MX" sz="1100" b="0" kern="1200" baseline="0" dirty="0" smtClean="0">
                          <a:solidFill>
                            <a:schemeClr val="dk1"/>
                          </a:solidFill>
                          <a:effectLst/>
                          <a:latin typeface="+mn-lt"/>
                          <a:ea typeface="+mn-ea"/>
                          <a:cs typeface="+mn-cs"/>
                        </a:rPr>
                        <a:t> la transferencia del  archivo de gestión, no es menos cierto que  la unidad de medida indica que se debe modificar el procedimiento de transferencia documental.</a:t>
                      </a:r>
                      <a:endParaRPr lang="es-CO"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MX"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endParaRPr lang="es-CO" sz="1100" kern="1200" dirty="0" smtClean="0">
                        <a:solidFill>
                          <a:schemeClr val="dk1"/>
                        </a:solidFill>
                        <a:effectLst/>
                        <a:latin typeface="+mn-lt"/>
                        <a:ea typeface="+mn-ea"/>
                        <a:cs typeface="+mn-cs"/>
                      </a:endParaRPr>
                    </a:p>
                    <a:p>
                      <a:pPr marL="0" marR="0" indent="0" algn="ctr"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dk1"/>
                          </a:solidFill>
                          <a:effectLst/>
                          <a:latin typeface="+mn-lt"/>
                          <a:ea typeface="+mn-ea"/>
                          <a:cs typeface="+mn-cs"/>
                        </a:rPr>
                        <a:t>30 de junio de 2016</a:t>
                      </a: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mn-lt"/>
                          <a:ea typeface="Calibri"/>
                          <a:cs typeface="Times New Roman"/>
                        </a:rPr>
                        <a:t>NO CUMPLIDA</a:t>
                      </a:r>
                    </a:p>
                    <a:p>
                      <a:pPr algn="ctr">
                        <a:lnSpc>
                          <a:spcPts val="950"/>
                        </a:lnSpc>
                        <a:spcBef>
                          <a:spcPts val="15"/>
                        </a:spcBef>
                        <a:spcAft>
                          <a:spcPts val="0"/>
                        </a:spcAft>
                      </a:pPr>
                      <a:r>
                        <a:rPr lang="es-MX" sz="1100" baseline="0" dirty="0" smtClean="0">
                          <a:solidFill>
                            <a:schemeClr val="tx1"/>
                          </a:solidFill>
                          <a:effectLst/>
                          <a:latin typeface="+mn-lt"/>
                          <a:ea typeface="Calibri"/>
                          <a:cs typeface="Times New Roman"/>
                        </a:rPr>
                        <a:t>EN LA FECHA INTERNA DE VENCIMIENTO</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8989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Proceso alternativo"/>
          <p:cNvSpPr/>
          <p:nvPr/>
        </p:nvSpPr>
        <p:spPr>
          <a:xfrm>
            <a:off x="1853245" y="1556792"/>
            <a:ext cx="5904656" cy="605681"/>
          </a:xfrm>
          <a:prstGeom prst="flowChartAlternateProcess">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2411760" y="386695"/>
            <a:ext cx="6624736" cy="830997"/>
          </a:xfrm>
          <a:prstGeom prst="rect">
            <a:avLst/>
          </a:prstGeom>
          <a:noFill/>
        </p:spPr>
        <p:txBody>
          <a:bodyPr wrap="square" rtlCol="0">
            <a:spAutoFit/>
          </a:bodyPr>
          <a:lstStyle/>
          <a:p>
            <a:pPr algn="ctr"/>
            <a:r>
              <a:rPr lang="es-CO" sz="2400" dirty="0" smtClean="0"/>
              <a:t>SEGUIMIENTO PLAN DE MEJORAMIENTO DE LA CGR AL 30 DE JUNIO DE 2016</a:t>
            </a:r>
            <a:endParaRPr lang="es-CO" sz="2400" dirty="0"/>
          </a:p>
        </p:txBody>
      </p:sp>
      <p:sp>
        <p:nvSpPr>
          <p:cNvPr id="9" name="8 CuadroTexto"/>
          <p:cNvSpPr txBox="1"/>
          <p:nvPr/>
        </p:nvSpPr>
        <p:spPr>
          <a:xfrm>
            <a:off x="2306686" y="1556792"/>
            <a:ext cx="5217642" cy="923330"/>
          </a:xfrm>
          <a:prstGeom prst="rect">
            <a:avLst/>
          </a:prstGeom>
          <a:noFill/>
        </p:spPr>
        <p:txBody>
          <a:bodyPr wrap="square" rtlCol="0">
            <a:spAutoFit/>
          </a:bodyPr>
          <a:lstStyle/>
          <a:p>
            <a:pPr algn="ctr"/>
            <a:r>
              <a:rPr lang="es-CO" dirty="0" smtClean="0">
                <a:solidFill>
                  <a:schemeClr val="bg1"/>
                </a:solidFill>
              </a:rPr>
              <a:t>ACTIVIDADES DEL PLAN DE MEJORAMIENTO PRÓXIMAS A VENCERSE</a:t>
            </a:r>
          </a:p>
          <a:p>
            <a:endParaRPr lang="es-CO" dirty="0">
              <a:solidFill>
                <a:schemeClr val="bg1"/>
              </a:solidFill>
            </a:endParaRPr>
          </a:p>
        </p:txBody>
      </p:sp>
      <p:sp>
        <p:nvSpPr>
          <p:cNvPr id="2" name="AutoShape 2"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155575" y="-24844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4" descr="data:image/png;base64,iVBORw0KGgoAAAANSUhEUgAAAPkAAADKCAMAAABQfxahAAAB7FBMVEX////8+/vCJA720S8AFW0AAADw8PDr6+v4+Pj09PT5+fnDw8PS0tK+vr6xsbHj4+Ojo6N7e3uEhITY2NiXlpYAAG90dHRaWlpubm7kxjsRERHm5ua5ubmLi4sxMTHQ0NA5OTkAInxGRkZPT08aGhxmZmYAEGMgICCqqamcnJyIiIgoKChKSkr41ToAIH2DgIUADVoAEFH44WMADlfluinJwcT31UvXqyMHEUw5LiARGD8AI4EAK4aZEwqFgHwwRpeJiJW4Hw3421TIExHxyC4bHSSlgBe+mSb+864ADmj86oX++MbLzuiNlsc1IiFRIR9xFBSFDA0AMoezud1XWWeCcSioFgrLyb6DdkA5QGtVWXSahCTq5cNaIB1sebU3QWFuZ1L/8Z5tHBUcJUPa28VAIx5CQ1FMW6NsXR+KEA1fPz5WXZGnnWxsUE48SYq7qF+VkHlINjR+RUPSsT+IYWB3eKCoo4HHrkyrqrlubXqaiT9UUD+EeVQrMnbAoR8ZHS6hptKRcBheSB+qgxhURSPq12o0LSMQGzp9XRlQQxj28dpbbq/129z1trbqkY7eamjaS0jxnpzULjH0xMPWPUHpgHrfxFHYrazIsLTCrVnJyLChhITfyG2oXF6jIiSwS0qebWvMu3nZio6flWQalw/PAAAatUlEQVR4nO2d+WPbxpXHwdoACILEHZABAYLiIQKkJMq6LcmS5UrW7ThWa29TWxs7Tmxv2t303LhHZNmO7fo+4jS7Sdvd7T+6MwCPmQEoS3Ia0Km+PyQySAzmg/fmzZsZDEhRBzrQgQ50oAMd6EAHOtCBdlKMYVgxadt2MpllGS7q6nwnSmTFlFCt+9IseUZWZmYUy+TFbNRV+0eKtd163XLMc5fv31+F2tjYWINKCZIiW47NRF3Df4RiqqPU3RR7f3Xp4sWVIagTn0+dOTM7O3vlweY6uAO248qW+X0zfdaRFUG8vwqYT5wYG+v39eVbPQ1NTZ+ZfQDwbWlmJvX9gY/zVl24vLoEqD3oQ/2HfL391vJhXz0DAB/Qb95YW5MUTU1EXedvQ6wga+p5DxtSo3r7rcOYAD0w/Y21UUtJxaOu9+uKM3Xn/qqPfYgUSe7BT0/Pbm6suTr/RrPHBMC9tHKCNHZn8oblHwD2GT7q6u9ftiwBe/d34O5E3mLXlGTUBPsTa9XV1Y723okcwk8Bdlt238T8jtfPnV8Z2oF7R/LDINif2VwTdDVqjr2K06z7S0NID7ZXcs/nZ28kZ9xY1Cx7kqqbnqPvgP1KcmD36enNNUkWo6bZg0z98tLQ2A7c857GlwcHB3t7l5c7svdMzW7weipqnl0LePrFzgafHxkfX7x16+T29vbWwsLW1tbdyYnhwd5wfNC9r68pTtREuxNXl1Y/78ANqBdPbt+7efvonQpQqamFrbsTw6HwILV5sKa5b0I6y9TN1VBPnwfYt7ZvHr0DUWu5fKHQ19dXKORzjRuwcHcyFB56vFPtfvRs/Vx4E58fXwTYlYVKrq+sVzXJEQTTNAVH0iy93OfjL9ydGAyy90xD9G5PZln93NKJIDg0972jJaNSKFuSaasiyzKcJ4bNiqptStVyX81z+4lgkwdd+w2hy9FZGYAH2/j8+MmrRxcqhYwm2CLLJRIxTIk4x4q2oGUK0PJbE729YehKN6PH62Hg88Ded4xauirYWS4Ro2IBgbFNLMEB+Gq6ZpRKd48EzQ6t3r1tnYPgYwFHX7x31KiVNV5k4mHYLfxYnFFTWhmwL4BYF0R3rKgBO0pzAhbvnx/fvm1Uyi4vcp2h237PibxWrhjQ5ckwd2bD7dZ+XdBWA8ENGPwOXbRS4o7mRgwP2FNWn2EsTBKRbqBndk3pziE7f/082Z3Nj9y6adR0Qd2NvVtiVEcHLn+X8Pie6StrXTl0YzP3PyfBx0/epvs0m92dvds+z/JaAXg8EegGQDYns1FzBhSrnwO5OgG+fZQuO3szuC9OddKGQTb2nul1R4saNCBBWwqC3zF0MxvfOzho7llTLwH0QQJ9w+q2gZtYB408AF5TeDa2R1dviuWVirFAWn12Te8yf6+fW8H7Mw/csplQi1Lefxr/8/8ZFGNXawbR1numNs3u8veUtoTPuME2nrPs8CZOwXyVYVkWLiHHO7YGzrY8dMLfq3bUtIiYQIc2cvJ2zUqGgidgkp4SJFfTNFdyTF7NMuF3iLOrFQPv3GDXNtNFE7KScBG3+Mit2xUlaHHg1hybNF3F0gRz1JMgWYrlgMw2EYo+UyqBlAbz93W3e4KcWF/F4/r84tWazAfbeIIRU5osjT588eLRs8cvX758/PjZoxcPRwVFEZJsCDvD6yDKYWN2EOTkrhm1aakVLK7DRl5OkeAUSM4ERRt9+Ojxk6fPn/+woedfPHn57MVDR3ZtNk4GuwRrlommPtCz6QhREzdEmnweNPKiEDAhJ5qKq754/NSD/sEPf+DLo3/68tFDQXaTATdJZJ0+sqmf2ZC7pKVr5wiTL17NuyIKDi3J2lpVffHyC0hNCsI/eQbYTZG4X1Rc1XJ4r97TNUbPkiYHvi7beF9FJURBHn3x8nkIdsvyTx6pVY3Mdam4LVfuHiGN3hUt3RFwk4PxWdok3JZT3erDZ087cTfgn798ISiBwMgK6a3JQczo6243DFcT+nnS5L/XRDxljauW9PBJR4O32Z8+GpVhwos1dVH7iDA6GKlHjQ1kaxcJk1/V8Z6cYpKW8GJng7fM/uyhbBLoHJ8hjD51o9oFA3Xr3BBpcimLRbc4AH+0G3DI/vxlED3rfjSJG/3Kp1LU3CBxXUXTt/mRRcLkIDoD8C92Bw7N/nhUHsXDXJzXP8DGqyB7n4k8xqWkFdzkP33fZbFGLrrSiy92ye2hvxwlu4as+6MJtE8HKawW+ZMk1mXc2T/78XU7jpIzZhW08V2DQ4d/ZlpYiKRASw+4e9TzsGx9dQxz9lvva2grj4Hu+OGewCH6I81B+7ZETLTeOzJMuHvE5LZ1EXf232VMrJWL2ujj3bbxlr8/fSjzmL8z5nXM3Qem1pWIH6WQiMi++Pe6iiagnGk9er43cL+pg5QAlSr/ZBiNcQMPpIjHqnU8jRlZfN9B41tCVUaf7BUc+vsLK4XFd9Z9bxAdp/fMRtyvMfUlrJkDZ+fRGjOm9myPvu6jPxm1RDROcqnrf0TJB6YjHrCBBA5v5n+XVcxJldE9hrcm+iMLu4WJ5MzHvURDj3QSNuXgvflnn2gsZqn9mRwa/Su8jxC195axfu2BFulMpPbfeDP/1YyAWiqrfbU/k4Mg96hqo30E41w/jE3NzH4a6SAdBDjU5CP/hfVGIL69eL4vcID+UhIYZHIqnpJn0an3njOfRjnxzuF5zKGRn9WTWJfmvtyfyQH5F9DdEfKk/jHq7jCXifAZCra+hE/A/baKdsOs+9XTfYLDGKck0RRWrP4GI5+6EeWgRa3jof3t32JhSbT+vF9nB+SPLR4dAGS132BrylPrMxFu8rI1PLR/+YnDIJVNKo/26+wwujsChxTGSMd7UPKBTSvC2QmeGKJ+aaGhPc5rj1+D/IuvsOEuIxw/g5E/0CIlx7P2z+UUEto509lH5toif/5nC206nFmfRcl7rkQ5RHckfPLxG7RTA12ws8/e3CP/4Z8VNFzGU/UrOPnxKMk/Ich1HhmoMdJXe5iLCZI/UtBMOM7j5AOzxyOceibI+1eu2wg56NT2PEBF0f+PJH8wgJOb3UXeDEpUjHG/fj3yahIjl7uWvL9/RUfJWenr/XfnITZXuoncHcNtXufb5BQDyOf2DT43R5CncPLDs8cjnJUR3C/nMXKl3asBcufrv74eORrbQa9GkkcY23mNINdMJO3iTOt1yM9+bWHkwvErWBJ35XiEmYxtfYOSjw05aPYKWubf5vaNPnfsayyHY6VPZ1Hy5StRrq0llW/eRm1+4pyLTMkkbPkvZ/dLPnf2r3UBnXRntU+nMfIHMxHOO2f1b0Yw8stVNOFUq//zGuR/q6OpMBilEuSbUT4+wFz/X4y8/3wdDces9OtrZ/dLfuwvShKduVf1G1MDGHmki4r1n41gIW6pjiZxnKmfPrY/o8+dPfZrdKxPxfmZdSy0L/8m0sdAtd/+Cg/uFrq2lEjKvzy2P6PPHXs3I7SjJXAvQboyjY1Yjke6pih88ivM3YfOYfE4q/382v6MPnftlzK6JkuBAIeF9t4z1yN9Vsae+U88xJ2vI+u/FGdmLu3L6MDkP8dX1lR5Yxrx9t7lf5cjfWCElf9jHHH3ftjQ0ckztfpv7+4nvJ+9diGDPUQJcoP1KYz8Yznady3Vf4aRj61IDrauJqQv7CO8zx07/QsLW6ZiJAfL4HqX34t495r0yWd4Q79cR1cC46ryi0t7bulzZ999p4yvpaozG2cw8t7rEY7UoGwZb+j9Szq25s+Y6Q9P79Xfzx678AuslVPx1Mz6FELeO/hHPeInB7I60dBXBDSBpWKiln/n2t7Q545dOIUvRoNO4lOsT+vt/Tjyp36tP6Du3g+iu4ymXhTH65UL1/ZCDhr5qT4HXZKFz75uTGMm733PjRicMmcWx5FXp/SPXXSx1YYYKxRLF/bS1M+ePlWzVOz5KlaSsLF57/CRaHtzqGzmd4uoux8aOo8/PBAX3Xxl9+hzANyQeQ57pC5Jxrfhn0Tcp0HV/7CIxrhDYxfxR7rgw5+1XVsdhPVTdBl/VJpiJHcTjW+Hh4ffi/7pT4rP/HQcy92HzuvYICvG2FapdGFXYQ5anC4L2NMSXivHTX5kohz5I5BgKKH/yyLesV10XPyRXQbuvnpnF8kciOoVEjyWAIF9sweLb0f+tSt2bknvE0Y/sSpjfRIFrZ6jT4ER647sMIEpGWUzi+/oYFKglU/hJv9RV2znEDM/Joy+cg57HJCiYpytFejKzmY/e+zSKaMim+TWH3Xm0ys9Pcja+fDEB12yOdV6/ySezfQvaRLm71SCU51yyahd6MQ+d/bY6Q9LRkGzGWLjVlaT1nuIVv5RF8Q3KLX840XM3cdO3NdTKAH4M571XqJw6sLpY2dJp5+bO3vt0ocVo6Y7KkeAsybwdSx9G5z4INMlrw+L1d/fHj+Eoa9crtvkTlsmKeh5w6h8COEB/ZwPDaz97qV3TpWMSlojt7DAnRzyGj7N3ntk8qPI87emkuWriyPYMtOJi2Y9GcfNR8VY25ELJaNUOfXhhUun34U6fenCO6cqJcPI+a8fISzOJWVzE/f14cmtTPe8C1f7/fY44e9LkqYG9ldzrC1Y5XzFMAB+Q4C6lCvKEi8G97FyatW5MY2bfGLro6gf6kcklv90a+QQtqw6tGppYmCfKXxxCO9oerqQq3kvCKvk8sWMIqWSLBfch86pmnvjDOHrd7f06BPXtqTiVSzI+eiuGA+QU3D7eZIXHFezqpamSULKVlkOvoKA/Gpc1TQQ3bC55sHJhWL3bMKmYCJ3G/d3gP45sHrQ4RvWhK8I88Qy8bCd503w2R7S13NWd70S007/6eRIwOqaRYa5lumb/4Mnh9+cpOUGwIc/KJW7YI8eJjd/FR+zgTA3tCopdujLBF4tlp9xNmaJ6DY8WSp0UXjzxch37n02f4i0ekon0/BXCzhBImvKJghuGDhs5LV61KBB2emjRFOHc1NLl2Vpzy8RArmuJK+t41EdNvIFo1uyN0xm4Taeynkpzcp9rc5nQ9+H1xGc5RV3bRP39MPLvUe26O6K6y25udtElANWH1tZPae7SSaxW/QEm3RlfuPKNGnxI1tGvktGKqQ4pXL71ghp9f6hi/cdXVBD3yYU5GZUR3bWNskmDqLbllHrsg6tLVY3APo8iT62sgRc3vFem9KhC4MCBcRBZj/jrt2YnQoDLyndMBETLrEcig5a++plV3a9N0HuYG6Rd2VpDTg66emeqxtd/WprtUwH0b0RzMrqfaGuOLbIxpum987w//Zee+oosrB248E0aW/f4kbUy0mvEEQnw5zv8ieAz1+WdMU1bTXLcly8IY5jAbXpKrI0urYeYm8vZ+168Ab6eADd6+GGVpbOXxasumy5jsnzNhSfEiRLVizBBuaenR4I4Yb9ePeDA/QMHUhpmu3dg1+9f/lcyrXq9bosyzOKBZxgbW1jHWD3BP0czj5NLhiVNwAcoMtG5d5i0OMb8GOAfuXiEvzBqfvw16Y2bqxvXpmdnhoIw4ZN/G7JqHVxVEfFKjXjZkica9GPAfwTQ0NDn0/Pzp45Mz3t/fRSGLYX1EtGXov8dRq7FCcVOng8avz+/rffGtgBGmgZeHrJKHbd8GwHCemOHo/oFb9Q0dt7BHh6KRP5evGeZMs1GgxgyFx2L+S9nsHzUb9PYs9i3aJRuXlrJ5ffkbx3cAK08FLa6dZUfQfZep6+c28n9o7kvcuQGxq826aedidOKNeMndg7kC/3+ty5THeOxncjUUuXjKNXT46Hx7ow8mUQ1yYhdy0tdceC6T6lWsWKcefm9mIYfJB8uXd44u4C/NWStNY9S0j7lKrB3144GgZPkPcOHpn0sEu5svRmNnBCopMplIwKgL8F6Zv4/W3y5eXlwSMTk1sedq1PF95oP0fFpKx0HvRRd27fvHcS4I+PjMA78PZbvb2Dw8MTE5N3fehSqVIoa8k3JVfdnURTg781Y5QqR2/fvHpve3v75Mntu1tbCwutH1+q5IoZl//emBsRy0tyuS/v/8xSpVK5c6dNXcsXy4qQ7KZV0m9ZrC1oVb2c7ivk87lcLp8vFIrpsmy5KfXNGIi+nhKsmuQFIPirU3Yyy3yPTX2gAx3oQAc60IEOdKBdKylEvIUxMtH0mzVL/62pSnfX71J9Z8rSfVFXISKl6X+GIW+IbLqbfojsuxRdjboGEYnlu/dnhLtUTHh0YPC5YA7/VoxhYlSCCRH8Lvrv4NooPhkV32FuiqgDRV6ooQRZRAckVKKWr9B0LS3hX1Ut73DRaZeo4OFTpUFUcegQZSlKxw7kNbxwDs86JJoOnW+3lVwJVk1of8pi5dbSzWJ4msYW3UHlXrFkw6Tb5SBBQkQOy23yGtqaQOHJjuQyeQxbIwWf5l5Jnsy3z24lKSxZbl8slLyPpss7gichGZ9l2axZALVp3iYTHC4LqiiqLrh8JdskpwskeZz1xQjg0o2/WZ+tsWsFCqChFfOqjxg9lFwD38mY4OSkVgNeE2+dqrXLtctNQIIccu1odBvcs9b6Je9bywevwdO8pzUBEs02yWmdIG/JbH7LFyBH3oNEidiZMl3Ko0YPIwfgBY8FPirqggpxTXKn/cKiGLyOGEKepnM1Ot0ZHBSDfgqqV2sg9bV34VCiQVda5HT7t752Tw4KscC/kcu6SdT/Q8hT0Jix5qYQaMNCkByIg/8OkMPSBcL/MaUbSK0Tct53c3QJ2X4Uh56h+eQlUFxrKLgncqfpT145IFT20fkdyGPAv7HHwUHxQhg5GKFlguTA5FSs1Nnoavi4joeHscuCQB3zamzAP/n26Xsib/ZtjHcjbcToQXLwdeydHTGq6PtjCLkWIFc9+zidW7rlF0YqAw5jV42Jfi0V6LHl1iX2RF5uXwt8xCViVKHd0oPkBbpI7O21fQ6CnGpUDSfvgyaPxSodw3uh3WGhgm0ZJ6dK3jehzeFZBrM7ckROu5XA6AxbsN0+FCBP0LREblEGwaFJ3hZX8OqEk3sm9/2sg9FrdOgzlv55GHnGazI+OVejK7HdkMMfQW4I9Jit0TNs5aDMBPDfptED5CwsmqhDwQuu4JNyu2C51Tui5MWm05Y6GJ1pBA1CYig53SKnGMMPHa8ix6Q3cyDf5A3/TXUg52F6GCDvo0IyGb51RpM82QToaPQ4HWrzbCh5rU0Oiy6/mtwop30BgyM/MgC6t8bmzbbRA+R2qM3TPnmxUS5IMwtm84Yi5OWmyRNUp/Ceo0P3ghHRE1417eUhTXJ4Ge2V5K2IxqJdSALJRNWm0QPkHNm9gDrkvBNZpEtQkI6xTS4iHa/Zwejl8DuSBxbF95U2uo4WOXQj4VXk7VRBQ6Id+NtoOqrRyJxCYnsJDCJw8qwPxCJc6F1sk5fxK4S2dIEm5668yGX5IQgBT/m3rk1OVYFRxN2SIzWMhw5kguQZukT0apJfPkoOjzUBWuQieYUwo4NEiXixYgZ2Xlk4amsljuAP4Gh5CieHGY2wW3L4WSOB0+iazbdV9lt6kNwmuzWuEVYxclCxDElepovIBfhCuF9LWN09J3Y8QtDK2v4O/22T5JQ3hNwlOUgt/BpyRHfSyENC8vY0NBZi8nLj5uHkdsvHm+QiYWS+Q0svYpUH4EX4/1jOK75xzZjSHKJj5In8Hsib8wQacGJMuudNgJycRuNoJLxT8Yyfx5Dk7VDVJC/7CG11MDpEb+4Rymbo5lkgWaGbe6bsPN10KYwcpgO7JgftFhIm8GpTXstKeeRgbJ9tis3GvE/o5k/opXKtSEGQZ4lMJkt4MdXMeoMCXkQXq5qm5Ghk9oUDd4TOyYqSMZAJEZx897Gd8m5Tymvl5PW9TEEioxKEYEEeQBdgHeCRZuZBkIM65VByPWjhQqfs3W7NO6XRuXq+r3m4veWfyMXx2X0BJ9eJ7wK4WDxgco9EoNwwcnAzm9NRhsxi30cUM/xmkPJOIls5VDLgBi0xpqPLjknOVbKmlFEcHgk9cWLyleKQSdUY/mHwu1wsQR5rfjHR2rHa2Lfa/FAUXN0S+BheDnZ+o1D/8oGr+ld48x8n7pq3Zn3XSr25e1xeT/GI32cdnb7lp+BNLeP4Rco6UMabWvWGcK4XER3dOwwDh5UBsprXb7Q5RsfL4/VMpjEmjfkltp9kSCFROY4NkAVwVkb3T6t6V/SKleAVdc/HVc/g/pMwWXi4sY+xXabYmBVWtUx7R4zUadMfU7AZRs14Z9Nia6kqDwspe1fMOFzzaM0EWYZqNNc0/CuzeOdFuRk2q5a9asZpr8B2tHWRRRyXRuukVEEew+a9CpeS8CzvBqcleNirXjIPD1je/VZpJpsV/bSvXabqd+y6kmVYqZGZsKFzL1AFxIOQ1LkgOy3y9tDaX4FpjD1qfDGUHFwTIHmz1wniI0pqN9REzUTnABWPKOP5QaVdp7TZKBKQF9rkolewf+vbZap5+F/BvxON25rh8Wn1llRvciyV8uho4GINF86LmtMg19Oy3nDofLEM5DuvoFD+C7zCyGOUBusTp8GpqFMj5IpA5ZGu18rDov0kOafLeuOL5QI8nOYC5OV0ulAkyvTJ8+jqglqgpPDt3FmP3HQa97DlmcDtFNtvXxmBa67P5oAbqg1L0bZqFnYgl6iGt6OZRbuWHK2KGmJ0ReIYtjFoqKkM27hiOsU1l4pRcpWGjcASwsjTKHlRElXS8RryF2EZzyWQWQrY4Kol7zNkn6jn7f4LXpx0VVG8bDeEHPhaifXIiau1aynrimIVkPVpaBnTT20r7Y2K6XZTEz0uy7Og7+1qDS/TJ082XCHuHbEURQ9PfxK6leLdolcF2kwBmfAUbzmx4Nvc4uFRWJuKt8gIS054wSRW8Mht+Hmrbbp9guDkvHw+TsNTkfTDLfP+v31fU9vdguz1JmmvHiXHuyKHk1NlK5Vy/CCm0qYgCEXvQ6lZZjPCpYpCSih7N7Ho1arQ4TkSljcb/gFLA7WGV0zBKsS947Z/FP6d8pwiCW6C6A8BeHAg7n/espMK/mU3XpjTKDGGfgb+Df5oLNm2apH0rsV6xfL+t2AVeHSfajYlNGrKwIJNBi+TYpq3OOn4nRrn3zf1jd/seqADHehABzrQgQ70T63/Bz0lYQqWmkFeAAAAAElFTkSuQmCC"/>
          <p:cNvSpPr>
            <a:spLocks noChangeAspect="1" noChangeArrowheads="1"/>
          </p:cNvSpPr>
          <p:nvPr/>
        </p:nvSpPr>
        <p:spPr bwMode="auto">
          <a:xfrm>
            <a:off x="307975" y="-2332038"/>
            <a:ext cx="6372225" cy="5181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Tabla"/>
          <p:cNvGraphicFramePr>
            <a:graphicFrameLocks noGrp="1"/>
          </p:cNvGraphicFramePr>
          <p:nvPr>
            <p:extLst>
              <p:ext uri="{D42A27DB-BD31-4B8C-83A1-F6EECF244321}">
                <p14:modId xmlns:p14="http://schemas.microsoft.com/office/powerpoint/2010/main" val="2830716668"/>
              </p:ext>
            </p:extLst>
          </p:nvPr>
        </p:nvGraphicFramePr>
        <p:xfrm>
          <a:off x="155576" y="2276872"/>
          <a:ext cx="8880920" cy="3384376"/>
        </p:xfrm>
        <a:graphic>
          <a:graphicData uri="http://schemas.openxmlformats.org/drawingml/2006/table">
            <a:tbl>
              <a:tblPr firstRow="1" bandRow="1">
                <a:tableStyleId>{5C22544A-7EE6-4342-B048-85BDC9FD1C3A}</a:tableStyleId>
              </a:tblPr>
              <a:tblGrid>
                <a:gridCol w="888033"/>
                <a:gridCol w="3024335"/>
                <a:gridCol w="1296145"/>
                <a:gridCol w="1896223"/>
                <a:gridCol w="1776184"/>
              </a:tblGrid>
              <a:tr h="923502">
                <a:tc>
                  <a:txBody>
                    <a:bodyPr/>
                    <a:lstStyle/>
                    <a:p>
                      <a:pPr algn="ctr"/>
                      <a:r>
                        <a:rPr lang="es-MX" sz="1100" dirty="0" smtClean="0"/>
                        <a:t>HALLAZGO</a:t>
                      </a:r>
                      <a:endParaRPr lang="es-CO" sz="1100" dirty="0"/>
                    </a:p>
                  </a:txBody>
                  <a:tcPr/>
                </a:tc>
                <a:tc>
                  <a:txBody>
                    <a:bodyPr/>
                    <a:lstStyle/>
                    <a:p>
                      <a:pPr algn="ctr"/>
                      <a:r>
                        <a:rPr lang="es-MX" sz="1100" dirty="0" smtClean="0"/>
                        <a:t>ACCIÓN DE MEJORA</a:t>
                      </a:r>
                      <a:endParaRPr lang="es-CO" sz="1100" dirty="0"/>
                    </a:p>
                  </a:txBody>
                  <a:tcPr/>
                </a:tc>
                <a:tc>
                  <a:txBody>
                    <a:bodyPr/>
                    <a:lstStyle/>
                    <a:p>
                      <a:pPr algn="ctr"/>
                      <a:r>
                        <a:rPr lang="es-MX" sz="1100" dirty="0" smtClean="0"/>
                        <a:t>RESPONSABLE</a:t>
                      </a:r>
                      <a:endParaRPr lang="es-CO" sz="1100" dirty="0"/>
                    </a:p>
                  </a:txBody>
                  <a:tcPr/>
                </a:tc>
                <a:tc>
                  <a:txBody>
                    <a:bodyPr/>
                    <a:lstStyle/>
                    <a:p>
                      <a:pPr algn="ctr"/>
                      <a:r>
                        <a:rPr lang="es-MX" sz="1100" dirty="0" smtClean="0"/>
                        <a:t>FECHA VENCIMIENTO PLAN DE MEJORAMIENTO CGR</a:t>
                      </a:r>
                      <a:endParaRPr lang="es-CO" sz="1100" dirty="0"/>
                    </a:p>
                  </a:txBody>
                  <a:tcPr/>
                </a:tc>
                <a:tc>
                  <a:txBody>
                    <a:bodyPr/>
                    <a:lstStyle/>
                    <a:p>
                      <a:pPr algn="ctr"/>
                      <a:r>
                        <a:rPr lang="es-MX" sz="1100" dirty="0" smtClean="0"/>
                        <a:t>FECHA</a:t>
                      </a:r>
                      <a:r>
                        <a:rPr lang="es-MX" sz="1100" baseline="0" dirty="0" smtClean="0"/>
                        <a:t> DE VENCIMIENTO INTERNA</a:t>
                      </a:r>
                      <a:endParaRPr lang="es-CO" sz="1100" dirty="0"/>
                    </a:p>
                  </a:txBody>
                  <a:tcPr/>
                </a:tc>
              </a:tr>
              <a:tr h="1064782">
                <a:tc>
                  <a:txBody>
                    <a:bodyPr/>
                    <a:lstStyle/>
                    <a:p>
                      <a:pPr algn="ctr"/>
                      <a:endParaRPr lang="es-MX" sz="1100" dirty="0" smtClean="0"/>
                    </a:p>
                    <a:p>
                      <a:pPr algn="ctr"/>
                      <a:r>
                        <a:rPr lang="es-MX" sz="1100" dirty="0" smtClean="0"/>
                        <a:t>4</a:t>
                      </a:r>
                      <a:endParaRPr lang="es-CO" sz="1100" dirty="0"/>
                    </a:p>
                  </a:txBody>
                  <a:tcPr/>
                </a:tc>
                <a:tc>
                  <a:txBody>
                    <a:bodyPr/>
                    <a:lstStyle/>
                    <a:p>
                      <a:pPr algn="just" fontAlgn="ctr"/>
                      <a:r>
                        <a:rPr lang="es-CO" sz="1100" b="0" i="0" u="none" strike="noStrike" dirty="0">
                          <a:effectLst/>
                          <a:latin typeface="+mn-lt"/>
                        </a:rPr>
                        <a:t>Revisar y documentar en el Comité SIGC, los cambios que se propongan para el Plan de </a:t>
                      </a:r>
                      <a:r>
                        <a:rPr lang="es-CO" sz="1100" b="0" i="0" u="none" strike="noStrike" dirty="0" smtClean="0">
                          <a:effectLst/>
                          <a:latin typeface="+mn-lt"/>
                        </a:rPr>
                        <a:t>Acción.</a:t>
                      </a:r>
                      <a:endParaRPr lang="es-CO" sz="1100" b="0" i="0" u="none" strike="noStrike" dirty="0">
                        <a:effectLst/>
                        <a:latin typeface="+mn-lt"/>
                      </a:endParaRPr>
                    </a:p>
                  </a:txBody>
                  <a:tcPr marL="0" marR="0" marT="0" marB="0" anchor="ctr"/>
                </a:tc>
                <a:tc>
                  <a:txBody>
                    <a:bodyPr/>
                    <a:lstStyle/>
                    <a:p>
                      <a:pPr algn="ctr"/>
                      <a:endParaRPr lang="es-MX" sz="1100" dirty="0" smtClean="0"/>
                    </a:p>
                    <a:p>
                      <a:pPr algn="ctr"/>
                      <a:endParaRPr lang="es-MX" sz="1100" dirty="0" smtClean="0"/>
                    </a:p>
                    <a:p>
                      <a:pPr algn="ctr"/>
                      <a:r>
                        <a:rPr lang="es-MX" sz="1100" dirty="0" smtClean="0"/>
                        <a:t>Oficina Asesora de Planeación</a:t>
                      </a:r>
                      <a:endParaRPr lang="es-CO" sz="1100" dirty="0"/>
                    </a:p>
                  </a:txBody>
                  <a:tcPr/>
                </a:tc>
                <a:tc>
                  <a:txBody>
                    <a:bodyPr/>
                    <a:lstStyle/>
                    <a:p>
                      <a:pPr algn="ctr"/>
                      <a:endParaRPr lang="es-MX" sz="1100" dirty="0" smtClean="0"/>
                    </a:p>
                    <a:p>
                      <a:pPr algn="ctr"/>
                      <a:endParaRPr lang="es-MX" sz="1100" dirty="0" smtClean="0"/>
                    </a:p>
                    <a:p>
                      <a:pPr algn="ctr"/>
                      <a:r>
                        <a:rPr lang="es-MX" sz="1100" dirty="0" smtClean="0"/>
                        <a:t>31 de diciembre de 2016</a:t>
                      </a:r>
                      <a:endParaRPr lang="es-CO" sz="1100" dirty="0"/>
                    </a:p>
                  </a:txBody>
                  <a:tcPr/>
                </a:tc>
                <a:tc>
                  <a:txBody>
                    <a:bodyPr/>
                    <a:lstStyle/>
                    <a:p>
                      <a:pPr algn="ctr"/>
                      <a:endParaRPr lang="es-MX" sz="1100" dirty="0" smtClean="0"/>
                    </a:p>
                    <a:p>
                      <a:pPr algn="ctr"/>
                      <a:endParaRPr lang="es-MX" sz="1100" dirty="0" smtClean="0"/>
                    </a:p>
                    <a:p>
                      <a:pPr algn="ctr"/>
                      <a:r>
                        <a:rPr lang="es-MX" sz="1100" dirty="0" smtClean="0"/>
                        <a:t>Julio   (III-</a:t>
                      </a:r>
                      <a:r>
                        <a:rPr lang="es-MX" sz="1100" baseline="0" dirty="0" smtClean="0"/>
                        <a:t> trimestre)</a:t>
                      </a:r>
                      <a:endParaRPr lang="es-CO" sz="1100" dirty="0"/>
                    </a:p>
                  </a:txBody>
                  <a:tcPr/>
                </a:tc>
              </a:tr>
              <a:tr h="1396092">
                <a:tc>
                  <a:txBody>
                    <a:bodyPr/>
                    <a:lstStyle/>
                    <a:p>
                      <a:pPr algn="ctr"/>
                      <a:endParaRPr lang="es-MX" sz="1100" dirty="0" smtClean="0"/>
                    </a:p>
                    <a:p>
                      <a:pPr algn="ctr"/>
                      <a:endParaRPr lang="es-MX" sz="1100" dirty="0" smtClean="0"/>
                    </a:p>
                    <a:p>
                      <a:pPr algn="ctr"/>
                      <a:endParaRPr lang="es-MX" sz="1100" dirty="0" smtClean="0"/>
                    </a:p>
                    <a:p>
                      <a:pPr algn="ctr"/>
                      <a:r>
                        <a:rPr lang="es-MX" sz="1100" dirty="0" smtClean="0"/>
                        <a:t>16</a:t>
                      </a:r>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solidFill>
                            <a:schemeClr val="tx1"/>
                          </a:solidFill>
                          <a:effectLst/>
                          <a:latin typeface="+mn-lt"/>
                          <a:ea typeface="Calibri"/>
                          <a:cs typeface="Times New Roman"/>
                        </a:rPr>
                        <a:t>CGR 2013</a:t>
                      </a:r>
                      <a:endParaRPr lang="es-CO" sz="1100" dirty="0" smtClean="0">
                        <a:solidFill>
                          <a:schemeClr val="tx1"/>
                        </a:solidFill>
                        <a:effectLst/>
                        <a:latin typeface="+mn-lt"/>
                        <a:ea typeface="Calibri"/>
                        <a:cs typeface="Times New Roman"/>
                      </a:endParaRPr>
                    </a:p>
                  </a:txBody>
                  <a:tcPr/>
                </a:tc>
                <a:tc>
                  <a:txBody>
                    <a:bodyPr/>
                    <a:lstStyle/>
                    <a:p>
                      <a:pPr algn="just" fontAlgn="ctr"/>
                      <a:r>
                        <a:rPr lang="es-CO" sz="1100" b="0" i="0" u="none" strike="noStrike" dirty="0">
                          <a:effectLst/>
                          <a:latin typeface="+mn-lt"/>
                        </a:rPr>
                        <a:t>Realizar el estudio de </a:t>
                      </a:r>
                      <a:r>
                        <a:rPr lang="es-CO" sz="1100" b="0" i="0" u="none" strike="noStrike" dirty="0" smtClean="0">
                          <a:effectLst/>
                          <a:latin typeface="+mn-lt"/>
                        </a:rPr>
                        <a:t>cargas </a:t>
                      </a:r>
                      <a:r>
                        <a:rPr lang="es-CO" sz="1100" b="0" i="0" u="none" strike="noStrike" dirty="0">
                          <a:effectLst/>
                          <a:latin typeface="+mn-lt"/>
                        </a:rPr>
                        <a:t>para la entidad</a:t>
                      </a: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a:t>
                      </a:r>
                    </a:p>
                  </a:txBody>
                  <a:tcPr/>
                </a:tc>
                <a:tc>
                  <a:txBody>
                    <a:bodyPr/>
                    <a:lstStyle/>
                    <a:p>
                      <a:pPr algn="ctr"/>
                      <a:endParaRPr lang="es-MX" sz="1100" dirty="0" smtClean="0"/>
                    </a:p>
                    <a:p>
                      <a:pPr algn="ctr"/>
                      <a:endParaRPr lang="es-MX" sz="1100" dirty="0" smtClean="0"/>
                    </a:p>
                    <a:p>
                      <a:pPr algn="ctr"/>
                      <a:endParaRPr lang="es-MX" sz="11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MX" sz="1100" dirty="0" smtClean="0"/>
                        <a:t>31 de diciembre de</a:t>
                      </a:r>
                      <a:r>
                        <a:rPr lang="es-MX" sz="1100" baseline="0" dirty="0" smtClean="0"/>
                        <a:t> 2016</a:t>
                      </a:r>
                      <a:endParaRPr lang="es-CO" sz="1100" dirty="0" smtClean="0"/>
                    </a:p>
                  </a:txBody>
                  <a:tcPr/>
                </a:tc>
                <a:tc>
                  <a:txBody>
                    <a:bodyPr/>
                    <a:lstStyle/>
                    <a:p>
                      <a:pPr algn="ctr"/>
                      <a:endParaRPr lang="es-MX" sz="1100" dirty="0" smtClean="0"/>
                    </a:p>
                    <a:p>
                      <a:pPr algn="ctr"/>
                      <a:endParaRPr lang="es-MX" sz="1100" dirty="0" smtClean="0"/>
                    </a:p>
                    <a:p>
                      <a:pPr algn="ctr"/>
                      <a:endParaRPr lang="es-MX" sz="1100" dirty="0" smtClean="0"/>
                    </a:p>
                    <a:p>
                      <a:pPr algn="ctr"/>
                      <a:r>
                        <a:rPr lang="es-MX" sz="1100" dirty="0" smtClean="0"/>
                        <a:t>30 de septiembre de 2016</a:t>
                      </a:r>
                      <a:endParaRPr lang="es-CO" sz="1100" dirty="0"/>
                    </a:p>
                  </a:txBody>
                  <a:tcPr/>
                </a:tc>
              </a:tr>
            </a:tbl>
          </a:graphicData>
        </a:graphic>
      </p:graphicFrame>
    </p:spTree>
    <p:extLst>
      <p:ext uri="{BB962C8B-B14F-4D97-AF65-F5344CB8AC3E}">
        <p14:creationId xmlns:p14="http://schemas.microsoft.com/office/powerpoint/2010/main" val="4255353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0" y="0"/>
            <a:ext cx="9180000" cy="6885000"/>
            <a:chOff x="0" y="0"/>
            <a:chExt cx="9180000" cy="6885000"/>
          </a:xfrm>
        </p:grpSpPr>
        <p:pic>
          <p:nvPicPr>
            <p:cNvPr id="20" name="19 Imagen" descr="Ambiente.jpg"/>
            <p:cNvPicPr>
              <a:picLocks noChangeAspect="1"/>
            </p:cNvPicPr>
            <p:nvPr/>
          </p:nvPicPr>
          <p:blipFill>
            <a:blip r:embed="rId2" cstate="print"/>
            <a:stretch>
              <a:fillRect/>
            </a:stretch>
          </p:blipFill>
          <p:spPr>
            <a:xfrm>
              <a:off x="0" y="0"/>
              <a:ext cx="9180000" cy="6885000"/>
            </a:xfrm>
            <a:prstGeom prst="rect">
              <a:avLst/>
            </a:prstGeom>
          </p:spPr>
        </p:pic>
        <p:sp>
          <p:nvSpPr>
            <p:cNvPr id="21" name="20 CuadroTexto"/>
            <p:cNvSpPr txBox="1"/>
            <p:nvPr/>
          </p:nvSpPr>
          <p:spPr>
            <a:xfrm>
              <a:off x="4626431" y="620688"/>
              <a:ext cx="4482073" cy="400110"/>
            </a:xfrm>
            <a:prstGeom prst="rect">
              <a:avLst/>
            </a:prstGeom>
            <a:noFill/>
          </p:spPr>
          <p:txBody>
            <a:bodyPr wrap="square" rtlCol="0">
              <a:spAutoFit/>
            </a:bodyPr>
            <a:lstStyle/>
            <a:p>
              <a:pPr algn="ctr"/>
              <a:endParaRPr lang="es-CO" sz="2000" b="1" dirty="0">
                <a:solidFill>
                  <a:schemeClr val="tx2">
                    <a:lumMod val="75000"/>
                  </a:schemeClr>
                </a:solidFill>
                <a:latin typeface="+mj-lt"/>
              </a:endParaRPr>
            </a:p>
          </p:txBody>
        </p:sp>
      </p:grpSp>
      <p:grpSp>
        <p:nvGrpSpPr>
          <p:cNvPr id="3" name="2 Grupo"/>
          <p:cNvGrpSpPr/>
          <p:nvPr/>
        </p:nvGrpSpPr>
        <p:grpSpPr>
          <a:xfrm>
            <a:off x="-1" y="416992"/>
            <a:ext cx="4716017" cy="1440160"/>
            <a:chOff x="-1" y="416992"/>
            <a:chExt cx="4716017" cy="1440160"/>
          </a:xfrm>
        </p:grpSpPr>
        <p:sp>
          <p:nvSpPr>
            <p:cNvPr id="14" name="13 Rectángulo redondeado"/>
            <p:cNvSpPr/>
            <p:nvPr/>
          </p:nvSpPr>
          <p:spPr>
            <a:xfrm>
              <a:off x="-1" y="416992"/>
              <a:ext cx="4716017" cy="1440160"/>
            </a:xfrm>
            <a:prstGeom prst="round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48" y="620688"/>
              <a:ext cx="3564904" cy="1095150"/>
            </a:xfrm>
            <a:prstGeom prst="rect">
              <a:avLst/>
            </a:prstGeom>
          </p:spPr>
        </p:pic>
      </p:grpSp>
      <p:sp>
        <p:nvSpPr>
          <p:cNvPr id="11" name="10 Rectángulo"/>
          <p:cNvSpPr/>
          <p:nvPr/>
        </p:nvSpPr>
        <p:spPr>
          <a:xfrm>
            <a:off x="0" y="2420888"/>
            <a:ext cx="9144000" cy="3082082"/>
          </a:xfrm>
          <a:prstGeom prst="rect">
            <a:avLst/>
          </a:prstGeom>
          <a:solidFill>
            <a:schemeClr val="bg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Text Box 5"/>
          <p:cNvSpPr txBox="1">
            <a:spLocks noChangeArrowheads="1"/>
          </p:cNvSpPr>
          <p:nvPr/>
        </p:nvSpPr>
        <p:spPr bwMode="auto">
          <a:xfrm>
            <a:off x="611560" y="2420888"/>
            <a:ext cx="8501062" cy="3046988"/>
          </a:xfrm>
          <a:prstGeom prst="rect">
            <a:avLst/>
          </a:prstGeom>
          <a:noFill/>
          <a:ln w="9525">
            <a:noFill/>
            <a:miter lim="800000"/>
            <a:headEnd/>
            <a:tailEnd/>
          </a:ln>
        </p:spPr>
        <p:txBody>
          <a:bodyPr wrap="square">
            <a:spAutoFit/>
          </a:bodyPr>
          <a:lstStyle/>
          <a:p>
            <a:pPr algn="r" eaLnBrk="0" fontAlgn="auto" hangingPunct="0">
              <a:spcBef>
                <a:spcPts val="0"/>
              </a:spcBef>
              <a:spcAft>
                <a:spcPts val="0"/>
              </a:spcAft>
              <a:defRPr/>
            </a:pPr>
            <a:r>
              <a:rPr lang="es-CO" sz="3200" b="1" dirty="0">
                <a:latin typeface="+mn-lt"/>
              </a:rPr>
              <a:t>Página web: </a:t>
            </a:r>
            <a:r>
              <a:rPr lang="es-CO" sz="3200" b="1" dirty="0">
                <a:solidFill>
                  <a:schemeClr val="tx2">
                    <a:lumMod val="75000"/>
                  </a:schemeClr>
                </a:solidFill>
                <a:latin typeface="+mn-lt"/>
              </a:rPr>
              <a:t>www.cra.gov.co</a:t>
            </a:r>
          </a:p>
          <a:p>
            <a:pPr algn="r" eaLnBrk="0" fontAlgn="auto" hangingPunct="0">
              <a:spcBef>
                <a:spcPts val="0"/>
              </a:spcBef>
              <a:spcAft>
                <a:spcPts val="0"/>
              </a:spcAft>
              <a:defRPr/>
            </a:pPr>
            <a:r>
              <a:rPr lang="es-CO" sz="3200" b="1" dirty="0" err="1">
                <a:latin typeface="+mn-lt"/>
              </a:rPr>
              <a:t>Twitter</a:t>
            </a:r>
            <a:r>
              <a:rPr lang="es-CO" sz="3200" b="1" dirty="0">
                <a:latin typeface="+mn-lt"/>
              </a:rPr>
              <a:t>: </a:t>
            </a:r>
            <a:r>
              <a:rPr lang="es-CO" sz="3200" b="1" dirty="0">
                <a:solidFill>
                  <a:schemeClr val="tx2">
                    <a:lumMod val="75000"/>
                  </a:schemeClr>
                </a:solidFill>
                <a:latin typeface="+mn-lt"/>
              </a:rPr>
              <a:t>@</a:t>
            </a:r>
            <a:r>
              <a:rPr lang="es-CO" sz="3200" b="1" dirty="0" err="1">
                <a:solidFill>
                  <a:schemeClr val="tx2">
                    <a:lumMod val="75000"/>
                  </a:schemeClr>
                </a:solidFill>
                <a:latin typeface="+mn-lt"/>
              </a:rPr>
              <a:t>cracolombia</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YouTube: </a:t>
            </a:r>
            <a:r>
              <a:rPr lang="es-CO" sz="3200" b="1" dirty="0" err="1">
                <a:solidFill>
                  <a:schemeClr val="tx2">
                    <a:lumMod val="75000"/>
                  </a:schemeClr>
                </a:solidFill>
                <a:latin typeface="+mn-lt"/>
              </a:rPr>
              <a:t>crapsbcol</a:t>
            </a:r>
            <a:endParaRPr lang="es-CO" sz="3200" b="1" dirty="0">
              <a:solidFill>
                <a:schemeClr val="tx2">
                  <a:lumMod val="75000"/>
                </a:schemeClr>
              </a:solidFill>
              <a:latin typeface="+mn-lt"/>
            </a:endParaRPr>
          </a:p>
          <a:p>
            <a:pPr algn="r" eaLnBrk="0" fontAlgn="auto" hangingPunct="0">
              <a:spcBef>
                <a:spcPts val="0"/>
              </a:spcBef>
              <a:spcAft>
                <a:spcPts val="0"/>
              </a:spcAft>
              <a:defRPr/>
            </a:pPr>
            <a:r>
              <a:rPr lang="es-CO" sz="3200" b="1" dirty="0">
                <a:latin typeface="+mn-lt"/>
              </a:rPr>
              <a:t>Facebook: </a:t>
            </a:r>
            <a:r>
              <a:rPr lang="es-CO" sz="3200" b="1" dirty="0">
                <a:solidFill>
                  <a:schemeClr val="tx2">
                    <a:lumMod val="75000"/>
                  </a:schemeClr>
                </a:solidFill>
                <a:latin typeface="+mn-lt"/>
              </a:rPr>
              <a:t>Comisión de Regulación CRA</a:t>
            </a:r>
          </a:p>
          <a:p>
            <a:pPr algn="r" eaLnBrk="0" fontAlgn="auto" hangingPunct="0">
              <a:spcBef>
                <a:spcPts val="0"/>
              </a:spcBef>
              <a:spcAft>
                <a:spcPts val="0"/>
              </a:spcAft>
              <a:defRPr/>
            </a:pPr>
            <a:r>
              <a:rPr lang="es-CO" sz="3200" b="1" dirty="0">
                <a:latin typeface="+mn-lt"/>
              </a:rPr>
              <a:t>Correo electrónico: </a:t>
            </a:r>
            <a:r>
              <a:rPr lang="es-CO" sz="3200" b="1" dirty="0">
                <a:solidFill>
                  <a:schemeClr val="tx2">
                    <a:lumMod val="75000"/>
                  </a:schemeClr>
                </a:solidFill>
                <a:latin typeface="+mn-lt"/>
              </a:rPr>
              <a:t>correo@cra.gov.co</a:t>
            </a:r>
          </a:p>
          <a:p>
            <a:pPr algn="r" eaLnBrk="0" fontAlgn="auto" hangingPunct="0">
              <a:spcBef>
                <a:spcPts val="0"/>
              </a:spcBef>
              <a:spcAft>
                <a:spcPts val="0"/>
              </a:spcAft>
              <a:defRPr/>
            </a:pPr>
            <a:r>
              <a:rPr lang="es-CO" sz="3200" b="1" dirty="0">
                <a:latin typeface="+mn-lt"/>
              </a:rPr>
              <a:t>PBX: </a:t>
            </a:r>
            <a:r>
              <a:rPr lang="es-CO" sz="3200" b="1" dirty="0">
                <a:solidFill>
                  <a:schemeClr val="tx2">
                    <a:lumMod val="75000"/>
                  </a:schemeClr>
                </a:solidFill>
                <a:latin typeface="+mn-lt"/>
              </a:rPr>
              <a:t>(1) 4873820 </a:t>
            </a:r>
            <a:r>
              <a:rPr lang="es-CO" sz="3200" b="1" dirty="0">
                <a:latin typeface="+mn-lt"/>
              </a:rPr>
              <a:t>Línea Nacional: </a:t>
            </a:r>
            <a:r>
              <a:rPr lang="es-CO" sz="3200" b="1" dirty="0">
                <a:solidFill>
                  <a:schemeClr val="tx2">
                    <a:lumMod val="75000"/>
                  </a:schemeClr>
                </a:solidFill>
                <a:latin typeface="+mn-lt"/>
              </a:rPr>
              <a:t>018000517565</a:t>
            </a:r>
          </a:p>
        </p:txBody>
      </p:sp>
      <p:grpSp>
        <p:nvGrpSpPr>
          <p:cNvPr id="17" name="16 Grupo"/>
          <p:cNvGrpSpPr/>
          <p:nvPr/>
        </p:nvGrpSpPr>
        <p:grpSpPr>
          <a:xfrm>
            <a:off x="5004048" y="5697352"/>
            <a:ext cx="4166593" cy="900000"/>
            <a:chOff x="5004048" y="5697352"/>
            <a:chExt cx="4166593" cy="900000"/>
          </a:xfrm>
        </p:grpSpPr>
        <p:sp>
          <p:nvSpPr>
            <p:cNvPr id="18" name="17 Rectángulo redondeado"/>
            <p:cNvSpPr/>
            <p:nvPr/>
          </p:nvSpPr>
          <p:spPr>
            <a:xfrm>
              <a:off x="5004048" y="5697352"/>
              <a:ext cx="4166593" cy="90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s-CO" dirty="0"/>
            </a:p>
          </p:txBody>
        </p:sp>
        <p:pic>
          <p:nvPicPr>
            <p:cNvPr id="19" name="18 Imagen"/>
            <p:cNvPicPr>
              <a:picLocks noChangeAspect="1"/>
            </p:cNvPicPr>
            <p:nvPr/>
          </p:nvPicPr>
          <p:blipFill rotWithShape="1">
            <a:blip r:embed="rId4">
              <a:extLst>
                <a:ext uri="{28A0092B-C50C-407E-A947-70E740481C1C}">
                  <a14:useLocalDpi xmlns:a14="http://schemas.microsoft.com/office/drawing/2010/main" val="0"/>
                </a:ext>
              </a:extLst>
            </a:blip>
            <a:srcRect t="7813" b="7813"/>
            <a:stretch/>
          </p:blipFill>
          <p:spPr>
            <a:xfrm>
              <a:off x="5285975" y="5733256"/>
              <a:ext cx="3602736" cy="864096"/>
            </a:xfrm>
            <a:prstGeom prst="rect">
              <a:avLst/>
            </a:prstGeom>
          </p:spPr>
        </p:pic>
      </p:grpSp>
    </p:spTree>
    <p:extLst>
      <p:ext uri="{BB962C8B-B14F-4D97-AF65-F5344CB8AC3E}">
        <p14:creationId xmlns:p14="http://schemas.microsoft.com/office/powerpoint/2010/main" val="169616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Bottom)">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077485294"/>
              </p:ext>
            </p:extLst>
          </p:nvPr>
        </p:nvGraphicFramePr>
        <p:xfrm>
          <a:off x="179513" y="1700808"/>
          <a:ext cx="8784976" cy="4176464"/>
        </p:xfrm>
        <a:graphic>
          <a:graphicData uri="http://schemas.openxmlformats.org/drawingml/2006/table">
            <a:tbl>
              <a:tblPr firstRow="1" firstCol="1" lastRow="1" lastCol="1" bandRow="1" bandCol="1">
                <a:tableStyleId>{5C22544A-7EE6-4342-B048-85BDC9FD1C3A}</a:tableStyleId>
              </a:tblPr>
              <a:tblGrid>
                <a:gridCol w="726031"/>
                <a:gridCol w="2105490"/>
                <a:gridCol w="2425062"/>
                <a:gridCol w="1080120"/>
                <a:gridCol w="1584176"/>
                <a:gridCol w="864097"/>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1800200">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Incluir en el Plan de Acción para el año 2016 el rubro presupuestal</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just"/>
                      <a:r>
                        <a:rPr lang="es-MX" sz="1100" b="0" dirty="0" smtClean="0">
                          <a:solidFill>
                            <a:schemeClr val="tx1"/>
                          </a:solidFill>
                          <a:latin typeface="+mn-lt"/>
                        </a:rPr>
                        <a:t>La Oficina Asesora de Planeación elaboró</a:t>
                      </a:r>
                      <a:r>
                        <a:rPr lang="es-MX" sz="1100" b="0" baseline="0" dirty="0" smtClean="0">
                          <a:solidFill>
                            <a:schemeClr val="tx1"/>
                          </a:solidFill>
                          <a:latin typeface="+mn-lt"/>
                        </a:rPr>
                        <a:t> el Plan de Acción </a:t>
                      </a:r>
                      <a:r>
                        <a:rPr lang="es-CO" sz="1100" b="0" baseline="0" dirty="0" smtClean="0">
                          <a:solidFill>
                            <a:schemeClr val="tx1"/>
                          </a:solidFill>
                          <a:latin typeface="+mn-lt"/>
                        </a:rPr>
                        <a:t>asignando para cada actividad el rubro  presupuestal  correspondiente.</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endParaRPr lang="es-MX" sz="1100" dirty="0" smtClean="0">
                        <a:solidFill>
                          <a:schemeClr val="tx1"/>
                        </a:solidFill>
                      </a:endParaRPr>
                    </a:p>
                    <a:p>
                      <a:pPr algn="ctr"/>
                      <a:r>
                        <a:rPr lang="es-MX" sz="1100" b="0" dirty="0" smtClean="0">
                          <a:solidFill>
                            <a:schemeClr val="tx1"/>
                          </a:solidFill>
                        </a:rPr>
                        <a:t>Oficina</a:t>
                      </a:r>
                      <a:r>
                        <a:rPr lang="es-MX" sz="1100" b="0" baseline="0" dirty="0" smtClean="0">
                          <a:solidFill>
                            <a:schemeClr val="tx1"/>
                          </a:solidFill>
                        </a:rPr>
                        <a:t> Asesora de Planeación</a:t>
                      </a: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31 de</a:t>
                      </a:r>
                      <a:r>
                        <a:rPr lang="es-MX" sz="1100" b="0" baseline="0" dirty="0" smtClean="0">
                          <a:solidFill>
                            <a:schemeClr val="tx1"/>
                          </a:solidFill>
                        </a:rPr>
                        <a:t> Agosto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CUMPLIDA</a:t>
                      </a:r>
                      <a:endParaRPr lang="es-CO" sz="1100" dirty="0">
                        <a:solidFill>
                          <a:schemeClr val="tx1"/>
                        </a:solidFill>
                        <a:latin typeface="+mn-lt"/>
                      </a:endParaRPr>
                    </a:p>
                  </a:txBody>
                  <a:tcPr>
                    <a:solidFill>
                      <a:schemeClr val="accent1">
                        <a:lumMod val="40000"/>
                        <a:lumOff val="60000"/>
                      </a:schemeClr>
                    </a:solidFill>
                  </a:tcPr>
                </a:tc>
              </a:tr>
              <a:tr h="1656184">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dirty="0" smtClean="0">
                          <a:solidFill>
                            <a:schemeClr val="tx1"/>
                          </a:solidFill>
                          <a:latin typeface="+mn-lt"/>
                        </a:rPr>
                        <a:t>11</a:t>
                      </a:r>
                      <a:endParaRPr lang="es-CO" sz="1100" dirty="0">
                        <a:solidFill>
                          <a:schemeClr val="tx1"/>
                        </a:solidFill>
                        <a:latin typeface="+mn-lt"/>
                      </a:endParaRPr>
                    </a:p>
                  </a:txBody>
                  <a:tcPr>
                    <a:solidFill>
                      <a:schemeClr val="accent1">
                        <a:lumMod val="40000"/>
                        <a:lumOff val="60000"/>
                      </a:schemeClr>
                    </a:solidFill>
                  </a:tcPr>
                </a:tc>
                <a:tc>
                  <a:txBody>
                    <a:bodyPr/>
                    <a:lstStyle/>
                    <a:p>
                      <a:pPr algn="just" fontAlgn="ctr"/>
                      <a:r>
                        <a:rPr lang="es-CO" sz="1100" b="0" i="0" u="none" strike="noStrike" dirty="0" smtClean="0">
                          <a:solidFill>
                            <a:schemeClr val="tx1"/>
                          </a:solidFill>
                          <a:effectLst/>
                          <a:latin typeface="+mn-lt"/>
                        </a:rPr>
                        <a:t>En la construcción de la Agenda Regulatoria se deben tener en cuenta aquellos proyectos que requieren de un acto administrativo previo, con el fin de establecer el cronograma respectivo.</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algn="just"/>
                      <a:endParaRPr lang="es-MX" sz="1100" b="0" dirty="0" smtClean="0">
                        <a:solidFill>
                          <a:schemeClr val="tx1"/>
                        </a:solidFill>
                        <a:latin typeface="+mn-lt"/>
                      </a:endParaRPr>
                    </a:p>
                    <a:p>
                      <a:pPr algn="just"/>
                      <a:endParaRPr lang="es-MX" sz="1100" b="0" dirty="0" smtClean="0">
                        <a:solidFill>
                          <a:schemeClr val="tx1"/>
                        </a:solidFill>
                        <a:latin typeface="+mn-lt"/>
                      </a:endParaRPr>
                    </a:p>
                    <a:p>
                      <a:pPr algn="just"/>
                      <a:r>
                        <a:rPr lang="es-MX" sz="1100" b="0" dirty="0" smtClean="0">
                          <a:solidFill>
                            <a:schemeClr val="tx1"/>
                          </a:solidFill>
                          <a:latin typeface="+mn-lt"/>
                        </a:rPr>
                        <a:t>En la</a:t>
                      </a:r>
                      <a:r>
                        <a:rPr lang="es-MX" sz="1100" b="0" baseline="0" dirty="0" smtClean="0">
                          <a:solidFill>
                            <a:schemeClr val="tx1"/>
                          </a:solidFill>
                          <a:latin typeface="+mn-lt"/>
                        </a:rPr>
                        <a:t> agenda regulatoria se encuentra una casilla denominada “ Proyecto precedente” en el cual se plasman los actos administrativos que preceden a determinados proyectos de la CRA.</a:t>
                      </a:r>
                      <a:endParaRPr lang="es-CO" sz="1100" b="0" dirty="0">
                        <a:solidFill>
                          <a:schemeClr val="tx1"/>
                        </a:solidFill>
                        <a:latin typeface="+mn-lt"/>
                      </a:endParaRPr>
                    </a:p>
                  </a:txBody>
                  <a:tcPr>
                    <a:solidFill>
                      <a:schemeClr val="accent1">
                        <a:lumMod val="40000"/>
                        <a:lumOff val="60000"/>
                      </a:schemeClr>
                    </a:solidFill>
                  </a:tcPr>
                </a:tc>
                <a:tc>
                  <a:txBody>
                    <a:bodyPr/>
                    <a:lstStyle/>
                    <a:p>
                      <a:pPr algn="ctr"/>
                      <a:endParaRPr lang="es-MX" sz="1100" b="0" dirty="0" smtClean="0">
                        <a:solidFill>
                          <a:schemeClr val="tx1"/>
                        </a:solidFill>
                      </a:endParaRPr>
                    </a:p>
                    <a:p>
                      <a:pPr algn="ct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Subdirección</a:t>
                      </a:r>
                      <a:r>
                        <a:rPr lang="es-MX" sz="1100" b="0" baseline="0" dirty="0" smtClean="0">
                          <a:solidFill>
                            <a:schemeClr val="tx1"/>
                          </a:solidFill>
                        </a:rPr>
                        <a:t> de Regulación</a:t>
                      </a:r>
                      <a:endParaRPr lang="es-CO" sz="1100" b="0" dirty="0" smtClean="0">
                        <a:solidFill>
                          <a:schemeClr val="tx1"/>
                        </a:solidFill>
                      </a:endParaRPr>
                    </a:p>
                    <a:p>
                      <a:pPr algn="ctr"/>
                      <a:endParaRPr lang="es-MX" sz="1100" b="0" dirty="0" smtClean="0">
                        <a:solidFill>
                          <a:schemeClr val="tx1"/>
                        </a:solidFill>
                      </a:endParaRPr>
                    </a:p>
                  </a:txBody>
                  <a:tcP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s-MX" sz="1100" b="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rPr>
                        <a:t>30 de septiembre</a:t>
                      </a:r>
                      <a:r>
                        <a:rPr lang="es-MX" sz="1100" b="0" baseline="0" dirty="0" smtClean="0">
                          <a:solidFill>
                            <a:schemeClr val="tx1"/>
                          </a:solidFill>
                        </a:rPr>
                        <a:t> de 2016</a:t>
                      </a:r>
                      <a:endParaRPr lang="es-CO" sz="1100" b="0" dirty="0">
                        <a:solidFill>
                          <a:schemeClr val="tx1"/>
                        </a:solidFill>
                      </a:endParaRPr>
                    </a:p>
                  </a:txBody>
                  <a:tcPr>
                    <a:solidFill>
                      <a:schemeClr val="accent1">
                        <a:lumMod val="40000"/>
                        <a:lumOff val="60000"/>
                      </a:schemeClr>
                    </a:solidFill>
                  </a:tcPr>
                </a:tc>
                <a:tc>
                  <a:txBody>
                    <a:bodyPr/>
                    <a:lstStyle/>
                    <a:p>
                      <a:pPr algn="ctr"/>
                      <a:endParaRPr lang="es-MX" sz="1100" dirty="0" smtClean="0">
                        <a:solidFill>
                          <a:schemeClr val="tx1"/>
                        </a:solidFill>
                        <a:latin typeface="+mn-lt"/>
                      </a:endParaRPr>
                    </a:p>
                    <a:p>
                      <a:pPr algn="ctr"/>
                      <a:endParaRPr lang="es-MX" sz="1100" dirty="0" smtClean="0">
                        <a:solidFill>
                          <a:schemeClr val="tx1"/>
                        </a:solidFill>
                        <a:latin typeface="+mn-lt"/>
                      </a:endParaRPr>
                    </a:p>
                    <a:p>
                      <a:pPr algn="ctr"/>
                      <a:r>
                        <a:rPr lang="es-MX" sz="1100" b="1" dirty="0" smtClean="0">
                          <a:solidFill>
                            <a:schemeClr val="tx1"/>
                          </a:solidFill>
                          <a:latin typeface="+mn-lt"/>
                        </a:rPr>
                        <a:t>CUMPLIDA</a:t>
                      </a:r>
                      <a:endParaRPr lang="es-CO" sz="1100" b="1" dirty="0">
                        <a:solidFill>
                          <a:schemeClr val="tx1"/>
                        </a:solidFill>
                        <a:latin typeface="+mn-lt"/>
                      </a:endParaRPr>
                    </a:p>
                  </a:txBody>
                  <a:tcPr>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9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2535541991"/>
              </p:ext>
            </p:extLst>
          </p:nvPr>
        </p:nvGraphicFramePr>
        <p:xfrm>
          <a:off x="179513" y="1700808"/>
          <a:ext cx="8784976" cy="4147123"/>
        </p:xfrm>
        <a:graphic>
          <a:graphicData uri="http://schemas.openxmlformats.org/drawingml/2006/table">
            <a:tbl>
              <a:tblPr firstRow="1" firstCol="1" lastRow="1" lastCol="1" bandRow="1" bandCol="1">
                <a:tableStyleId>{5C22544A-7EE6-4342-B048-85BDC9FD1C3A}</a:tableStyleId>
              </a:tblPr>
              <a:tblGrid>
                <a:gridCol w="726031"/>
                <a:gridCol w="2105490"/>
                <a:gridCol w="2425062"/>
                <a:gridCol w="1080120"/>
                <a:gridCol w="1584176"/>
                <a:gridCol w="864097"/>
              </a:tblGrid>
              <a:tr h="720080">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 /CANTIDADES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endParaRPr lang="en-US" sz="1100" dirty="0" smtClean="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1800200">
                <a:tc>
                  <a:txBody>
                    <a:bodyPr/>
                    <a:lstStyle/>
                    <a:p>
                      <a:pPr marL="12065" marR="3175" algn="ctr">
                        <a:lnSpc>
                          <a:spcPct val="107000"/>
                        </a:lnSpc>
                        <a:spcBef>
                          <a:spcPts val="445"/>
                        </a:spcBef>
                        <a:spcAft>
                          <a:spcPts val="0"/>
                        </a:spcAft>
                      </a:pPr>
                      <a:endParaRPr lang="es-MX" sz="11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1100" b="0" dirty="0" smtClean="0">
                          <a:solidFill>
                            <a:schemeClr val="tx1"/>
                          </a:solidFill>
                          <a:effectLst/>
                          <a:latin typeface="Calibri"/>
                          <a:ea typeface="Calibri"/>
                          <a:cs typeface="Times New Roman"/>
                        </a:rPr>
                        <a:t> 3</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CO" sz="1100" dirty="0" smtClean="0">
                        <a:solidFill>
                          <a:schemeClr val="tx1"/>
                        </a:solidFill>
                        <a:effectLst/>
                        <a:latin typeface="+mn-lt"/>
                        <a:ea typeface="Calibri"/>
                        <a:cs typeface="Times New Roman"/>
                      </a:endParaRPr>
                    </a:p>
                    <a:p>
                      <a:pPr algn="just">
                        <a:lnSpc>
                          <a:spcPts val="850"/>
                        </a:lnSpc>
                        <a:spcBef>
                          <a:spcPts val="5"/>
                        </a:spcBef>
                        <a:spcAft>
                          <a:spcPts val="0"/>
                        </a:spcAft>
                      </a:pPr>
                      <a:endParaRPr lang="es-CO" sz="1100" kern="1200" dirty="0" smtClean="0">
                        <a:solidFill>
                          <a:schemeClr val="dk1"/>
                        </a:solidFill>
                        <a:latin typeface="+mn-lt"/>
                        <a:ea typeface="+mn-ea"/>
                        <a:cs typeface="+mn-cs"/>
                      </a:endParaRPr>
                    </a:p>
                    <a:p>
                      <a:pPr algn="just">
                        <a:lnSpc>
                          <a:spcPct val="100000"/>
                        </a:lnSpc>
                        <a:spcBef>
                          <a:spcPts val="5"/>
                        </a:spcBef>
                        <a:spcAft>
                          <a:spcPts val="0"/>
                        </a:spcAft>
                      </a:pPr>
                      <a:r>
                        <a:rPr lang="es-CO" sz="1100" kern="1200" dirty="0" smtClean="0">
                          <a:solidFill>
                            <a:schemeClr val="dk1"/>
                          </a:solidFill>
                          <a:latin typeface="+mn-lt"/>
                          <a:ea typeface="+mn-ea"/>
                          <a:cs typeface="+mn-cs"/>
                        </a:rPr>
                        <a:t>Capacitar a los funcionarios de la entidad sobre los términos de respuesta de las comunicaciones.</a:t>
                      </a:r>
                    </a:p>
                    <a:p>
                      <a:pPr algn="just">
                        <a:lnSpc>
                          <a:spcPct val="100000"/>
                        </a:lnSpc>
                        <a:spcBef>
                          <a:spcPts val="5"/>
                        </a:spcBef>
                        <a:spcAft>
                          <a:spcPts val="0"/>
                        </a:spcAft>
                      </a:pPr>
                      <a:endParaRPr lang="es-MX" sz="1100" kern="1200" dirty="0" smtClean="0">
                        <a:solidFill>
                          <a:schemeClr val="dk1"/>
                        </a:solidFill>
                        <a:latin typeface="+mn-lt"/>
                        <a:ea typeface="+mn-ea"/>
                        <a:cs typeface="+mn-cs"/>
                      </a:endParaRPr>
                    </a:p>
                    <a:p>
                      <a:pPr algn="just">
                        <a:lnSpc>
                          <a:spcPct val="100000"/>
                        </a:lnSpc>
                        <a:spcBef>
                          <a:spcPts val="5"/>
                        </a:spcBef>
                        <a:spcAft>
                          <a:spcPts val="0"/>
                        </a:spcAft>
                      </a:pPr>
                      <a:r>
                        <a:rPr lang="es-CO" sz="1100" b="1" kern="1200" dirty="0" smtClean="0">
                          <a:solidFill>
                            <a:schemeClr val="dk1"/>
                          </a:solidFill>
                          <a:latin typeface="+mn-lt"/>
                          <a:ea typeface="+mn-ea"/>
                          <a:cs typeface="+mn-cs"/>
                        </a:rPr>
                        <a:t>UNIDAD DE MEDIDA/CANTIDADES:</a:t>
                      </a:r>
                    </a:p>
                    <a:p>
                      <a:pPr algn="just">
                        <a:lnSpc>
                          <a:spcPct val="100000"/>
                        </a:lnSpc>
                        <a:spcBef>
                          <a:spcPts val="5"/>
                        </a:spcBef>
                        <a:spcAft>
                          <a:spcPts val="0"/>
                        </a:spcAft>
                      </a:pPr>
                      <a:r>
                        <a:rPr lang="es-CO" sz="1100" kern="1200" dirty="0" smtClean="0">
                          <a:solidFill>
                            <a:schemeClr val="dk1"/>
                          </a:solidFill>
                          <a:latin typeface="+mn-lt"/>
                          <a:ea typeface="+mn-ea"/>
                          <a:cs typeface="+mn-cs"/>
                        </a:rPr>
                        <a:t>-Listas de asistencia sobre las capacitaciones realizada a los funcionarios de la entidad.</a:t>
                      </a:r>
                    </a:p>
                    <a:p>
                      <a:pPr algn="just">
                        <a:lnSpc>
                          <a:spcPct val="100000"/>
                        </a:lnSpc>
                        <a:spcBef>
                          <a:spcPts val="5"/>
                        </a:spcBef>
                        <a:spcAft>
                          <a:spcPts val="0"/>
                        </a:spcAft>
                      </a:pPr>
                      <a:r>
                        <a:rPr lang="es-MX" sz="1100" kern="1200" dirty="0" smtClean="0">
                          <a:solidFill>
                            <a:schemeClr val="dk1"/>
                          </a:solidFill>
                          <a:latin typeface="+mn-lt"/>
                          <a:ea typeface="+mn-ea"/>
                          <a:cs typeface="+mn-cs"/>
                        </a:rPr>
                        <a:t>-2</a:t>
                      </a:r>
                      <a:endParaRPr lang="es-CO" sz="1100" kern="1200" dirty="0">
                        <a:solidFill>
                          <a:schemeClr val="dk1"/>
                        </a:solidFill>
                        <a:latin typeface="+mn-lt"/>
                        <a:ea typeface="+mn-ea"/>
                        <a:cs typeface="+mn-cs"/>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800" kern="1200" dirty="0" smtClean="0">
                        <a:solidFill>
                          <a:schemeClr val="dk1"/>
                        </a:solidFill>
                        <a:effectLst/>
                        <a:latin typeface="+mn-lt"/>
                        <a:ea typeface="+mn-ea"/>
                        <a:cs typeface="+mn-cs"/>
                      </a:endParaRPr>
                    </a:p>
                    <a:p>
                      <a:pPr>
                        <a:lnSpc>
                          <a:spcPts val="500"/>
                        </a:lnSpc>
                        <a:spcBef>
                          <a:spcPts val="50"/>
                        </a:spcBef>
                        <a:spcAft>
                          <a:spcPts val="0"/>
                        </a:spcAft>
                      </a:pPr>
                      <a:r>
                        <a:rPr lang="es-MX" sz="110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kern="1200" baseline="0" dirty="0" smtClean="0">
                          <a:solidFill>
                            <a:schemeClr val="dk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kern="1200" dirty="0" smtClean="0">
                          <a:solidFill>
                            <a:schemeClr val="dk1"/>
                          </a:solidFill>
                          <a:effectLst/>
                          <a:latin typeface="+mn-lt"/>
                          <a:ea typeface="+mn-ea"/>
                          <a:cs typeface="+mn-cs"/>
                        </a:rPr>
                        <a:t>La capacitación sobre derecho de petición se </a:t>
                      </a:r>
                      <a:r>
                        <a:rPr lang="es-MX" sz="1100" kern="1200" dirty="0" smtClean="0">
                          <a:solidFill>
                            <a:schemeClr val="tx1"/>
                          </a:solidFill>
                          <a:effectLst/>
                          <a:latin typeface="+mn-lt"/>
                          <a:ea typeface="+mn-ea"/>
                          <a:cs typeface="+mn-cs"/>
                        </a:rPr>
                        <a:t>llevaron a cabo</a:t>
                      </a:r>
                      <a:r>
                        <a:rPr lang="es-MX" sz="1100" kern="1200" baseline="0" dirty="0" smtClean="0">
                          <a:solidFill>
                            <a:schemeClr val="tx1"/>
                          </a:solidFill>
                          <a:effectLst/>
                          <a:latin typeface="+mn-lt"/>
                          <a:ea typeface="+mn-ea"/>
                          <a:cs typeface="+mn-cs"/>
                        </a:rPr>
                        <a:t> el día 6 de mayo de 2016, una de 7 a 8 horas y la otra 8 a 9 horas por parte de la Oficina Jurídica y se realizó a los funcionarios de la CRA.</a:t>
                      </a:r>
                      <a:endParaRPr lang="es-MX" sz="110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gn="ctr">
                        <a:lnSpc>
                          <a:spcPts val="900"/>
                        </a:lnSpc>
                        <a:spcBef>
                          <a:spcPts val="5"/>
                        </a:spcBef>
                        <a:spcAft>
                          <a:spcPts val="0"/>
                        </a:spcAft>
                      </a:pPr>
                      <a:r>
                        <a:rPr lang="es-MX" sz="900" dirty="0" smtClean="0">
                          <a:solidFill>
                            <a:schemeClr val="tx1"/>
                          </a:solidFill>
                          <a:effectLst/>
                          <a:latin typeface="Calibri"/>
                          <a:ea typeface="Calibri"/>
                          <a:cs typeface="Times New Roman"/>
                        </a:rPr>
                        <a:t>  </a:t>
                      </a:r>
                    </a:p>
                    <a:p>
                      <a:pPr algn="ctr">
                        <a:lnSpc>
                          <a:spcPts val="900"/>
                        </a:lnSpc>
                        <a:spcBef>
                          <a:spcPts val="5"/>
                        </a:spcBef>
                        <a:spcAft>
                          <a:spcPts val="0"/>
                        </a:spcAft>
                      </a:pPr>
                      <a:endParaRPr lang="es-MX" sz="1100" dirty="0" smtClean="0">
                        <a:solidFill>
                          <a:schemeClr val="tx1"/>
                        </a:solidFill>
                        <a:effectLst/>
                        <a:latin typeface="Calibri"/>
                        <a:ea typeface="Calibri"/>
                        <a:cs typeface="Times New Roman"/>
                      </a:endParaRPr>
                    </a:p>
                    <a:p>
                      <a:pPr algn="ctr">
                        <a:lnSpc>
                          <a:spcPts val="900"/>
                        </a:lnSpc>
                        <a:spcBef>
                          <a:spcPts val="5"/>
                        </a:spcBef>
                        <a:spcAft>
                          <a:spcPts val="0"/>
                        </a:spcAft>
                      </a:pPr>
                      <a:r>
                        <a:rPr lang="es-MX" sz="110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dirty="0" smtClean="0">
                          <a:solidFill>
                            <a:schemeClr val="tx1"/>
                          </a:solidFill>
                          <a:effectLst/>
                          <a:latin typeface="Calibri"/>
                          <a:ea typeface="Calibri"/>
                          <a:cs typeface="Times New Roman"/>
                        </a:rPr>
                        <a:t>   </a:t>
                      </a:r>
                    </a:p>
                    <a:p>
                      <a:pPr algn="ctr">
                        <a:lnSpc>
                          <a:spcPts val="900"/>
                        </a:lnSpc>
                        <a:spcBef>
                          <a:spcPts val="5"/>
                        </a:spcBef>
                        <a:spcAft>
                          <a:spcPts val="0"/>
                        </a:spcAft>
                      </a:pPr>
                      <a:r>
                        <a:rPr lang="es-MX" sz="1100" dirty="0" smtClean="0">
                          <a:solidFill>
                            <a:schemeClr val="tx1"/>
                          </a:solidFill>
                          <a:effectLst/>
                          <a:latin typeface="Calibri"/>
                          <a:ea typeface="Calibri"/>
                          <a:cs typeface="Times New Roman"/>
                        </a:rPr>
                        <a:t> Oficina Jurídica </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gn="ct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gn="ctr">
                        <a:lnSpc>
                          <a:spcPct val="100000"/>
                        </a:lnSpc>
                        <a:spcBef>
                          <a:spcPts val="50"/>
                        </a:spcBef>
                        <a:spcAft>
                          <a:spcPts val="0"/>
                        </a:spcAft>
                      </a:pPr>
                      <a:r>
                        <a:rPr lang="es-MX" sz="900" dirty="0" smtClean="0">
                          <a:solidFill>
                            <a:schemeClr val="tx1"/>
                          </a:solidFill>
                          <a:effectLst/>
                          <a:latin typeface="Calibri"/>
                          <a:ea typeface="Calibri"/>
                          <a:cs typeface="Times New Roman"/>
                        </a:rPr>
                        <a:t>       </a:t>
                      </a:r>
                      <a:r>
                        <a:rPr lang="es-MX" sz="900" baseline="0" dirty="0" smtClean="0">
                          <a:solidFill>
                            <a:schemeClr val="tx1"/>
                          </a:solidFill>
                          <a:effectLst/>
                          <a:latin typeface="Calibri"/>
                          <a:ea typeface="Calibri"/>
                          <a:cs typeface="Times New Roman"/>
                        </a:rPr>
                        <a:t>        </a:t>
                      </a:r>
                    </a:p>
                    <a:p>
                      <a:pPr algn="ctr">
                        <a:lnSpc>
                          <a:spcPct val="100000"/>
                        </a:lnSpc>
                        <a:spcBef>
                          <a:spcPts val="50"/>
                        </a:spcBef>
                        <a:spcAft>
                          <a:spcPts val="0"/>
                        </a:spcAft>
                      </a:pPr>
                      <a:r>
                        <a:rPr lang="es-MX" sz="900" baseline="0" dirty="0" smtClean="0">
                          <a:solidFill>
                            <a:schemeClr val="tx1"/>
                          </a:solidFill>
                          <a:effectLst/>
                          <a:latin typeface="Calibri"/>
                          <a:ea typeface="Calibri"/>
                          <a:cs typeface="Times New Roman"/>
                        </a:rPr>
                        <a:t>     </a:t>
                      </a:r>
                      <a:r>
                        <a:rPr lang="es-MX" sz="1100" dirty="0" smtClean="0">
                          <a:solidFill>
                            <a:schemeClr val="tx1"/>
                          </a:solidFill>
                          <a:effectLst/>
                          <a:latin typeface="Calibri"/>
                          <a:ea typeface="Calibri"/>
                          <a:cs typeface="Times New Roman"/>
                        </a:rPr>
                        <a:t>29 de febrero de 2016</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1100" b="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0" dirty="0" smtClean="0">
                          <a:solidFill>
                            <a:schemeClr val="tx1"/>
                          </a:solidFill>
                          <a:effectLst/>
                          <a:latin typeface="Calibri"/>
                          <a:ea typeface="Calibri"/>
                          <a:cs typeface="Times New Roman"/>
                        </a:rPr>
                        <a:t>   </a:t>
                      </a:r>
                      <a:r>
                        <a:rPr lang="es-MX" sz="1100" b="1" dirty="0" smtClean="0">
                          <a:solidFill>
                            <a:schemeClr val="tx1"/>
                          </a:solidFill>
                          <a:effectLst/>
                          <a:latin typeface="Calibri"/>
                          <a:ea typeface="Calibri"/>
                          <a:cs typeface="Times New Roman"/>
                        </a:rPr>
                        <a:t>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r h="1626843">
                <a:tc>
                  <a:txBody>
                    <a:bodyPr/>
                    <a:lstStyle/>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b="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b="0" dirty="0" smtClean="0">
                          <a:solidFill>
                            <a:schemeClr val="tx1"/>
                          </a:solidFill>
                          <a:effectLst/>
                          <a:latin typeface="Calibri"/>
                          <a:ea typeface="Calibri"/>
                          <a:cs typeface="Times New Roman"/>
                        </a:rPr>
                        <a:t>10</a:t>
                      </a:r>
                      <a:endParaRPr lang="es-CO" sz="9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Documentar los procedimientos de cobro persuasivo y cobro coactivo.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marL="0" marR="0" indent="0" algn="just" defTabSz="914400" rtl="0" eaLnBrk="1" fontAlgn="auto" latinLnBrk="0" hangingPunct="1">
                        <a:lnSpc>
                          <a:spcPct val="100000"/>
                        </a:lnSpc>
                        <a:spcBef>
                          <a:spcPts val="5"/>
                        </a:spcBef>
                        <a:spcAft>
                          <a:spcPts val="0"/>
                        </a:spcAft>
                        <a:buClrTx/>
                        <a:buSzTx/>
                        <a:buFontTx/>
                        <a:buNone/>
                        <a:tabLst/>
                        <a:defRPr/>
                      </a:pPr>
                      <a:endParaRPr lang="es-CO" sz="1100" b="1" kern="1200" dirty="0" smtClean="0">
                        <a:solidFill>
                          <a:schemeClr val="dk1"/>
                        </a:solidFill>
                        <a:latin typeface="+mn-lt"/>
                        <a:ea typeface="+mn-ea"/>
                        <a:cs typeface="+mn-cs"/>
                      </a:endParaRP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-Procedimientos de cobro persuasivo y cobro coactivo aprobados en SIGC.</a:t>
                      </a:r>
                    </a:p>
                    <a:p>
                      <a:pPr algn="just">
                        <a:lnSpc>
                          <a:spcPct val="100000"/>
                        </a:lnSpc>
                        <a:spcBef>
                          <a:spcPts val="5"/>
                        </a:spcBef>
                        <a:spcAft>
                          <a:spcPts val="0"/>
                        </a:spcAft>
                      </a:pPr>
                      <a:r>
                        <a:rPr lang="es-MX" sz="1100" b="0" kern="1200" dirty="0" smtClean="0">
                          <a:solidFill>
                            <a:schemeClr val="dk1"/>
                          </a:solidFill>
                          <a:effectLst/>
                          <a:latin typeface="+mn-lt"/>
                          <a:ea typeface="+mn-ea"/>
                          <a:cs typeface="+mn-cs"/>
                        </a:rPr>
                        <a:t>- 2</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900" b="0" dirty="0" smtClean="0">
                        <a:solidFill>
                          <a:schemeClr val="tx1"/>
                        </a:solidFill>
                        <a:effectLst/>
                      </a:endParaRPr>
                    </a:p>
                    <a:p>
                      <a:pPr>
                        <a:lnSpc>
                          <a:spcPct val="100000"/>
                        </a:lnSpc>
                      </a:pPr>
                      <a:r>
                        <a:rPr lang="es-CO" sz="1100" b="0" kern="1200" dirty="0" smtClean="0">
                          <a:solidFill>
                            <a:schemeClr val="dk1"/>
                          </a:solidFill>
                          <a:effectLst/>
                          <a:latin typeface="+mn-lt"/>
                          <a:ea typeface="+mn-ea"/>
                          <a:cs typeface="+mn-cs"/>
                        </a:rPr>
                        <a:t>Los dos procedimientos se encuentran documentados en la carpeta de</a:t>
                      </a:r>
                      <a:r>
                        <a:rPr lang="es-CO" sz="1100" b="0" kern="1200" baseline="0" dirty="0" smtClean="0">
                          <a:solidFill>
                            <a:schemeClr val="dk1"/>
                          </a:solidFill>
                          <a:effectLst/>
                          <a:latin typeface="+mn-lt"/>
                          <a:ea typeface="+mn-ea"/>
                          <a:cs typeface="+mn-cs"/>
                        </a:rPr>
                        <a:t> </a:t>
                      </a:r>
                      <a:r>
                        <a:rPr lang="es-CO" sz="1100" b="0" kern="1200" dirty="0" smtClean="0">
                          <a:solidFill>
                            <a:schemeClr val="dk1"/>
                          </a:solidFill>
                          <a:effectLst/>
                          <a:latin typeface="+mn-lt"/>
                          <a:ea typeface="+mn-ea"/>
                          <a:cs typeface="+mn-cs"/>
                        </a:rPr>
                        <a:t>calidad / gestión financiera, así:</a:t>
                      </a:r>
                    </a:p>
                    <a:p>
                      <a:pPr>
                        <a:lnSpc>
                          <a:spcPct val="100000"/>
                        </a:lnSpc>
                      </a:pPr>
                      <a:r>
                        <a:rPr lang="es-CO" sz="1100" b="0" kern="1200" dirty="0" smtClean="0">
                          <a:solidFill>
                            <a:schemeClr val="dk1"/>
                          </a:solidFill>
                          <a:effectLst/>
                          <a:latin typeface="+mn-lt"/>
                          <a:ea typeface="+mn-ea"/>
                          <a:cs typeface="+mn-cs"/>
                        </a:rPr>
                        <a:t>1.- “FIN-PRC06 Procedimiento de Cobro Persuasivo V02”.</a:t>
                      </a:r>
                    </a:p>
                    <a:p>
                      <a:pPr>
                        <a:lnSpc>
                          <a:spcPct val="100000"/>
                        </a:lnSpc>
                      </a:pPr>
                      <a:r>
                        <a:rPr lang="es-CO" sz="1100" b="0" kern="1200" dirty="0" smtClean="0">
                          <a:solidFill>
                            <a:schemeClr val="dk1"/>
                          </a:solidFill>
                          <a:effectLst/>
                          <a:latin typeface="+mn-lt"/>
                          <a:ea typeface="+mn-ea"/>
                          <a:cs typeface="+mn-cs"/>
                        </a:rPr>
                        <a:t>2.- “FIN-PRC07 Procedimiento de Cobro Coactivo V03”.</a:t>
                      </a:r>
                    </a:p>
                    <a:p>
                      <a:pPr>
                        <a:lnSpc>
                          <a:spcPct val="100000"/>
                        </a:lnSpc>
                        <a:spcBef>
                          <a:spcPts val="50"/>
                        </a:spcBef>
                        <a:spcAft>
                          <a:spcPts val="0"/>
                        </a:spcAft>
                      </a:pPr>
                      <a:endParaRPr lang="es-CO" sz="900" b="0" dirty="0">
                        <a:solidFill>
                          <a:schemeClr val="tx1"/>
                        </a:solidFill>
                        <a:effectLst/>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9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Administrativa y Financiera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9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r>
                        <a:rPr lang="es-MX" sz="1100" b="0" dirty="0" smtClean="0">
                          <a:solidFill>
                            <a:schemeClr val="tx1"/>
                          </a:solidFill>
                          <a:effectLst/>
                          <a:latin typeface="Calibri"/>
                          <a:ea typeface="Calibri"/>
                          <a:cs typeface="Times New Roman"/>
                        </a:rPr>
                        <a:t>    29 de</a:t>
                      </a:r>
                      <a:r>
                        <a:rPr lang="es-MX" sz="1100" b="0" baseline="0" dirty="0" smtClean="0">
                          <a:solidFill>
                            <a:schemeClr val="tx1"/>
                          </a:solidFill>
                          <a:effectLst/>
                          <a:latin typeface="Calibri"/>
                          <a:ea typeface="Calibri"/>
                          <a:cs typeface="Times New Roman"/>
                        </a:rPr>
                        <a:t>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r>
                        <a:rPr lang="es-MX" sz="1100" b="1" dirty="0" smtClean="0">
                          <a:solidFill>
                            <a:schemeClr val="tx1"/>
                          </a:solidFill>
                          <a:effectLst/>
                          <a:latin typeface="+mn-lt"/>
                          <a:ea typeface="Calibri"/>
                          <a:cs typeface="Times New Roman"/>
                        </a:rPr>
                        <a:t>    CUMPLIDA</a:t>
                      </a:r>
                      <a:endParaRPr lang="es-CO" sz="1100" b="1"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954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a:t>
            </a:r>
            <a:r>
              <a:rPr lang="es-CO" sz="2400" dirty="0"/>
              <a:t>CGR AL 30 DE JUNIO DE 2016</a:t>
            </a:r>
          </a:p>
        </p:txBody>
      </p:sp>
      <p:graphicFrame>
        <p:nvGraphicFramePr>
          <p:cNvPr id="10" name="9 Tabla"/>
          <p:cNvGraphicFramePr>
            <a:graphicFrameLocks noGrp="1"/>
          </p:cNvGraphicFramePr>
          <p:nvPr>
            <p:extLst>
              <p:ext uri="{D42A27DB-BD31-4B8C-83A1-F6EECF244321}">
                <p14:modId xmlns:p14="http://schemas.microsoft.com/office/powerpoint/2010/main" val="634221388"/>
              </p:ext>
            </p:extLst>
          </p:nvPr>
        </p:nvGraphicFramePr>
        <p:xfrm>
          <a:off x="107504" y="1556793"/>
          <a:ext cx="8928992" cy="4315335"/>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7"/>
                <a:gridCol w="1610146"/>
                <a:gridCol w="878263"/>
              </a:tblGrid>
              <a:tr h="605798">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MEDIDA/CANTIDADES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1946127">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15</a:t>
                      </a: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CGR 2013</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endParaRPr lang="es-MX" sz="900" dirty="0" smtClean="0">
                        <a:solidFill>
                          <a:schemeClr val="tx1"/>
                        </a:solidFill>
                        <a:effectLst/>
                        <a:latin typeface="Calibri"/>
                        <a:ea typeface="Calibri"/>
                        <a:cs typeface="Times New Roman"/>
                      </a:endParaRP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Separar el alcance de las funciones de las oficinas misionales en el Plan de Acción de la CRA.</a:t>
                      </a:r>
                    </a:p>
                    <a:p>
                      <a:pPr algn="l">
                        <a:lnSpc>
                          <a:spcPct val="100000"/>
                        </a:lnSpc>
                        <a:spcBef>
                          <a:spcPts val="5"/>
                        </a:spcBef>
                        <a:spcAft>
                          <a:spcPts val="0"/>
                        </a:spcAft>
                      </a:pPr>
                      <a:endParaRPr lang="es-CO" sz="1100" b="0" dirty="0" smtClean="0">
                        <a:solidFill>
                          <a:schemeClr val="tx1"/>
                        </a:solidFill>
                        <a:effectLst/>
                        <a:latin typeface="+mn-lt"/>
                        <a:ea typeface="Calibri"/>
                        <a:cs typeface="Times New Roman"/>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gn="l">
                        <a:lnSpc>
                          <a:spcPct val="100000"/>
                        </a:lnSpc>
                        <a:spcBef>
                          <a:spcPts val="5"/>
                        </a:spcBef>
                        <a:spcAft>
                          <a:spcPts val="0"/>
                        </a:spcAft>
                      </a:pPr>
                      <a:r>
                        <a:rPr lang="es-CO" sz="1100" b="0" dirty="0" smtClean="0">
                          <a:solidFill>
                            <a:schemeClr val="tx1"/>
                          </a:solidFill>
                          <a:effectLst/>
                          <a:latin typeface="+mn-lt"/>
                          <a:ea typeface="Calibri"/>
                          <a:cs typeface="Times New Roman"/>
                        </a:rPr>
                        <a:t>-Plan de acción con actividades diferenciadas para la Oficina Asesora Jurídica y la Subdirección de Regulación.</a:t>
                      </a:r>
                    </a:p>
                    <a:p>
                      <a:pPr algn="l">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l">
                        <a:lnSpc>
                          <a:spcPct val="100000"/>
                        </a:lnSpc>
                        <a:spcBef>
                          <a:spcPts val="5"/>
                        </a:spcBef>
                        <a:spcAft>
                          <a:spcPts val="0"/>
                        </a:spcAft>
                      </a:pPr>
                      <a:r>
                        <a:rPr lang="es-MX" sz="1100" b="0" dirty="0" smtClean="0">
                          <a:solidFill>
                            <a:schemeClr val="tx1"/>
                          </a:solidFill>
                          <a:effectLst/>
                          <a:latin typeface="+mn-lt"/>
                          <a:ea typeface="Calibri"/>
                          <a:cs typeface="Times New Roman"/>
                        </a:rPr>
                        <a:t>-2 </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endParaRPr>
                    </a:p>
                    <a:p>
                      <a:pPr algn="just"/>
                      <a:endParaRPr lang="es-CO" sz="1100" b="0" kern="1200" dirty="0" smtClean="0">
                        <a:solidFill>
                          <a:schemeClr val="tx1"/>
                        </a:solidFill>
                        <a:effectLst/>
                        <a:latin typeface="+mn-lt"/>
                        <a:ea typeface="+mn-ea"/>
                        <a:cs typeface="+mn-cs"/>
                      </a:endParaRPr>
                    </a:p>
                    <a:p>
                      <a:pPr algn="just"/>
                      <a:r>
                        <a:rPr lang="es-CO" sz="1100" b="0" kern="1200" dirty="0" smtClean="0">
                          <a:solidFill>
                            <a:schemeClr val="tx1"/>
                          </a:solidFill>
                          <a:effectLst/>
                          <a:latin typeface="+mn-lt"/>
                          <a:ea typeface="+mn-ea"/>
                          <a:cs typeface="+mn-cs"/>
                        </a:rPr>
                        <a:t>“En el Plan de Acción fueron incluidas actividades para la Oficina Asesora Jurídica y para la Subdirección de Regulación de manera diferenciada y se puede verificar en la carpeta del proceso de SEGUIMIENTO de Calidad.”</a:t>
                      </a: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dirty="0" smtClean="0">
                          <a:solidFill>
                            <a:schemeClr val="tx1"/>
                          </a:solidFill>
                          <a:effectLst/>
                          <a:latin typeface="Calibri"/>
                          <a:ea typeface="Calibri"/>
                          <a:cs typeface="Times New Roman"/>
                        </a:rPr>
                        <a:t>Oficina de           Planeación </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dirty="0" smtClean="0">
                          <a:solidFill>
                            <a:schemeClr val="tx1"/>
                          </a:solidFill>
                          <a:effectLst/>
                          <a:latin typeface="Calibri"/>
                          <a:ea typeface="Calibri"/>
                          <a:cs typeface="Times New Roman"/>
                        </a:rPr>
                        <a:t>       31 de enero de 2016</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r>
                        <a:rPr lang="es-MX" sz="900" dirty="0" smtClean="0">
                          <a:solidFill>
                            <a:schemeClr val="tx1"/>
                          </a:solidFill>
                          <a:effectLst/>
                          <a:latin typeface="Calibri"/>
                          <a:ea typeface="Calibri"/>
                          <a:cs typeface="Times New Roman"/>
                        </a:rPr>
                        <a:t>      </a:t>
                      </a: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r>
                        <a:rPr lang="es-MX" sz="900" dirty="0" smtClean="0">
                          <a:solidFill>
                            <a:schemeClr val="tx1"/>
                          </a:solidFill>
                          <a:effectLst/>
                          <a:latin typeface="Calibri"/>
                          <a:ea typeface="Calibri"/>
                          <a:cs typeface="Times New Roman"/>
                        </a:rPr>
                        <a:t> </a:t>
                      </a: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r h="174739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23</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kern="1200" dirty="0" smtClean="0">
                        <a:solidFill>
                          <a:schemeClr val="tx1"/>
                        </a:solidFill>
                        <a:effectLst/>
                        <a:latin typeface="Calibri"/>
                        <a:ea typeface="+mn-ea"/>
                        <a:cs typeface="Times New Roman"/>
                      </a:endParaRPr>
                    </a:p>
                    <a:p>
                      <a:pPr>
                        <a:lnSpc>
                          <a:spcPct val="100000"/>
                        </a:lnSpc>
                        <a:spcBef>
                          <a:spcPts val="5"/>
                        </a:spcBef>
                        <a:spcAft>
                          <a:spcPts val="0"/>
                        </a:spcAft>
                      </a:pPr>
                      <a:r>
                        <a:rPr lang="es-CO" sz="1100" b="0" kern="1200" dirty="0" smtClean="0">
                          <a:solidFill>
                            <a:schemeClr val="dk1"/>
                          </a:solidFill>
                          <a:effectLst/>
                          <a:latin typeface="+mn-lt"/>
                          <a:ea typeface="+mn-ea"/>
                          <a:cs typeface="+mn-cs"/>
                        </a:rPr>
                        <a:t>Expedición de las resoluciones sobre desincentivo al consumo y uso racional del agua.</a:t>
                      </a:r>
                    </a:p>
                    <a:p>
                      <a:pPr>
                        <a:lnSpc>
                          <a:spcPct val="100000"/>
                        </a:lnSpc>
                        <a:spcBef>
                          <a:spcPts val="5"/>
                        </a:spcBef>
                        <a:spcAft>
                          <a:spcPts val="0"/>
                        </a:spcAft>
                      </a:pPr>
                      <a:endParaRPr lang="es-CO" sz="1100" b="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5"/>
                        </a:spcBef>
                        <a:spcAft>
                          <a:spcPts val="0"/>
                        </a:spcAft>
                        <a:buClrTx/>
                        <a:buSzTx/>
                        <a:buFontTx/>
                        <a:buNone/>
                        <a:tabLst/>
                        <a:defRPr/>
                      </a:pPr>
                      <a:r>
                        <a:rPr lang="es-CO" sz="1100" b="1" kern="1200" dirty="0" smtClean="0">
                          <a:solidFill>
                            <a:schemeClr val="dk1"/>
                          </a:solidFill>
                          <a:latin typeface="+mn-lt"/>
                          <a:ea typeface="+mn-ea"/>
                          <a:cs typeface="+mn-cs"/>
                        </a:rPr>
                        <a:t>UNIDAD DE MEDIDA/CANTIDADES:</a:t>
                      </a:r>
                    </a:p>
                    <a:p>
                      <a:pPr>
                        <a:lnSpc>
                          <a:spcPct val="100000"/>
                        </a:lnSpc>
                        <a:spcBef>
                          <a:spcPts val="5"/>
                        </a:spcBef>
                        <a:spcAft>
                          <a:spcPts val="0"/>
                        </a:spcAft>
                      </a:pPr>
                      <a:r>
                        <a:rPr lang="es-CO" sz="1100" b="0" kern="1200" dirty="0" smtClean="0">
                          <a:solidFill>
                            <a:schemeClr val="dk1"/>
                          </a:solidFill>
                          <a:effectLst/>
                          <a:latin typeface="+mn-lt"/>
                          <a:ea typeface="+mn-ea"/>
                          <a:cs typeface="+mn-cs"/>
                        </a:rPr>
                        <a:t>-Resolución sobre desincentivo al consumo y uso racional del agua como medida transitoria.</a:t>
                      </a:r>
                    </a:p>
                    <a:p>
                      <a:pPr>
                        <a:lnSpc>
                          <a:spcPct val="100000"/>
                        </a:lnSpc>
                        <a:spcBef>
                          <a:spcPts val="5"/>
                        </a:spcBef>
                        <a:spcAft>
                          <a:spcPts val="0"/>
                        </a:spcAft>
                      </a:pPr>
                      <a:r>
                        <a:rPr lang="es-CO" sz="1100" b="0" kern="1200" dirty="0" smtClean="0">
                          <a:solidFill>
                            <a:schemeClr val="dk1"/>
                          </a:solidFill>
                          <a:effectLst/>
                          <a:latin typeface="+mn-lt"/>
                          <a:ea typeface="+mn-ea"/>
                          <a:cs typeface="+mn-cs"/>
                        </a:rPr>
                        <a:t>-1 </a:t>
                      </a:r>
                      <a:endParaRPr lang="es-CO" sz="1100" b="0" kern="1200" dirty="0">
                        <a:solidFill>
                          <a:schemeClr val="dk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Se elaboró la resolución N° 749 del 8 de febrero de 2016 por medio de la cual la Comisión de Regulación de Agua Potable y Saneamiento Básico, adoptó medidas para promover el uso eficiente y ahorro del agua potable y desincentivar su consumo excesivo.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t>
                      </a:r>
                      <a:r>
                        <a:rPr lang="es-MX" sz="1100" b="0" baseline="0" dirty="0" smtClean="0">
                          <a:solidFill>
                            <a:schemeClr val="tx1"/>
                          </a:solidFill>
                          <a:effectLst/>
                          <a:latin typeface="Calibri"/>
                          <a:ea typeface="Calibri"/>
                          <a:cs typeface="Times New Roman"/>
                        </a:rPr>
                        <a:t> de   Regulación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dirty="0" smtClean="0">
                          <a:solidFill>
                            <a:schemeClr val="tx1"/>
                          </a:solidFill>
                          <a:effectLst/>
                          <a:latin typeface="Calibri"/>
                          <a:ea typeface="Calibri"/>
                          <a:cs typeface="Times New Roman"/>
                        </a:rPr>
                        <a:t>       </a:t>
                      </a:r>
                      <a:r>
                        <a:rPr lang="es-MX" sz="1100" b="0" dirty="0" smtClean="0">
                          <a:solidFill>
                            <a:schemeClr val="tx1"/>
                          </a:solidFill>
                          <a:effectLst/>
                          <a:latin typeface="Calibri"/>
                          <a:ea typeface="Calibri"/>
                          <a:cs typeface="Times New Roman"/>
                        </a:rPr>
                        <a:t>31 de marzo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dirty="0" smtClean="0">
                          <a:solidFill>
                            <a:schemeClr val="tx1"/>
                          </a:solidFill>
                          <a:effectLst/>
                          <a:latin typeface="Calibri"/>
                          <a:ea typeface="Calibri"/>
                          <a:cs typeface="Times New Roman"/>
                        </a:rPr>
                        <a:t>CUMPLIDA</a:t>
                      </a:r>
                      <a:endParaRPr lang="es-CO" sz="11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3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a:t>
            </a:r>
            <a:r>
              <a:rPr lang="es-CO" sz="2400" dirty="0"/>
              <a:t>CGR AL 30 DE JUNIO DE 2016</a:t>
            </a:r>
          </a:p>
        </p:txBody>
      </p:sp>
      <p:graphicFrame>
        <p:nvGraphicFramePr>
          <p:cNvPr id="10" name="9 Tabla"/>
          <p:cNvGraphicFramePr>
            <a:graphicFrameLocks noGrp="1"/>
          </p:cNvGraphicFramePr>
          <p:nvPr>
            <p:extLst>
              <p:ext uri="{D42A27DB-BD31-4B8C-83A1-F6EECF244321}">
                <p14:modId xmlns:p14="http://schemas.microsoft.com/office/powerpoint/2010/main" val="2994822713"/>
              </p:ext>
            </p:extLst>
          </p:nvPr>
        </p:nvGraphicFramePr>
        <p:xfrm>
          <a:off x="141408" y="1628800"/>
          <a:ext cx="8823079" cy="4032448"/>
        </p:xfrm>
        <a:graphic>
          <a:graphicData uri="http://schemas.openxmlformats.org/drawingml/2006/table">
            <a:tbl>
              <a:tblPr firstRow="1" firstCol="1" lastRow="1" lastCol="1" bandRow="1" bandCol="1">
                <a:tableStyleId>{5C22544A-7EE6-4342-B048-85BDC9FD1C3A}</a:tableStyleId>
              </a:tblPr>
              <a:tblGrid>
                <a:gridCol w="729180"/>
                <a:gridCol w="2114622"/>
                <a:gridCol w="2435580"/>
                <a:gridCol w="1084805"/>
                <a:gridCol w="1591047"/>
                <a:gridCol w="867845"/>
              </a:tblGrid>
              <a:tr h="1034473">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nSpc>
                          <a:spcPts val="1000"/>
                        </a:lnSpc>
                        <a:spcAft>
                          <a:spcPts val="0"/>
                        </a:spcAft>
                      </a:pPr>
                      <a:r>
                        <a:rPr lang="es-MX" sz="1100" dirty="0" smtClean="0">
                          <a:effectLst/>
                        </a:rPr>
                        <a:t>      </a:t>
                      </a:r>
                    </a:p>
                    <a:p>
                      <a:pPr algn="ctr">
                        <a:lnSpc>
                          <a:spcPts val="1000"/>
                        </a:lnSpc>
                        <a:spcAft>
                          <a:spcPts val="0"/>
                        </a:spcAft>
                      </a:pPr>
                      <a:r>
                        <a:rPr lang="es-MX" sz="1100" dirty="0" smtClean="0">
                          <a:effectLst/>
                        </a:rPr>
                        <a:t> ACCIÓN DE MEJORA/UNIDAD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99797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fontAlgn="ctr"/>
                      <a:r>
                        <a:rPr lang="es-CO" sz="1100" b="0" i="0" u="none" strike="noStrike" dirty="0">
                          <a:solidFill>
                            <a:schemeClr val="tx1"/>
                          </a:solidFill>
                          <a:effectLst/>
                          <a:latin typeface="+mn-lt"/>
                        </a:rPr>
                        <a:t>S</a:t>
                      </a:r>
                      <a:r>
                        <a:rPr lang="es-CO" sz="1100" b="0" i="0" u="none" strike="noStrike" dirty="0" smtClean="0">
                          <a:solidFill>
                            <a:schemeClr val="tx1"/>
                          </a:solidFill>
                          <a:effectLst/>
                          <a:latin typeface="+mn-lt"/>
                        </a:rPr>
                        <a:t>olicitar </a:t>
                      </a:r>
                      <a:r>
                        <a:rPr lang="es-CO" sz="1100" b="0" i="0" u="none" strike="noStrike" dirty="0">
                          <a:solidFill>
                            <a:schemeClr val="tx1"/>
                          </a:solidFill>
                          <a:effectLst/>
                          <a:latin typeface="+mn-lt"/>
                        </a:rPr>
                        <a:t>c</a:t>
                      </a:r>
                      <a:r>
                        <a:rPr lang="es-CO" sz="1100" b="0" i="0" u="none" strike="noStrike" dirty="0" smtClean="0">
                          <a:solidFill>
                            <a:schemeClr val="tx1"/>
                          </a:solidFill>
                          <a:effectLst/>
                          <a:latin typeface="+mn-lt"/>
                        </a:rPr>
                        <a:t>oncepto </a:t>
                      </a:r>
                      <a:r>
                        <a:rPr lang="es-CO" sz="1100" b="0" i="0" u="none" strike="noStrike" dirty="0">
                          <a:solidFill>
                            <a:schemeClr val="tx1"/>
                          </a:solidFill>
                          <a:effectLst/>
                          <a:latin typeface="+mn-lt"/>
                        </a:rPr>
                        <a:t>a la </a:t>
                      </a:r>
                      <a:r>
                        <a:rPr lang="es-CO" sz="1100" b="0" i="0" u="none" strike="noStrike" dirty="0" smtClean="0">
                          <a:solidFill>
                            <a:schemeClr val="tx1"/>
                          </a:solidFill>
                          <a:effectLst/>
                          <a:latin typeface="+mn-lt"/>
                        </a:rPr>
                        <a:t>Contaduría </a:t>
                      </a:r>
                      <a:r>
                        <a:rPr lang="es-CO" sz="1100" b="0" i="0" u="none" strike="noStrike" dirty="0">
                          <a:solidFill>
                            <a:schemeClr val="tx1"/>
                          </a:solidFill>
                          <a:effectLst/>
                          <a:latin typeface="+mn-lt"/>
                        </a:rPr>
                        <a:t>General de la Nación sobre   reclasificación de los ingresos no </a:t>
                      </a:r>
                      <a:r>
                        <a:rPr lang="es-CO" sz="1100" b="0" i="0" u="none" strike="noStrike" dirty="0" smtClean="0">
                          <a:solidFill>
                            <a:schemeClr val="tx1"/>
                          </a:solidFill>
                          <a:effectLst/>
                          <a:latin typeface="+mn-lt"/>
                        </a:rPr>
                        <a:t>tributarios.</a:t>
                      </a:r>
                    </a:p>
                    <a:p>
                      <a:pPr algn="just" fontAlgn="ctr"/>
                      <a:endParaRPr lang="es-MX" sz="1100" b="0" i="0" u="none" strike="noStrike" dirty="0" smtClean="0">
                        <a:solidFill>
                          <a:schemeClr val="tx1"/>
                        </a:solidFill>
                        <a:effectLst/>
                        <a:latin typeface="+mn-lt"/>
                      </a:endParaRPr>
                    </a:p>
                    <a:p>
                      <a:pPr algn="just" fontAlgn="ctr"/>
                      <a:r>
                        <a:rPr lang="es-MX" sz="1100" b="1" i="0" u="none" strike="noStrike" dirty="0" smtClean="0">
                          <a:solidFill>
                            <a:schemeClr val="tx1"/>
                          </a:solidFill>
                          <a:effectLst/>
                          <a:latin typeface="+mn-lt"/>
                        </a:rPr>
                        <a:t>UNIDAD</a:t>
                      </a:r>
                      <a:r>
                        <a:rPr lang="es-MX" sz="1100" b="1" i="0" u="none" strike="noStrike" baseline="0" dirty="0" smtClean="0">
                          <a:solidFill>
                            <a:schemeClr val="tx1"/>
                          </a:solidFill>
                          <a:effectLst/>
                          <a:latin typeface="+mn-lt"/>
                        </a:rPr>
                        <a:t> DE MEDIDA/ CANTIDADES: </a:t>
                      </a:r>
                    </a:p>
                    <a:p>
                      <a:pPr algn="just" fontAlgn="ctr"/>
                      <a:endParaRPr lang="es-MX" sz="1100" b="1" i="0" u="none" strike="noStrike" baseline="0" dirty="0" smtClean="0">
                        <a:solidFill>
                          <a:schemeClr val="tx1"/>
                        </a:solidFill>
                        <a:effectLst/>
                        <a:latin typeface="+mn-lt"/>
                      </a:endParaRPr>
                    </a:p>
                    <a:p>
                      <a:pPr algn="just" fontAlgn="ctr"/>
                      <a:r>
                        <a:rPr lang="es-CO" sz="1100" b="0" i="0" u="none" strike="noStrike" dirty="0" smtClean="0">
                          <a:solidFill>
                            <a:schemeClr val="tx1"/>
                          </a:solidFill>
                          <a:effectLst/>
                          <a:latin typeface="+mn-lt"/>
                        </a:rPr>
                        <a:t>-Solicitud de Concepto.</a:t>
                      </a:r>
                    </a:p>
                    <a:p>
                      <a:pPr algn="just" fontAlgn="ctr"/>
                      <a:endParaRPr lang="es-MX" sz="1100" b="0" i="0" u="none" strike="noStrike" dirty="0" smtClean="0">
                        <a:solidFill>
                          <a:schemeClr val="tx1"/>
                        </a:solidFill>
                        <a:effectLst/>
                        <a:latin typeface="+mn-lt"/>
                      </a:endParaRPr>
                    </a:p>
                    <a:p>
                      <a:pPr algn="just" fontAlgn="ctr"/>
                      <a:r>
                        <a:rPr lang="es-MX" sz="1100" b="0" i="0" u="none" strike="noStrike" dirty="0" smtClean="0">
                          <a:solidFill>
                            <a:schemeClr val="tx1"/>
                          </a:solidFill>
                          <a:effectLst/>
                          <a:latin typeface="+mn-lt"/>
                        </a:rPr>
                        <a:t>- 1</a:t>
                      </a:r>
                      <a:endParaRPr lang="es-CO" sz="1100" b="0" i="0" u="none" strike="noStrike" dirty="0">
                        <a:solidFill>
                          <a:schemeClr val="tx1"/>
                        </a:solidFill>
                        <a:effectLst/>
                        <a:latin typeface="+mn-lt"/>
                      </a:endParaRPr>
                    </a:p>
                  </a:txBody>
                  <a:tcPr marL="0" marR="0" marT="0" marB="0" anchor="ctr">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CO" sz="1100" b="0" kern="1200" dirty="0" smtClean="0">
                          <a:solidFill>
                            <a:schemeClr val="tx1"/>
                          </a:solidFill>
                          <a:effectLst/>
                          <a:latin typeface="+mn-lt"/>
                          <a:ea typeface="+mn-ea"/>
                          <a:cs typeface="+mn-cs"/>
                        </a:rPr>
                        <a:t>Con el oficio UAE CRA No. </a:t>
                      </a:r>
                      <a:r>
                        <a:rPr lang="es-CO" sz="1100" b="0" u="sng" kern="1200" dirty="0" smtClean="0">
                          <a:solidFill>
                            <a:schemeClr val="tx1"/>
                          </a:solidFill>
                          <a:effectLst/>
                          <a:latin typeface="+mn-lt"/>
                          <a:ea typeface="+mn-ea"/>
                          <a:cs typeface="+mn-cs"/>
                          <a:hlinkClick r:id="rId2"/>
                        </a:rPr>
                        <a:t>20163010013411</a:t>
                      </a:r>
                      <a:r>
                        <a:rPr lang="es-CO" sz="1100" b="0" kern="1200" dirty="0" smtClean="0">
                          <a:solidFill>
                            <a:schemeClr val="tx1"/>
                          </a:solidFill>
                          <a:effectLst/>
                          <a:latin typeface="+mn-lt"/>
                          <a:ea typeface="+mn-ea"/>
                          <a:cs typeface="+mn-cs"/>
                        </a:rPr>
                        <a:t> de fecha 15 de marzo de 2016, se elevó consulta contable a la  CGN de si es procedente la reclasificación de valores registrados en la cuenta 1401-"Ingresos no tributarios" a la cuenta 1475-"Deudas de difícil recaudo",  de acuerdo a su estado de antigüedad y morosidad, como lo indica la CGR en la descripción de este hallazgo. </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Calibri"/>
                          <a:ea typeface="Calibri"/>
                          <a:cs typeface="Times New Roman"/>
                        </a:rPr>
                        <a:t>Subdirección Administrativa y Financiera</a:t>
                      </a: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Calibri"/>
                        <a:ea typeface="Calibri"/>
                        <a:cs typeface="Times New Roman"/>
                      </a:endParaRPr>
                    </a:p>
                    <a:p>
                      <a:pPr>
                        <a:lnSpc>
                          <a:spcPct val="100000"/>
                        </a:lnSpc>
                        <a:spcBef>
                          <a:spcPts val="50"/>
                        </a:spcBef>
                        <a:spcAft>
                          <a:spcPts val="0"/>
                        </a:spcAft>
                      </a:pPr>
                      <a:r>
                        <a:rPr lang="es-MX" sz="1100" b="0" dirty="0" smtClean="0">
                          <a:solidFill>
                            <a:schemeClr val="tx1"/>
                          </a:solidFill>
                          <a:effectLst/>
                          <a:latin typeface="Calibri"/>
                          <a:ea typeface="Calibri"/>
                          <a:cs typeface="Times New Roman"/>
                        </a:rPr>
                        <a:t>     29 de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endParaRPr lang="es-MX" sz="1100" dirty="0" smtClean="0">
                        <a:solidFill>
                          <a:schemeClr val="tx1"/>
                        </a:solidFill>
                        <a:effectLst/>
                        <a:latin typeface="+mn-lt"/>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dirty="0" smtClean="0">
                          <a:solidFill>
                            <a:schemeClr val="tx1"/>
                          </a:solidFill>
                          <a:effectLst/>
                          <a:latin typeface="+mn-lt"/>
                          <a:ea typeface="Calibri"/>
                          <a:cs typeface="Times New Roman"/>
                        </a:rPr>
                        <a:t>CUMPLIDA</a:t>
                      </a:r>
                      <a:endParaRPr lang="es-CO" sz="1100" dirty="0" smtClean="0">
                        <a:solidFill>
                          <a:schemeClr val="tx1"/>
                        </a:solidFill>
                        <a:effectLst/>
                        <a:latin typeface="+mn-lt"/>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82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627489809"/>
              </p:ext>
            </p:extLst>
          </p:nvPr>
        </p:nvGraphicFramePr>
        <p:xfrm>
          <a:off x="179512" y="1556791"/>
          <a:ext cx="8856983" cy="4293449"/>
        </p:xfrm>
        <a:graphic>
          <a:graphicData uri="http://schemas.openxmlformats.org/drawingml/2006/table">
            <a:tbl>
              <a:tblPr firstRow="1" firstCol="1" lastRow="1" lastCol="1" bandRow="1" bandCol="1">
                <a:tableStyleId>{5C22544A-7EE6-4342-B048-85BDC9FD1C3A}</a:tableStyleId>
              </a:tblPr>
              <a:tblGrid>
                <a:gridCol w="731982"/>
                <a:gridCol w="2122748"/>
                <a:gridCol w="2444939"/>
                <a:gridCol w="1037035"/>
                <a:gridCol w="1584176"/>
                <a:gridCol w="936103"/>
              </a:tblGrid>
              <a:tr h="643792">
                <a:tc>
                  <a:txBody>
                    <a:bodyPr/>
                    <a:lstStyle/>
                    <a:p>
                      <a:pPr algn="ct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750"/>
                        </a:lnSpc>
                        <a:spcBef>
                          <a:spcPts val="5"/>
                        </a:spcBef>
                        <a:spcAft>
                          <a:spcPts val="0"/>
                        </a:spcAft>
                      </a:pPr>
                      <a:r>
                        <a:rPr lang="es-CO" sz="1100" dirty="0">
                          <a:effectLst/>
                        </a:rPr>
                        <a:t> </a:t>
                      </a:r>
                    </a:p>
                    <a:p>
                      <a:pPr algn="ctr">
                        <a:lnSpc>
                          <a:spcPts val="1000"/>
                        </a:lnSpc>
                        <a:spcAft>
                          <a:spcPts val="0"/>
                        </a:spcAft>
                      </a:pPr>
                      <a:r>
                        <a:rPr lang="es-CO" sz="1100" dirty="0">
                          <a:effectLst/>
                        </a:rPr>
                        <a:t>  </a:t>
                      </a:r>
                      <a:endParaRPr lang="es-CO" sz="1100" dirty="0" smtClean="0">
                        <a:effectLst/>
                      </a:endParaRPr>
                    </a:p>
                    <a:p>
                      <a:pPr algn="ctr">
                        <a:lnSpc>
                          <a:spcPts val="1000"/>
                        </a:lnSpc>
                        <a:spcAft>
                          <a:spcPts val="0"/>
                        </a:spcAft>
                      </a:pPr>
                      <a:r>
                        <a:rPr lang="es-MX" sz="1100" dirty="0" smtClean="0">
                          <a:effectLst/>
                        </a:rPr>
                        <a:t>      </a:t>
                      </a:r>
                    </a:p>
                    <a:p>
                      <a:pPr algn="ctr">
                        <a:lnSpc>
                          <a:spcPts val="1000"/>
                        </a:lnSpc>
                        <a:spcAft>
                          <a:spcPts val="0"/>
                        </a:spcAft>
                      </a:pPr>
                      <a:r>
                        <a:rPr lang="es-MX" sz="1100" dirty="0" smtClean="0">
                          <a:effectLst/>
                        </a:rPr>
                        <a:t>ACCIÓN DE MEJORA/UNIDAD DE MEDIDA/</a:t>
                      </a:r>
                      <a:r>
                        <a:rPr lang="es-MX" sz="1100" baseline="0" dirty="0" smtClean="0">
                          <a:effectLst/>
                        </a:rPr>
                        <a:t> CANTIDADES</a:t>
                      </a:r>
                      <a:endParaRPr lang="es-CO" sz="1100" dirty="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endParaRPr lang="en-US" sz="1100" spc="-5"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endParaRPr lang="en-US" sz="1100" dirty="0" smtClean="0">
                        <a:effectLst/>
                      </a:endParaRPr>
                    </a:p>
                    <a:p>
                      <a:pPr algn="ctr">
                        <a:lnSpc>
                          <a:spcPts val="1300"/>
                        </a:lnSpc>
                        <a:spcBef>
                          <a:spcPts val="100"/>
                        </a:spcBef>
                        <a:spcAft>
                          <a:spcPts val="0"/>
                        </a:spcAft>
                      </a:pP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a:t>
                      </a:r>
                    </a:p>
                    <a:p>
                      <a:pPr algn="ctr">
                        <a:lnSpc>
                          <a:spcPts val="1000"/>
                        </a:lnSpc>
                        <a:spcAft>
                          <a:spcPts val="0"/>
                        </a:spcAft>
                      </a:pPr>
                      <a:r>
                        <a:rPr lang="en-US" sz="1100" dirty="0" smtClean="0">
                          <a:effectLst/>
                        </a:rPr>
                        <a:t>FECHA DE  VENCIMIENTO                                             INTERNA </a:t>
                      </a:r>
                      <a:endParaRPr lang="es-CO" sz="1100" dirty="0">
                        <a:effectLst/>
                      </a:endParaRPr>
                    </a:p>
                  </a:txBody>
                  <a:tcPr marL="0" marR="0" marT="0" marB="0">
                    <a:solidFill>
                      <a:schemeClr val="tx2"/>
                    </a:solidFill>
                  </a:tcPr>
                </a:tc>
                <a:tc>
                  <a:txBody>
                    <a:bodyPr/>
                    <a:lstStyle/>
                    <a:p>
                      <a:pPr algn="ct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308537">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Adoptar la Circular 24 del 28 de diciembre de  2015, sobre determinación del posible daño antijurídico.</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Oficina Asesora jurídica de la CRA </a:t>
                      </a:r>
                      <a:r>
                        <a:rPr lang="es-CO" sz="1100" b="1" kern="1200" dirty="0" smtClean="0">
                          <a:solidFill>
                            <a:schemeClr val="dk1"/>
                          </a:solidFill>
                          <a:effectLst/>
                          <a:latin typeface="+mn-lt"/>
                          <a:ea typeface="+mn-ea"/>
                          <a:cs typeface="+mn-cs"/>
                        </a:rPr>
                        <a:t>"informe mensual para contingencias judiciales"</a:t>
                      </a:r>
                      <a:r>
                        <a:rPr lang="es-CO" sz="1100" kern="1200" dirty="0" smtClean="0">
                          <a:solidFill>
                            <a:schemeClr val="dk1"/>
                          </a:solidFill>
                          <a:effectLst/>
                          <a:latin typeface="+mn-lt"/>
                          <a:ea typeface="+mn-ea"/>
                          <a:cs typeface="+mn-cs"/>
                        </a:rPr>
                        <a:t> el cual atiende lo señalado en la Circular 0023 del 11/12/2015.</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dirty="0" smtClean="0">
                          <a:solidFill>
                            <a:schemeClr val="tx1"/>
                          </a:solidFill>
                          <a:effectLst/>
                          <a:latin typeface="+mn-lt"/>
                          <a:ea typeface="Calibri"/>
                          <a:cs typeface="Times New Roman"/>
                        </a:rPr>
                        <a:t>Subdirección Administrativa y Financiera </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dirty="0" smtClean="0">
                          <a:solidFill>
                            <a:schemeClr val="tx1"/>
                          </a:solidFill>
                          <a:effectLst/>
                          <a:latin typeface="+mn-lt"/>
                          <a:ea typeface="Calibri"/>
                          <a:cs typeface="Times New Roman"/>
                        </a:rPr>
                        <a:t>      29</a:t>
                      </a:r>
                      <a:r>
                        <a:rPr lang="es-MX" sz="1100" baseline="0" dirty="0" smtClean="0">
                          <a:solidFill>
                            <a:schemeClr val="tx1"/>
                          </a:solidFill>
                          <a:effectLst/>
                          <a:latin typeface="+mn-lt"/>
                          <a:ea typeface="Calibri"/>
                          <a:cs typeface="Times New Roman"/>
                        </a:rPr>
                        <a:t> de febrero de 2016</a:t>
                      </a:r>
                      <a:endParaRPr lang="es-CO" sz="110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r h="1267840">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r>
                        <a:rPr lang="es-MX" sz="1100" b="0" kern="1200" dirty="0" smtClean="0">
                          <a:solidFill>
                            <a:schemeClr val="tx1"/>
                          </a:solidFill>
                          <a:effectLst/>
                          <a:latin typeface="+mn-lt"/>
                          <a:ea typeface="+mn-ea"/>
                          <a:cs typeface="+mn-cs"/>
                        </a:rPr>
                        <a:t>Dar traslado al ente competente</a:t>
                      </a:r>
                    </a:p>
                    <a:p>
                      <a:pPr>
                        <a:lnSpc>
                          <a:spcPct val="100000"/>
                        </a:lnSpc>
                        <a:spcBef>
                          <a:spcPts val="5"/>
                        </a:spcBef>
                        <a:spcAft>
                          <a:spcPts val="0"/>
                        </a:spcAft>
                      </a:pPr>
                      <a:endParaRPr lang="es-MX" sz="1100" b="1" kern="1200" dirty="0" smtClean="0">
                        <a:solidFill>
                          <a:schemeClr val="tx1"/>
                        </a:solidFill>
                        <a:effectLst/>
                        <a:latin typeface="+mn-lt"/>
                        <a:ea typeface="+mn-ea"/>
                        <a:cs typeface="+mn-cs"/>
                      </a:endParaRPr>
                    </a:p>
                    <a:p>
                      <a:pPr>
                        <a:lnSpc>
                          <a:spcPct val="100000"/>
                        </a:lnSpc>
                        <a:spcBef>
                          <a:spcPts val="5"/>
                        </a:spcBef>
                        <a:spcAft>
                          <a:spcPts val="0"/>
                        </a:spcAft>
                      </a:pPr>
                      <a:r>
                        <a:rPr lang="es-MX" sz="1100" b="1" kern="1200" dirty="0" smtClean="0">
                          <a:solidFill>
                            <a:schemeClr val="tx1"/>
                          </a:solidFill>
                          <a:effectLst/>
                          <a:latin typeface="+mn-lt"/>
                          <a:ea typeface="+mn-ea"/>
                          <a:cs typeface="+mn-cs"/>
                        </a:rPr>
                        <a:t>UNIDAD DE MEDIDA/ CANTIDADES:</a:t>
                      </a:r>
                      <a:endParaRPr lang="es-CO" sz="1100" b="1" kern="1200" dirty="0" smtClean="0">
                        <a:solidFill>
                          <a:schemeClr val="tx1"/>
                        </a:solidFill>
                        <a:effectLst/>
                        <a:latin typeface="+mn-lt"/>
                        <a:ea typeface="+mn-ea"/>
                        <a:cs typeface="+mn-cs"/>
                      </a:endParaRPr>
                    </a:p>
                    <a:p>
                      <a:pPr>
                        <a:lnSpc>
                          <a:spcPct val="100000"/>
                        </a:lnSpc>
                        <a:spcBef>
                          <a:spcPts val="5"/>
                        </a:spcBef>
                        <a:spcAft>
                          <a:spcPts val="0"/>
                        </a:spcAft>
                      </a:pPr>
                      <a:r>
                        <a:rPr lang="es-CO" sz="1100" b="0" kern="1200" dirty="0" smtClean="0">
                          <a:solidFill>
                            <a:schemeClr val="tx1"/>
                          </a:solidFill>
                          <a:effectLst/>
                          <a:latin typeface="+mn-lt"/>
                          <a:ea typeface="+mn-ea"/>
                          <a:cs typeface="+mn-cs"/>
                        </a:rPr>
                        <a:t>-Elaborar una comunicación especificando lo descrito en el hallazgo identificado y dar traslado al ente competente. </a:t>
                      </a:r>
                    </a:p>
                    <a:p>
                      <a:pPr>
                        <a:lnSpc>
                          <a:spcPct val="100000"/>
                        </a:lnSpc>
                        <a:spcBef>
                          <a:spcPts val="5"/>
                        </a:spcBef>
                        <a:spcAft>
                          <a:spcPts val="0"/>
                        </a:spcAft>
                      </a:pPr>
                      <a:r>
                        <a:rPr lang="es-MX" sz="1100" b="0" kern="1200" dirty="0" smtClean="0">
                          <a:solidFill>
                            <a:schemeClr val="tx1"/>
                          </a:solidFill>
                          <a:effectLst/>
                          <a:latin typeface="+mn-lt"/>
                          <a:ea typeface="+mn-ea"/>
                          <a:cs typeface="+mn-cs"/>
                        </a:rPr>
                        <a:t>-1</a:t>
                      </a:r>
                      <a:endParaRPr lang="es-CO" sz="1100" b="0" kern="1200" dirty="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just" defTabSz="914400" rtl="0" eaLnBrk="1" fontAlgn="auto" latinLnBrk="0" hangingPunct="1">
                        <a:lnSpc>
                          <a:spcPct val="100000"/>
                        </a:lnSpc>
                        <a:spcBef>
                          <a:spcPts val="50"/>
                        </a:spcBef>
                        <a:spcAft>
                          <a:spcPts val="0"/>
                        </a:spcAft>
                        <a:buClrTx/>
                        <a:buSzTx/>
                        <a:buFontTx/>
                        <a:buNone/>
                        <a:tabLst/>
                        <a:defRPr/>
                      </a:pPr>
                      <a:endParaRPr lang="es-MX" sz="1100" b="0" dirty="0" smtClean="0">
                        <a:solidFill>
                          <a:schemeClr val="tx1"/>
                        </a:solidFill>
                        <a:effectLst/>
                      </a:endParaRP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dirty="0" smtClean="0">
                          <a:solidFill>
                            <a:schemeClr val="tx1"/>
                          </a:solidFill>
                          <a:effectLst/>
                        </a:rPr>
                        <a:t> </a:t>
                      </a:r>
                      <a:r>
                        <a:rPr lang="es-CO" sz="1100" b="0" kern="1200" dirty="0" smtClean="0">
                          <a:solidFill>
                            <a:schemeClr val="tx1"/>
                          </a:solidFill>
                          <a:effectLst/>
                          <a:latin typeface="+mn-lt"/>
                          <a:ea typeface="+mn-ea"/>
                          <a:cs typeface="+mn-cs"/>
                        </a:rPr>
                        <a:t>Con el radicado  20163500018401 del 19/04/2016 se da trasladó al Ministerio de Hacienda como administrador del SIIF de la inquietud a este hallazgo.</a:t>
                      </a:r>
                      <a:endParaRPr lang="es-CO" sz="1100" b="0" dirty="0">
                        <a:solidFill>
                          <a:schemeClr val="tx1"/>
                        </a:solidFill>
                        <a:effectLst/>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Calibri"/>
                          <a:ea typeface="Calibri"/>
                          <a:cs typeface="Times New Roman"/>
                        </a:rPr>
                        <a:t>  </a:t>
                      </a:r>
                      <a:r>
                        <a:rPr lang="es-MX" sz="1100" dirty="0" smtClean="0">
                          <a:solidFill>
                            <a:schemeClr val="tx1"/>
                          </a:solidFill>
                          <a:effectLst/>
                          <a:latin typeface="+mn-lt"/>
                          <a:ea typeface="Calibri"/>
                          <a:cs typeface="Times New Roman"/>
                        </a:rPr>
                        <a:t>Subdirección Administrativa y Financiera </a:t>
                      </a:r>
                      <a:endParaRPr lang="es-CO" sz="110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endParaRPr lang="es-MX" sz="1100" b="0" dirty="0" smtClean="0">
                        <a:solidFill>
                          <a:schemeClr val="tx1"/>
                        </a:solidFill>
                        <a:effectLst/>
                        <a:latin typeface="Calibri"/>
                        <a:ea typeface="Calibri"/>
                        <a:cs typeface="Times New Roman"/>
                      </a:endParaRPr>
                    </a:p>
                    <a:p>
                      <a:pPr>
                        <a:lnSpc>
                          <a:spcPts val="500"/>
                        </a:lnSpc>
                        <a:spcBef>
                          <a:spcPts val="50"/>
                        </a:spcBef>
                        <a:spcAft>
                          <a:spcPts val="0"/>
                        </a:spcAft>
                      </a:pPr>
                      <a:r>
                        <a:rPr lang="es-MX" sz="1100" b="0" dirty="0" smtClean="0">
                          <a:solidFill>
                            <a:schemeClr val="tx1"/>
                          </a:solidFill>
                          <a:effectLst/>
                          <a:latin typeface="Calibri"/>
                          <a:ea typeface="Calibri"/>
                          <a:cs typeface="Times New Roman"/>
                        </a:rPr>
                        <a:t>    29 de febrero de 2016</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a:lnSpc>
                          <a:spcPts val="950"/>
                        </a:lnSpc>
                        <a:spcBef>
                          <a:spcPts val="15"/>
                        </a:spcBef>
                        <a:spcAft>
                          <a:spcPts val="0"/>
                        </a:spcAft>
                      </a:pPr>
                      <a:endParaRPr lang="es-MX" sz="1100" dirty="0" smtClean="0">
                        <a:solidFill>
                          <a:srgbClr val="FF0000"/>
                        </a:solidFill>
                        <a:effectLst/>
                        <a:latin typeface="Calibri"/>
                        <a:ea typeface="Calibri"/>
                        <a:cs typeface="Times New Roman"/>
                      </a:endParaRPr>
                    </a:p>
                    <a:p>
                      <a:pPr marL="0" marR="0" indent="0" algn="l" defTabSz="914400" rtl="0" eaLnBrk="1" fontAlgn="auto" latinLnBrk="0" hangingPunct="1">
                        <a:lnSpc>
                          <a:spcPts val="950"/>
                        </a:lnSpc>
                        <a:spcBef>
                          <a:spcPts val="15"/>
                        </a:spcBef>
                        <a:spcAft>
                          <a:spcPts val="0"/>
                        </a:spcAft>
                        <a:buClrTx/>
                        <a:buSzTx/>
                        <a:buFontTx/>
                        <a:buNone/>
                        <a:tabLst/>
                        <a:defRPr/>
                      </a:pPr>
                      <a:r>
                        <a:rPr lang="es-MX" sz="1100" dirty="0" smtClean="0">
                          <a:solidFill>
                            <a:srgbClr val="FF0000"/>
                          </a:solidFill>
                          <a:effectLst/>
                          <a:latin typeface="Calibri"/>
                          <a:ea typeface="Calibri"/>
                          <a:cs typeface="Times New Roman"/>
                        </a:rPr>
                        <a:t>  </a:t>
                      </a: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p>
                      <a:pPr>
                        <a:lnSpc>
                          <a:spcPts val="950"/>
                        </a:lnSpc>
                        <a:spcBef>
                          <a:spcPts val="15"/>
                        </a:spcBef>
                        <a:spcAft>
                          <a:spcPts val="0"/>
                        </a:spcAft>
                      </a:pPr>
                      <a:endParaRPr lang="es-CO" sz="1100" dirty="0">
                        <a:solidFill>
                          <a:srgbClr val="FF0000"/>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31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3800425388"/>
              </p:ext>
            </p:extLst>
          </p:nvPr>
        </p:nvGraphicFramePr>
        <p:xfrm>
          <a:off x="107504" y="1484782"/>
          <a:ext cx="8928991" cy="4344936"/>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6"/>
                <a:gridCol w="1610146"/>
                <a:gridCol w="878263"/>
              </a:tblGrid>
              <a:tr h="534936">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gn="ctr">
                        <a:lnSpc>
                          <a:spcPts val="1000"/>
                        </a:lnSpc>
                        <a:spcAft>
                          <a:spcPts val="0"/>
                        </a:spcAft>
                      </a:pPr>
                      <a:r>
                        <a:rPr lang="es-MX" sz="1100" dirty="0" smtClean="0">
                          <a:effectLst/>
                        </a:rPr>
                        <a:t>   ACCIÓN DE MEJORA /UNIDAD DE MEDIDA/CANTIDADES</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378554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24</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ts val="850"/>
                        </a:lnSpc>
                        <a:spcBef>
                          <a:spcPts val="5"/>
                        </a:spcBef>
                        <a:spcAft>
                          <a:spcPts val="0"/>
                        </a:spcAft>
                      </a:pPr>
                      <a:endParaRPr lang="es-MX" sz="1100" b="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r>
                        <a:rPr lang="es-CO" sz="1100" b="0" kern="1200" dirty="0" smtClean="0">
                          <a:solidFill>
                            <a:schemeClr val="dk1"/>
                          </a:solidFill>
                          <a:effectLst/>
                          <a:latin typeface="+mn-lt"/>
                          <a:ea typeface="+mn-ea"/>
                          <a:cs typeface="+mn-cs"/>
                        </a:rPr>
                        <a:t>Solicitar a los bancos que no se admitan consignaciones que no estén asociadas con un NIT.</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Calibri"/>
                          <a:ea typeface="Calibri"/>
                          <a:cs typeface="Times New Roman"/>
                        </a:rPr>
                        <a:t>UNIDAD</a:t>
                      </a:r>
                      <a:r>
                        <a:rPr lang="es-MX" sz="1100" b="1" baseline="0" dirty="0" smtClean="0">
                          <a:solidFill>
                            <a:schemeClr val="tx1"/>
                          </a:solidFill>
                          <a:effectLst/>
                          <a:latin typeface="Calibri"/>
                          <a:ea typeface="Calibri"/>
                          <a:cs typeface="Times New Roman"/>
                        </a:rPr>
                        <a:t> DE MEDIDA/CANTIDADES:</a:t>
                      </a:r>
                    </a:p>
                    <a:p>
                      <a:pPr algn="just">
                        <a:lnSpc>
                          <a:spcPct val="100000"/>
                        </a:lnSpc>
                        <a:spcBef>
                          <a:spcPts val="5"/>
                        </a:spcBef>
                        <a:spcAft>
                          <a:spcPts val="0"/>
                        </a:spcAft>
                      </a:pPr>
                      <a:endParaRPr lang="es-MX" sz="1100" b="1" baseline="0" dirty="0" smtClean="0">
                        <a:solidFill>
                          <a:schemeClr val="tx1"/>
                        </a:solidFill>
                        <a:effectLst/>
                        <a:latin typeface="Calibri"/>
                        <a:ea typeface="Calibri"/>
                        <a:cs typeface="Times New Roman"/>
                      </a:endParaRPr>
                    </a:p>
                    <a:p>
                      <a:pPr algn="just">
                        <a:lnSpc>
                          <a:spcPct val="100000"/>
                        </a:lnSpc>
                        <a:spcBef>
                          <a:spcPts val="5"/>
                        </a:spcBef>
                        <a:spcAft>
                          <a:spcPts val="0"/>
                        </a:spcAft>
                      </a:pPr>
                      <a:r>
                        <a:rPr lang="es-CO" sz="1100" b="0" baseline="0" dirty="0" smtClean="0">
                          <a:solidFill>
                            <a:schemeClr val="tx1"/>
                          </a:solidFill>
                          <a:effectLst/>
                          <a:latin typeface="+mn-lt"/>
                          <a:ea typeface="Calibri"/>
                          <a:cs typeface="Times New Roman"/>
                        </a:rPr>
                        <a:t>Comunicaciones enviadas a los bancos.</a:t>
                      </a: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baseline="0" dirty="0" smtClean="0">
                          <a:solidFill>
                            <a:schemeClr val="tx1"/>
                          </a:solidFill>
                          <a:effectLst/>
                          <a:latin typeface="+mn-lt"/>
                          <a:ea typeface="Calibri"/>
                          <a:cs typeface="Times New Roman"/>
                        </a:rPr>
                        <a:t>- 2</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algn="just"/>
                      <a:r>
                        <a:rPr lang="es-MX" sz="1100" b="0" kern="1200" dirty="0" smtClean="0">
                          <a:solidFill>
                            <a:schemeClr val="tx1"/>
                          </a:solidFill>
                          <a:effectLst/>
                          <a:latin typeface="+mn-lt"/>
                          <a:ea typeface="+mn-ea"/>
                          <a:cs typeface="+mn-cs"/>
                        </a:rPr>
                        <a:t> 1.- </a:t>
                      </a:r>
                      <a:r>
                        <a:rPr lang="es-CO" sz="1100" b="0" i="1" kern="1200" dirty="0" smtClean="0">
                          <a:solidFill>
                            <a:schemeClr val="dk1"/>
                          </a:solidFill>
                          <a:effectLst/>
                          <a:latin typeface="+mn-lt"/>
                          <a:ea typeface="+mn-ea"/>
                          <a:cs typeface="+mn-cs"/>
                        </a:rPr>
                        <a:t>Mediante Oficio N° 20162000010731 de fecha 14 de marzo de 2016, se ofició al banco DAVIVIENDA, para que los abonos recibidos a la cuenta recaudadora N° 021992854 son únicamente referenciados con el NIT de la empresa contribuyente y no con la cédula del depositante. Así mismo, mediante oficio N° 20163210023032 DAVIVIENDA dio respuesta</a:t>
                      </a:r>
                      <a:r>
                        <a:rPr lang="es-CO" sz="1100" b="0" i="1" kern="1200" baseline="0" dirty="0" smtClean="0">
                          <a:solidFill>
                            <a:schemeClr val="dk1"/>
                          </a:solidFill>
                          <a:effectLst/>
                          <a:latin typeface="+mn-lt"/>
                          <a:ea typeface="+mn-ea"/>
                          <a:cs typeface="+mn-cs"/>
                        </a:rPr>
                        <a:t> </a:t>
                      </a:r>
                      <a:r>
                        <a:rPr lang="es-CO" sz="1100" b="0" i="1" kern="1200" dirty="0" smtClean="0">
                          <a:solidFill>
                            <a:schemeClr val="dk1"/>
                          </a:solidFill>
                          <a:effectLst/>
                          <a:latin typeface="+mn-lt"/>
                          <a:ea typeface="+mn-ea"/>
                          <a:cs typeface="+mn-cs"/>
                        </a:rPr>
                        <a:t>al oficio mencionando.</a:t>
                      </a:r>
                      <a:r>
                        <a:rPr lang="es-CO" sz="1800" b="0" i="1" kern="1200" dirty="0" smtClean="0">
                          <a:solidFill>
                            <a:schemeClr val="dk1"/>
                          </a:solidFill>
                          <a:effectLst/>
                          <a:latin typeface="+mn-lt"/>
                          <a:ea typeface="+mn-ea"/>
                          <a:cs typeface="+mn-cs"/>
                        </a:rPr>
                        <a:t>                             </a:t>
                      </a:r>
                    </a:p>
                    <a:p>
                      <a:pPr algn="just"/>
                      <a:endParaRPr lang="es-CO" sz="1100" b="0" i="1" kern="1200" dirty="0" smtClean="0">
                        <a:solidFill>
                          <a:schemeClr val="dk1"/>
                        </a:solidFill>
                        <a:effectLst/>
                        <a:latin typeface="+mn-lt"/>
                        <a:ea typeface="+mn-ea"/>
                        <a:cs typeface="+mn-cs"/>
                      </a:endParaRPr>
                    </a:p>
                    <a:p>
                      <a:pPr algn="just"/>
                      <a:r>
                        <a:rPr lang="es-CO" sz="1100" b="0" i="1" kern="1200" dirty="0" smtClean="0">
                          <a:solidFill>
                            <a:schemeClr val="dk1"/>
                          </a:solidFill>
                          <a:effectLst/>
                          <a:latin typeface="+mn-lt"/>
                          <a:ea typeface="+mn-ea"/>
                          <a:cs typeface="+mn-cs"/>
                        </a:rPr>
                        <a:t>2.- De igual forma, mediante oficio N°  20163010013001 de fecha 11 de marzo de 2016, dirigido a BANCOLOMBIA se le recaba para que  los abonos recibidos a la cuenta recaudadora N° 03134013691 son únicamente referenciados con el NIT de la empresa contribuyente y no con la cédula del depositante. </a:t>
                      </a:r>
                      <a:r>
                        <a:rPr lang="es-CO" sz="1800" b="0" i="1" kern="1200" dirty="0" smtClean="0">
                          <a:solidFill>
                            <a:schemeClr val="dk1"/>
                          </a:solidFill>
                          <a:effectLst/>
                          <a:latin typeface="+mn-lt"/>
                          <a:ea typeface="+mn-ea"/>
                          <a:cs typeface="+mn-cs"/>
                        </a:rPr>
                        <a:t>    </a:t>
                      </a:r>
                      <a:endParaRPr lang="es-CO" sz="1800" b="0" kern="1200" dirty="0" smtClean="0">
                        <a:solidFill>
                          <a:schemeClr val="dk1"/>
                        </a:solidFill>
                        <a:effectLst/>
                        <a:latin typeface="+mn-lt"/>
                        <a:ea typeface="+mn-ea"/>
                        <a:cs typeface="+mn-cs"/>
                      </a:endParaRPr>
                    </a:p>
                    <a:p>
                      <a:pPr marL="0" marR="0" indent="0" algn="just" defTabSz="914400" rtl="0" eaLnBrk="1" fontAlgn="auto" latinLnBrk="0" hangingPunct="1">
                        <a:lnSpc>
                          <a:spcPct val="100000"/>
                        </a:lnSpc>
                        <a:spcBef>
                          <a:spcPts val="50"/>
                        </a:spcBef>
                        <a:spcAft>
                          <a:spcPts val="0"/>
                        </a:spcAft>
                        <a:buClrTx/>
                        <a:buSzTx/>
                        <a:buFontTx/>
                        <a:buNone/>
                        <a:tabLst/>
                        <a:defRPr/>
                      </a:pP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76672"/>
            <a:ext cx="1368152" cy="10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63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2339752" y="386696"/>
            <a:ext cx="6552727" cy="830997"/>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cene3d>
            <a:camera prst="orthographicFront">
              <a:rot lat="0" lon="0" rev="0"/>
            </a:camera>
            <a:lightRig rig="threePt" dir="t">
              <a:rot lat="0" lon="0" rev="1200000"/>
            </a:lightRig>
          </a:scene3d>
          <a:sp3d>
            <a:bevelT w="63500" h="25400" prst="artDeco"/>
            <a:bevelB w="114300" prst="artDeco"/>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CO" sz="2400" dirty="0" smtClean="0"/>
              <a:t>SEGUIMIENTO PLAN DE MEJORAMIENTO DE LA CGR AL 30 DE JUNIO DE 2016</a:t>
            </a:r>
            <a:endParaRPr lang="es-CO" sz="2400" dirty="0"/>
          </a:p>
        </p:txBody>
      </p:sp>
      <p:graphicFrame>
        <p:nvGraphicFramePr>
          <p:cNvPr id="10" name="9 Tabla"/>
          <p:cNvGraphicFramePr>
            <a:graphicFrameLocks noGrp="1"/>
          </p:cNvGraphicFramePr>
          <p:nvPr>
            <p:extLst>
              <p:ext uri="{D42A27DB-BD31-4B8C-83A1-F6EECF244321}">
                <p14:modId xmlns:p14="http://schemas.microsoft.com/office/powerpoint/2010/main" val="1458946611"/>
              </p:ext>
            </p:extLst>
          </p:nvPr>
        </p:nvGraphicFramePr>
        <p:xfrm>
          <a:off x="107503" y="1412776"/>
          <a:ext cx="8928992" cy="4531960"/>
        </p:xfrm>
        <a:graphic>
          <a:graphicData uri="http://schemas.openxmlformats.org/drawingml/2006/table">
            <a:tbl>
              <a:tblPr firstRow="1" firstCol="1" lastRow="1" lastCol="1" bandRow="1" bandCol="1">
                <a:tableStyleId>{5C22544A-7EE6-4342-B048-85BDC9FD1C3A}</a:tableStyleId>
              </a:tblPr>
              <a:tblGrid>
                <a:gridCol w="737933"/>
                <a:gridCol w="2140006"/>
                <a:gridCol w="2464817"/>
                <a:gridCol w="1097827"/>
                <a:gridCol w="1610146"/>
                <a:gridCol w="878263"/>
              </a:tblGrid>
              <a:tr h="470805">
                <a:tc>
                  <a:txBody>
                    <a:bodyPr/>
                    <a:lstStyle/>
                    <a:p>
                      <a:pPr>
                        <a:lnSpc>
                          <a:spcPts val="1000"/>
                        </a:lnSpc>
                        <a:spcBef>
                          <a:spcPts val="90"/>
                        </a:spcBef>
                        <a:spcAft>
                          <a:spcPts val="0"/>
                        </a:spcAft>
                      </a:pPr>
                      <a:r>
                        <a:rPr lang="en-US" sz="1100" dirty="0">
                          <a:effectLst/>
                        </a:rPr>
                        <a:t> </a:t>
                      </a:r>
                      <a:endParaRPr lang="es-CO" sz="1100" dirty="0">
                        <a:effectLst/>
                      </a:endParaRPr>
                    </a:p>
                    <a:p>
                      <a:pPr marL="26670" marR="20955" algn="ctr">
                        <a:lnSpc>
                          <a:spcPct val="107000"/>
                        </a:lnSpc>
                        <a:spcAft>
                          <a:spcPts val="0"/>
                        </a:spcAft>
                      </a:pPr>
                      <a:endParaRPr lang="en-US" sz="1100" spc="5" dirty="0" smtClean="0">
                        <a:effectLst/>
                      </a:endParaRPr>
                    </a:p>
                    <a:p>
                      <a:pPr marL="26670" marR="20955" algn="ctr">
                        <a:lnSpc>
                          <a:spcPct val="107000"/>
                        </a:lnSpc>
                        <a:spcAft>
                          <a:spcPts val="0"/>
                        </a:spcAft>
                      </a:pPr>
                      <a:r>
                        <a:rPr lang="en-US" sz="1100" spc="5" dirty="0" smtClean="0">
                          <a:effectLst/>
                        </a:rPr>
                        <a:t>HALLAZGO</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750"/>
                        </a:lnSpc>
                        <a:spcBef>
                          <a:spcPts val="5"/>
                        </a:spcBef>
                        <a:spcAft>
                          <a:spcPts val="0"/>
                        </a:spcAft>
                      </a:pPr>
                      <a:r>
                        <a:rPr lang="es-CO" sz="1100" dirty="0">
                          <a:effectLst/>
                        </a:rPr>
                        <a:t> </a:t>
                      </a:r>
                    </a:p>
                    <a:p>
                      <a:pPr>
                        <a:lnSpc>
                          <a:spcPts val="1000"/>
                        </a:lnSpc>
                        <a:spcAft>
                          <a:spcPts val="0"/>
                        </a:spcAft>
                      </a:pPr>
                      <a:r>
                        <a:rPr lang="es-CO" sz="1100" dirty="0">
                          <a:effectLst/>
                        </a:rPr>
                        <a:t>  </a:t>
                      </a:r>
                      <a:endParaRPr lang="es-CO" sz="1100" dirty="0" smtClean="0">
                        <a:effectLst/>
                      </a:endParaRPr>
                    </a:p>
                    <a:p>
                      <a:pPr algn="ctr">
                        <a:lnSpc>
                          <a:spcPts val="1000"/>
                        </a:lnSpc>
                        <a:spcAft>
                          <a:spcPts val="0"/>
                        </a:spcAft>
                      </a:pPr>
                      <a:r>
                        <a:rPr lang="es-MX" sz="1100" dirty="0" smtClean="0">
                          <a:effectLst/>
                        </a:rPr>
                        <a:t>     ACCIÓN DE MEJORA/</a:t>
                      </a:r>
                      <a:r>
                        <a:rPr lang="es-MX" sz="1100" baseline="0" dirty="0" smtClean="0">
                          <a:effectLst/>
                        </a:rPr>
                        <a:t> UNIDAD DE MEDIDA /CANTIDADES</a:t>
                      </a: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spc="-5" dirty="0" smtClean="0">
                          <a:effectLst/>
                        </a:rPr>
                        <a:t>AC</a:t>
                      </a:r>
                      <a:r>
                        <a:rPr lang="en-US" sz="1100" dirty="0" smtClean="0">
                          <a:effectLst/>
                        </a:rPr>
                        <a:t>T</a:t>
                      </a:r>
                      <a:r>
                        <a:rPr lang="en-US" sz="1100" spc="-10" dirty="0" smtClean="0">
                          <a:effectLst/>
                        </a:rPr>
                        <a:t>I</a:t>
                      </a:r>
                      <a:r>
                        <a:rPr lang="en-US" sz="1100" spc="-5" dirty="0" smtClean="0">
                          <a:effectLst/>
                        </a:rPr>
                        <a:t>VI</a:t>
                      </a:r>
                      <a:r>
                        <a:rPr lang="en-US" sz="1100" dirty="0" smtClean="0">
                          <a:effectLst/>
                        </a:rPr>
                        <a:t>D</a:t>
                      </a:r>
                      <a:r>
                        <a:rPr lang="en-US" sz="1100" spc="-5" dirty="0" smtClean="0">
                          <a:effectLst/>
                        </a:rPr>
                        <a:t>A</a:t>
                      </a:r>
                      <a:r>
                        <a:rPr lang="en-US" sz="1100" dirty="0" smtClean="0">
                          <a:effectLst/>
                        </a:rPr>
                        <a:t>D</a:t>
                      </a:r>
                      <a:r>
                        <a:rPr lang="en-US" sz="1100" spc="5" dirty="0" smtClean="0">
                          <a:effectLst/>
                        </a:rPr>
                        <a:t>E</a:t>
                      </a:r>
                      <a:r>
                        <a:rPr lang="en-US" sz="1100" dirty="0" smtClean="0">
                          <a:effectLst/>
                        </a:rPr>
                        <a:t>S</a:t>
                      </a:r>
                      <a:r>
                        <a:rPr lang="en-US" sz="1100" spc="-15" dirty="0" smtClean="0">
                          <a:effectLst/>
                        </a:rPr>
                        <a:t> </a:t>
                      </a:r>
                      <a:r>
                        <a:rPr lang="en-US" sz="1100" spc="5" dirty="0">
                          <a:effectLst/>
                        </a:rPr>
                        <a:t>RE</a:t>
                      </a:r>
                      <a:r>
                        <a:rPr lang="en-US" sz="1100" spc="-5" dirty="0">
                          <a:effectLst/>
                        </a:rPr>
                        <a:t>A</a:t>
                      </a:r>
                      <a:r>
                        <a:rPr lang="en-US" sz="1100" spc="-10" dirty="0">
                          <a:effectLst/>
                        </a:rPr>
                        <a:t>L</a:t>
                      </a:r>
                      <a:r>
                        <a:rPr lang="en-US" sz="1100" spc="-5" dirty="0">
                          <a:effectLst/>
                        </a:rPr>
                        <a:t>I</a:t>
                      </a:r>
                      <a:r>
                        <a:rPr lang="en-US" sz="1100" dirty="0">
                          <a:effectLst/>
                        </a:rPr>
                        <a:t>Z</a:t>
                      </a:r>
                      <a:r>
                        <a:rPr lang="en-US" sz="1100" spc="-5" dirty="0">
                          <a:effectLst/>
                        </a:rPr>
                        <a:t>A</a:t>
                      </a:r>
                      <a:r>
                        <a:rPr lang="en-US" sz="1100" dirty="0">
                          <a:effectLst/>
                        </a:rPr>
                        <a:t>D</a:t>
                      </a:r>
                      <a:r>
                        <a:rPr lang="en-US" sz="1100" spc="-5" dirty="0">
                          <a:effectLst/>
                        </a:rPr>
                        <a:t>A</a:t>
                      </a:r>
                      <a:r>
                        <a:rPr lang="en-US" sz="1100" dirty="0">
                          <a:effectLst/>
                        </a:rPr>
                        <a:t>S</a:t>
                      </a:r>
                      <a:r>
                        <a:rPr lang="en-US" sz="1100" spc="-35" dirty="0">
                          <a:effectLst/>
                        </a:rPr>
                        <a:t> </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s-CO" sz="1100" dirty="0">
                        <a:effectLst/>
                      </a:endParaRPr>
                    </a:p>
                    <a:p>
                      <a:pPr algn="ctr">
                        <a:lnSpc>
                          <a:spcPts val="1300"/>
                        </a:lnSpc>
                        <a:spcBef>
                          <a:spcPts val="100"/>
                        </a:spcBef>
                        <a:spcAft>
                          <a:spcPts val="0"/>
                        </a:spcAft>
                      </a:pPr>
                      <a:r>
                        <a:rPr lang="en-US" sz="1100" dirty="0">
                          <a:effectLst/>
                        </a:rPr>
                        <a:t> </a:t>
                      </a:r>
                      <a:r>
                        <a:rPr lang="en-US" sz="1100" spc="5" dirty="0" smtClean="0">
                          <a:effectLst/>
                        </a:rPr>
                        <a:t>RESP</a:t>
                      </a:r>
                      <a:r>
                        <a:rPr lang="en-US" sz="1100" dirty="0" smtClean="0">
                          <a:effectLst/>
                        </a:rPr>
                        <a:t>ON</a:t>
                      </a:r>
                      <a:r>
                        <a:rPr lang="en-US" sz="1100" spc="5" dirty="0" smtClean="0">
                          <a:effectLst/>
                        </a:rPr>
                        <a:t>S</a:t>
                      </a:r>
                      <a:r>
                        <a:rPr lang="en-US" sz="1100" spc="-5" dirty="0" smtClean="0">
                          <a:effectLst/>
                        </a:rPr>
                        <a:t>AB</a:t>
                      </a:r>
                      <a:r>
                        <a:rPr lang="en-US" sz="1100" spc="-10" dirty="0" smtClean="0">
                          <a:effectLst/>
                        </a:rPr>
                        <a:t>L</a:t>
                      </a:r>
                      <a:r>
                        <a:rPr lang="en-US" sz="1100" dirty="0" smtClean="0">
                          <a:effectLst/>
                        </a:rPr>
                        <a:t>E</a:t>
                      </a:r>
                      <a:endParaRPr lang="es-CO" sz="1100" dirty="0">
                        <a:effectLst/>
                        <a:latin typeface="Calibri"/>
                        <a:ea typeface="Calibri"/>
                        <a:cs typeface="Times New Roman"/>
                      </a:endParaRPr>
                    </a:p>
                  </a:txBody>
                  <a:tcPr marL="0" marR="0" marT="0" marB="0">
                    <a:solidFill>
                      <a:schemeClr val="tx2"/>
                    </a:solidFill>
                  </a:tcPr>
                </a:tc>
                <a:tc>
                  <a:txBody>
                    <a:bodyPr/>
                    <a:lstStyle/>
                    <a:p>
                      <a:pPr>
                        <a:lnSpc>
                          <a:spcPts val="1000"/>
                        </a:lnSpc>
                        <a:spcAft>
                          <a:spcPts val="0"/>
                        </a:spcAft>
                      </a:pPr>
                      <a:r>
                        <a:rPr lang="en-US" sz="1100" dirty="0">
                          <a:effectLst/>
                        </a:rPr>
                        <a:t>  </a:t>
                      </a:r>
                      <a:endParaRPr lang="en-US" sz="1100" dirty="0" smtClean="0">
                        <a:effectLst/>
                      </a:endParaRPr>
                    </a:p>
                    <a:p>
                      <a:pPr algn="ctr">
                        <a:lnSpc>
                          <a:spcPts val="1000"/>
                        </a:lnSpc>
                        <a:spcAft>
                          <a:spcPts val="0"/>
                        </a:spcAft>
                      </a:pPr>
                      <a:r>
                        <a:rPr lang="en-US" sz="1100" dirty="0" smtClean="0">
                          <a:effectLst/>
                        </a:rPr>
                        <a:t> FECHA DE  VENCIMIENTO                                             INTERNA </a:t>
                      </a:r>
                      <a:endParaRPr lang="es-CO" sz="1100" dirty="0">
                        <a:effectLst/>
                      </a:endParaRPr>
                    </a:p>
                  </a:txBody>
                  <a:tcPr marL="0" marR="0" marT="0" marB="0">
                    <a:solidFill>
                      <a:schemeClr val="tx2"/>
                    </a:solidFill>
                  </a:tcPr>
                </a:tc>
                <a:tc>
                  <a:txBody>
                    <a:bodyPr/>
                    <a:lstStyle/>
                    <a:p>
                      <a:pPr>
                        <a:lnSpc>
                          <a:spcPts val="750"/>
                        </a:lnSpc>
                        <a:spcBef>
                          <a:spcPts val="5"/>
                        </a:spcBef>
                        <a:spcAft>
                          <a:spcPts val="0"/>
                        </a:spcAft>
                      </a:pPr>
                      <a:r>
                        <a:rPr lang="en-US" sz="1100" dirty="0">
                          <a:effectLst/>
                        </a:rPr>
                        <a:t> </a:t>
                      </a:r>
                      <a:endParaRPr lang="es-CO" sz="1100" dirty="0">
                        <a:effectLst/>
                      </a:endParaRPr>
                    </a:p>
                    <a:p>
                      <a:pPr algn="ctr">
                        <a:lnSpc>
                          <a:spcPts val="1000"/>
                        </a:lnSpc>
                        <a:spcAft>
                          <a:spcPts val="0"/>
                        </a:spcAft>
                      </a:pPr>
                      <a:r>
                        <a:rPr lang="en-US" sz="1100" dirty="0">
                          <a:effectLst/>
                        </a:rPr>
                        <a:t> </a:t>
                      </a:r>
                      <a:r>
                        <a:rPr lang="en-US" sz="1100" spc="5" dirty="0" smtClean="0">
                          <a:effectLst/>
                        </a:rPr>
                        <a:t>ES</a:t>
                      </a:r>
                      <a:r>
                        <a:rPr lang="en-US" sz="1100" dirty="0" smtClean="0">
                          <a:effectLst/>
                        </a:rPr>
                        <a:t>T</a:t>
                      </a:r>
                      <a:r>
                        <a:rPr lang="en-US" sz="1100" spc="-10" dirty="0" smtClean="0">
                          <a:effectLst/>
                        </a:rPr>
                        <a:t>A</a:t>
                      </a:r>
                      <a:r>
                        <a:rPr lang="en-US" sz="1100" dirty="0" smtClean="0">
                          <a:effectLst/>
                        </a:rPr>
                        <a:t>DO</a:t>
                      </a:r>
                      <a:r>
                        <a:rPr lang="en-US" sz="1100" spc="-5" dirty="0" smtClean="0">
                          <a:effectLst/>
                        </a:rPr>
                        <a:t> </a:t>
                      </a:r>
                      <a:r>
                        <a:rPr lang="en-US" sz="1100" dirty="0">
                          <a:effectLst/>
                        </a:rPr>
                        <a:t>DE</a:t>
                      </a:r>
                      <a:r>
                        <a:rPr lang="en-US" sz="1100" spc="10" dirty="0">
                          <a:effectLst/>
                        </a:rPr>
                        <a:t> </a:t>
                      </a:r>
                      <a:r>
                        <a:rPr lang="en-US" sz="1100" spc="-10" dirty="0">
                          <a:effectLst/>
                        </a:rPr>
                        <a:t>L</a:t>
                      </a:r>
                      <a:r>
                        <a:rPr lang="en-US" sz="1100" dirty="0">
                          <a:effectLst/>
                        </a:rPr>
                        <a:t>A </a:t>
                      </a:r>
                      <a:r>
                        <a:rPr lang="en-US" sz="1100" spc="-5" dirty="0">
                          <a:effectLst/>
                        </a:rPr>
                        <a:t>AC</a:t>
                      </a:r>
                      <a:r>
                        <a:rPr lang="en-US" sz="1100" dirty="0">
                          <a:effectLst/>
                        </a:rPr>
                        <a:t>T</a:t>
                      </a:r>
                      <a:r>
                        <a:rPr lang="en-US" sz="1100" spc="-10" dirty="0">
                          <a:effectLst/>
                        </a:rPr>
                        <a:t>I</a:t>
                      </a:r>
                      <a:r>
                        <a:rPr lang="en-US" sz="1100" spc="-5" dirty="0">
                          <a:effectLst/>
                        </a:rPr>
                        <a:t>VI</a:t>
                      </a:r>
                      <a:r>
                        <a:rPr lang="en-US" sz="1100" dirty="0">
                          <a:effectLst/>
                        </a:rPr>
                        <a:t>D</a:t>
                      </a:r>
                      <a:r>
                        <a:rPr lang="en-US" sz="1100" spc="-5" dirty="0">
                          <a:effectLst/>
                        </a:rPr>
                        <a:t>A</a:t>
                      </a:r>
                      <a:r>
                        <a:rPr lang="en-US" sz="1100" dirty="0">
                          <a:effectLst/>
                        </a:rPr>
                        <a:t>D</a:t>
                      </a:r>
                      <a:endParaRPr lang="es-CO" sz="1100" dirty="0">
                        <a:effectLst/>
                        <a:latin typeface="Calibri"/>
                        <a:ea typeface="Calibri"/>
                        <a:cs typeface="Times New Roman"/>
                      </a:endParaRPr>
                    </a:p>
                  </a:txBody>
                  <a:tcPr marL="0" marR="0" marT="0" marB="0">
                    <a:solidFill>
                      <a:schemeClr val="tx2"/>
                    </a:solidFill>
                  </a:tcPr>
                </a:tc>
              </a:tr>
              <a:tr h="2034505">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32</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ts val="85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kern="1200" dirty="0" smtClean="0">
                          <a:solidFill>
                            <a:schemeClr val="dk1"/>
                          </a:solidFill>
                          <a:effectLst/>
                          <a:latin typeface="+mn-lt"/>
                          <a:ea typeface="+mn-ea"/>
                          <a:cs typeface="+mn-cs"/>
                        </a:rPr>
                        <a:t>Adoptar la Circular 24 del 28 de diciembre de  2015, sobre determinación del posible daño antijurídico.</a:t>
                      </a:r>
                    </a:p>
                    <a:p>
                      <a:pPr algn="just">
                        <a:lnSpc>
                          <a:spcPct val="100000"/>
                        </a:lnSpc>
                        <a:spcBef>
                          <a:spcPts val="5"/>
                        </a:spcBef>
                        <a:spcAft>
                          <a:spcPts val="0"/>
                        </a:spcAft>
                      </a:pPr>
                      <a:endParaRPr lang="es-MX" sz="1100" b="0" kern="1200" dirty="0" smtClean="0">
                        <a:solidFill>
                          <a:schemeClr val="dk1"/>
                        </a:solidFill>
                        <a:effectLst/>
                        <a:latin typeface="+mn-lt"/>
                        <a:ea typeface="+mn-ea"/>
                        <a:cs typeface="+mn-cs"/>
                      </a:endParaRPr>
                    </a:p>
                    <a:p>
                      <a:pPr algn="just">
                        <a:lnSpc>
                          <a:spcPct val="100000"/>
                        </a:lnSpc>
                        <a:spcBef>
                          <a:spcPts val="5"/>
                        </a:spcBef>
                        <a:spcAft>
                          <a:spcPts val="0"/>
                        </a:spcAft>
                      </a:pPr>
                      <a:r>
                        <a:rPr lang="es-MX" sz="1100" b="1" dirty="0" smtClean="0">
                          <a:solidFill>
                            <a:schemeClr val="tx1"/>
                          </a:solidFill>
                          <a:effectLst/>
                          <a:latin typeface="+mn-lt"/>
                          <a:ea typeface="Calibri"/>
                          <a:cs typeface="Times New Roman"/>
                        </a:rPr>
                        <a:t>UNIDAD DE MEDIDA/CANTIDADES:</a:t>
                      </a: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-Adopción de la metodología de Cálculo de la provisión de los procesos judiciales en contra de la entidad aprobado en Comité SIGC</a:t>
                      </a:r>
                      <a:r>
                        <a:rPr lang="es-CO" sz="1100" b="0" dirty="0" smtClean="0">
                          <a:solidFill>
                            <a:schemeClr val="tx1"/>
                          </a:solidFill>
                          <a:effectLst/>
                          <a:latin typeface="Calibri"/>
                          <a:ea typeface="Calibri"/>
                          <a:cs typeface="Times New Roman"/>
                        </a:rPr>
                        <a:t>.</a:t>
                      </a: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r>
                        <a:rPr lang="es-MX" sz="1100" b="0" baseline="0" dirty="0" smtClean="0">
                          <a:solidFill>
                            <a:schemeClr val="tx1"/>
                          </a:solidFill>
                          <a:effectLst/>
                          <a:latin typeface="+mn-lt"/>
                          <a:ea typeface="Calibri"/>
                          <a:cs typeface="Times New Roman"/>
                        </a:rPr>
                        <a:t> </a:t>
                      </a:r>
                      <a:endParaRPr lang="es-MX" sz="1100" b="0" dirty="0" smtClean="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nSpc>
                          <a:spcPts val="500"/>
                        </a:lnSpc>
                        <a:spcBef>
                          <a:spcPts val="50"/>
                        </a:spcBef>
                        <a:spcAft>
                          <a:spcPts val="0"/>
                        </a:spcAft>
                      </a:pPr>
                      <a:r>
                        <a:rPr lang="es-MX" sz="1100" b="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50"/>
                        </a:spcBef>
                        <a:spcAft>
                          <a:spcPts val="0"/>
                        </a:spcAft>
                        <a:buClrTx/>
                        <a:buSzTx/>
                        <a:buFontTx/>
                        <a:buNone/>
                        <a:tabLst/>
                        <a:defRPr/>
                      </a:pPr>
                      <a:r>
                        <a:rPr lang="es-MX" sz="1100" b="0" kern="1200" dirty="0" smtClean="0">
                          <a:solidFill>
                            <a:schemeClr val="tx1"/>
                          </a:solidFill>
                          <a:effectLst/>
                          <a:latin typeface="+mn-lt"/>
                          <a:ea typeface="+mn-ea"/>
                          <a:cs typeface="+mn-cs"/>
                        </a:rPr>
                        <a:t> </a:t>
                      </a:r>
                      <a:r>
                        <a:rPr lang="es-CO" sz="110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a:t>
                      </a:r>
                      <a:r>
                        <a:rPr lang="es-CO" sz="1100" b="1" kern="1200" dirty="0" smtClean="0">
                          <a:solidFill>
                            <a:schemeClr val="dk1"/>
                          </a:solidFill>
                          <a:effectLst/>
                          <a:latin typeface="+mn-lt"/>
                          <a:ea typeface="+mn-ea"/>
                          <a:cs typeface="+mn-cs"/>
                        </a:rPr>
                        <a:t>"informe mensual para contingencias judiciales"</a:t>
                      </a:r>
                      <a:r>
                        <a:rPr lang="es-CO" sz="1100" kern="1200" dirty="0" smtClean="0">
                          <a:solidFill>
                            <a:schemeClr val="dk1"/>
                          </a:solidFill>
                          <a:effectLst/>
                          <a:latin typeface="+mn-lt"/>
                          <a:ea typeface="+mn-ea"/>
                          <a:cs typeface="+mn-cs"/>
                        </a:rPr>
                        <a:t> el cual atiende lo señalado en la Circular 0023 del 11/12/2015.</a:t>
                      </a:r>
                      <a:r>
                        <a:rPr lang="es-CO" sz="1100" kern="1200" baseline="0" dirty="0" smtClean="0">
                          <a:solidFill>
                            <a:schemeClr val="dk1"/>
                          </a:solidFill>
                          <a:effectLst/>
                          <a:latin typeface="+mn-lt"/>
                          <a:ea typeface="+mn-ea"/>
                          <a:cs typeface="+mn-cs"/>
                        </a:rPr>
                        <a:t> </a:t>
                      </a:r>
                      <a:r>
                        <a:rPr lang="es-MX" sz="1100" b="0" kern="1200" dirty="0" smtClean="0">
                          <a:solidFill>
                            <a:schemeClr val="dk1"/>
                          </a:solidFill>
                          <a:effectLst/>
                          <a:latin typeface="+mn-lt"/>
                          <a:ea typeface="+mn-ea"/>
                          <a:cs typeface="+mn-cs"/>
                        </a:rPr>
                        <a:t>En</a:t>
                      </a:r>
                      <a:r>
                        <a:rPr lang="es-MX" sz="1100" b="0" kern="1200" baseline="0" dirty="0" smtClean="0">
                          <a:solidFill>
                            <a:schemeClr val="dk1"/>
                          </a:solidFill>
                          <a:effectLst/>
                          <a:latin typeface="+mn-lt"/>
                          <a:ea typeface="+mn-ea"/>
                          <a:cs typeface="+mn-cs"/>
                        </a:rPr>
                        <a:t> el Comité Ordinario de Conciliación y Defensa Judicial N° 01 de 2016, se presentó el tema de la adopción de la circular N° 23 de 2015.</a:t>
                      </a:r>
                      <a:endParaRPr lang="es-CO" sz="1100" b="0" kern="1200" dirty="0" smtClean="0">
                        <a:solidFill>
                          <a:schemeClr val="tx1"/>
                        </a:solidFill>
                        <a:effectLst/>
                        <a:latin typeface="+mn-lt"/>
                        <a:ea typeface="+mn-ea"/>
                        <a:cs typeface="+mn-cs"/>
                      </a:endParaRPr>
                    </a:p>
                  </a:txBody>
                  <a:tcPr marL="0" marR="0" marT="0" marB="0">
                    <a:solidFill>
                      <a:schemeClr val="accent1">
                        <a:lumMod val="40000"/>
                        <a:lumOff val="60000"/>
                      </a:schemeClr>
                    </a:solidFill>
                  </a:tcPr>
                </a:tc>
                <a:tc>
                  <a:txBody>
                    <a:bodyPr/>
                    <a:lstStyle/>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ctr">
                        <a:lnSpc>
                          <a:spcPct val="100000"/>
                        </a:lnSpc>
                        <a:spcBef>
                          <a:spcPts val="5"/>
                        </a:spcBef>
                        <a:spcAft>
                          <a:spcPts val="0"/>
                        </a:spcAft>
                      </a:pPr>
                      <a:r>
                        <a:rPr lang="es-MX" sz="1100" b="0" dirty="0" smtClean="0">
                          <a:solidFill>
                            <a:schemeClr val="tx1"/>
                          </a:solidFill>
                          <a:effectLst/>
                          <a:latin typeface="+mn-lt"/>
                          <a:ea typeface="Calibri"/>
                          <a:cs typeface="Times New Roman"/>
                        </a:rPr>
                        <a:t>Subdirección Administrativa y Financiera </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nSpc>
                          <a:spcPts val="950"/>
                        </a:lnSpc>
                        <a:spcBef>
                          <a:spcPts val="15"/>
                        </a:spcBef>
                        <a:spcAft>
                          <a:spcPts val="0"/>
                        </a:spcAft>
                      </a:pPr>
                      <a:endParaRPr lang="es-MX" sz="900" dirty="0" smtClean="0">
                        <a:solidFill>
                          <a:schemeClr val="tx1"/>
                        </a:solidFill>
                        <a:effectLst/>
                        <a:latin typeface="Calibri"/>
                        <a:ea typeface="Calibri"/>
                        <a:cs typeface="Times New Roman"/>
                      </a:endParaRPr>
                    </a:p>
                    <a:p>
                      <a:pPr algn="ctr">
                        <a:lnSpc>
                          <a:spcPts val="950"/>
                        </a:lnSpc>
                        <a:spcBef>
                          <a:spcPts val="15"/>
                        </a:spcBef>
                        <a:spcAft>
                          <a:spcPts val="0"/>
                        </a:spcAft>
                      </a:pPr>
                      <a:r>
                        <a:rPr lang="es-MX" sz="1100" b="1" dirty="0" smtClean="0">
                          <a:solidFill>
                            <a:schemeClr val="tx1"/>
                          </a:solidFill>
                          <a:effectLst/>
                          <a:latin typeface="Calibri"/>
                          <a:ea typeface="Calibri"/>
                          <a:cs typeface="Times New Roman"/>
                        </a:rPr>
                        <a:t>               CUMPLIDA</a:t>
                      </a: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r h="1941814">
                <a:tc>
                  <a:txBody>
                    <a:bodyPr/>
                    <a:lstStyle/>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endParaRPr lang="es-MX" sz="900" dirty="0" smtClean="0">
                        <a:solidFill>
                          <a:schemeClr val="tx1"/>
                        </a:solidFill>
                        <a:effectLst/>
                        <a:latin typeface="Calibri"/>
                        <a:ea typeface="Calibri"/>
                        <a:cs typeface="Times New Roman"/>
                      </a:endParaRPr>
                    </a:p>
                    <a:p>
                      <a:pPr marL="12065" marR="3175" algn="ctr">
                        <a:lnSpc>
                          <a:spcPct val="107000"/>
                        </a:lnSpc>
                        <a:spcBef>
                          <a:spcPts val="445"/>
                        </a:spcBef>
                        <a:spcAft>
                          <a:spcPts val="0"/>
                        </a:spcAft>
                      </a:pPr>
                      <a:r>
                        <a:rPr lang="es-MX" sz="900" dirty="0" smtClean="0">
                          <a:solidFill>
                            <a:schemeClr val="tx1"/>
                          </a:solidFill>
                          <a:effectLst/>
                          <a:latin typeface="Calibri"/>
                          <a:ea typeface="Calibri"/>
                          <a:cs typeface="Times New Roman"/>
                        </a:rPr>
                        <a:t>47</a:t>
                      </a:r>
                    </a:p>
                    <a:p>
                      <a:pPr marL="12065" marR="3175" indent="0" algn="ctr" defTabSz="914400" rtl="0" eaLnBrk="1" fontAlgn="auto" latinLnBrk="0" hangingPunct="1">
                        <a:lnSpc>
                          <a:spcPct val="107000"/>
                        </a:lnSpc>
                        <a:spcBef>
                          <a:spcPts val="445"/>
                        </a:spcBef>
                        <a:spcAft>
                          <a:spcPts val="0"/>
                        </a:spcAft>
                        <a:buClrTx/>
                        <a:buSzTx/>
                        <a:buFontTx/>
                        <a:buNone/>
                        <a:tabLst/>
                        <a:defRPr/>
                      </a:pPr>
                      <a:r>
                        <a:rPr lang="es-MX" sz="900" dirty="0" smtClean="0">
                          <a:solidFill>
                            <a:schemeClr val="tx1"/>
                          </a:solidFill>
                          <a:effectLst/>
                          <a:latin typeface="+mn-lt"/>
                          <a:ea typeface="Calibri"/>
                          <a:cs typeface="Times New Roman"/>
                        </a:rPr>
                        <a:t>CGR 2013</a:t>
                      </a:r>
                      <a:endParaRPr lang="es-CO" sz="900" dirty="0" smtClean="0">
                        <a:solidFill>
                          <a:schemeClr val="tx1"/>
                        </a:solidFill>
                        <a:effectLst/>
                        <a:latin typeface="+mn-lt"/>
                        <a:ea typeface="Calibri"/>
                        <a:cs typeface="Times New Roman"/>
                      </a:endParaRPr>
                    </a:p>
                    <a:p>
                      <a:pPr marL="12065" marR="3175" algn="ctr">
                        <a:lnSpc>
                          <a:spcPct val="107000"/>
                        </a:lnSpc>
                        <a:spcBef>
                          <a:spcPts val="445"/>
                        </a:spcBef>
                        <a:spcAft>
                          <a:spcPts val="0"/>
                        </a:spcAft>
                      </a:pPr>
                      <a:endParaRPr lang="es-CO" sz="90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lnSpc>
                          <a:spcPct val="100000"/>
                        </a:lnSpc>
                        <a:spcBef>
                          <a:spcPts val="5"/>
                        </a:spcBef>
                        <a:spcAft>
                          <a:spcPts val="0"/>
                        </a:spcAft>
                      </a:pPr>
                      <a:r>
                        <a:rPr lang="es-MX" sz="1100" b="0" dirty="0" smtClean="0">
                          <a:solidFill>
                            <a:schemeClr val="tx1"/>
                          </a:solidFill>
                          <a:effectLst/>
                          <a:latin typeface="Calibri"/>
                          <a:ea typeface="Calibri"/>
                          <a:cs typeface="Times New Roman"/>
                        </a:rPr>
                        <a:t> </a:t>
                      </a: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Realizar la provisión contable para los procesos judiciales en contra de la CRA.</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marL="0" marR="0" indent="0" algn="just" defTabSz="914400" rtl="0" eaLnBrk="1" fontAlgn="auto" latinLnBrk="0" hangingPunct="1">
                        <a:lnSpc>
                          <a:spcPct val="100000"/>
                        </a:lnSpc>
                        <a:spcBef>
                          <a:spcPts val="5"/>
                        </a:spcBef>
                        <a:spcAft>
                          <a:spcPts val="0"/>
                        </a:spcAft>
                        <a:buClrTx/>
                        <a:buSzTx/>
                        <a:buFontTx/>
                        <a:buNone/>
                        <a:tabLst/>
                        <a:defRPr/>
                      </a:pPr>
                      <a:r>
                        <a:rPr lang="es-MX" sz="1100" b="1" dirty="0" smtClean="0">
                          <a:solidFill>
                            <a:schemeClr val="tx1"/>
                          </a:solidFill>
                          <a:effectLst/>
                          <a:latin typeface="+mn-lt"/>
                          <a:ea typeface="Calibri"/>
                          <a:cs typeface="Times New Roman"/>
                        </a:rPr>
                        <a:t>UNIDAD DE MEDIDA/CANTIDADES:</a:t>
                      </a:r>
                      <a:r>
                        <a:rPr lang="es-MX" sz="1100" b="1" baseline="0" dirty="0" smtClean="0">
                          <a:solidFill>
                            <a:schemeClr val="tx1"/>
                          </a:solidFill>
                          <a:effectLst/>
                          <a:latin typeface="+mn-lt"/>
                          <a:ea typeface="Calibri"/>
                          <a:cs typeface="Times New Roman"/>
                        </a:rPr>
                        <a:t> </a:t>
                      </a:r>
                    </a:p>
                    <a:p>
                      <a:pPr marL="0" marR="0" indent="0" algn="just" defTabSz="914400" rtl="0" eaLnBrk="1" fontAlgn="auto" latinLnBrk="0" hangingPunct="1">
                        <a:lnSpc>
                          <a:spcPct val="100000"/>
                        </a:lnSpc>
                        <a:spcBef>
                          <a:spcPts val="5"/>
                        </a:spcBef>
                        <a:spcAft>
                          <a:spcPts val="0"/>
                        </a:spcAft>
                        <a:buClrTx/>
                        <a:buSzTx/>
                        <a:buFontTx/>
                        <a:buNone/>
                        <a:tabLst/>
                        <a:defRPr/>
                      </a:pPr>
                      <a:endParaRPr lang="es-MX" sz="1100" b="0" baseline="0" dirty="0" smtClean="0">
                        <a:solidFill>
                          <a:schemeClr val="tx1"/>
                        </a:solidFill>
                        <a:effectLst/>
                        <a:latin typeface="+mn-lt"/>
                        <a:ea typeface="Calibri"/>
                        <a:cs typeface="Times New Roman"/>
                      </a:endParaRPr>
                    </a:p>
                    <a:p>
                      <a:pPr algn="just">
                        <a:lnSpc>
                          <a:spcPct val="100000"/>
                        </a:lnSpc>
                        <a:spcBef>
                          <a:spcPts val="5"/>
                        </a:spcBef>
                        <a:spcAft>
                          <a:spcPts val="0"/>
                        </a:spcAft>
                      </a:pPr>
                      <a:r>
                        <a:rPr lang="es-CO" sz="1100" b="0" dirty="0" smtClean="0">
                          <a:solidFill>
                            <a:schemeClr val="tx1"/>
                          </a:solidFill>
                          <a:effectLst/>
                          <a:latin typeface="+mn-lt"/>
                          <a:ea typeface="Calibri"/>
                          <a:cs typeface="Times New Roman"/>
                        </a:rPr>
                        <a:t>-Procedimiento documentado sobre la apropiación presupuestal.</a:t>
                      </a:r>
                    </a:p>
                    <a:p>
                      <a:pPr algn="just">
                        <a:lnSpc>
                          <a:spcPct val="100000"/>
                        </a:lnSpc>
                        <a:spcBef>
                          <a:spcPts val="5"/>
                        </a:spcBef>
                        <a:spcAft>
                          <a:spcPts val="0"/>
                        </a:spcAft>
                      </a:pPr>
                      <a:endParaRPr lang="es-MX" sz="1100" b="0" dirty="0" smtClean="0">
                        <a:solidFill>
                          <a:schemeClr val="tx1"/>
                        </a:solidFill>
                        <a:effectLst/>
                        <a:latin typeface="+mn-lt"/>
                        <a:ea typeface="Calibri"/>
                        <a:cs typeface="Times New Roman"/>
                      </a:endParaRPr>
                    </a:p>
                    <a:p>
                      <a:pPr algn="just">
                        <a:lnSpc>
                          <a:spcPct val="100000"/>
                        </a:lnSpc>
                        <a:spcBef>
                          <a:spcPts val="5"/>
                        </a:spcBef>
                        <a:spcAft>
                          <a:spcPts val="0"/>
                        </a:spcAft>
                      </a:pPr>
                      <a:r>
                        <a:rPr lang="es-MX" sz="1100" b="0" dirty="0" smtClean="0">
                          <a:solidFill>
                            <a:schemeClr val="tx1"/>
                          </a:solidFill>
                          <a:effectLst/>
                          <a:latin typeface="+mn-lt"/>
                          <a:ea typeface="Calibri"/>
                          <a:cs typeface="Times New Roman"/>
                        </a:rPr>
                        <a:t>-1</a:t>
                      </a:r>
                      <a:endParaRPr lang="es-CO" sz="1100" b="0"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c>
                  <a:txBody>
                    <a:bodyPr/>
                    <a:lstStyle/>
                    <a:p>
                      <a:pPr algn="just"/>
                      <a:r>
                        <a:rPr lang="es-CO" sz="1100" b="0" kern="1200" dirty="0" smtClean="0">
                          <a:solidFill>
                            <a:schemeClr val="dk1"/>
                          </a:solidFill>
                          <a:effectLst/>
                          <a:latin typeface="+mn-lt"/>
                          <a:ea typeface="+mn-ea"/>
                          <a:cs typeface="+mn-cs"/>
                        </a:rPr>
                        <a:t>A partir de diciembre de 2015 se vienen registrando contablemente los valores informados como provisión contable y/o cuentas de orden de procesos jurídicos en el documento remitido por la OAJ de la CRA "informe mensual para contingencias judiciales" el cual atiende lo señalado en la Circular 0023 del 11/12/2015. </a:t>
                      </a:r>
                    </a:p>
                    <a:p>
                      <a:pPr algn="just"/>
                      <a:r>
                        <a:rPr lang="es-MX" sz="1100" b="0" kern="1200" dirty="0" smtClean="0">
                          <a:solidFill>
                            <a:schemeClr val="dk1"/>
                          </a:solidFill>
                          <a:effectLst/>
                          <a:latin typeface="+mn-lt"/>
                          <a:ea typeface="+mn-ea"/>
                          <a:cs typeface="+mn-cs"/>
                        </a:rPr>
                        <a:t>Se</a:t>
                      </a:r>
                      <a:r>
                        <a:rPr lang="es-MX" sz="1100" b="0" kern="1200" baseline="0" dirty="0" smtClean="0">
                          <a:solidFill>
                            <a:schemeClr val="dk1"/>
                          </a:solidFill>
                          <a:effectLst/>
                          <a:latin typeface="+mn-lt"/>
                          <a:ea typeface="+mn-ea"/>
                          <a:cs typeface="+mn-cs"/>
                        </a:rPr>
                        <a:t> está aplicando el procedimiento contenido en la circular N° 23 DE 2015 que fue presentado en el Comité de Conciliación N° 01 de 2016.</a:t>
                      </a:r>
                      <a:endParaRPr lang="es-CO" sz="1100" b="0" kern="1200" dirty="0" smtClean="0">
                        <a:solidFill>
                          <a:srgbClr val="FF0000"/>
                        </a:solidFill>
                        <a:effectLst/>
                        <a:latin typeface="+mn-lt"/>
                        <a:ea typeface="+mn-ea"/>
                        <a:cs typeface="+mn-cs"/>
                      </a:endParaRPr>
                    </a:p>
                  </a:txBody>
                  <a:tcPr marL="0" marR="0" marT="0" marB="0">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endParaRPr lang="es-MX" sz="1100" b="0" dirty="0" smtClean="0">
                        <a:solidFill>
                          <a:schemeClr val="tx1"/>
                        </a:solidFill>
                        <a:effectLst/>
                        <a:latin typeface="+mn-lt"/>
                        <a:ea typeface="Calibri"/>
                        <a:cs typeface="Times New Roman"/>
                      </a:endParaRPr>
                    </a:p>
                    <a:p>
                      <a:pPr marL="0" marR="0" indent="0" algn="ctr" defTabSz="914400" rtl="0" eaLnBrk="1" fontAlgn="auto" latinLnBrk="0" hangingPunct="1">
                        <a:lnSpc>
                          <a:spcPct val="100000"/>
                        </a:lnSpc>
                        <a:spcBef>
                          <a:spcPts val="5"/>
                        </a:spcBef>
                        <a:spcAft>
                          <a:spcPts val="0"/>
                        </a:spcAft>
                        <a:buClrTx/>
                        <a:buSzTx/>
                        <a:buFontTx/>
                        <a:buNone/>
                        <a:tabLst/>
                        <a:defRPr/>
                      </a:pPr>
                      <a:r>
                        <a:rPr lang="es-MX" sz="1100" b="0" dirty="0" smtClean="0">
                          <a:solidFill>
                            <a:schemeClr val="tx1"/>
                          </a:solidFill>
                          <a:effectLst/>
                          <a:latin typeface="+mn-lt"/>
                          <a:ea typeface="Calibri"/>
                          <a:cs typeface="Times New Roman"/>
                        </a:rPr>
                        <a:t>Subdirección Administrativa y Financiera </a:t>
                      </a:r>
                      <a:endParaRPr lang="es-CO" sz="1100" b="0" dirty="0" smtClean="0">
                        <a:solidFill>
                          <a:schemeClr val="tx1"/>
                        </a:solidFill>
                        <a:effectLst/>
                        <a:latin typeface="+mn-lt"/>
                        <a:ea typeface="Calibri"/>
                        <a:cs typeface="Times New Roman"/>
                      </a:endParaRPr>
                    </a:p>
                    <a:p>
                      <a:pPr algn="ctr">
                        <a:lnSpc>
                          <a:spcPct val="100000"/>
                        </a:lnSpc>
                        <a:spcBef>
                          <a:spcPts val="5"/>
                        </a:spcBef>
                        <a:spcAft>
                          <a:spcPts val="0"/>
                        </a:spcAft>
                      </a:pP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endParaRPr lang="es-MX" sz="1100" b="0" dirty="0" smtClean="0">
                        <a:solidFill>
                          <a:schemeClr val="tx1"/>
                        </a:solidFill>
                        <a:effectLst/>
                        <a:latin typeface="+mn-lt"/>
                        <a:ea typeface="Calibri"/>
                        <a:cs typeface="Times New Roman"/>
                      </a:endParaRP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a:t>
                      </a:r>
                    </a:p>
                    <a:p>
                      <a:pPr>
                        <a:lnSpc>
                          <a:spcPct val="100000"/>
                        </a:lnSpc>
                        <a:spcBef>
                          <a:spcPts val="50"/>
                        </a:spcBef>
                        <a:spcAft>
                          <a:spcPts val="0"/>
                        </a:spcAft>
                      </a:pPr>
                      <a:r>
                        <a:rPr lang="es-MX" sz="1100" b="0" dirty="0" smtClean="0">
                          <a:solidFill>
                            <a:schemeClr val="tx1"/>
                          </a:solidFill>
                          <a:effectLst/>
                          <a:latin typeface="+mn-lt"/>
                          <a:ea typeface="Calibri"/>
                          <a:cs typeface="Times New Roman"/>
                        </a:rPr>
                        <a:t>     29</a:t>
                      </a:r>
                      <a:r>
                        <a:rPr lang="es-MX" sz="1100" b="0" baseline="0" dirty="0" smtClean="0">
                          <a:solidFill>
                            <a:schemeClr val="tx1"/>
                          </a:solidFill>
                          <a:effectLst/>
                          <a:latin typeface="+mn-lt"/>
                          <a:ea typeface="Calibri"/>
                          <a:cs typeface="Times New Roman"/>
                        </a:rPr>
                        <a:t> de febrero de 2016</a:t>
                      </a:r>
                      <a:endParaRPr lang="es-CO" sz="1100" b="0" dirty="0">
                        <a:solidFill>
                          <a:schemeClr val="tx1"/>
                        </a:solidFill>
                        <a:effectLst/>
                        <a:latin typeface="+mn-lt"/>
                        <a:ea typeface="Calibri"/>
                        <a:cs typeface="Times New Roman"/>
                      </a:endParaRPr>
                    </a:p>
                  </a:txBody>
                  <a:tcPr marL="0" marR="0" marT="0" marB="0">
                    <a:solidFill>
                      <a:schemeClr val="accent1">
                        <a:lumMod val="40000"/>
                        <a:lumOff val="60000"/>
                      </a:schemeClr>
                    </a:solidFill>
                  </a:tcPr>
                </a:tc>
                <a:tc>
                  <a:txBody>
                    <a:bodyPr/>
                    <a:lstStyle/>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algn="ctr">
                        <a:lnSpc>
                          <a:spcPts val="950"/>
                        </a:lnSpc>
                        <a:spcBef>
                          <a:spcPts val="15"/>
                        </a:spcBef>
                        <a:spcAft>
                          <a:spcPts val="0"/>
                        </a:spcAft>
                      </a:pPr>
                      <a:endParaRPr lang="es-MX" sz="1100" b="1" dirty="0" smtClean="0">
                        <a:solidFill>
                          <a:schemeClr val="tx1"/>
                        </a:solidFill>
                        <a:effectLst/>
                        <a:latin typeface="Calibri"/>
                        <a:ea typeface="Calibri"/>
                        <a:cs typeface="Times New Roman"/>
                      </a:endParaRPr>
                    </a:p>
                    <a:p>
                      <a:pPr marL="0" marR="0" indent="0" algn="ctr" defTabSz="914400" rtl="0" eaLnBrk="1" fontAlgn="auto" latinLnBrk="0" hangingPunct="1">
                        <a:lnSpc>
                          <a:spcPts val="950"/>
                        </a:lnSpc>
                        <a:spcBef>
                          <a:spcPts val="15"/>
                        </a:spcBef>
                        <a:spcAft>
                          <a:spcPts val="0"/>
                        </a:spcAft>
                        <a:buClrTx/>
                        <a:buSzTx/>
                        <a:buFontTx/>
                        <a:buNone/>
                        <a:tabLst/>
                        <a:defRPr/>
                      </a:pPr>
                      <a:r>
                        <a:rPr lang="es-MX" sz="1100" b="1" dirty="0" smtClean="0">
                          <a:solidFill>
                            <a:schemeClr val="tx1"/>
                          </a:solidFill>
                          <a:effectLst/>
                          <a:latin typeface="+mn-lt"/>
                          <a:ea typeface="Calibri"/>
                          <a:cs typeface="Times New Roman"/>
                        </a:rPr>
                        <a:t>CUMPLIDA</a:t>
                      </a:r>
                      <a:endParaRPr lang="es-CO" sz="1100" b="1" dirty="0" smtClean="0">
                        <a:solidFill>
                          <a:schemeClr val="tx1"/>
                        </a:solidFill>
                        <a:effectLst/>
                        <a:latin typeface="+mn-lt"/>
                        <a:ea typeface="Calibri"/>
                        <a:cs typeface="Times New Roman"/>
                      </a:endParaRPr>
                    </a:p>
                    <a:p>
                      <a:pPr algn="ctr">
                        <a:lnSpc>
                          <a:spcPts val="950"/>
                        </a:lnSpc>
                        <a:spcBef>
                          <a:spcPts val="15"/>
                        </a:spcBef>
                        <a:spcAft>
                          <a:spcPts val="0"/>
                        </a:spcAft>
                      </a:pPr>
                      <a:endParaRPr lang="es-CO" sz="1100" b="1" dirty="0">
                        <a:solidFill>
                          <a:schemeClr val="tx1"/>
                        </a:solidFill>
                        <a:effectLst/>
                        <a:latin typeface="Calibri"/>
                        <a:ea typeface="Calibri"/>
                        <a:cs typeface="Times New Roman"/>
                      </a:endParaRPr>
                    </a:p>
                  </a:txBody>
                  <a:tcPr marL="0" marR="0" marT="0" marB="0">
                    <a:solidFill>
                      <a:schemeClr val="accent1">
                        <a:lumMod val="40000"/>
                        <a:lumOff val="60000"/>
                      </a:schemeClr>
                    </a:solidFill>
                  </a:tcPr>
                </a:tc>
              </a:tr>
            </a:tbl>
          </a:graphicData>
        </a:graphic>
      </p:graphicFrame>
      <p:pic>
        <p:nvPicPr>
          <p:cNvPr id="1030" name="Picture 6" descr="http://www.contraloriagen.gov.co/documents/10136/7944036/logo-vertical-color.png/4944c3f1-c6ef-487a-9b47-0ca19d66691a?t=13690876075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91" y="260648"/>
            <a:ext cx="1563605"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90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17398</TotalTime>
  <Words>3064</Words>
  <Application>Microsoft Office PowerPoint</Application>
  <PresentationFormat>Presentación en pantalla (4:3)</PresentationFormat>
  <Paragraphs>1132</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Mercadeo básico</dc:title>
  <dc:creator>Preferred Customer</dc:creator>
  <cp:lastModifiedBy>Giovanni Soto Cagua</cp:lastModifiedBy>
  <cp:revision>683</cp:revision>
  <cp:lastPrinted>2015-08-03T15:59:57Z</cp:lastPrinted>
  <dcterms:created xsi:type="dcterms:W3CDTF">2009-07-03T14:17:45Z</dcterms:created>
  <dcterms:modified xsi:type="dcterms:W3CDTF">2016-07-25T14:16:33Z</dcterms:modified>
</cp:coreProperties>
</file>