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4.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5.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500" r:id="rId2"/>
    <p:sldId id="597" r:id="rId3"/>
    <p:sldId id="588" r:id="rId4"/>
    <p:sldId id="589" r:id="rId5"/>
    <p:sldId id="590" r:id="rId6"/>
    <p:sldId id="598" r:id="rId7"/>
    <p:sldId id="596" r:id="rId8"/>
    <p:sldId id="599" r:id="rId9"/>
    <p:sldId id="600" r:id="rId10"/>
    <p:sldId id="528" r:id="rId11"/>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1C3481"/>
    <a:srgbClr val="961D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7842" autoAdjust="0"/>
  </p:normalViewPr>
  <p:slideViewPr>
    <p:cSldViewPr>
      <p:cViewPr varScale="1">
        <p:scale>
          <a:sx n="111" d="100"/>
          <a:sy n="111" d="100"/>
        </p:scale>
        <p:origin x="165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Hoja_de_c_lculo_de_Microsoft_Excel.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Hoja_de_c_lculo_de_Microsoft_Excel1.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Hoja_de_c_lculo_de_Microsoft_Excel2.xlsx"/></Relationships>
</file>

<file path=ppt/charts/_rels/chart4.xml.rels><?xml version="1.0" encoding="UTF-8" standalone="yes"?>
<Relationships xmlns="http://schemas.openxmlformats.org/package/2006/relationships"><Relationship Id="rId1" Type="http://schemas.openxmlformats.org/officeDocument/2006/relationships/package" Target="../embeddings/Hoja_de_c_lculo_de_Microsoft_Excel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7198977891345407E-2"/>
          <c:y val="4.0421751968503936E-2"/>
          <c:w val="0.84532185312743024"/>
          <c:h val="0.72198449803149611"/>
        </c:manualLayout>
      </c:layout>
      <c:barChart>
        <c:barDir val="col"/>
        <c:grouping val="stacked"/>
        <c:varyColors val="0"/>
        <c:ser>
          <c:idx val="0"/>
          <c:order val="0"/>
          <c:tx>
            <c:strRef>
              <c:f>Hoja1!$B$1</c:f>
              <c:strCache>
                <c:ptCount val="1"/>
                <c:pt idx="0">
                  <c:v>Ejecutado</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scene3d>
            <a:sp3d>
              <a:bevelT w="190500" h="38100"/>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Hoja1!$A$2:$A$6</c:f>
              <c:strCache>
                <c:ptCount val="5"/>
                <c:pt idx="0">
                  <c:v>Modificación de la Resolución CRA 726-2015 Consumo Excesivo (CE75)</c:v>
                </c:pt>
                <c:pt idx="1">
                  <c:v>Consumo Básico (CE21)</c:v>
                </c:pt>
                <c:pt idx="2">
                  <c:v>Acuerdos de Lavado (CE14)</c:v>
                </c:pt>
                <c:pt idx="3">
                  <c:v>Revisión Resolución CRA 608 de 2012 (CE11)</c:v>
                </c:pt>
                <c:pt idx="4">
                  <c:v>Modificación Resolución Cra 375 de 2006 para Grandes Prestadores de Servicios Públicos de AA (CE17)</c:v>
                </c:pt>
              </c:strCache>
            </c:strRef>
          </c:cat>
          <c:val>
            <c:numRef>
              <c:f>Hoja1!$B$2:$B$6</c:f>
              <c:numCache>
                <c:formatCode>0%</c:formatCode>
                <c:ptCount val="5"/>
                <c:pt idx="0">
                  <c:v>1</c:v>
                </c:pt>
                <c:pt idx="1">
                  <c:v>1</c:v>
                </c:pt>
                <c:pt idx="2">
                  <c:v>1</c:v>
                </c:pt>
                <c:pt idx="3">
                  <c:v>1</c:v>
                </c:pt>
                <c:pt idx="4">
                  <c:v>1</c:v>
                </c:pt>
              </c:numCache>
            </c:numRef>
          </c:val>
          <c:extLst>
            <c:ext xmlns:c16="http://schemas.microsoft.com/office/drawing/2014/chart" uri="{C3380CC4-5D6E-409C-BE32-E72D297353CC}">
              <c16:uniqueId val="{00000000-A07E-415E-8485-E41DB8B78637}"/>
            </c:ext>
          </c:extLst>
        </c:ser>
        <c:ser>
          <c:idx val="1"/>
          <c:order val="1"/>
          <c:tx>
            <c:strRef>
              <c:f>Hoja1!$C$1</c:f>
              <c:strCache>
                <c:ptCount val="1"/>
                <c:pt idx="0">
                  <c:v>Sin Ejecutar</c:v>
                </c:pt>
              </c:strCache>
            </c:strRef>
          </c:tx>
          <c:spPr>
            <a:solidFill>
              <a:schemeClr val="accent1">
                <a:lumMod val="40000"/>
                <a:lumOff val="60000"/>
              </a:schemeClr>
            </a:solidFill>
            <a:ln>
              <a:solidFill>
                <a:schemeClr val="accent1">
                  <a:lumMod val="60000"/>
                  <a:lumOff val="40000"/>
                </a:schemeClr>
              </a:solidFill>
            </a:ln>
            <a:effectLst/>
            <a:scene3d>
              <a:camera prst="orthographicFront"/>
              <a:lightRig rig="balanced" dir="t">
                <a:rot lat="0" lon="0" rev="8700000"/>
              </a:lightRig>
            </a:scene3d>
            <a:sp3d>
              <a:bevelT w="190500" h="38100"/>
            </a:sp3d>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2-A07E-415E-8485-E41DB8B78637}"/>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Hoja1!$A$2:$A$6</c:f>
              <c:strCache>
                <c:ptCount val="5"/>
                <c:pt idx="0">
                  <c:v>Modificación de la Resolución CRA 726-2015 Consumo Excesivo (CE75)</c:v>
                </c:pt>
                <c:pt idx="1">
                  <c:v>Consumo Básico (CE21)</c:v>
                </c:pt>
                <c:pt idx="2">
                  <c:v>Acuerdos de Lavado (CE14)</c:v>
                </c:pt>
                <c:pt idx="3">
                  <c:v>Revisión Resolución CRA 608 de 2012 (CE11)</c:v>
                </c:pt>
                <c:pt idx="4">
                  <c:v>Modificación Resolución Cra 375 de 2006 para Grandes Prestadores de Servicios Públicos de AA (CE17)</c:v>
                </c:pt>
              </c:strCache>
            </c:strRef>
          </c:cat>
          <c:val>
            <c:numRef>
              <c:f>Hoja1!$C$2:$C$6</c:f>
              <c:numCache>
                <c:formatCode>0%</c:formatCode>
                <c:ptCount val="5"/>
                <c:pt idx="0">
                  <c:v>1</c:v>
                </c:pt>
                <c:pt idx="1">
                  <c:v>1</c:v>
                </c:pt>
                <c:pt idx="2">
                  <c:v>1</c:v>
                </c:pt>
                <c:pt idx="3">
                  <c:v>1</c:v>
                </c:pt>
                <c:pt idx="4">
                  <c:v>1</c:v>
                </c:pt>
              </c:numCache>
            </c:numRef>
          </c:val>
          <c:extLst>
            <c:ext xmlns:c16="http://schemas.microsoft.com/office/drawing/2014/chart" uri="{C3380CC4-5D6E-409C-BE32-E72D297353CC}">
              <c16:uniqueId val="{00000001-A07E-415E-8485-E41DB8B78637}"/>
            </c:ext>
          </c:extLst>
        </c:ser>
        <c:dLbls>
          <c:showLegendKey val="0"/>
          <c:showVal val="0"/>
          <c:showCatName val="0"/>
          <c:showSerName val="0"/>
          <c:showPercent val="0"/>
          <c:showBubbleSize val="0"/>
        </c:dLbls>
        <c:gapWidth val="150"/>
        <c:overlap val="100"/>
        <c:axId val="92360704"/>
        <c:axId val="92362240"/>
      </c:barChart>
      <c:catAx>
        <c:axId val="92360704"/>
        <c:scaling>
          <c:orientation val="minMax"/>
        </c:scaling>
        <c:delete val="0"/>
        <c:axPos val="b"/>
        <c:numFmt formatCode="General" sourceLinked="0"/>
        <c:majorTickMark val="out"/>
        <c:minorTickMark val="none"/>
        <c:tickLblPos val="nextTo"/>
        <c:txPr>
          <a:bodyPr/>
          <a:lstStyle/>
          <a:p>
            <a:pPr>
              <a:defRPr sz="1100">
                <a:latin typeface="Arial" panose="020B0604020202020204" pitchFamily="34" charset="0"/>
                <a:cs typeface="Arial" panose="020B0604020202020204" pitchFamily="34" charset="0"/>
              </a:defRPr>
            </a:pPr>
            <a:endParaRPr lang="es-ES"/>
          </a:p>
        </c:txPr>
        <c:crossAx val="92362240"/>
        <c:crosses val="autoZero"/>
        <c:auto val="1"/>
        <c:lblAlgn val="ctr"/>
        <c:lblOffset val="100"/>
        <c:noMultiLvlLbl val="0"/>
      </c:catAx>
      <c:valAx>
        <c:axId val="92362240"/>
        <c:scaling>
          <c:orientation val="minMax"/>
          <c:max val="1"/>
          <c:min val="0.1"/>
        </c:scaling>
        <c:delete val="1"/>
        <c:axPos val="l"/>
        <c:majorGridlines>
          <c:spPr>
            <a:ln>
              <a:noFill/>
            </a:ln>
          </c:spPr>
        </c:majorGridlines>
        <c:minorGridlines>
          <c:spPr>
            <a:ln>
              <a:noFill/>
            </a:ln>
          </c:spPr>
        </c:minorGridlines>
        <c:numFmt formatCode="0%" sourceLinked="1"/>
        <c:majorTickMark val="out"/>
        <c:minorTickMark val="none"/>
        <c:tickLblPos val="nextTo"/>
        <c:crossAx val="92360704"/>
        <c:crosses val="autoZero"/>
        <c:crossBetween val="between"/>
      </c:valAx>
      <c:spPr>
        <a:solidFill>
          <a:schemeClr val="bg1"/>
        </a:solidFill>
      </c:spPr>
    </c:plotArea>
    <c:legend>
      <c:legendPos val="r"/>
      <c:layout>
        <c:manualLayout>
          <c:xMode val="edge"/>
          <c:yMode val="edge"/>
          <c:x val="0.66596689256749253"/>
          <c:y val="0.87617673087893666"/>
          <c:w val="0.28041684257304744"/>
          <c:h val="9.4730089388165017E-2"/>
        </c:manualLayout>
      </c:layout>
      <c:overlay val="0"/>
      <c:txPr>
        <a:bodyPr/>
        <a:lstStyle/>
        <a:p>
          <a:pPr>
            <a:defRPr sz="1200">
              <a:latin typeface="Arial" panose="020B0604020202020204" pitchFamily="34" charset="0"/>
              <a:cs typeface="Arial" panose="020B0604020202020204" pitchFamily="34" charset="0"/>
            </a:defRPr>
          </a:pPr>
          <a:endParaRPr lang="es-ES"/>
        </a:p>
      </c:txPr>
    </c:legend>
    <c:plotVisOnly val="1"/>
    <c:dispBlanksAs val="gap"/>
    <c:showDLblsOverMax val="0"/>
  </c:chart>
  <c:txPr>
    <a:bodyPr/>
    <a:lstStyle/>
    <a:p>
      <a:pPr>
        <a:defRPr sz="1800"/>
      </a:pPr>
      <a:endParaRPr lang="es-E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7198977891345407E-2"/>
          <c:y val="4.0421751968503936E-2"/>
          <c:w val="0.84532185312743024"/>
          <c:h val="0.72198449803149611"/>
        </c:manualLayout>
      </c:layout>
      <c:barChart>
        <c:barDir val="col"/>
        <c:grouping val="stacked"/>
        <c:varyColors val="0"/>
        <c:ser>
          <c:idx val="0"/>
          <c:order val="0"/>
          <c:tx>
            <c:strRef>
              <c:f>Hoja1!$B$1</c:f>
              <c:strCache>
                <c:ptCount val="1"/>
                <c:pt idx="0">
                  <c:v>Ejecutado</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scene3d>
            <a:sp3d>
              <a:bevelT w="190500" h="38100"/>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Hoja1!$A$2:$A$6</c:f>
              <c:strCache>
                <c:ptCount val="5"/>
                <c:pt idx="0">
                  <c:v>Modificación del anexo II de la Resolución CRA 688 de 2004 (CE79)</c:v>
                </c:pt>
                <c:pt idx="1">
                  <c:v>Variables necesarias para el cálculo del Puntaje de Eficiencia Comparativa con metodología DEA (CE10)</c:v>
                </c:pt>
                <c:pt idx="2">
                  <c:v>Estimación de la cantidad de residuos no aprovechables cuando no se cuenta con alternativa de pesaje (C77)</c:v>
                </c:pt>
                <c:pt idx="3">
                  <c:v>Distribución CCS (CE81)</c:v>
                </c:pt>
                <c:pt idx="4">
                  <c:v>Aprovechamiento específicamente a lo referido a la Provisión de Inversiones (CE82)</c:v>
                </c:pt>
              </c:strCache>
            </c:strRef>
          </c:cat>
          <c:val>
            <c:numRef>
              <c:f>Hoja1!$B$2:$B$6</c:f>
              <c:numCache>
                <c:formatCode>0%</c:formatCode>
                <c:ptCount val="5"/>
                <c:pt idx="0">
                  <c:v>1</c:v>
                </c:pt>
                <c:pt idx="1">
                  <c:v>1</c:v>
                </c:pt>
                <c:pt idx="2">
                  <c:v>1</c:v>
                </c:pt>
                <c:pt idx="3">
                  <c:v>1</c:v>
                </c:pt>
                <c:pt idx="4">
                  <c:v>1</c:v>
                </c:pt>
              </c:numCache>
            </c:numRef>
          </c:val>
          <c:extLst>
            <c:ext xmlns:c16="http://schemas.microsoft.com/office/drawing/2014/chart" uri="{C3380CC4-5D6E-409C-BE32-E72D297353CC}">
              <c16:uniqueId val="{00000000-CAB1-4CAA-9FA3-5CF8E6B8BB41}"/>
            </c:ext>
          </c:extLst>
        </c:ser>
        <c:ser>
          <c:idx val="1"/>
          <c:order val="1"/>
          <c:tx>
            <c:strRef>
              <c:f>Hoja1!$C$1</c:f>
              <c:strCache>
                <c:ptCount val="1"/>
                <c:pt idx="0">
                  <c:v>Sin Ejecutar</c:v>
                </c:pt>
              </c:strCache>
            </c:strRef>
          </c:tx>
          <c:spPr>
            <a:solidFill>
              <a:schemeClr val="accent1">
                <a:lumMod val="40000"/>
                <a:lumOff val="60000"/>
              </a:schemeClr>
            </a:solidFill>
            <a:ln>
              <a:solidFill>
                <a:schemeClr val="accent1">
                  <a:lumMod val="60000"/>
                  <a:lumOff val="40000"/>
                </a:schemeClr>
              </a:solidFill>
            </a:ln>
            <a:effectLst/>
            <a:scene3d>
              <a:camera prst="orthographicFront"/>
              <a:lightRig rig="balanced" dir="t">
                <a:rot lat="0" lon="0" rev="8700000"/>
              </a:lightRig>
            </a:scene3d>
            <a:sp3d>
              <a:bevelT w="190500" h="38100"/>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Hoja1!$A$2:$A$6</c:f>
              <c:strCache>
                <c:ptCount val="5"/>
                <c:pt idx="0">
                  <c:v>Modificación del anexo II de la Resolución CRA 688 de 2004 (CE79)</c:v>
                </c:pt>
                <c:pt idx="1">
                  <c:v>Variables necesarias para el cálculo del Puntaje de Eficiencia Comparativa con metodología DEA (CE10)</c:v>
                </c:pt>
                <c:pt idx="2">
                  <c:v>Estimación de la cantidad de residuos no aprovechables cuando no se cuenta con alternativa de pesaje (C77)</c:v>
                </c:pt>
                <c:pt idx="3">
                  <c:v>Distribución CCS (CE81)</c:v>
                </c:pt>
                <c:pt idx="4">
                  <c:v>Aprovechamiento específicamente a lo referido a la Provisión de Inversiones (CE82)</c:v>
                </c:pt>
              </c:strCache>
            </c:strRef>
          </c:cat>
          <c:val>
            <c:numRef>
              <c:f>Hoja1!$C$2:$C$6</c:f>
              <c:numCache>
                <c:formatCode>0%</c:formatCode>
                <c:ptCount val="5"/>
                <c:pt idx="0">
                  <c:v>1</c:v>
                </c:pt>
                <c:pt idx="1">
                  <c:v>1</c:v>
                </c:pt>
                <c:pt idx="2">
                  <c:v>1</c:v>
                </c:pt>
                <c:pt idx="3">
                  <c:v>1</c:v>
                </c:pt>
                <c:pt idx="4">
                  <c:v>1</c:v>
                </c:pt>
              </c:numCache>
            </c:numRef>
          </c:val>
          <c:extLst>
            <c:ext xmlns:c16="http://schemas.microsoft.com/office/drawing/2014/chart" uri="{C3380CC4-5D6E-409C-BE32-E72D297353CC}">
              <c16:uniqueId val="{00000001-CAB1-4CAA-9FA3-5CF8E6B8BB41}"/>
            </c:ext>
          </c:extLst>
        </c:ser>
        <c:dLbls>
          <c:showLegendKey val="0"/>
          <c:showVal val="0"/>
          <c:showCatName val="0"/>
          <c:showSerName val="0"/>
          <c:showPercent val="0"/>
          <c:showBubbleSize val="0"/>
        </c:dLbls>
        <c:gapWidth val="150"/>
        <c:overlap val="100"/>
        <c:axId val="92604672"/>
        <c:axId val="92610560"/>
      </c:barChart>
      <c:catAx>
        <c:axId val="92604672"/>
        <c:scaling>
          <c:orientation val="minMax"/>
        </c:scaling>
        <c:delete val="0"/>
        <c:axPos val="b"/>
        <c:numFmt formatCode="General" sourceLinked="0"/>
        <c:majorTickMark val="out"/>
        <c:minorTickMark val="none"/>
        <c:tickLblPos val="nextTo"/>
        <c:txPr>
          <a:bodyPr/>
          <a:lstStyle/>
          <a:p>
            <a:pPr>
              <a:defRPr sz="1100">
                <a:latin typeface="Arial" panose="020B0604020202020204" pitchFamily="34" charset="0"/>
                <a:cs typeface="Arial" panose="020B0604020202020204" pitchFamily="34" charset="0"/>
              </a:defRPr>
            </a:pPr>
            <a:endParaRPr lang="es-ES"/>
          </a:p>
        </c:txPr>
        <c:crossAx val="92610560"/>
        <c:crosses val="autoZero"/>
        <c:auto val="1"/>
        <c:lblAlgn val="ctr"/>
        <c:lblOffset val="100"/>
        <c:noMultiLvlLbl val="0"/>
      </c:catAx>
      <c:valAx>
        <c:axId val="92610560"/>
        <c:scaling>
          <c:orientation val="minMax"/>
          <c:max val="1"/>
          <c:min val="0.1"/>
        </c:scaling>
        <c:delete val="1"/>
        <c:axPos val="l"/>
        <c:majorGridlines>
          <c:spPr>
            <a:ln>
              <a:noFill/>
            </a:ln>
          </c:spPr>
        </c:majorGridlines>
        <c:minorGridlines>
          <c:spPr>
            <a:ln>
              <a:noFill/>
            </a:ln>
          </c:spPr>
        </c:minorGridlines>
        <c:numFmt formatCode="0%" sourceLinked="1"/>
        <c:majorTickMark val="out"/>
        <c:minorTickMark val="none"/>
        <c:tickLblPos val="nextTo"/>
        <c:crossAx val="92604672"/>
        <c:crosses val="autoZero"/>
        <c:crossBetween val="between"/>
      </c:valAx>
      <c:spPr>
        <a:solidFill>
          <a:schemeClr val="bg1"/>
        </a:solidFill>
      </c:spPr>
    </c:plotArea>
    <c:legend>
      <c:legendPos val="r"/>
      <c:layout>
        <c:manualLayout>
          <c:xMode val="edge"/>
          <c:yMode val="edge"/>
          <c:x val="0.69700788801244307"/>
          <c:y val="0.89683730529713257"/>
          <c:w val="0.28041684257304744"/>
          <c:h val="9.4730089388165017E-2"/>
        </c:manualLayout>
      </c:layout>
      <c:overlay val="0"/>
      <c:txPr>
        <a:bodyPr/>
        <a:lstStyle/>
        <a:p>
          <a:pPr>
            <a:defRPr sz="1200">
              <a:latin typeface="Arial" panose="020B0604020202020204" pitchFamily="34" charset="0"/>
              <a:cs typeface="Arial" panose="020B0604020202020204" pitchFamily="34" charset="0"/>
            </a:defRPr>
          </a:pPr>
          <a:endParaRPr lang="es-ES"/>
        </a:p>
      </c:txPr>
    </c:legend>
    <c:plotVisOnly val="1"/>
    <c:dispBlanksAs val="gap"/>
    <c:showDLblsOverMax val="0"/>
  </c:chart>
  <c:txPr>
    <a:bodyPr/>
    <a:lstStyle/>
    <a:p>
      <a:pPr>
        <a:defRPr sz="1800"/>
      </a:pPr>
      <a:endParaRPr lang="es-E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7198977891345407E-2"/>
          <c:y val="4.0421751968503936E-2"/>
          <c:w val="0.98882535273858463"/>
          <c:h val="0.62229731488450679"/>
        </c:manualLayout>
      </c:layout>
      <c:barChart>
        <c:barDir val="col"/>
        <c:grouping val="stacked"/>
        <c:varyColors val="0"/>
        <c:ser>
          <c:idx val="0"/>
          <c:order val="0"/>
          <c:tx>
            <c:strRef>
              <c:f>Hoja1!$B$1</c:f>
              <c:strCache>
                <c:ptCount val="1"/>
                <c:pt idx="0">
                  <c:v>Ejecutado</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scene3d>
            <a:sp3d>
              <a:bevelT w="190500" h="38100"/>
            </a:sp3d>
          </c:spPr>
          <c:invertIfNegative val="0"/>
          <c:dLbls>
            <c:spPr>
              <a:noFill/>
              <a:ln>
                <a:noFill/>
              </a:ln>
              <a:effectLst/>
            </c:spPr>
            <c:txPr>
              <a:bodyPr rot="0"/>
              <a:lstStyle/>
              <a:p>
                <a:pPr>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Hoja1!$A$2:$A$5</c:f>
              <c:strCache>
                <c:ptCount val="4"/>
                <c:pt idx="0">
                  <c:v>Tarifa con medición de vertimentos (CE16)</c:v>
                </c:pt>
                <c:pt idx="1">
                  <c:v>Modificación Resolución CRA 376 de 2006 Grandes Prestadores de servicio de Aseo (CE19)</c:v>
                </c:pt>
                <c:pt idx="2">
                  <c:v>Entrega a Terceros (CE83)</c:v>
                </c:pt>
                <c:pt idx="3">
                  <c:v>Modificación Resolución 359 de 2006 (CE84)</c:v>
                </c:pt>
              </c:strCache>
            </c:strRef>
          </c:cat>
          <c:val>
            <c:numRef>
              <c:f>Hoja1!$B$2:$B$5</c:f>
              <c:numCache>
                <c:formatCode>0%</c:formatCode>
                <c:ptCount val="4"/>
                <c:pt idx="0">
                  <c:v>1</c:v>
                </c:pt>
                <c:pt idx="1">
                  <c:v>1</c:v>
                </c:pt>
                <c:pt idx="2">
                  <c:v>1</c:v>
                </c:pt>
                <c:pt idx="3">
                  <c:v>1</c:v>
                </c:pt>
              </c:numCache>
            </c:numRef>
          </c:val>
          <c:extLst>
            <c:ext xmlns:c16="http://schemas.microsoft.com/office/drawing/2014/chart" uri="{C3380CC4-5D6E-409C-BE32-E72D297353CC}">
              <c16:uniqueId val="{00000000-0160-45BC-B291-BCFBF1E2D02F}"/>
            </c:ext>
          </c:extLst>
        </c:ser>
        <c:ser>
          <c:idx val="1"/>
          <c:order val="1"/>
          <c:tx>
            <c:strRef>
              <c:f>Hoja1!$C$1</c:f>
              <c:strCache>
                <c:ptCount val="1"/>
                <c:pt idx="0">
                  <c:v>Sin Ejecutar</c:v>
                </c:pt>
              </c:strCache>
            </c:strRef>
          </c:tx>
          <c:spPr>
            <a:solidFill>
              <a:schemeClr val="accent1">
                <a:lumMod val="40000"/>
                <a:lumOff val="60000"/>
              </a:schemeClr>
            </a:solidFill>
            <a:ln>
              <a:solidFill>
                <a:schemeClr val="accent1">
                  <a:lumMod val="60000"/>
                  <a:lumOff val="40000"/>
                </a:schemeClr>
              </a:solidFill>
            </a:ln>
            <a:effectLst/>
            <a:scene3d>
              <a:camera prst="orthographicFront"/>
              <a:lightRig rig="balanced" dir="t">
                <a:rot lat="0" lon="0" rev="8700000"/>
              </a:lightRig>
            </a:scene3d>
            <a:sp3d>
              <a:bevelT w="190500" h="38100"/>
            </a:sp3d>
          </c:spPr>
          <c:invertIfNegative val="0"/>
          <c:dLbls>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Hoja1!$A$2:$A$5</c:f>
              <c:strCache>
                <c:ptCount val="4"/>
                <c:pt idx="0">
                  <c:v>Tarifa con medición de vertimentos (CE16)</c:v>
                </c:pt>
                <c:pt idx="1">
                  <c:v>Modificación Resolución CRA 376 de 2006 Grandes Prestadores de servicio de Aseo (CE19)</c:v>
                </c:pt>
                <c:pt idx="2">
                  <c:v>Entrega a Terceros (CE83)</c:v>
                </c:pt>
                <c:pt idx="3">
                  <c:v>Modificación Resolución 359 de 2006 (CE84)</c:v>
                </c:pt>
              </c:strCache>
            </c:strRef>
          </c:cat>
          <c:val>
            <c:numRef>
              <c:f>Hoja1!$C$2:$C$5</c:f>
              <c:numCache>
                <c:formatCode>0%</c:formatCode>
                <c:ptCount val="4"/>
                <c:pt idx="0">
                  <c:v>1</c:v>
                </c:pt>
                <c:pt idx="1">
                  <c:v>1</c:v>
                </c:pt>
                <c:pt idx="2">
                  <c:v>1</c:v>
                </c:pt>
                <c:pt idx="3">
                  <c:v>1</c:v>
                </c:pt>
              </c:numCache>
            </c:numRef>
          </c:val>
          <c:extLst>
            <c:ext xmlns:c16="http://schemas.microsoft.com/office/drawing/2014/chart" uri="{C3380CC4-5D6E-409C-BE32-E72D297353CC}">
              <c16:uniqueId val="{00000001-0160-45BC-B291-BCFBF1E2D02F}"/>
            </c:ext>
          </c:extLst>
        </c:ser>
        <c:dLbls>
          <c:showLegendKey val="0"/>
          <c:showVal val="0"/>
          <c:showCatName val="0"/>
          <c:showSerName val="0"/>
          <c:showPercent val="0"/>
          <c:showBubbleSize val="0"/>
        </c:dLbls>
        <c:gapWidth val="150"/>
        <c:overlap val="100"/>
        <c:axId val="92718976"/>
        <c:axId val="92720512"/>
      </c:barChart>
      <c:catAx>
        <c:axId val="92718976"/>
        <c:scaling>
          <c:orientation val="minMax"/>
        </c:scaling>
        <c:delete val="0"/>
        <c:axPos val="b"/>
        <c:numFmt formatCode="General" sourceLinked="0"/>
        <c:majorTickMark val="out"/>
        <c:minorTickMark val="none"/>
        <c:tickLblPos val="nextTo"/>
        <c:txPr>
          <a:bodyPr/>
          <a:lstStyle/>
          <a:p>
            <a:pPr>
              <a:defRPr sz="1100">
                <a:latin typeface="Arial" panose="020B0604020202020204" pitchFamily="34" charset="0"/>
                <a:cs typeface="Arial" panose="020B0604020202020204" pitchFamily="34" charset="0"/>
              </a:defRPr>
            </a:pPr>
            <a:endParaRPr lang="es-ES"/>
          </a:p>
        </c:txPr>
        <c:crossAx val="92720512"/>
        <c:crosses val="autoZero"/>
        <c:auto val="1"/>
        <c:lblAlgn val="ctr"/>
        <c:lblOffset val="100"/>
        <c:noMultiLvlLbl val="0"/>
      </c:catAx>
      <c:valAx>
        <c:axId val="92720512"/>
        <c:scaling>
          <c:orientation val="minMax"/>
          <c:max val="1"/>
          <c:min val="1.0000000000000002E-2"/>
        </c:scaling>
        <c:delete val="1"/>
        <c:axPos val="l"/>
        <c:majorGridlines>
          <c:spPr>
            <a:ln>
              <a:noFill/>
            </a:ln>
          </c:spPr>
        </c:majorGridlines>
        <c:minorGridlines>
          <c:spPr>
            <a:ln>
              <a:noFill/>
            </a:ln>
          </c:spPr>
        </c:minorGridlines>
        <c:numFmt formatCode="0%" sourceLinked="1"/>
        <c:majorTickMark val="out"/>
        <c:minorTickMark val="none"/>
        <c:tickLblPos val="nextTo"/>
        <c:crossAx val="92718976"/>
        <c:crosses val="autoZero"/>
        <c:crossBetween val="between"/>
      </c:valAx>
    </c:plotArea>
    <c:legend>
      <c:legendPos val="r"/>
      <c:layout>
        <c:manualLayout>
          <c:xMode val="edge"/>
          <c:yMode val="edge"/>
          <c:x val="0.69591808047546655"/>
          <c:y val="0.89683743269132921"/>
          <c:w val="0.28041684257304744"/>
          <c:h val="9.4730089388165017E-2"/>
        </c:manualLayout>
      </c:layout>
      <c:overlay val="0"/>
      <c:txPr>
        <a:bodyPr/>
        <a:lstStyle/>
        <a:p>
          <a:pPr>
            <a:defRPr sz="1200">
              <a:latin typeface="Arial" panose="020B0604020202020204" pitchFamily="34" charset="0"/>
              <a:cs typeface="Arial" panose="020B0604020202020204" pitchFamily="34" charset="0"/>
            </a:defRPr>
          </a:pPr>
          <a:endParaRPr lang="es-ES"/>
        </a:p>
      </c:txPr>
    </c:legend>
    <c:plotVisOnly val="1"/>
    <c:dispBlanksAs val="gap"/>
    <c:showDLblsOverMax val="0"/>
  </c:chart>
  <c:txPr>
    <a:bodyPr/>
    <a:lstStyle/>
    <a:p>
      <a:pPr>
        <a:defRPr sz="1800"/>
      </a:pPr>
      <a:endParaRPr lang="es-E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Hoja1!$B$1</c:f>
              <c:strCache>
                <c:ptCount val="1"/>
                <c:pt idx="0">
                  <c:v>Total 14 Proyectos</c:v>
                </c:pt>
              </c:strCache>
            </c:strRef>
          </c:tx>
          <c:explosion val="25"/>
          <c:dLbls>
            <c:dLbl>
              <c:idx val="0"/>
              <c:layout>
                <c:manualLayout>
                  <c:x val="-4.9563648293963255E-3"/>
                  <c:y val="-0.31582972440944884"/>
                </c:manualLayout>
              </c:layout>
              <c:tx>
                <c:rich>
                  <a:bodyPr/>
                  <a:lstStyle/>
                  <a:p>
                    <a:fld id="{11DFCE20-57A9-4BA0-9A21-155BAEF62FD0}" type="VALUE">
                      <a:rPr lang="en-US" sz="3600"/>
                      <a:pPr/>
                      <a:t>[VALOR]</a:t>
                    </a:fld>
                    <a:endParaRPr lang="es-E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DF0D-46D8-A54B-1430BF49B505}"/>
                </c:ext>
              </c:extLst>
            </c:dLbl>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Hoja1!$A$2:$A$3</c:f>
              <c:strCache>
                <c:ptCount val="2"/>
                <c:pt idx="0">
                  <c:v>Ejecutado</c:v>
                </c:pt>
                <c:pt idx="1">
                  <c:v>Sin Ejecutar</c:v>
                </c:pt>
              </c:strCache>
            </c:strRef>
          </c:cat>
          <c:val>
            <c:numRef>
              <c:f>Hoja1!$B$2:$B$3</c:f>
              <c:numCache>
                <c:formatCode>0%</c:formatCode>
                <c:ptCount val="2"/>
                <c:pt idx="0">
                  <c:v>1</c:v>
                </c:pt>
                <c:pt idx="1">
                  <c:v>0</c:v>
                </c:pt>
              </c:numCache>
            </c:numRef>
          </c:val>
          <c:extLst>
            <c:ext xmlns:c16="http://schemas.microsoft.com/office/drawing/2014/chart" uri="{C3380CC4-5D6E-409C-BE32-E72D297353CC}">
              <c16:uniqueId val="{00000000-54C6-4D4E-801F-166F2D2AB547}"/>
            </c:ext>
          </c:extLst>
        </c:ser>
        <c:dLbls>
          <c:showLegendKey val="0"/>
          <c:showVal val="0"/>
          <c:showCatName val="0"/>
          <c:showSerName val="0"/>
          <c:showPercent val="0"/>
          <c:showBubbleSize val="0"/>
          <c:showLeaderLines val="1"/>
        </c:dLbls>
      </c:pie3DChart>
    </c:plotArea>
    <c:legend>
      <c:legendPos val="r"/>
      <c:overlay val="0"/>
    </c:legend>
    <c:plotVisOnly val="1"/>
    <c:dispBlanksAs val="gap"/>
    <c:showDLblsOverMax val="0"/>
  </c:chart>
  <c:txPr>
    <a:bodyPr/>
    <a:lstStyle/>
    <a:p>
      <a:pPr>
        <a:defRPr sz="1800"/>
      </a:pPr>
      <a:endParaRPr lang="es-ES"/>
    </a:p>
  </c:txPr>
  <c:externalData r:id="rId1">
    <c:autoUpdate val="0"/>
  </c:externalData>
</c:chartSpace>
</file>

<file path=ppt/diagrams/_rels/data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F072E3-83F8-481D-9CB8-560A5A7CF0BF}"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CO"/>
        </a:p>
      </dgm:t>
    </dgm:pt>
    <dgm:pt modelId="{9613C94C-9C53-4AE1-8283-2AECAE653A59}">
      <dgm:prSet phldrT="[Texto]" custT="1"/>
      <dgm:spPr>
        <a:solidFill>
          <a:schemeClr val="accent1">
            <a:lumMod val="40000"/>
            <a:lumOff val="60000"/>
          </a:schemeClr>
        </a:solidFill>
      </dgm:spPr>
      <dgm:t>
        <a:bodyPr/>
        <a:lstStyle/>
        <a:p>
          <a:pPr algn="just"/>
          <a:r>
            <a:rPr lang="es-ES" sz="1600" dirty="0" smtClean="0">
              <a:solidFill>
                <a:schemeClr val="tx1"/>
              </a:solidFill>
              <a:latin typeface="Arial" panose="020B0604020202020204" pitchFamily="34" charset="0"/>
              <a:cs typeface="Arial" panose="020B0604020202020204" pitchFamily="34" charset="0"/>
            </a:rPr>
            <a:t>Se dio cumplimiento al 100% de la Agenda programada la para la vigencia 2016, de acuerdo a la modificaciones aprobadas en las Sesiones de Comisión. </a:t>
          </a:r>
          <a:endParaRPr lang="es-CO" sz="1600" dirty="0">
            <a:solidFill>
              <a:schemeClr val="tx1"/>
            </a:solidFill>
            <a:latin typeface="Arial" panose="020B0604020202020204" pitchFamily="34" charset="0"/>
            <a:cs typeface="Arial" panose="020B0604020202020204" pitchFamily="34" charset="0"/>
          </a:endParaRPr>
        </a:p>
      </dgm:t>
    </dgm:pt>
    <dgm:pt modelId="{287C33F3-D5E0-4791-A2A9-0314E321E2C7}" type="parTrans" cxnId="{9A906B37-9553-4119-BCF3-452F72C27FF3}">
      <dgm:prSet/>
      <dgm:spPr/>
      <dgm:t>
        <a:bodyPr/>
        <a:lstStyle/>
        <a:p>
          <a:endParaRPr lang="es-CO"/>
        </a:p>
      </dgm:t>
    </dgm:pt>
    <dgm:pt modelId="{9156A262-0114-4878-971D-F4A82B230835}" type="sibTrans" cxnId="{9A906B37-9553-4119-BCF3-452F72C27FF3}">
      <dgm:prSet/>
      <dgm:spPr/>
      <dgm:t>
        <a:bodyPr/>
        <a:lstStyle/>
        <a:p>
          <a:endParaRPr lang="es-CO"/>
        </a:p>
      </dgm:t>
    </dgm:pt>
    <dgm:pt modelId="{C9C63E79-A318-428B-80AF-D9FA63A2422A}">
      <dgm:prSet phldrT="[Texto]" custT="1"/>
      <dgm:spPr>
        <a:solidFill>
          <a:schemeClr val="tx2">
            <a:lumMod val="40000"/>
            <a:lumOff val="60000"/>
          </a:schemeClr>
        </a:solidFill>
        <a:ln>
          <a:solidFill>
            <a:schemeClr val="tx2">
              <a:lumMod val="40000"/>
              <a:lumOff val="60000"/>
            </a:schemeClr>
          </a:solidFill>
        </a:ln>
      </dgm:spPr>
      <dgm:t>
        <a:bodyPr/>
        <a:lstStyle/>
        <a:p>
          <a:pPr algn="just"/>
          <a:r>
            <a:rPr lang="es-ES" sz="1600" dirty="0" smtClean="0">
              <a:solidFill>
                <a:schemeClr val="tx1"/>
              </a:solidFill>
              <a:latin typeface="Arial" panose="020B0604020202020204" pitchFamily="34" charset="0"/>
              <a:cs typeface="Arial" panose="020B0604020202020204" pitchFamily="34" charset="0"/>
            </a:rPr>
            <a:t>De los 19 proyectos regulatorios a los cuales se les realizó seguimiento en el primer semestre de 2016, 8 fueron aplazados para la vigencia 2017 y 6 nuevos proyectos fueron incluidos en la agenda de 2016, según Sesión de Comisión Ordinaria Nº 226 del 15 de septiembre de 2016. </a:t>
          </a:r>
          <a:r>
            <a:rPr lang="es-ES" sz="1600" dirty="0" smtClean="0">
              <a:solidFill>
                <a:schemeClr val="tx1"/>
              </a:solidFill>
              <a:latin typeface="Arial" panose="020B0604020202020204" pitchFamily="34" charset="0"/>
              <a:cs typeface="Arial" panose="020B0604020202020204" pitchFamily="34" charset="0"/>
              <a:hlinkClick xmlns:r="http://schemas.openxmlformats.org/officeDocument/2006/relationships" r:id="rId1" action="ppaction://hlinksldjump"/>
            </a:rPr>
            <a:t>Diapositiva 8</a:t>
          </a:r>
          <a:endParaRPr lang="es-CO" sz="1600" dirty="0">
            <a:solidFill>
              <a:schemeClr val="tx1"/>
            </a:solidFill>
            <a:latin typeface="Arial" panose="020B0604020202020204" pitchFamily="34" charset="0"/>
            <a:cs typeface="Arial" panose="020B0604020202020204" pitchFamily="34" charset="0"/>
          </a:endParaRPr>
        </a:p>
      </dgm:t>
    </dgm:pt>
    <dgm:pt modelId="{C81F1315-306E-4E99-93F2-F493F65944A0}" type="parTrans" cxnId="{C8CA7A9F-2671-494F-B3CA-DACDE5C97459}">
      <dgm:prSet/>
      <dgm:spPr/>
      <dgm:t>
        <a:bodyPr/>
        <a:lstStyle/>
        <a:p>
          <a:endParaRPr lang="es-ES"/>
        </a:p>
      </dgm:t>
    </dgm:pt>
    <dgm:pt modelId="{4BE3CC9F-ABA3-40BB-84ED-A8B76DC60A7C}" type="sibTrans" cxnId="{C8CA7A9F-2671-494F-B3CA-DACDE5C97459}">
      <dgm:prSet/>
      <dgm:spPr/>
      <dgm:t>
        <a:bodyPr/>
        <a:lstStyle/>
        <a:p>
          <a:endParaRPr lang="es-ES"/>
        </a:p>
      </dgm:t>
    </dgm:pt>
    <dgm:pt modelId="{BA733CBA-81F3-4ACE-9429-3390A81655D3}">
      <dgm:prSet custT="1"/>
      <dgm:spPr/>
      <dgm:t>
        <a:bodyPr/>
        <a:lstStyle/>
        <a:p>
          <a:pPr algn="just"/>
          <a:r>
            <a:rPr lang="es-ES" sz="1600" dirty="0" smtClean="0">
              <a:solidFill>
                <a:schemeClr val="bg1"/>
              </a:solidFill>
              <a:latin typeface="Arial" panose="020B0604020202020204" pitchFamily="34" charset="0"/>
              <a:cs typeface="Arial" panose="020B0604020202020204" pitchFamily="34" charset="0"/>
            </a:rPr>
            <a:t>En Sesión de Comisión Extraordinaria Nº 9 del 21 de diciembre de 2016 se modificó nuevamente la Agenda Regulatoria, aprobándose el aplazamiento de 3 proyectos para la vigencia 2017, quedando un total de 14 proyectos a los cuales se les realizó el seguimiento al 31 de diciembre de 2016. </a:t>
          </a:r>
          <a:r>
            <a:rPr lang="es-ES" sz="1600" dirty="0" smtClean="0">
              <a:solidFill>
                <a:schemeClr val="tx1"/>
              </a:solidFill>
              <a:latin typeface="Arial" panose="020B0604020202020204" pitchFamily="34" charset="0"/>
              <a:cs typeface="Arial" panose="020B0604020202020204" pitchFamily="34" charset="0"/>
              <a:hlinkClick xmlns:r="http://schemas.openxmlformats.org/officeDocument/2006/relationships" r:id="rId2" action="ppaction://hlinksldjump"/>
            </a:rPr>
            <a:t>Diapositiva 9</a:t>
          </a:r>
          <a:endParaRPr lang="es-ES" sz="1600" dirty="0"/>
        </a:p>
      </dgm:t>
    </dgm:pt>
    <dgm:pt modelId="{80C6DCFA-F189-43AA-83F9-4CEE06DD516C}" type="parTrans" cxnId="{2EFB9190-0DAB-464A-B504-0BAC0E3DCA57}">
      <dgm:prSet/>
      <dgm:spPr/>
      <dgm:t>
        <a:bodyPr/>
        <a:lstStyle/>
        <a:p>
          <a:endParaRPr lang="es-ES"/>
        </a:p>
      </dgm:t>
    </dgm:pt>
    <dgm:pt modelId="{979FF3D8-604B-4CC5-9466-70BEE4996285}" type="sibTrans" cxnId="{2EFB9190-0DAB-464A-B504-0BAC0E3DCA57}">
      <dgm:prSet/>
      <dgm:spPr/>
      <dgm:t>
        <a:bodyPr/>
        <a:lstStyle/>
        <a:p>
          <a:endParaRPr lang="es-ES"/>
        </a:p>
      </dgm:t>
    </dgm:pt>
    <dgm:pt modelId="{A5A58266-0BE9-4C30-8AAF-7D2A241AFC25}" type="pres">
      <dgm:prSet presAssocID="{D9F072E3-83F8-481D-9CB8-560A5A7CF0BF}" presName="Name0" presStyleCnt="0">
        <dgm:presLayoutVars>
          <dgm:chMax val="7"/>
          <dgm:chPref val="7"/>
          <dgm:dir/>
        </dgm:presLayoutVars>
      </dgm:prSet>
      <dgm:spPr/>
      <dgm:t>
        <a:bodyPr/>
        <a:lstStyle/>
        <a:p>
          <a:endParaRPr lang="es-CO"/>
        </a:p>
      </dgm:t>
    </dgm:pt>
    <dgm:pt modelId="{CFCF5C9A-B4F9-4B2A-8B19-D211752F186F}" type="pres">
      <dgm:prSet presAssocID="{D9F072E3-83F8-481D-9CB8-560A5A7CF0BF}" presName="Name1" presStyleCnt="0"/>
      <dgm:spPr/>
    </dgm:pt>
    <dgm:pt modelId="{604259D8-6724-4093-B913-52289AB641C9}" type="pres">
      <dgm:prSet presAssocID="{D9F072E3-83F8-481D-9CB8-560A5A7CF0BF}" presName="cycle" presStyleCnt="0"/>
      <dgm:spPr/>
    </dgm:pt>
    <dgm:pt modelId="{3D158FDB-70C0-4459-8A4F-23A3117A8A8F}" type="pres">
      <dgm:prSet presAssocID="{D9F072E3-83F8-481D-9CB8-560A5A7CF0BF}" presName="srcNode" presStyleLbl="node1" presStyleIdx="0" presStyleCnt="3"/>
      <dgm:spPr/>
    </dgm:pt>
    <dgm:pt modelId="{C84CBF37-EC50-41F0-A116-593276183D78}" type="pres">
      <dgm:prSet presAssocID="{D9F072E3-83F8-481D-9CB8-560A5A7CF0BF}" presName="conn" presStyleLbl="parChTrans1D2" presStyleIdx="0" presStyleCnt="1"/>
      <dgm:spPr/>
      <dgm:t>
        <a:bodyPr/>
        <a:lstStyle/>
        <a:p>
          <a:endParaRPr lang="es-CO"/>
        </a:p>
      </dgm:t>
    </dgm:pt>
    <dgm:pt modelId="{A214B358-BC8E-4A0A-A48D-D66164832C5A}" type="pres">
      <dgm:prSet presAssocID="{D9F072E3-83F8-481D-9CB8-560A5A7CF0BF}" presName="extraNode" presStyleLbl="node1" presStyleIdx="0" presStyleCnt="3"/>
      <dgm:spPr/>
    </dgm:pt>
    <dgm:pt modelId="{EE05CFA9-42AE-41E0-ABEF-9BB4024797AE}" type="pres">
      <dgm:prSet presAssocID="{D9F072E3-83F8-481D-9CB8-560A5A7CF0BF}" presName="dstNode" presStyleLbl="node1" presStyleIdx="0" presStyleCnt="3"/>
      <dgm:spPr/>
    </dgm:pt>
    <dgm:pt modelId="{4528ADF8-2E80-4DD2-92B8-32FB9EA39DFB}" type="pres">
      <dgm:prSet presAssocID="{9613C94C-9C53-4AE1-8283-2AECAE653A59}" presName="text_1" presStyleLbl="node1" presStyleIdx="0" presStyleCnt="3">
        <dgm:presLayoutVars>
          <dgm:bulletEnabled val="1"/>
        </dgm:presLayoutVars>
      </dgm:prSet>
      <dgm:spPr/>
      <dgm:t>
        <a:bodyPr/>
        <a:lstStyle/>
        <a:p>
          <a:endParaRPr lang="es-ES"/>
        </a:p>
      </dgm:t>
    </dgm:pt>
    <dgm:pt modelId="{53170354-9CE7-4CFD-899A-684681746B7A}" type="pres">
      <dgm:prSet presAssocID="{9613C94C-9C53-4AE1-8283-2AECAE653A59}" presName="accent_1" presStyleCnt="0"/>
      <dgm:spPr/>
    </dgm:pt>
    <dgm:pt modelId="{9A560D31-087E-4820-BEB4-4822B325FF75}" type="pres">
      <dgm:prSet presAssocID="{9613C94C-9C53-4AE1-8283-2AECAE653A59}" presName="accentRepeatNode" presStyleLbl="solidFgAcc1" presStyleIdx="0" presStyleCnt="3" custScaleX="47333"/>
      <dgm:spPr/>
    </dgm:pt>
    <dgm:pt modelId="{30D7226B-3181-406E-A35B-CF883CFCF3C3}" type="pres">
      <dgm:prSet presAssocID="{C9C63E79-A318-428B-80AF-D9FA63A2422A}" presName="text_2" presStyleLbl="node1" presStyleIdx="1" presStyleCnt="3" custScaleY="165777" custLinFactNeighborX="46" custLinFactNeighborY="-3155">
        <dgm:presLayoutVars>
          <dgm:bulletEnabled val="1"/>
        </dgm:presLayoutVars>
      </dgm:prSet>
      <dgm:spPr/>
      <dgm:t>
        <a:bodyPr/>
        <a:lstStyle/>
        <a:p>
          <a:endParaRPr lang="es-ES"/>
        </a:p>
      </dgm:t>
    </dgm:pt>
    <dgm:pt modelId="{E2031262-BA17-4F6E-9728-530AA0CD01C8}" type="pres">
      <dgm:prSet presAssocID="{C9C63E79-A318-428B-80AF-D9FA63A2422A}" presName="accent_2" presStyleCnt="0"/>
      <dgm:spPr/>
    </dgm:pt>
    <dgm:pt modelId="{E5CFFF0D-CCE4-41D1-A4C3-D117A0104F94}" type="pres">
      <dgm:prSet presAssocID="{C9C63E79-A318-428B-80AF-D9FA63A2422A}" presName="accentRepeatNode" presStyleLbl="solidFgAcc1" presStyleIdx="1" presStyleCnt="3" custScaleX="43246"/>
      <dgm:spPr/>
    </dgm:pt>
    <dgm:pt modelId="{3603AAD4-DE55-4717-A062-18E22211EA1F}" type="pres">
      <dgm:prSet presAssocID="{BA733CBA-81F3-4ACE-9429-3390A81655D3}" presName="text_3" presStyleLbl="node1" presStyleIdx="2" presStyleCnt="3" custScaleY="122815">
        <dgm:presLayoutVars>
          <dgm:bulletEnabled val="1"/>
        </dgm:presLayoutVars>
      </dgm:prSet>
      <dgm:spPr/>
      <dgm:t>
        <a:bodyPr/>
        <a:lstStyle/>
        <a:p>
          <a:endParaRPr lang="es-ES"/>
        </a:p>
      </dgm:t>
    </dgm:pt>
    <dgm:pt modelId="{39F619E4-72C9-49A0-8E2F-069F722E1932}" type="pres">
      <dgm:prSet presAssocID="{BA733CBA-81F3-4ACE-9429-3390A81655D3}" presName="accent_3" presStyleCnt="0"/>
      <dgm:spPr/>
    </dgm:pt>
    <dgm:pt modelId="{364D2116-8573-4989-A3A1-EAD51D1009A3}" type="pres">
      <dgm:prSet presAssocID="{BA733CBA-81F3-4ACE-9429-3390A81655D3}" presName="accentRepeatNode" presStyleLbl="solidFgAcc1" presStyleIdx="2" presStyleCnt="3" custScaleX="44706"/>
      <dgm:spPr/>
    </dgm:pt>
  </dgm:ptLst>
  <dgm:cxnLst>
    <dgm:cxn modelId="{0DD35577-5F95-49B8-91A9-9276B90B788E}" type="presOf" srcId="{BA733CBA-81F3-4ACE-9429-3390A81655D3}" destId="{3603AAD4-DE55-4717-A062-18E22211EA1F}" srcOrd="0" destOrd="0" presId="urn:microsoft.com/office/officeart/2008/layout/VerticalCurvedList"/>
    <dgm:cxn modelId="{9A906B37-9553-4119-BCF3-452F72C27FF3}" srcId="{D9F072E3-83F8-481D-9CB8-560A5A7CF0BF}" destId="{9613C94C-9C53-4AE1-8283-2AECAE653A59}" srcOrd="0" destOrd="0" parTransId="{287C33F3-D5E0-4791-A2A9-0314E321E2C7}" sibTransId="{9156A262-0114-4878-971D-F4A82B230835}"/>
    <dgm:cxn modelId="{7992C812-4E25-4F13-9D6D-8D7D3CB3D06F}" type="presOf" srcId="{9156A262-0114-4878-971D-F4A82B230835}" destId="{C84CBF37-EC50-41F0-A116-593276183D78}" srcOrd="0" destOrd="0" presId="urn:microsoft.com/office/officeart/2008/layout/VerticalCurvedList"/>
    <dgm:cxn modelId="{114CBB55-836F-4076-8DC6-957A624E5D4F}" type="presOf" srcId="{C9C63E79-A318-428B-80AF-D9FA63A2422A}" destId="{30D7226B-3181-406E-A35B-CF883CFCF3C3}" srcOrd="0" destOrd="0" presId="urn:microsoft.com/office/officeart/2008/layout/VerticalCurvedList"/>
    <dgm:cxn modelId="{2EFB9190-0DAB-464A-B504-0BAC0E3DCA57}" srcId="{D9F072E3-83F8-481D-9CB8-560A5A7CF0BF}" destId="{BA733CBA-81F3-4ACE-9429-3390A81655D3}" srcOrd="2" destOrd="0" parTransId="{80C6DCFA-F189-43AA-83F9-4CEE06DD516C}" sibTransId="{979FF3D8-604B-4CC5-9466-70BEE4996285}"/>
    <dgm:cxn modelId="{C8CA7A9F-2671-494F-B3CA-DACDE5C97459}" srcId="{D9F072E3-83F8-481D-9CB8-560A5A7CF0BF}" destId="{C9C63E79-A318-428B-80AF-D9FA63A2422A}" srcOrd="1" destOrd="0" parTransId="{C81F1315-306E-4E99-93F2-F493F65944A0}" sibTransId="{4BE3CC9F-ABA3-40BB-84ED-A8B76DC60A7C}"/>
    <dgm:cxn modelId="{E341FF7C-4BC7-4DE0-BD31-B1B460217EEA}" type="presOf" srcId="{D9F072E3-83F8-481D-9CB8-560A5A7CF0BF}" destId="{A5A58266-0BE9-4C30-8AAF-7D2A241AFC25}" srcOrd="0" destOrd="0" presId="urn:microsoft.com/office/officeart/2008/layout/VerticalCurvedList"/>
    <dgm:cxn modelId="{1A161CA9-FBEF-457A-9123-F876A444EF1F}" type="presOf" srcId="{9613C94C-9C53-4AE1-8283-2AECAE653A59}" destId="{4528ADF8-2E80-4DD2-92B8-32FB9EA39DFB}" srcOrd="0" destOrd="0" presId="urn:microsoft.com/office/officeart/2008/layout/VerticalCurvedList"/>
    <dgm:cxn modelId="{86FE87C3-8EDA-4265-8F6B-E39B11F6E967}" type="presParOf" srcId="{A5A58266-0BE9-4C30-8AAF-7D2A241AFC25}" destId="{CFCF5C9A-B4F9-4B2A-8B19-D211752F186F}" srcOrd="0" destOrd="0" presId="urn:microsoft.com/office/officeart/2008/layout/VerticalCurvedList"/>
    <dgm:cxn modelId="{1B210565-CD83-4C26-9540-6A36205B1B79}" type="presParOf" srcId="{CFCF5C9A-B4F9-4B2A-8B19-D211752F186F}" destId="{604259D8-6724-4093-B913-52289AB641C9}" srcOrd="0" destOrd="0" presId="urn:microsoft.com/office/officeart/2008/layout/VerticalCurvedList"/>
    <dgm:cxn modelId="{93EF1987-6D40-42BB-9A1F-370884B04C27}" type="presParOf" srcId="{604259D8-6724-4093-B913-52289AB641C9}" destId="{3D158FDB-70C0-4459-8A4F-23A3117A8A8F}" srcOrd="0" destOrd="0" presId="urn:microsoft.com/office/officeart/2008/layout/VerticalCurvedList"/>
    <dgm:cxn modelId="{59E85E9E-891C-432D-BAA9-CA9F4220B323}" type="presParOf" srcId="{604259D8-6724-4093-B913-52289AB641C9}" destId="{C84CBF37-EC50-41F0-A116-593276183D78}" srcOrd="1" destOrd="0" presId="urn:microsoft.com/office/officeart/2008/layout/VerticalCurvedList"/>
    <dgm:cxn modelId="{59DB92AE-DD96-4AEE-AAA0-72944C39892F}" type="presParOf" srcId="{604259D8-6724-4093-B913-52289AB641C9}" destId="{A214B358-BC8E-4A0A-A48D-D66164832C5A}" srcOrd="2" destOrd="0" presId="urn:microsoft.com/office/officeart/2008/layout/VerticalCurvedList"/>
    <dgm:cxn modelId="{26E62C72-E752-42CA-9106-2E89AC903EF0}" type="presParOf" srcId="{604259D8-6724-4093-B913-52289AB641C9}" destId="{EE05CFA9-42AE-41E0-ABEF-9BB4024797AE}" srcOrd="3" destOrd="0" presId="urn:microsoft.com/office/officeart/2008/layout/VerticalCurvedList"/>
    <dgm:cxn modelId="{D7988FC1-C134-4487-A9AA-C235EFA81B6F}" type="presParOf" srcId="{CFCF5C9A-B4F9-4B2A-8B19-D211752F186F}" destId="{4528ADF8-2E80-4DD2-92B8-32FB9EA39DFB}" srcOrd="1" destOrd="0" presId="urn:microsoft.com/office/officeart/2008/layout/VerticalCurvedList"/>
    <dgm:cxn modelId="{B5830B24-DC1B-450B-9886-7B2BA7A5F7DB}" type="presParOf" srcId="{CFCF5C9A-B4F9-4B2A-8B19-D211752F186F}" destId="{53170354-9CE7-4CFD-899A-684681746B7A}" srcOrd="2" destOrd="0" presId="urn:microsoft.com/office/officeart/2008/layout/VerticalCurvedList"/>
    <dgm:cxn modelId="{8DB53F00-556E-45BD-8DCD-B26BC686F921}" type="presParOf" srcId="{53170354-9CE7-4CFD-899A-684681746B7A}" destId="{9A560D31-087E-4820-BEB4-4822B325FF75}" srcOrd="0" destOrd="0" presId="urn:microsoft.com/office/officeart/2008/layout/VerticalCurvedList"/>
    <dgm:cxn modelId="{E16C1E3A-564B-4B83-9FC5-03D7E9CF1A82}" type="presParOf" srcId="{CFCF5C9A-B4F9-4B2A-8B19-D211752F186F}" destId="{30D7226B-3181-406E-A35B-CF883CFCF3C3}" srcOrd="3" destOrd="0" presId="urn:microsoft.com/office/officeart/2008/layout/VerticalCurvedList"/>
    <dgm:cxn modelId="{29334085-2BDE-460C-9443-C04CD56403BC}" type="presParOf" srcId="{CFCF5C9A-B4F9-4B2A-8B19-D211752F186F}" destId="{E2031262-BA17-4F6E-9728-530AA0CD01C8}" srcOrd="4" destOrd="0" presId="urn:microsoft.com/office/officeart/2008/layout/VerticalCurvedList"/>
    <dgm:cxn modelId="{93560471-A043-4ED2-9114-38FA8044460C}" type="presParOf" srcId="{E2031262-BA17-4F6E-9728-530AA0CD01C8}" destId="{E5CFFF0D-CCE4-41D1-A4C3-D117A0104F94}" srcOrd="0" destOrd="0" presId="urn:microsoft.com/office/officeart/2008/layout/VerticalCurvedList"/>
    <dgm:cxn modelId="{8683DBCB-7785-434F-A051-762E1B030E85}" type="presParOf" srcId="{CFCF5C9A-B4F9-4B2A-8B19-D211752F186F}" destId="{3603AAD4-DE55-4717-A062-18E22211EA1F}" srcOrd="5" destOrd="0" presId="urn:microsoft.com/office/officeart/2008/layout/VerticalCurvedList"/>
    <dgm:cxn modelId="{AF7A3B0E-88D5-404F-AA49-4ECEAB481502}" type="presParOf" srcId="{CFCF5C9A-B4F9-4B2A-8B19-D211752F186F}" destId="{39F619E4-72C9-49A0-8E2F-069F722E1932}" srcOrd="6" destOrd="0" presId="urn:microsoft.com/office/officeart/2008/layout/VerticalCurvedList"/>
    <dgm:cxn modelId="{4AED7E05-FEF6-4366-9862-9124A95B99D6}" type="presParOf" srcId="{39F619E4-72C9-49A0-8E2F-069F722E1932}" destId="{364D2116-8573-4989-A3A1-EAD51D1009A3}"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4CBF37-EC50-41F0-A116-593276183D78}">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28ADF8-2E80-4DD2-92B8-32FB9EA39DFB}">
      <dsp:nvSpPr>
        <dsp:cNvPr id="0" name=""/>
        <dsp:cNvSpPr/>
      </dsp:nvSpPr>
      <dsp:spPr>
        <a:xfrm>
          <a:off x="564979" y="406400"/>
          <a:ext cx="8308825" cy="812800"/>
        </a:xfrm>
        <a:prstGeom prst="rect">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40640" rIns="40640" bIns="40640" numCol="1" spcCol="1270" anchor="ctr" anchorCtr="0">
          <a:noAutofit/>
        </a:bodyPr>
        <a:lstStyle/>
        <a:p>
          <a:pPr lvl="0" algn="just" defTabSz="711200">
            <a:lnSpc>
              <a:spcPct val="90000"/>
            </a:lnSpc>
            <a:spcBef>
              <a:spcPct val="0"/>
            </a:spcBef>
            <a:spcAft>
              <a:spcPct val="35000"/>
            </a:spcAft>
          </a:pPr>
          <a:r>
            <a:rPr lang="es-ES" sz="1600" kern="1200" dirty="0" smtClean="0">
              <a:solidFill>
                <a:schemeClr val="tx1"/>
              </a:solidFill>
              <a:latin typeface="Arial" panose="020B0604020202020204" pitchFamily="34" charset="0"/>
              <a:cs typeface="Arial" panose="020B0604020202020204" pitchFamily="34" charset="0"/>
            </a:rPr>
            <a:t>Se dio cumplimiento al 100% de la Agenda programada la para la vigencia 2016, de acuerdo a la modificaciones aprobadas en las Sesiones de Comisión. </a:t>
          </a:r>
          <a:endParaRPr lang="es-CO" sz="1600" kern="1200" dirty="0">
            <a:solidFill>
              <a:schemeClr val="tx1"/>
            </a:solidFill>
            <a:latin typeface="Arial" panose="020B0604020202020204" pitchFamily="34" charset="0"/>
            <a:cs typeface="Arial" panose="020B0604020202020204" pitchFamily="34" charset="0"/>
          </a:endParaRPr>
        </a:p>
      </dsp:txBody>
      <dsp:txXfrm>
        <a:off x="564979" y="406400"/>
        <a:ext cx="8308825" cy="812800"/>
      </dsp:txXfrm>
    </dsp:sp>
    <dsp:sp modelId="{9A560D31-087E-4820-BEB4-4822B325FF75}">
      <dsp:nvSpPr>
        <dsp:cNvPr id="0" name=""/>
        <dsp:cNvSpPr/>
      </dsp:nvSpPr>
      <dsp:spPr>
        <a:xfrm>
          <a:off x="324528" y="304800"/>
          <a:ext cx="480903" cy="101600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0D7226B-3181-406E-A35B-CF883CFCF3C3}">
      <dsp:nvSpPr>
        <dsp:cNvPr id="0" name=""/>
        <dsp:cNvSpPr/>
      </dsp:nvSpPr>
      <dsp:spPr>
        <a:xfrm>
          <a:off x="864118" y="1332638"/>
          <a:ext cx="8013372" cy="1347435"/>
        </a:xfrm>
        <a:prstGeom prst="rect">
          <a:avLst/>
        </a:prstGeom>
        <a:solidFill>
          <a:schemeClr val="tx2">
            <a:lumMod val="40000"/>
            <a:lumOff val="60000"/>
          </a:schemeClr>
        </a:solidFill>
        <a:ln w="25400" cap="flat" cmpd="sng" algn="ctr">
          <a:solidFill>
            <a:schemeClr val="tx2">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40640" rIns="40640" bIns="40640" numCol="1" spcCol="1270" anchor="ctr" anchorCtr="0">
          <a:noAutofit/>
        </a:bodyPr>
        <a:lstStyle/>
        <a:p>
          <a:pPr lvl="0" algn="just" defTabSz="711200">
            <a:lnSpc>
              <a:spcPct val="90000"/>
            </a:lnSpc>
            <a:spcBef>
              <a:spcPct val="0"/>
            </a:spcBef>
            <a:spcAft>
              <a:spcPct val="35000"/>
            </a:spcAft>
          </a:pPr>
          <a:r>
            <a:rPr lang="es-ES" sz="1600" kern="1200" dirty="0" smtClean="0">
              <a:solidFill>
                <a:schemeClr val="tx1"/>
              </a:solidFill>
              <a:latin typeface="Arial" panose="020B0604020202020204" pitchFamily="34" charset="0"/>
              <a:cs typeface="Arial" panose="020B0604020202020204" pitchFamily="34" charset="0"/>
            </a:rPr>
            <a:t>De los 19 proyectos regulatorios a los cuales se les realizó seguimiento en el primer semestre de 2016, 8 fueron aplazados para la vigencia 2017 y 6 nuevos proyectos fueron incluidos en la agenda de 2016, según Sesión de Comisión Ordinaria Nº 226 del 15 de septiembre de 2016. </a:t>
          </a:r>
          <a:r>
            <a:rPr lang="es-ES" sz="1600" kern="1200" dirty="0" smtClean="0">
              <a:solidFill>
                <a:schemeClr val="tx1"/>
              </a:solidFill>
              <a:latin typeface="Arial" panose="020B0604020202020204" pitchFamily="34" charset="0"/>
              <a:cs typeface="Arial" panose="020B0604020202020204" pitchFamily="34" charset="0"/>
              <a:hlinkClick xmlns:r="http://schemas.openxmlformats.org/officeDocument/2006/relationships" r:id="" action="ppaction://hlinksldjump"/>
            </a:rPr>
            <a:t>Diapositiva 8</a:t>
          </a:r>
          <a:endParaRPr lang="es-CO" sz="1600" kern="1200" dirty="0">
            <a:solidFill>
              <a:schemeClr val="tx1"/>
            </a:solidFill>
            <a:latin typeface="Arial" panose="020B0604020202020204" pitchFamily="34" charset="0"/>
            <a:cs typeface="Arial" panose="020B0604020202020204" pitchFamily="34" charset="0"/>
          </a:endParaRPr>
        </a:p>
      </dsp:txBody>
      <dsp:txXfrm>
        <a:off x="864118" y="1332638"/>
        <a:ext cx="8013372" cy="1347435"/>
      </dsp:txXfrm>
    </dsp:sp>
    <dsp:sp modelId="{E5CFFF0D-CCE4-41D1-A4C3-D117A0104F94}">
      <dsp:nvSpPr>
        <dsp:cNvPr id="0" name=""/>
        <dsp:cNvSpPr/>
      </dsp:nvSpPr>
      <dsp:spPr>
        <a:xfrm>
          <a:off x="640742" y="1523999"/>
          <a:ext cx="439379" cy="101600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603AAD4-DE55-4717-A062-18E22211EA1F}">
      <dsp:nvSpPr>
        <dsp:cNvPr id="0" name=""/>
        <dsp:cNvSpPr/>
      </dsp:nvSpPr>
      <dsp:spPr>
        <a:xfrm>
          <a:off x="564979" y="2752079"/>
          <a:ext cx="8308825" cy="99824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40640" rIns="40640" bIns="40640" numCol="1" spcCol="1270" anchor="ctr" anchorCtr="0">
          <a:noAutofit/>
        </a:bodyPr>
        <a:lstStyle/>
        <a:p>
          <a:pPr lvl="0" algn="just" defTabSz="711200">
            <a:lnSpc>
              <a:spcPct val="90000"/>
            </a:lnSpc>
            <a:spcBef>
              <a:spcPct val="0"/>
            </a:spcBef>
            <a:spcAft>
              <a:spcPct val="35000"/>
            </a:spcAft>
          </a:pPr>
          <a:r>
            <a:rPr lang="es-ES" sz="1600" kern="1200" dirty="0" smtClean="0">
              <a:solidFill>
                <a:schemeClr val="bg1"/>
              </a:solidFill>
              <a:latin typeface="Arial" panose="020B0604020202020204" pitchFamily="34" charset="0"/>
              <a:cs typeface="Arial" panose="020B0604020202020204" pitchFamily="34" charset="0"/>
            </a:rPr>
            <a:t>En Sesión de Comisión Extraordinaria Nº 9 del 21 de diciembre de 2016 se modificó nuevamente la Agenda Regulatoria, aprobándose el aplazamiento de 3 proyectos para la vigencia 2017, quedando un total de 14 proyectos a los cuales se les realizó el seguimiento al 31 de diciembre de 2016. </a:t>
          </a:r>
          <a:r>
            <a:rPr lang="es-ES" sz="1600" kern="1200" dirty="0" smtClean="0">
              <a:solidFill>
                <a:schemeClr val="tx1"/>
              </a:solidFill>
              <a:latin typeface="Arial" panose="020B0604020202020204" pitchFamily="34" charset="0"/>
              <a:cs typeface="Arial" panose="020B0604020202020204" pitchFamily="34" charset="0"/>
              <a:hlinkClick xmlns:r="http://schemas.openxmlformats.org/officeDocument/2006/relationships" r:id="" action="ppaction://hlinksldjump"/>
            </a:rPr>
            <a:t>Diapositiva 9</a:t>
          </a:r>
          <a:endParaRPr lang="es-ES" sz="1600" kern="1200" dirty="0"/>
        </a:p>
      </dsp:txBody>
      <dsp:txXfrm>
        <a:off x="564979" y="2752079"/>
        <a:ext cx="8308825" cy="998240"/>
      </dsp:txXfrm>
    </dsp:sp>
    <dsp:sp modelId="{364D2116-8573-4989-A3A1-EAD51D1009A3}">
      <dsp:nvSpPr>
        <dsp:cNvPr id="0" name=""/>
        <dsp:cNvSpPr/>
      </dsp:nvSpPr>
      <dsp:spPr>
        <a:xfrm>
          <a:off x="337873" y="2743200"/>
          <a:ext cx="454212" cy="101600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0.24966</cdr:x>
      <cdr:y>0.17572</cdr:y>
    </cdr:from>
    <cdr:to>
      <cdr:x>0.35221</cdr:x>
      <cdr:y>0.24247</cdr:y>
    </cdr:to>
    <cdr:sp macro="" textlink="">
      <cdr:nvSpPr>
        <cdr:cNvPr id="2" name="2 CuadroTexto"/>
        <cdr:cNvSpPr txBox="1"/>
      </cdr:nvSpPr>
      <cdr:spPr>
        <a:xfrm xmlns:a="http://schemas.openxmlformats.org/drawingml/2006/main">
          <a:off x="2247168" y="648071"/>
          <a:ext cx="923105" cy="24622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xmlns:a="http://schemas.openxmlformats.org/drawingml/2006/main">
          <a:r>
            <a:rPr lang="es-CO" sz="1000" dirty="0" smtClean="0"/>
            <a:t>R.D. No.750</a:t>
          </a:r>
          <a:endParaRPr lang="es-CO" sz="1000" dirty="0"/>
        </a:p>
      </cdr:txBody>
    </cdr:sp>
  </cdr:relSizeAnchor>
</c:userShapes>
</file>

<file path=ppt/drawings/drawing2.xml><?xml version="1.0" encoding="utf-8"?>
<c:userShapes xmlns:c="http://schemas.openxmlformats.org/drawingml/2006/chart">
  <cdr:relSizeAnchor xmlns:cdr="http://schemas.openxmlformats.org/drawingml/2006/chartDrawing">
    <cdr:from>
      <cdr:x>0.05906</cdr:x>
      <cdr:y>0.17572</cdr:y>
    </cdr:from>
    <cdr:to>
      <cdr:x>0.17106</cdr:x>
      <cdr:y>0.23429</cdr:y>
    </cdr:to>
    <cdr:sp macro="" textlink="">
      <cdr:nvSpPr>
        <cdr:cNvPr id="2" name="1 CuadroTexto"/>
        <cdr:cNvSpPr txBox="1"/>
      </cdr:nvSpPr>
      <cdr:spPr>
        <a:xfrm xmlns:a="http://schemas.openxmlformats.org/drawingml/2006/main">
          <a:off x="531565" y="648079"/>
          <a:ext cx="1008112" cy="21601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CO" dirty="0" smtClean="0">
              <a:latin typeface="+mj-lt"/>
              <a:cs typeface="Arial" panose="020B0604020202020204" pitchFamily="34" charset="0"/>
            </a:rPr>
            <a:t>R.D. N° 770</a:t>
          </a:r>
          <a:endParaRPr lang="es-CO" dirty="0">
            <a:latin typeface="+mj-lt"/>
            <a:cs typeface="Arial" panose="020B0604020202020204" pitchFamily="34" charset="0"/>
          </a:endParaRPr>
        </a:p>
      </cdr:txBody>
    </cdr:sp>
  </cdr:relSizeAnchor>
  <cdr:relSizeAnchor xmlns:cdr="http://schemas.openxmlformats.org/drawingml/2006/chartDrawing">
    <cdr:from>
      <cdr:x>0.25506</cdr:x>
      <cdr:y>0.17572</cdr:y>
    </cdr:from>
    <cdr:to>
      <cdr:x>0.35906</cdr:x>
      <cdr:y>0.23429</cdr:y>
    </cdr:to>
    <cdr:sp macro="" textlink="">
      <cdr:nvSpPr>
        <cdr:cNvPr id="3" name="2 CuadroTexto"/>
        <cdr:cNvSpPr txBox="1"/>
      </cdr:nvSpPr>
      <cdr:spPr>
        <a:xfrm xmlns:a="http://schemas.openxmlformats.org/drawingml/2006/main">
          <a:off x="2295761" y="648079"/>
          <a:ext cx="936104" cy="21601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CO" sz="1100" dirty="0" smtClean="0"/>
            <a:t>R.T. N° 782</a:t>
          </a:r>
          <a:endParaRPr lang="es-CO"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0.89841</cdr:x>
      <cdr:y>0</cdr:y>
    </cdr:from>
    <cdr:to>
      <cdr:x>1</cdr:x>
      <cdr:y>0.24793</cdr:y>
    </cdr:to>
    <cdr:sp macro="" textlink="">
      <cdr:nvSpPr>
        <cdr:cNvPr id="2" name="1 CuadroTexto"/>
        <cdr:cNvSpPr txBox="1"/>
      </cdr:nvSpPr>
      <cdr:spPr>
        <a:xfrm xmlns:a="http://schemas.openxmlformats.org/drawingml/2006/main">
          <a:off x="8127454" y="-507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s-CO" sz="1100" dirty="0"/>
        </a:p>
      </cdr:txBody>
    </cdr:sp>
  </cdr:relSizeAnchor>
  <cdr:relSizeAnchor xmlns:cdr="http://schemas.openxmlformats.org/drawingml/2006/chartDrawing">
    <cdr:from>
      <cdr:x>0.08764</cdr:x>
      <cdr:y>0.17849</cdr:y>
    </cdr:from>
    <cdr:to>
      <cdr:x>0.20146</cdr:x>
      <cdr:y>0.23823</cdr:y>
    </cdr:to>
    <cdr:sp macro="" textlink="">
      <cdr:nvSpPr>
        <cdr:cNvPr id="3" name="1 CuadroTexto"/>
        <cdr:cNvSpPr txBox="1"/>
      </cdr:nvSpPr>
      <cdr:spPr>
        <a:xfrm xmlns:a="http://schemas.openxmlformats.org/drawingml/2006/main">
          <a:off x="776224" y="645457"/>
          <a:ext cx="1008112" cy="2160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CO" dirty="0" smtClean="0">
              <a:latin typeface="+mj-lt"/>
              <a:cs typeface="Arial" panose="020B0604020202020204" pitchFamily="34" charset="0"/>
            </a:rPr>
            <a:t>R.T. N° 765</a:t>
          </a:r>
          <a:endParaRPr lang="es-CO" dirty="0">
            <a:latin typeface="+mj-lt"/>
            <a:cs typeface="Arial" panose="020B0604020202020204"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60D1703-ACE4-420A-821C-51DE8E173ABF}" type="datetimeFigureOut">
              <a:rPr lang="es-ES"/>
              <a:pPr>
                <a:defRPr/>
              </a:pPr>
              <a:t>06/02/2017</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2C1D1E2E-2358-40A7-B802-0AC69B49B2DC}" type="slidenum">
              <a:rPr lang="es-ES"/>
              <a:pPr>
                <a:defRPr/>
              </a:pPr>
              <a:t>‹Nº›</a:t>
            </a:fld>
            <a:endParaRPr lang="es-ES"/>
          </a:p>
        </p:txBody>
      </p:sp>
    </p:spTree>
    <p:extLst>
      <p:ext uri="{BB962C8B-B14F-4D97-AF65-F5344CB8AC3E}">
        <p14:creationId xmlns:p14="http://schemas.microsoft.com/office/powerpoint/2010/main" val="12904873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2</a:t>
            </a:fld>
            <a:endParaRPr lang="es-E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3</a:t>
            </a:fld>
            <a:endParaRPr lang="es-E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4</a:t>
            </a:fld>
            <a:endParaRPr lang="es-ES" sz="12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5</a:t>
            </a:fld>
            <a:endParaRPr lang="es-ES"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6</a:t>
            </a:fld>
            <a:endParaRPr lang="es-ES" sz="12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7</a:t>
            </a:fld>
            <a:endParaRPr lang="es-ES"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8</a:t>
            </a:fld>
            <a:endParaRPr lang="es-ES" sz="1200" dirty="0"/>
          </a:p>
        </p:txBody>
      </p:sp>
    </p:spTree>
    <p:extLst>
      <p:ext uri="{BB962C8B-B14F-4D97-AF65-F5344CB8AC3E}">
        <p14:creationId xmlns:p14="http://schemas.microsoft.com/office/powerpoint/2010/main" val="25872247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9</a:t>
            </a:fld>
            <a:endParaRPr lang="es-ES" sz="1200" dirty="0"/>
          </a:p>
        </p:txBody>
      </p:sp>
    </p:spTree>
    <p:extLst>
      <p:ext uri="{BB962C8B-B14F-4D97-AF65-F5344CB8AC3E}">
        <p14:creationId xmlns:p14="http://schemas.microsoft.com/office/powerpoint/2010/main" val="9206167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lvl1pPr>
              <a:defRPr>
                <a:solidFill>
                  <a:schemeClr val="tx2">
                    <a:lumMod val="60000"/>
                    <a:lumOff val="40000"/>
                  </a:schemeClr>
                </a:solidFill>
              </a:defRPr>
            </a:lvl1pPr>
          </a:lstStyle>
          <a:p>
            <a:r>
              <a:rPr lang="es-ES" dirty="0" smtClean="0"/>
              <a:t>Haga clic para modificar el estilo de título del patrón</a:t>
            </a:r>
            <a:endParaRPr lang="es-ES" dirty="0"/>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s-ES" dirty="0"/>
          </a:p>
        </p:txBody>
      </p:sp>
      <p:pic>
        <p:nvPicPr>
          <p:cNvPr id="9" name="8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Tree>
    <p:extLst>
      <p:ext uri="{BB962C8B-B14F-4D97-AF65-F5344CB8AC3E}">
        <p14:creationId xmlns:p14="http://schemas.microsoft.com/office/powerpoint/2010/main" val="9387012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3 Rectángulo"/>
          <p:cNvSpPr/>
          <p:nvPr userDrawn="1"/>
        </p:nvSpPr>
        <p:spPr>
          <a:xfrm>
            <a:off x="0" y="6000750"/>
            <a:ext cx="9144000" cy="857250"/>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 name="1 Título"/>
          <p:cNvSpPr>
            <a:spLocks noGrp="1"/>
          </p:cNvSpPr>
          <p:nvPr>
            <p:ph type="title"/>
          </p:nvPr>
        </p:nvSpPr>
        <p:spPr/>
        <p:txBody>
          <a:bodyPr/>
          <a:lstStyle/>
          <a:p>
            <a:r>
              <a:rPr lang="es-ES" dirty="0" smtClean="0"/>
              <a:t>Haga clic para modificar el estilo de título del patrón</a:t>
            </a:r>
            <a:endParaRPr lang="es-ES" dirty="0"/>
          </a:p>
        </p:txBody>
      </p:sp>
      <p:sp>
        <p:nvSpPr>
          <p:cNvPr id="3" name="2 Marcador de contenido"/>
          <p:cNvSpPr>
            <a:spLocks noGrp="1"/>
          </p:cNvSpPr>
          <p:nvPr>
            <p:ph idx="1"/>
          </p:nvPr>
        </p:nvSpPr>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7" name="3 Marcador de fecha"/>
          <p:cNvSpPr>
            <a:spLocks noGrp="1"/>
          </p:cNvSpPr>
          <p:nvPr>
            <p:ph type="dt" sz="half" idx="10"/>
          </p:nvPr>
        </p:nvSpPr>
        <p:spPr/>
        <p:txBody>
          <a:bodyPr/>
          <a:lstStyle>
            <a:lvl1pPr>
              <a:defRPr/>
            </a:lvl1pPr>
          </a:lstStyle>
          <a:p>
            <a:pPr>
              <a:defRPr/>
            </a:pPr>
            <a:fld id="{7DA63B11-977F-4743-96A8-4B85430EE86B}" type="datetimeFigureOut">
              <a:rPr lang="es-ES"/>
              <a:pPr>
                <a:defRPr/>
              </a:pPr>
              <a:t>06/02/2017</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0F2B26EA-FA4B-4855-AECD-10A6642E8768}" type="slidenum">
              <a:rPr lang="es-ES"/>
              <a:pPr>
                <a:defRPr/>
              </a:pPr>
              <a:t>‹Nº›</a:t>
            </a:fld>
            <a:endParaRPr lang="es-ES"/>
          </a:p>
        </p:txBody>
      </p:sp>
      <p:pic>
        <p:nvPicPr>
          <p:cNvPr id="11" name="10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13" name="12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7" name="16 Imagen"/>
          <p:cNvPicPr>
            <a:picLocks noChangeAspect="1"/>
          </p:cNvPicPr>
          <p:nvPr userDrawn="1"/>
        </p:nvPicPr>
        <p:blipFill rotWithShape="1">
          <a:blip r:embed="rId3">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extLst>
      <p:ext uri="{BB962C8B-B14F-4D97-AF65-F5344CB8AC3E}">
        <p14:creationId xmlns:p14="http://schemas.microsoft.com/office/powerpoint/2010/main" val="7222400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6" name="5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7" name="6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3" name="2 Imagen"/>
          <p:cNvPicPr>
            <a:picLocks noChangeAspect="1"/>
          </p:cNvPicPr>
          <p:nvPr userDrawn="1"/>
        </p:nvPicPr>
        <p:blipFill rotWithShape="1">
          <a:blip r:embed="rId3">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extLst>
      <p:ext uri="{BB962C8B-B14F-4D97-AF65-F5344CB8AC3E}">
        <p14:creationId xmlns:p14="http://schemas.microsoft.com/office/powerpoint/2010/main" val="152502800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n con título">
    <p:spTree>
      <p:nvGrpSpPr>
        <p:cNvPr id="1" name=""/>
        <p:cNvGrpSpPr/>
        <p:nvPr/>
      </p:nvGrpSpPr>
      <p:grpSpPr>
        <a:xfrm>
          <a:off x="0" y="0"/>
          <a:ext cx="0" cy="0"/>
          <a:chOff x="0" y="0"/>
          <a:chExt cx="0" cy="0"/>
        </a:xfrm>
      </p:grpSpPr>
      <p:sp>
        <p:nvSpPr>
          <p:cNvPr id="4" name="3 Rectángulo"/>
          <p:cNvSpPr/>
          <p:nvPr userDrawn="1"/>
        </p:nvSpPr>
        <p:spPr>
          <a:xfrm>
            <a:off x="0" y="6000750"/>
            <a:ext cx="9144000" cy="857250"/>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 name="1 Título"/>
          <p:cNvSpPr>
            <a:spLocks noGrp="1"/>
          </p:cNvSpPr>
          <p:nvPr>
            <p:ph type="title"/>
          </p:nvPr>
        </p:nvSpPr>
        <p:spPr>
          <a:xfrm>
            <a:off x="1720850" y="4714884"/>
            <a:ext cx="5851546" cy="652455"/>
          </a:xfrm>
        </p:spPr>
        <p:txBody>
          <a:bodyPr anchor="b"/>
          <a:lstStyle>
            <a:lvl1pPr algn="ctr">
              <a:defRPr sz="2200" b="1"/>
            </a:lvl1pPr>
          </a:lstStyle>
          <a:p>
            <a:r>
              <a:rPr lang="es-ES" dirty="0" smtClean="0"/>
              <a:t>Haga clic para modificar el estilo de título del patrón</a:t>
            </a:r>
            <a:endParaRPr lang="es-ES" dirty="0"/>
          </a:p>
        </p:txBody>
      </p:sp>
      <p:sp>
        <p:nvSpPr>
          <p:cNvPr id="3" name="2 Marcador de posición de imagen"/>
          <p:cNvSpPr>
            <a:spLocks noGrp="1"/>
          </p:cNvSpPr>
          <p:nvPr>
            <p:ph type="pic" idx="1"/>
          </p:nvPr>
        </p:nvSpPr>
        <p:spPr>
          <a:xfrm>
            <a:off x="1792288" y="428604"/>
            <a:ext cx="5637232" cy="4298971"/>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6" name="3 Marcador de fecha"/>
          <p:cNvSpPr>
            <a:spLocks noGrp="1"/>
          </p:cNvSpPr>
          <p:nvPr>
            <p:ph type="dt" sz="half" idx="10"/>
          </p:nvPr>
        </p:nvSpPr>
        <p:spPr/>
        <p:txBody>
          <a:bodyPr/>
          <a:lstStyle>
            <a:lvl1pPr>
              <a:defRPr/>
            </a:lvl1pPr>
          </a:lstStyle>
          <a:p>
            <a:pPr>
              <a:defRPr/>
            </a:pPr>
            <a:fld id="{4B42C719-70E1-4D6E-903D-C00A4E1955DB}" type="datetimeFigureOut">
              <a:rPr lang="es-ES"/>
              <a:pPr>
                <a:defRPr/>
              </a:pPr>
              <a:t>06/02/2017</a:t>
            </a:fld>
            <a:endParaRPr lang="es-ES"/>
          </a:p>
        </p:txBody>
      </p:sp>
      <p:sp>
        <p:nvSpPr>
          <p:cNvPr id="7" name="4 Marcador de pie de página"/>
          <p:cNvSpPr>
            <a:spLocks noGrp="1"/>
          </p:cNvSpPr>
          <p:nvPr>
            <p:ph type="ftr" sz="quarter" idx="11"/>
          </p:nvPr>
        </p:nvSpPr>
        <p:spPr/>
        <p:txBody>
          <a:bodyPr/>
          <a:lstStyle>
            <a:lvl1pPr>
              <a:defRPr/>
            </a:lvl1pPr>
          </a:lstStyle>
          <a:p>
            <a:pPr>
              <a:defRPr/>
            </a:pPr>
            <a:endParaRPr lang="es-ES"/>
          </a:p>
        </p:txBody>
      </p:sp>
      <p:sp>
        <p:nvSpPr>
          <p:cNvPr id="8" name="5 Marcador de número de diapositiva"/>
          <p:cNvSpPr>
            <a:spLocks noGrp="1"/>
          </p:cNvSpPr>
          <p:nvPr>
            <p:ph type="sldNum" sz="quarter" idx="12"/>
          </p:nvPr>
        </p:nvSpPr>
        <p:spPr/>
        <p:txBody>
          <a:bodyPr/>
          <a:lstStyle>
            <a:lvl1pPr>
              <a:defRPr/>
            </a:lvl1pPr>
          </a:lstStyle>
          <a:p>
            <a:pPr>
              <a:defRPr/>
            </a:pPr>
            <a:fld id="{8D69F176-EFAC-476E-A100-82FCE2B13E5D}" type="slidenum">
              <a:rPr lang="es-ES"/>
              <a:pPr>
                <a:defRPr/>
              </a:pPr>
              <a:t>‹Nº›</a:t>
            </a:fld>
            <a:endParaRPr lang="es-ES"/>
          </a:p>
        </p:txBody>
      </p:sp>
      <p:pic>
        <p:nvPicPr>
          <p:cNvPr id="10" name="9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16" name="15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7" name="16 Imagen"/>
          <p:cNvPicPr>
            <a:picLocks noChangeAspect="1"/>
          </p:cNvPicPr>
          <p:nvPr userDrawn="1"/>
        </p:nvPicPr>
        <p:blipFill rotWithShape="1">
          <a:blip r:embed="rId3">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extLst>
      <p:ext uri="{BB962C8B-B14F-4D97-AF65-F5344CB8AC3E}">
        <p14:creationId xmlns:p14="http://schemas.microsoft.com/office/powerpoint/2010/main" val="73419336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5" name="4 Rectángulo"/>
          <p:cNvSpPr/>
          <p:nvPr userDrawn="1"/>
        </p:nvSpPr>
        <p:spPr>
          <a:xfrm>
            <a:off x="0" y="6000750"/>
            <a:ext cx="9144000" cy="857250"/>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25963"/>
          </a:xfrm>
          <a:prstGeom prst="rect">
            <a:avLst/>
          </a:prstGeo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contenido"/>
          <p:cNvSpPr>
            <a:spLocks noGrp="1"/>
          </p:cNvSpPr>
          <p:nvPr>
            <p:ph sz="half" idx="2"/>
          </p:nvPr>
        </p:nvSpPr>
        <p:spPr>
          <a:xfrm>
            <a:off x="4648200" y="1600200"/>
            <a:ext cx="4038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pic>
        <p:nvPicPr>
          <p:cNvPr id="12" name="11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14" name="13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5" name="14 Imagen"/>
          <p:cNvPicPr>
            <a:picLocks noChangeAspect="1"/>
          </p:cNvPicPr>
          <p:nvPr userDrawn="1"/>
        </p:nvPicPr>
        <p:blipFill rotWithShape="1">
          <a:blip r:embed="rId3">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extLst>
      <p:ext uri="{BB962C8B-B14F-4D97-AF65-F5344CB8AC3E}">
        <p14:creationId xmlns:p14="http://schemas.microsoft.com/office/powerpoint/2010/main" val="103811351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1"/>
            <a:ext cx="8229600" cy="4133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89852C0-83AC-45BD-8080-8739EC462417}" type="datetimeFigureOut">
              <a:rPr lang="es-ES"/>
              <a:pPr>
                <a:defRPr/>
              </a:pPr>
              <a:t>06/02/2017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1C1719B8-940F-4129-85A9-4F3830CCB4DF}" type="slidenum">
              <a:rPr lang="es-ES"/>
              <a:pPr>
                <a:defRPr/>
              </a:pPr>
              <a:t>‹Nº›</a:t>
            </a:fld>
            <a:endParaRPr lang="es-ES"/>
          </a:p>
        </p:txBody>
      </p:sp>
      <p:sp>
        <p:nvSpPr>
          <p:cNvPr id="7" name="6 Rectángulo"/>
          <p:cNvSpPr/>
          <p:nvPr/>
        </p:nvSpPr>
        <p:spPr>
          <a:xfrm>
            <a:off x="0" y="6000750"/>
            <a:ext cx="9144000" cy="857250"/>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pic>
        <p:nvPicPr>
          <p:cNvPr id="3" name="2 Imagen"/>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16" name="15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7" name="16 Imagen"/>
          <p:cNvPicPr>
            <a:picLocks noChangeAspect="1"/>
          </p:cNvPicPr>
          <p:nvPr userDrawn="1"/>
        </p:nvPicPr>
        <p:blipFill rotWithShape="1">
          <a:blip r:embed="rId8">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Lst>
  <p:timing>
    <p:tnLst>
      <p:par>
        <p:cTn id="1" dur="indefinite" restart="never" nodeType="tmRoot"/>
      </p:par>
    </p:tnLst>
  </p:timing>
  <p:txStyles>
    <p:titleStyle>
      <a:lvl1pPr algn="ctr" rtl="0" eaLnBrk="0" fontAlgn="base" hangingPunct="0">
        <a:spcBef>
          <a:spcPct val="0"/>
        </a:spcBef>
        <a:spcAft>
          <a:spcPct val="0"/>
        </a:spcAft>
        <a:defRPr sz="3600" b="1" kern="1200">
          <a:solidFill>
            <a:srgbClr val="558ED5"/>
          </a:solidFill>
          <a:latin typeface="+mj-lt"/>
          <a:ea typeface="+mj-ea"/>
          <a:cs typeface="+mj-cs"/>
        </a:defRPr>
      </a:lvl1pPr>
      <a:lvl2pPr algn="ctr" rtl="0" eaLnBrk="0" fontAlgn="base" hangingPunct="0">
        <a:spcBef>
          <a:spcPct val="0"/>
        </a:spcBef>
        <a:spcAft>
          <a:spcPct val="0"/>
        </a:spcAft>
        <a:defRPr sz="3600" b="1">
          <a:solidFill>
            <a:srgbClr val="558ED5"/>
          </a:solidFill>
          <a:latin typeface="Calibri" pitchFamily="34" charset="0"/>
        </a:defRPr>
      </a:lvl2pPr>
      <a:lvl3pPr algn="ctr" rtl="0" eaLnBrk="0" fontAlgn="base" hangingPunct="0">
        <a:spcBef>
          <a:spcPct val="0"/>
        </a:spcBef>
        <a:spcAft>
          <a:spcPct val="0"/>
        </a:spcAft>
        <a:defRPr sz="3600" b="1">
          <a:solidFill>
            <a:srgbClr val="558ED5"/>
          </a:solidFill>
          <a:latin typeface="Calibri" pitchFamily="34" charset="0"/>
        </a:defRPr>
      </a:lvl3pPr>
      <a:lvl4pPr algn="ctr" rtl="0" eaLnBrk="0" fontAlgn="base" hangingPunct="0">
        <a:spcBef>
          <a:spcPct val="0"/>
        </a:spcBef>
        <a:spcAft>
          <a:spcPct val="0"/>
        </a:spcAft>
        <a:defRPr sz="3600" b="1">
          <a:solidFill>
            <a:srgbClr val="558ED5"/>
          </a:solidFill>
          <a:latin typeface="Calibri" pitchFamily="34" charset="0"/>
        </a:defRPr>
      </a:lvl4pPr>
      <a:lvl5pPr algn="ctr" rtl="0" eaLnBrk="0" fontAlgn="base" hangingPunct="0">
        <a:spcBef>
          <a:spcPct val="0"/>
        </a:spcBef>
        <a:spcAft>
          <a:spcPct val="0"/>
        </a:spcAft>
        <a:defRPr sz="3600" b="1">
          <a:solidFill>
            <a:srgbClr val="558ED5"/>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b="1"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b="1"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b="1"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b="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5589"/>
            <a:ext cx="5004048"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35496" y="2780928"/>
            <a:ext cx="8856984" cy="2246769"/>
          </a:xfrm>
          <a:prstGeom prst="rect">
            <a:avLst/>
          </a:prstGeom>
          <a:noFill/>
        </p:spPr>
        <p:txBody>
          <a:bodyPr wrap="square" rtlCol="0">
            <a:spAutoFit/>
          </a:bodyPr>
          <a:lstStyle/>
          <a:p>
            <a:pPr algn="ctr"/>
            <a:r>
              <a:rPr lang="es-CO" sz="2000" b="1" dirty="0" smtClean="0"/>
              <a:t>INFORME DE SEGUIMIENTO  A LOS PROYECTOS DE LA AGENDA REGULATORIA INDICATIVA</a:t>
            </a:r>
          </a:p>
          <a:p>
            <a:pPr algn="ctr"/>
            <a:r>
              <a:rPr lang="es-CO" sz="2000" b="1" dirty="0" smtClean="0"/>
              <a:t> </a:t>
            </a:r>
          </a:p>
          <a:p>
            <a:pPr algn="ctr"/>
            <a:r>
              <a:rPr lang="es-CO" sz="2000" b="1" dirty="0" smtClean="0"/>
              <a:t>A 31 DE DICIEMBRE DE 2016</a:t>
            </a:r>
          </a:p>
          <a:p>
            <a:pPr algn="ctr"/>
            <a:endParaRPr lang="es-CO" sz="2000" b="1" dirty="0"/>
          </a:p>
          <a:p>
            <a:pPr algn="ctr"/>
            <a:endParaRPr lang="es-CO" sz="2000" b="1" dirty="0" smtClean="0"/>
          </a:p>
          <a:p>
            <a:pPr algn="ctr"/>
            <a:r>
              <a:rPr lang="es-CO" sz="2000" b="1" dirty="0" smtClean="0"/>
              <a:t>6 </a:t>
            </a:r>
            <a:r>
              <a:rPr lang="es-CO" sz="2000" b="1" smtClean="0"/>
              <a:t>de febrero de 2017</a:t>
            </a:r>
            <a:endParaRPr lang="es-CO" sz="2000" b="1" dirty="0"/>
          </a:p>
        </p:txBody>
      </p:sp>
    </p:spTree>
    <p:extLst>
      <p:ext uri="{BB962C8B-B14F-4D97-AF65-F5344CB8AC3E}">
        <p14:creationId xmlns:p14="http://schemas.microsoft.com/office/powerpoint/2010/main" val="313654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5445224"/>
            <a:ext cx="9170641" cy="1412776"/>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15" name="Text Box 5"/>
          <p:cNvSpPr txBox="1">
            <a:spLocks noChangeArrowheads="1"/>
          </p:cNvSpPr>
          <p:nvPr/>
        </p:nvSpPr>
        <p:spPr bwMode="auto">
          <a:xfrm>
            <a:off x="607442" y="2254220"/>
            <a:ext cx="8429054" cy="3046988"/>
          </a:xfrm>
          <a:prstGeom prst="rect">
            <a:avLst/>
          </a:prstGeom>
          <a:noFill/>
          <a:ln w="9525">
            <a:noFill/>
            <a:miter lim="800000"/>
            <a:headEnd/>
            <a:tailEnd/>
          </a:ln>
        </p:spPr>
        <p:txBody>
          <a:bodyPr wrap="square">
            <a:spAutoFit/>
          </a:bodyPr>
          <a:lstStyle/>
          <a:p>
            <a:pPr algn="r" eaLnBrk="0" fontAlgn="auto" hangingPunct="0">
              <a:spcBef>
                <a:spcPts val="0"/>
              </a:spcBef>
              <a:spcAft>
                <a:spcPts val="0"/>
              </a:spcAft>
              <a:defRPr/>
            </a:pPr>
            <a:r>
              <a:rPr lang="es-MX" sz="3200" b="1" dirty="0">
                <a:latin typeface="+mn-lt"/>
              </a:rPr>
              <a:t>Página web: </a:t>
            </a:r>
            <a:r>
              <a:rPr lang="es-MX" sz="3200" b="1" dirty="0">
                <a:solidFill>
                  <a:srgbClr val="1C3481"/>
                </a:solidFill>
                <a:latin typeface="+mn-lt"/>
              </a:rPr>
              <a:t>www.cra.gov.co</a:t>
            </a:r>
          </a:p>
          <a:p>
            <a:pPr algn="r" eaLnBrk="0" fontAlgn="auto" hangingPunct="0">
              <a:spcBef>
                <a:spcPts val="0"/>
              </a:spcBef>
              <a:spcAft>
                <a:spcPts val="0"/>
              </a:spcAft>
              <a:defRPr/>
            </a:pPr>
            <a:r>
              <a:rPr lang="es-CO" sz="3200" b="1" dirty="0">
                <a:latin typeface="+mn-lt"/>
              </a:rPr>
              <a:t>Twitter: </a:t>
            </a:r>
            <a:r>
              <a:rPr lang="es-CO" sz="3200" b="1" dirty="0">
                <a:solidFill>
                  <a:srgbClr val="1C3481"/>
                </a:solidFill>
                <a:latin typeface="+mn-lt"/>
              </a:rPr>
              <a:t>@</a:t>
            </a:r>
            <a:r>
              <a:rPr lang="es-CO" sz="3200" b="1" dirty="0" err="1">
                <a:solidFill>
                  <a:srgbClr val="1C3481"/>
                </a:solidFill>
                <a:latin typeface="+mn-lt"/>
              </a:rPr>
              <a:t>cracolombia</a:t>
            </a:r>
            <a:endParaRPr lang="es-CO" sz="3200" b="1" dirty="0">
              <a:solidFill>
                <a:srgbClr val="1C3481"/>
              </a:solidFill>
              <a:latin typeface="+mn-lt"/>
            </a:endParaRPr>
          </a:p>
          <a:p>
            <a:pPr algn="r" eaLnBrk="0" fontAlgn="auto" hangingPunct="0">
              <a:spcBef>
                <a:spcPts val="0"/>
              </a:spcBef>
              <a:spcAft>
                <a:spcPts val="0"/>
              </a:spcAft>
              <a:defRPr/>
            </a:pPr>
            <a:r>
              <a:rPr lang="es-CO" sz="3200" b="1" dirty="0">
                <a:latin typeface="+mn-lt"/>
              </a:rPr>
              <a:t>YouTube: </a:t>
            </a:r>
            <a:r>
              <a:rPr lang="es-CO" sz="3200" b="1" dirty="0" err="1">
                <a:solidFill>
                  <a:srgbClr val="1C3481"/>
                </a:solidFill>
                <a:latin typeface="+mn-lt"/>
              </a:rPr>
              <a:t>crapsbcol</a:t>
            </a:r>
            <a:endParaRPr lang="es-CO" sz="3200" b="1" dirty="0">
              <a:solidFill>
                <a:srgbClr val="1C3481"/>
              </a:solidFill>
              <a:latin typeface="+mn-lt"/>
            </a:endParaRPr>
          </a:p>
          <a:p>
            <a:pPr algn="r" eaLnBrk="0" fontAlgn="auto" hangingPunct="0">
              <a:spcBef>
                <a:spcPts val="0"/>
              </a:spcBef>
              <a:spcAft>
                <a:spcPts val="0"/>
              </a:spcAft>
              <a:defRPr/>
            </a:pPr>
            <a:r>
              <a:rPr lang="es-CO" sz="3200" b="1" dirty="0">
                <a:latin typeface="+mn-lt"/>
              </a:rPr>
              <a:t>Facebook: </a:t>
            </a:r>
            <a:r>
              <a:rPr lang="es-CO" sz="3200" b="1" dirty="0">
                <a:solidFill>
                  <a:srgbClr val="1C3481"/>
                </a:solidFill>
                <a:latin typeface="+mn-lt"/>
              </a:rPr>
              <a:t>Comisión de Regulación CRA</a:t>
            </a:r>
          </a:p>
          <a:p>
            <a:pPr algn="r" eaLnBrk="0" fontAlgn="auto" hangingPunct="0">
              <a:spcBef>
                <a:spcPts val="0"/>
              </a:spcBef>
              <a:spcAft>
                <a:spcPts val="0"/>
              </a:spcAft>
              <a:defRPr/>
            </a:pPr>
            <a:r>
              <a:rPr lang="es-MX" sz="3200" b="1" dirty="0" smtClean="0">
                <a:latin typeface="+mn-lt"/>
              </a:rPr>
              <a:t>Correo </a:t>
            </a:r>
            <a:r>
              <a:rPr lang="es-MX" sz="3200" b="1" dirty="0">
                <a:latin typeface="+mn-lt"/>
              </a:rPr>
              <a:t>electrónico:</a:t>
            </a:r>
            <a:r>
              <a:rPr lang="es-MX" sz="3200" b="1" dirty="0">
                <a:solidFill>
                  <a:schemeClr val="tx2">
                    <a:lumMod val="60000"/>
                    <a:lumOff val="40000"/>
                  </a:schemeClr>
                </a:solidFill>
                <a:latin typeface="+mn-lt"/>
              </a:rPr>
              <a:t> </a:t>
            </a:r>
            <a:r>
              <a:rPr lang="es-MX" sz="3200" b="1" dirty="0">
                <a:solidFill>
                  <a:srgbClr val="1C3481"/>
                </a:solidFill>
                <a:latin typeface="+mn-lt"/>
              </a:rPr>
              <a:t>correo@cra.gov.co</a:t>
            </a:r>
          </a:p>
          <a:p>
            <a:pPr algn="r" eaLnBrk="0" fontAlgn="auto" hangingPunct="0">
              <a:spcBef>
                <a:spcPts val="0"/>
              </a:spcBef>
              <a:spcAft>
                <a:spcPts val="0"/>
              </a:spcAft>
              <a:defRPr/>
            </a:pPr>
            <a:r>
              <a:rPr lang="es-MX" sz="3200" b="1" dirty="0">
                <a:latin typeface="+mn-lt"/>
              </a:rPr>
              <a:t>PBX</a:t>
            </a:r>
            <a:r>
              <a:rPr lang="es-MX" sz="3200" b="1" dirty="0" smtClean="0">
                <a:latin typeface="+mn-lt"/>
              </a:rPr>
              <a:t>:</a:t>
            </a:r>
            <a:r>
              <a:rPr lang="es-MX" sz="3200" b="1" dirty="0" smtClean="0">
                <a:solidFill>
                  <a:schemeClr val="tx2">
                    <a:lumMod val="60000"/>
                    <a:lumOff val="40000"/>
                  </a:schemeClr>
                </a:solidFill>
                <a:latin typeface="+mn-lt"/>
              </a:rPr>
              <a:t> </a:t>
            </a:r>
            <a:r>
              <a:rPr lang="es-MX" sz="3200" b="1" dirty="0" smtClean="0">
                <a:solidFill>
                  <a:schemeClr val="tx2">
                    <a:lumMod val="75000"/>
                  </a:schemeClr>
                </a:solidFill>
                <a:latin typeface="+mn-lt"/>
              </a:rPr>
              <a:t>(1)</a:t>
            </a:r>
            <a:r>
              <a:rPr lang="es-MX" sz="3200" b="1" dirty="0" smtClean="0">
                <a:solidFill>
                  <a:schemeClr val="tx2">
                    <a:lumMod val="60000"/>
                    <a:lumOff val="40000"/>
                  </a:schemeClr>
                </a:solidFill>
                <a:latin typeface="+mn-lt"/>
              </a:rPr>
              <a:t> </a:t>
            </a:r>
            <a:r>
              <a:rPr lang="es-MX" sz="3200" b="1" dirty="0" smtClean="0">
                <a:solidFill>
                  <a:schemeClr val="tx2">
                    <a:lumMod val="75000"/>
                  </a:schemeClr>
                </a:solidFill>
                <a:latin typeface="+mn-lt"/>
              </a:rPr>
              <a:t>4873820</a:t>
            </a:r>
            <a:r>
              <a:rPr lang="es-MX" sz="3200" b="1" dirty="0" smtClean="0">
                <a:solidFill>
                  <a:schemeClr val="tx2">
                    <a:lumMod val="60000"/>
                    <a:lumOff val="40000"/>
                  </a:schemeClr>
                </a:solidFill>
                <a:latin typeface="+mn-lt"/>
              </a:rPr>
              <a:t> </a:t>
            </a:r>
            <a:r>
              <a:rPr lang="es-MX" sz="3200" b="1" dirty="0">
                <a:latin typeface="+mn-lt"/>
              </a:rPr>
              <a:t>Línea </a:t>
            </a:r>
            <a:r>
              <a:rPr lang="es-MX" sz="3200" b="1" dirty="0" smtClean="0">
                <a:latin typeface="+mn-lt"/>
              </a:rPr>
              <a:t>Nacional: </a:t>
            </a:r>
            <a:r>
              <a:rPr lang="es-MX" sz="3200" b="1" dirty="0" smtClean="0">
                <a:solidFill>
                  <a:srgbClr val="1C3481"/>
                </a:solidFill>
                <a:latin typeface="+mn-lt"/>
              </a:rPr>
              <a:t>018000517565</a:t>
            </a:r>
            <a:endParaRPr lang="es-ES" sz="3200" b="1" dirty="0">
              <a:solidFill>
                <a:srgbClr val="1C3481"/>
              </a:solidFill>
              <a:latin typeface="+mn-lt"/>
            </a:endParaRPr>
          </a:p>
        </p:txBody>
      </p:sp>
      <p:sp>
        <p:nvSpPr>
          <p:cNvPr id="16" name="15 Rectángulo"/>
          <p:cNvSpPr/>
          <p:nvPr/>
        </p:nvSpPr>
        <p:spPr>
          <a:xfrm>
            <a:off x="-1" y="0"/>
            <a:ext cx="9170641" cy="1700808"/>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dirty="0"/>
          </a:p>
        </p:txBody>
      </p:sp>
      <p:pic>
        <p:nvPicPr>
          <p:cNvPr id="17" name="16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539952" y="260648"/>
            <a:ext cx="3600000" cy="1127471"/>
          </a:xfrm>
          <a:prstGeom prst="rect">
            <a:avLst/>
          </a:prstGeom>
        </p:spPr>
      </p:pic>
      <p:grpSp>
        <p:nvGrpSpPr>
          <p:cNvPr id="10" name="9 Grupo"/>
          <p:cNvGrpSpPr/>
          <p:nvPr/>
        </p:nvGrpSpPr>
        <p:grpSpPr>
          <a:xfrm>
            <a:off x="5004048" y="5697352"/>
            <a:ext cx="4166593" cy="900000"/>
            <a:chOff x="5004048" y="5697352"/>
            <a:chExt cx="4166593" cy="900000"/>
          </a:xfrm>
        </p:grpSpPr>
        <p:sp>
          <p:nvSpPr>
            <p:cNvPr id="11" name="10 Rectángulo redondeado"/>
            <p:cNvSpPr/>
            <p:nvPr/>
          </p:nvSpPr>
          <p:spPr>
            <a:xfrm>
              <a:off x="5004048" y="5697352"/>
              <a:ext cx="4166593" cy="90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dirty="0"/>
            </a:p>
          </p:txBody>
        </p:sp>
        <p:pic>
          <p:nvPicPr>
            <p:cNvPr id="12" name="11 Imagen"/>
            <p:cNvPicPr>
              <a:picLocks noChangeAspect="1"/>
            </p:cNvPicPr>
            <p:nvPr/>
          </p:nvPicPr>
          <p:blipFill rotWithShape="1">
            <a:blip r:embed="rId3">
              <a:extLst>
                <a:ext uri="{28A0092B-C50C-407E-A947-70E740481C1C}">
                  <a14:useLocalDpi xmlns:a14="http://schemas.microsoft.com/office/drawing/2010/main" val="0"/>
                </a:ext>
              </a:extLst>
            </a:blip>
            <a:srcRect t="7813" b="7813"/>
            <a:stretch/>
          </p:blipFill>
          <p:spPr>
            <a:xfrm>
              <a:off x="5285975" y="5733256"/>
              <a:ext cx="3602736" cy="864096"/>
            </a:xfrm>
            <a:prstGeom prst="rect">
              <a:avLst/>
            </a:prstGeom>
          </p:spPr>
        </p:pic>
      </p:grpSp>
    </p:spTree>
    <p:extLst>
      <p:ext uri="{BB962C8B-B14F-4D97-AF65-F5344CB8AC3E}">
        <p14:creationId xmlns:p14="http://schemas.microsoft.com/office/powerpoint/2010/main" val="4000247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slide(fromBottom)">
                                      <p:cBhvr>
                                        <p:cTn id="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0" y="350838"/>
            <a:ext cx="9144000" cy="615950"/>
          </a:xfrm>
          <a:prstGeom prst="rect">
            <a:avLst/>
          </a:prstGeom>
          <a:noFill/>
          <a:ln w="9525" algn="ctr">
            <a:noFill/>
            <a:miter lim="800000"/>
            <a:headEnd/>
            <a:tailEnd/>
          </a:ln>
          <a:effectLst/>
        </p:spPr>
        <p:txBody>
          <a:bodyPr>
            <a:spAutoFit/>
          </a:bodyPr>
          <a:lstStyle/>
          <a:p>
            <a:pPr algn="ctr">
              <a:spcBef>
                <a:spcPts val="0"/>
              </a:spcBef>
              <a:defRPr/>
            </a:pPr>
            <a:r>
              <a:rPr lang="es-CO" sz="3400" b="1" dirty="0" smtClean="0">
                <a:latin typeface="+mj-lt"/>
              </a:rPr>
              <a:t>OBJETIVO</a:t>
            </a:r>
            <a:endParaRPr lang="es-CO" sz="3400" b="1" dirty="0">
              <a:latin typeface="+mj-lt"/>
            </a:endParaRPr>
          </a:p>
        </p:txBody>
      </p:sp>
      <p:sp>
        <p:nvSpPr>
          <p:cNvPr id="4" name="1 Rectángulo"/>
          <p:cNvSpPr>
            <a:spLocks noChangeArrowheads="1"/>
          </p:cNvSpPr>
          <p:nvPr/>
        </p:nvSpPr>
        <p:spPr bwMode="auto">
          <a:xfrm>
            <a:off x="315466" y="967582"/>
            <a:ext cx="8360990" cy="646331"/>
          </a:xfrm>
          <a:prstGeom prst="rect">
            <a:avLst/>
          </a:prstGeom>
          <a:noFill/>
          <a:ln w="9525">
            <a:noFill/>
            <a:miter lim="800000"/>
            <a:headEnd/>
            <a:tailEnd/>
          </a:ln>
        </p:spPr>
        <p:txBody>
          <a:bodyPr wrap="square">
            <a:spAutoFit/>
          </a:bodyPr>
          <a:lstStyle/>
          <a:p>
            <a:pPr marL="0" lvl="1" algn="just">
              <a:defRPr/>
            </a:pPr>
            <a:r>
              <a:rPr lang="es-CO" dirty="0" smtClean="0">
                <a:latin typeface="Arial" panose="020B0604020202020204" pitchFamily="34" charset="0"/>
                <a:cs typeface="Arial" panose="020B0604020202020204" pitchFamily="34" charset="0"/>
              </a:rPr>
              <a:t>Evaluar la gestión de la UAE CRA, </a:t>
            </a:r>
            <a:r>
              <a:rPr lang="es-CO" dirty="0">
                <a:latin typeface="Arial" panose="020B0604020202020204" pitchFamily="34" charset="0"/>
                <a:cs typeface="Arial" panose="020B0604020202020204" pitchFamily="34" charset="0"/>
              </a:rPr>
              <a:t>respecto </a:t>
            </a:r>
            <a:r>
              <a:rPr lang="es-CO" dirty="0" smtClean="0">
                <a:latin typeface="Arial" panose="020B0604020202020204" pitchFamily="34" charset="0"/>
                <a:cs typeface="Arial" panose="020B0604020202020204" pitchFamily="34" charset="0"/>
              </a:rPr>
              <a:t>al </a:t>
            </a:r>
            <a:r>
              <a:rPr lang="es-CO" dirty="0">
                <a:latin typeface="Arial" panose="020B0604020202020204" pitchFamily="34" charset="0"/>
                <a:cs typeface="Arial" panose="020B0604020202020204" pitchFamily="34" charset="0"/>
              </a:rPr>
              <a:t>cumplimiento de la Agenda Regulatoria </a:t>
            </a:r>
            <a:r>
              <a:rPr lang="es-CO" dirty="0" smtClean="0">
                <a:latin typeface="Arial" panose="020B0604020202020204" pitchFamily="34" charset="0"/>
                <a:cs typeface="Arial" panose="020B0604020202020204" pitchFamily="34" charset="0"/>
              </a:rPr>
              <a:t>Indicativa al 31 de diciembre de 2016.</a:t>
            </a:r>
            <a:endParaRPr lang="es-CO" dirty="0">
              <a:latin typeface="Arial" panose="020B0604020202020204" pitchFamily="34" charset="0"/>
              <a:cs typeface="Arial" panose="020B0604020202020204" pitchFamily="34" charset="0"/>
            </a:endParaRPr>
          </a:p>
        </p:txBody>
      </p:sp>
      <p:sp>
        <p:nvSpPr>
          <p:cNvPr id="2" name="1 CuadroTexto"/>
          <p:cNvSpPr txBox="1"/>
          <p:nvPr/>
        </p:nvSpPr>
        <p:spPr>
          <a:xfrm>
            <a:off x="431540" y="1916832"/>
            <a:ext cx="8280920" cy="5632311"/>
          </a:xfrm>
          <a:prstGeom prst="rect">
            <a:avLst/>
          </a:prstGeom>
          <a:noFill/>
        </p:spPr>
        <p:txBody>
          <a:bodyPr wrap="square" rtlCol="0">
            <a:spAutoFit/>
          </a:bodyPr>
          <a:lstStyle/>
          <a:p>
            <a:pPr algn="ctr"/>
            <a:r>
              <a:rPr lang="es-MX" sz="3400" b="1" dirty="0" smtClean="0">
                <a:latin typeface="+mj-lt"/>
              </a:rPr>
              <a:t>CRITERIOS DEL SEGUIMIENTO</a:t>
            </a:r>
          </a:p>
          <a:p>
            <a:pPr algn="ctr"/>
            <a:endParaRPr lang="es-MX" sz="1000" b="1" dirty="0" smtClean="0">
              <a:latin typeface="+mj-lt"/>
            </a:endParaRPr>
          </a:p>
          <a:p>
            <a:pPr algn="just"/>
            <a:r>
              <a:rPr lang="es-MX" dirty="0" smtClean="0">
                <a:latin typeface="Arial" panose="020B0604020202020204" pitchFamily="34" charset="0"/>
                <a:cs typeface="Arial" panose="020B0604020202020204" pitchFamily="34" charset="0"/>
              </a:rPr>
              <a:t>Los criterios observados en el ejercicio del seguimiento fueron: </a:t>
            </a:r>
          </a:p>
          <a:p>
            <a:pPr algn="just"/>
            <a:endParaRPr lang="es-MX" dirty="0" smtClean="0">
              <a:latin typeface="Arial" panose="020B0604020202020204" pitchFamily="34" charset="0"/>
              <a:cs typeface="Arial" panose="020B0604020202020204" pitchFamily="34" charset="0"/>
            </a:endParaRPr>
          </a:p>
          <a:p>
            <a:pPr marL="361950" indent="-361950"/>
            <a:r>
              <a:rPr lang="es-MX" dirty="0" smtClean="0">
                <a:latin typeface="Arial" panose="020B0604020202020204" pitchFamily="34" charset="0"/>
                <a:cs typeface="Arial" panose="020B0604020202020204" pitchFamily="34" charset="0"/>
              </a:rPr>
              <a:t>1.	Informes presentados por la Oficina Asesora de Planeación y TIC sobre el </a:t>
            </a:r>
            <a:r>
              <a:rPr lang="es-CO" dirty="0" smtClean="0"/>
              <a:t>Seguimiento al Plan de  Acción 2016- Indicadores – CRA. </a:t>
            </a:r>
            <a:endParaRPr lang="es-MX" dirty="0" smtClean="0">
              <a:latin typeface="Arial" panose="020B0604020202020204" pitchFamily="34" charset="0"/>
              <a:cs typeface="Arial" panose="020B0604020202020204" pitchFamily="34" charset="0"/>
            </a:endParaRPr>
          </a:p>
          <a:p>
            <a:pPr marL="361950" indent="-361950" algn="just"/>
            <a:r>
              <a:rPr lang="es-MX" dirty="0" smtClean="0">
                <a:latin typeface="Arial" panose="020B0604020202020204" pitchFamily="34" charset="0"/>
                <a:cs typeface="Arial" panose="020B0604020202020204" pitchFamily="34" charset="0"/>
              </a:rPr>
              <a:t>2.	Revisión de hojas de vida del indicador de gestión de cada proyecto (Los indicadores incluidos en las diapositivas del presente documento fueron tomados de sus respectivas hojas de vida del indicador).</a:t>
            </a:r>
          </a:p>
          <a:p>
            <a:pPr marL="361950" indent="-361950" algn="just"/>
            <a:r>
              <a:rPr lang="es-MX" dirty="0">
                <a:latin typeface="Arial" panose="020B0604020202020204" pitchFamily="34" charset="0"/>
                <a:cs typeface="Arial" panose="020B0604020202020204" pitchFamily="34" charset="0"/>
              </a:rPr>
              <a:t>3</a:t>
            </a:r>
            <a:r>
              <a:rPr lang="es-MX" dirty="0" smtClean="0">
                <a:latin typeface="Arial" panose="020B0604020202020204" pitchFamily="34" charset="0"/>
                <a:cs typeface="Arial" panose="020B0604020202020204" pitchFamily="34" charset="0"/>
              </a:rPr>
              <a:t>.	Verificación del avance de los proyectos con los funcionarios asignados como responsables de los mismos.</a:t>
            </a:r>
          </a:p>
          <a:p>
            <a:pPr algn="just"/>
            <a:endParaRPr lang="es-MX" dirty="0" smtClean="0">
              <a:latin typeface="Arial" panose="020B0604020202020204" pitchFamily="34" charset="0"/>
              <a:cs typeface="Arial" panose="020B0604020202020204" pitchFamily="34" charset="0"/>
            </a:endParaRPr>
          </a:p>
          <a:p>
            <a:pPr algn="just"/>
            <a:endParaRPr lang="es-MX" sz="3400" b="1" dirty="0">
              <a:latin typeface="+mj-lt"/>
            </a:endParaRPr>
          </a:p>
          <a:p>
            <a:pPr algn="ctr"/>
            <a:endParaRPr lang="es-MX" sz="3400" b="1" dirty="0" smtClean="0">
              <a:latin typeface="+mj-lt"/>
            </a:endParaRPr>
          </a:p>
          <a:p>
            <a:pPr algn="ctr"/>
            <a:endParaRPr lang="es-MX" sz="3400" b="1" dirty="0">
              <a:latin typeface="+mj-lt"/>
            </a:endParaRPr>
          </a:p>
          <a:p>
            <a:pPr algn="ctr"/>
            <a:endParaRPr lang="es-CO" sz="3400" b="1" dirty="0">
              <a:latin typeface="+mj-lt"/>
            </a:endParaRPr>
          </a:p>
        </p:txBody>
      </p:sp>
    </p:spTree>
    <p:extLst>
      <p:ext uri="{BB962C8B-B14F-4D97-AF65-F5344CB8AC3E}">
        <p14:creationId xmlns:p14="http://schemas.microsoft.com/office/powerpoint/2010/main" val="4200092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35496" y="350838"/>
            <a:ext cx="9073008" cy="107721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s-CO" sz="3200" dirty="0" smtClean="0">
                <a:latin typeface="Arial" panose="020B0604020202020204" pitchFamily="34" charset="0"/>
                <a:cs typeface="Arial" panose="020B0604020202020204" pitchFamily="34" charset="0"/>
              </a:rPr>
              <a:t>Ejecución </a:t>
            </a:r>
            <a:r>
              <a:rPr lang="es-CO" sz="3200" dirty="0">
                <a:latin typeface="Arial" panose="020B0604020202020204" pitchFamily="34" charset="0"/>
                <a:cs typeface="Arial" panose="020B0604020202020204" pitchFamily="34" charset="0"/>
              </a:rPr>
              <a:t>de </a:t>
            </a:r>
            <a:r>
              <a:rPr lang="es-CO" sz="3200" dirty="0" smtClean="0">
                <a:latin typeface="Arial" panose="020B0604020202020204" pitchFamily="34" charset="0"/>
                <a:cs typeface="Arial" panose="020B0604020202020204" pitchFamily="34" charset="0"/>
              </a:rPr>
              <a:t>Proyectos </a:t>
            </a:r>
            <a:r>
              <a:rPr lang="es-CO" sz="3200" dirty="0">
                <a:latin typeface="Arial" panose="020B0604020202020204" pitchFamily="34" charset="0"/>
                <a:cs typeface="Arial" panose="020B0604020202020204" pitchFamily="34" charset="0"/>
              </a:rPr>
              <a:t>Regulatorios de Carácter </a:t>
            </a:r>
            <a:r>
              <a:rPr lang="es-CO" sz="3200" dirty="0" smtClean="0">
                <a:latin typeface="Arial" panose="020B0604020202020204" pitchFamily="34" charset="0"/>
                <a:cs typeface="Arial" panose="020B0604020202020204" pitchFamily="34" charset="0"/>
              </a:rPr>
              <a:t>General 2016</a:t>
            </a:r>
            <a:endParaRPr lang="es-CO" sz="3200" dirty="0">
              <a:latin typeface="Arial" panose="020B0604020202020204" pitchFamily="34" charset="0"/>
              <a:cs typeface="Arial" panose="020B0604020202020204" pitchFamily="34" charset="0"/>
            </a:endParaRPr>
          </a:p>
        </p:txBody>
      </p:sp>
      <p:graphicFrame>
        <p:nvGraphicFramePr>
          <p:cNvPr id="2" name="1 Gráfico"/>
          <p:cNvGraphicFramePr/>
          <p:nvPr>
            <p:extLst>
              <p:ext uri="{D42A27DB-BD31-4B8C-83A1-F6EECF244321}">
                <p14:modId xmlns:p14="http://schemas.microsoft.com/office/powerpoint/2010/main" val="1605079128"/>
              </p:ext>
            </p:extLst>
          </p:nvPr>
        </p:nvGraphicFramePr>
        <p:xfrm>
          <a:off x="0" y="2276872"/>
          <a:ext cx="9001000" cy="3688184"/>
        </p:xfrm>
        <a:graphic>
          <a:graphicData uri="http://schemas.openxmlformats.org/drawingml/2006/chart">
            <c:chart xmlns:c="http://schemas.openxmlformats.org/drawingml/2006/chart" xmlns:r="http://schemas.openxmlformats.org/officeDocument/2006/relationships" r:id="rId3"/>
          </a:graphicData>
        </a:graphic>
      </p:graphicFrame>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1713384"/>
            <a:ext cx="1169987"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3728" y="1716559"/>
            <a:ext cx="1169987"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23928" y="1748271"/>
            <a:ext cx="1176337"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467545" y="2924944"/>
            <a:ext cx="1025970" cy="246221"/>
          </a:xfrm>
          <a:prstGeom prst="rect">
            <a:avLst/>
          </a:prstGeom>
          <a:noFill/>
        </p:spPr>
        <p:txBody>
          <a:bodyPr wrap="square" rtlCol="0">
            <a:spAutoFit/>
          </a:bodyPr>
          <a:lstStyle/>
          <a:p>
            <a:r>
              <a:rPr lang="es-CO" sz="1000" dirty="0" smtClean="0"/>
              <a:t>R.D. No.749</a:t>
            </a:r>
            <a:endParaRPr lang="es-CO" sz="1000" dirty="0"/>
          </a:p>
        </p:txBody>
      </p:sp>
      <p:sp>
        <p:nvSpPr>
          <p:cNvPr id="10" name="2 CuadroTexto"/>
          <p:cNvSpPr txBox="1"/>
          <p:nvPr/>
        </p:nvSpPr>
        <p:spPr>
          <a:xfrm>
            <a:off x="5796136" y="2924944"/>
            <a:ext cx="881470" cy="246186"/>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CO" sz="1000" dirty="0" smtClean="0">
                <a:latin typeface="Arial" panose="020B0604020202020204" pitchFamily="34" charset="0"/>
                <a:cs typeface="Arial" panose="020B0604020202020204" pitchFamily="34" charset="0"/>
              </a:rPr>
              <a:t>R.D. No.759</a:t>
            </a:r>
            <a:endParaRPr lang="es-CO" sz="1000" dirty="0">
              <a:latin typeface="Arial" panose="020B0604020202020204" pitchFamily="34" charset="0"/>
              <a:cs typeface="Arial" panose="020B0604020202020204" pitchFamily="34" charset="0"/>
            </a:endParaRPr>
          </a:p>
        </p:txBody>
      </p:sp>
      <p:sp>
        <p:nvSpPr>
          <p:cNvPr id="11" name="2 CuadroTexto"/>
          <p:cNvSpPr txBox="1"/>
          <p:nvPr/>
        </p:nvSpPr>
        <p:spPr>
          <a:xfrm>
            <a:off x="4038974" y="2924944"/>
            <a:ext cx="923052" cy="246186"/>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CO" sz="1000" dirty="0" smtClean="0">
                <a:latin typeface="Arial" panose="020B0604020202020204" pitchFamily="34" charset="0"/>
                <a:cs typeface="Arial" panose="020B0604020202020204" pitchFamily="34" charset="0"/>
              </a:rPr>
              <a:t>R.D. No.767</a:t>
            </a:r>
            <a:endParaRPr lang="es-CO" sz="1000" dirty="0">
              <a:latin typeface="Arial" panose="020B0604020202020204" pitchFamily="34" charset="0"/>
              <a:cs typeface="Arial" panose="020B0604020202020204" pitchFamily="34" charset="0"/>
            </a:endParaRPr>
          </a:p>
        </p:txBody>
      </p:sp>
      <p:sp>
        <p:nvSpPr>
          <p:cNvPr id="12" name="2 CuadroTexto"/>
          <p:cNvSpPr txBox="1"/>
          <p:nvPr/>
        </p:nvSpPr>
        <p:spPr>
          <a:xfrm>
            <a:off x="7609388" y="2924944"/>
            <a:ext cx="923052" cy="246186"/>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CO" sz="1000" dirty="0" smtClean="0">
                <a:latin typeface="Arial" panose="020B0604020202020204" pitchFamily="34" charset="0"/>
                <a:cs typeface="Arial" panose="020B0604020202020204" pitchFamily="34" charset="0"/>
              </a:rPr>
              <a:t>R.D. No.768</a:t>
            </a:r>
            <a:endParaRPr lang="es-CO" sz="1000" dirty="0">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6"/>
          <a:stretch>
            <a:fillRect/>
          </a:stretch>
        </p:blipFill>
        <p:spPr>
          <a:xfrm>
            <a:off x="5689095" y="1710209"/>
            <a:ext cx="1201016" cy="506012"/>
          </a:xfrm>
          <a:prstGeom prst="rect">
            <a:avLst/>
          </a:prstGeom>
        </p:spPr>
      </p:pic>
      <p:pic>
        <p:nvPicPr>
          <p:cNvPr id="15" name="Imagen 14"/>
          <p:cNvPicPr>
            <a:picLocks noChangeAspect="1"/>
          </p:cNvPicPr>
          <p:nvPr/>
        </p:nvPicPr>
        <p:blipFill>
          <a:blip r:embed="rId6"/>
          <a:stretch>
            <a:fillRect/>
          </a:stretch>
        </p:blipFill>
        <p:spPr>
          <a:xfrm>
            <a:off x="7478941" y="1699830"/>
            <a:ext cx="1201016" cy="506012"/>
          </a:xfrm>
          <a:prstGeom prst="rect">
            <a:avLst/>
          </a:prstGeom>
        </p:spPr>
      </p:pic>
    </p:spTree>
    <p:extLst>
      <p:ext uri="{BB962C8B-B14F-4D97-AF65-F5344CB8AC3E}">
        <p14:creationId xmlns:p14="http://schemas.microsoft.com/office/powerpoint/2010/main" val="3130666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35496" y="350838"/>
            <a:ext cx="9073008" cy="107721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s-CO" sz="3200" dirty="0">
                <a:latin typeface="Arial" panose="020B0604020202020204" pitchFamily="34" charset="0"/>
                <a:cs typeface="Arial" panose="020B0604020202020204" pitchFamily="34" charset="0"/>
              </a:rPr>
              <a:t>Ejecución de Proyectos Regulatorios de Carácter General 2016</a:t>
            </a:r>
          </a:p>
        </p:txBody>
      </p:sp>
      <p:graphicFrame>
        <p:nvGraphicFramePr>
          <p:cNvPr id="2" name="1 Gráfico"/>
          <p:cNvGraphicFramePr/>
          <p:nvPr>
            <p:extLst>
              <p:ext uri="{D42A27DB-BD31-4B8C-83A1-F6EECF244321}">
                <p14:modId xmlns:p14="http://schemas.microsoft.com/office/powerpoint/2010/main" val="3617402071"/>
              </p:ext>
            </p:extLst>
          </p:nvPr>
        </p:nvGraphicFramePr>
        <p:xfrm>
          <a:off x="7987" y="2276872"/>
          <a:ext cx="9001000" cy="3688184"/>
        </p:xfrm>
        <a:graphic>
          <a:graphicData uri="http://schemas.openxmlformats.org/drawingml/2006/chart">
            <c:chart xmlns:c="http://schemas.openxmlformats.org/drawingml/2006/chart" xmlns:r="http://schemas.openxmlformats.org/officeDocument/2006/relationships" r:id="rId3"/>
          </a:graphicData>
        </a:graphic>
      </p:graphicFrame>
      <p:sp>
        <p:nvSpPr>
          <p:cNvPr id="10" name="15 CuadroTexto"/>
          <p:cNvSpPr txBox="1"/>
          <p:nvPr/>
        </p:nvSpPr>
        <p:spPr>
          <a:xfrm>
            <a:off x="467544" y="1719858"/>
            <a:ext cx="1152128" cy="461665"/>
          </a:xfrm>
          <a:prstGeom prst="rect">
            <a:avLst/>
          </a:prstGeom>
          <a:noFill/>
        </p:spPr>
        <p:txBody>
          <a:bodyPr wrap="square" rtlCol="0">
            <a:spAutoFit/>
          </a:bodyPr>
          <a:lstStyle/>
          <a:p>
            <a:r>
              <a:rPr lang="es-CO" sz="1200" dirty="0" smtClean="0"/>
              <a:t>Vencimiento IV Trimestre</a:t>
            </a:r>
            <a:endParaRPr lang="es-CO" sz="1200" dirty="0"/>
          </a:p>
        </p:txBody>
      </p:sp>
      <p:sp>
        <p:nvSpPr>
          <p:cNvPr id="14" name="15 CuadroTexto"/>
          <p:cNvSpPr txBox="1"/>
          <p:nvPr/>
        </p:nvSpPr>
        <p:spPr>
          <a:xfrm>
            <a:off x="2195736" y="1700808"/>
            <a:ext cx="1152128" cy="461665"/>
          </a:xfrm>
          <a:prstGeom prst="rect">
            <a:avLst/>
          </a:prstGeom>
          <a:noFill/>
        </p:spPr>
        <p:txBody>
          <a:bodyPr wrap="square" rtlCol="0">
            <a:spAutoFit/>
          </a:bodyPr>
          <a:lstStyle/>
          <a:p>
            <a:r>
              <a:rPr lang="es-CO" sz="1200" dirty="0" smtClean="0"/>
              <a:t>Vencimiento IV Trimestre</a:t>
            </a:r>
            <a:endParaRPr lang="es-CO" sz="1200" dirty="0"/>
          </a:p>
        </p:txBody>
      </p:sp>
      <p:sp>
        <p:nvSpPr>
          <p:cNvPr id="15" name="15 CuadroTexto"/>
          <p:cNvSpPr txBox="1"/>
          <p:nvPr/>
        </p:nvSpPr>
        <p:spPr>
          <a:xfrm>
            <a:off x="3923928" y="1700808"/>
            <a:ext cx="1152128" cy="461665"/>
          </a:xfrm>
          <a:prstGeom prst="rect">
            <a:avLst/>
          </a:prstGeom>
          <a:noFill/>
        </p:spPr>
        <p:txBody>
          <a:bodyPr wrap="square" rtlCol="0">
            <a:spAutoFit/>
          </a:bodyPr>
          <a:lstStyle/>
          <a:p>
            <a:r>
              <a:rPr lang="es-CO" sz="1200" dirty="0" smtClean="0"/>
              <a:t>Vencimiento IV Trimestre</a:t>
            </a:r>
            <a:endParaRPr lang="es-CO" sz="1200" dirty="0"/>
          </a:p>
        </p:txBody>
      </p:sp>
      <p:sp>
        <p:nvSpPr>
          <p:cNvPr id="16" name="2 CuadroTexto"/>
          <p:cNvSpPr txBox="1"/>
          <p:nvPr/>
        </p:nvSpPr>
        <p:spPr>
          <a:xfrm>
            <a:off x="4103948" y="2924951"/>
            <a:ext cx="936104" cy="2160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CO" sz="1100" dirty="0" smtClean="0"/>
              <a:t>R.D. N° 775</a:t>
            </a:r>
            <a:endParaRPr lang="es-CO" sz="1100" dirty="0"/>
          </a:p>
        </p:txBody>
      </p:sp>
      <p:sp>
        <p:nvSpPr>
          <p:cNvPr id="17" name="15 CuadroTexto"/>
          <p:cNvSpPr txBox="1"/>
          <p:nvPr/>
        </p:nvSpPr>
        <p:spPr>
          <a:xfrm>
            <a:off x="5724128" y="1700808"/>
            <a:ext cx="1152128" cy="461665"/>
          </a:xfrm>
          <a:prstGeom prst="rect">
            <a:avLst/>
          </a:prstGeom>
          <a:noFill/>
        </p:spPr>
        <p:txBody>
          <a:bodyPr wrap="square" rtlCol="0">
            <a:spAutoFit/>
          </a:bodyPr>
          <a:lstStyle/>
          <a:p>
            <a:r>
              <a:rPr lang="es-CO" sz="1200" dirty="0" smtClean="0"/>
              <a:t>Vencimiento IV Trimestre</a:t>
            </a:r>
            <a:endParaRPr lang="es-CO" sz="1200" dirty="0"/>
          </a:p>
        </p:txBody>
      </p:sp>
      <p:sp>
        <p:nvSpPr>
          <p:cNvPr id="18" name="2 CuadroTexto"/>
          <p:cNvSpPr txBox="1"/>
          <p:nvPr/>
        </p:nvSpPr>
        <p:spPr>
          <a:xfrm>
            <a:off x="5868144" y="2924944"/>
            <a:ext cx="936104" cy="2160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CO" sz="1100" dirty="0" smtClean="0"/>
              <a:t>R.D. N° 779</a:t>
            </a:r>
            <a:endParaRPr lang="es-CO" sz="1100" dirty="0"/>
          </a:p>
        </p:txBody>
      </p:sp>
      <p:sp>
        <p:nvSpPr>
          <p:cNvPr id="19" name="15 CuadroTexto"/>
          <p:cNvSpPr txBox="1"/>
          <p:nvPr/>
        </p:nvSpPr>
        <p:spPr>
          <a:xfrm>
            <a:off x="7452320" y="1700808"/>
            <a:ext cx="1152128" cy="461665"/>
          </a:xfrm>
          <a:prstGeom prst="rect">
            <a:avLst/>
          </a:prstGeom>
          <a:noFill/>
        </p:spPr>
        <p:txBody>
          <a:bodyPr wrap="square" rtlCol="0">
            <a:spAutoFit/>
          </a:bodyPr>
          <a:lstStyle/>
          <a:p>
            <a:r>
              <a:rPr lang="es-CO" sz="1200" dirty="0" smtClean="0"/>
              <a:t>Vencimiento IV Trimestre</a:t>
            </a:r>
            <a:endParaRPr lang="es-CO" sz="1200" dirty="0"/>
          </a:p>
        </p:txBody>
      </p:sp>
      <p:sp>
        <p:nvSpPr>
          <p:cNvPr id="20" name="2 CuadroTexto"/>
          <p:cNvSpPr txBox="1"/>
          <p:nvPr/>
        </p:nvSpPr>
        <p:spPr>
          <a:xfrm>
            <a:off x="7596336" y="2924944"/>
            <a:ext cx="936104" cy="2160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CO" sz="1100" dirty="0" smtClean="0"/>
              <a:t>R.T. N° 774</a:t>
            </a:r>
            <a:endParaRPr lang="es-CO" sz="1100" dirty="0"/>
          </a:p>
        </p:txBody>
      </p:sp>
    </p:spTree>
    <p:extLst>
      <p:ext uri="{BB962C8B-B14F-4D97-AF65-F5344CB8AC3E}">
        <p14:creationId xmlns:p14="http://schemas.microsoft.com/office/powerpoint/2010/main" val="2142457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35496" y="350838"/>
            <a:ext cx="9073008" cy="107721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s-CO" sz="3200" dirty="0">
                <a:latin typeface="Arial" panose="020B0604020202020204" pitchFamily="34" charset="0"/>
                <a:cs typeface="Arial" panose="020B0604020202020204" pitchFamily="34" charset="0"/>
              </a:rPr>
              <a:t>Ejecución de Proyectos Regulatorios de Carácter General 2016</a:t>
            </a:r>
          </a:p>
        </p:txBody>
      </p:sp>
      <p:graphicFrame>
        <p:nvGraphicFramePr>
          <p:cNvPr id="2" name="1 Gráfico"/>
          <p:cNvGraphicFramePr/>
          <p:nvPr>
            <p:extLst>
              <p:ext uri="{D42A27DB-BD31-4B8C-83A1-F6EECF244321}">
                <p14:modId xmlns:p14="http://schemas.microsoft.com/office/powerpoint/2010/main" val="2600203264"/>
              </p:ext>
            </p:extLst>
          </p:nvPr>
        </p:nvGraphicFramePr>
        <p:xfrm>
          <a:off x="107503" y="2348880"/>
          <a:ext cx="8856985" cy="3616176"/>
        </p:xfrm>
        <a:graphic>
          <a:graphicData uri="http://schemas.openxmlformats.org/drawingml/2006/chart">
            <c:chart xmlns:c="http://schemas.openxmlformats.org/drawingml/2006/chart" xmlns:r="http://schemas.openxmlformats.org/officeDocument/2006/relationships" r:id="rId3"/>
          </a:graphicData>
        </a:graphic>
      </p:graphicFrame>
      <p:pic>
        <p:nvPicPr>
          <p:cNvPr id="3" name="Imagen 2"/>
          <p:cNvPicPr>
            <a:picLocks noChangeAspect="1"/>
          </p:cNvPicPr>
          <p:nvPr/>
        </p:nvPicPr>
        <p:blipFill>
          <a:blip r:embed="rId4"/>
          <a:stretch>
            <a:fillRect/>
          </a:stretch>
        </p:blipFill>
        <p:spPr>
          <a:xfrm>
            <a:off x="755460" y="1700808"/>
            <a:ext cx="1152244" cy="506012"/>
          </a:xfrm>
          <a:prstGeom prst="rect">
            <a:avLst/>
          </a:prstGeom>
        </p:spPr>
      </p:pic>
      <p:sp>
        <p:nvSpPr>
          <p:cNvPr id="11" name="1 CuadroTexto"/>
          <p:cNvSpPr txBox="1"/>
          <p:nvPr/>
        </p:nvSpPr>
        <p:spPr>
          <a:xfrm>
            <a:off x="3055207" y="2996951"/>
            <a:ext cx="1008112" cy="2160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CO" dirty="0" smtClean="0">
                <a:latin typeface="+mj-lt"/>
                <a:cs typeface="Arial" panose="020B0604020202020204" pitchFamily="34" charset="0"/>
              </a:rPr>
              <a:t>R.D. N° 778</a:t>
            </a:r>
            <a:endParaRPr lang="es-CO" dirty="0">
              <a:latin typeface="+mj-lt"/>
              <a:cs typeface="Arial" panose="020B0604020202020204" pitchFamily="34" charset="0"/>
            </a:endParaRPr>
          </a:p>
        </p:txBody>
      </p:sp>
      <p:pic>
        <p:nvPicPr>
          <p:cNvPr id="13" name="Imagen 12"/>
          <p:cNvPicPr>
            <a:picLocks noChangeAspect="1"/>
          </p:cNvPicPr>
          <p:nvPr/>
        </p:nvPicPr>
        <p:blipFill>
          <a:blip r:embed="rId4"/>
          <a:stretch>
            <a:fillRect/>
          </a:stretch>
        </p:blipFill>
        <p:spPr>
          <a:xfrm>
            <a:off x="2915816" y="1700808"/>
            <a:ext cx="1152244" cy="506012"/>
          </a:xfrm>
          <a:prstGeom prst="rect">
            <a:avLst/>
          </a:prstGeom>
        </p:spPr>
      </p:pic>
      <p:pic>
        <p:nvPicPr>
          <p:cNvPr id="17" name="Imagen 16"/>
          <p:cNvPicPr>
            <a:picLocks noChangeAspect="1"/>
          </p:cNvPicPr>
          <p:nvPr/>
        </p:nvPicPr>
        <p:blipFill>
          <a:blip r:embed="rId4"/>
          <a:stretch>
            <a:fillRect/>
          </a:stretch>
        </p:blipFill>
        <p:spPr>
          <a:xfrm>
            <a:off x="5148064" y="1700808"/>
            <a:ext cx="1152244" cy="506012"/>
          </a:xfrm>
          <a:prstGeom prst="rect">
            <a:avLst/>
          </a:prstGeom>
        </p:spPr>
      </p:pic>
      <p:sp>
        <p:nvSpPr>
          <p:cNvPr id="18" name="1 CuadroTexto"/>
          <p:cNvSpPr txBox="1"/>
          <p:nvPr/>
        </p:nvSpPr>
        <p:spPr>
          <a:xfrm>
            <a:off x="5245993" y="2996951"/>
            <a:ext cx="1008112" cy="2160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CO" dirty="0" smtClean="0">
                <a:latin typeface="+mj-lt"/>
                <a:cs typeface="Arial" panose="020B0604020202020204" pitchFamily="34" charset="0"/>
              </a:rPr>
              <a:t>R.D. N° 781</a:t>
            </a:r>
            <a:endParaRPr lang="es-CO" dirty="0">
              <a:latin typeface="+mj-lt"/>
              <a:cs typeface="Arial" panose="020B0604020202020204" pitchFamily="34" charset="0"/>
            </a:endParaRPr>
          </a:p>
        </p:txBody>
      </p:sp>
      <p:pic>
        <p:nvPicPr>
          <p:cNvPr id="19" name="Imagen 18"/>
          <p:cNvPicPr>
            <a:picLocks noChangeAspect="1"/>
          </p:cNvPicPr>
          <p:nvPr/>
        </p:nvPicPr>
        <p:blipFill>
          <a:blip r:embed="rId4"/>
          <a:stretch>
            <a:fillRect/>
          </a:stretch>
        </p:blipFill>
        <p:spPr>
          <a:xfrm>
            <a:off x="7308304" y="1700808"/>
            <a:ext cx="1152244" cy="506012"/>
          </a:xfrm>
          <a:prstGeom prst="rect">
            <a:avLst/>
          </a:prstGeom>
        </p:spPr>
      </p:pic>
      <p:sp>
        <p:nvSpPr>
          <p:cNvPr id="20" name="1 CuadroTexto"/>
          <p:cNvSpPr txBox="1"/>
          <p:nvPr/>
        </p:nvSpPr>
        <p:spPr>
          <a:xfrm>
            <a:off x="7452320" y="2996952"/>
            <a:ext cx="1008112" cy="2160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CO" dirty="0" smtClean="0">
                <a:latin typeface="+mj-lt"/>
                <a:cs typeface="Arial" panose="020B0604020202020204" pitchFamily="34" charset="0"/>
              </a:rPr>
              <a:t>R.D. N° 783</a:t>
            </a:r>
            <a:endParaRPr lang="es-CO" dirty="0">
              <a:latin typeface="+mj-lt"/>
              <a:cs typeface="Arial" panose="020B0604020202020204" pitchFamily="34" charset="0"/>
            </a:endParaRPr>
          </a:p>
        </p:txBody>
      </p:sp>
    </p:spTree>
    <p:extLst>
      <p:ext uri="{BB962C8B-B14F-4D97-AF65-F5344CB8AC3E}">
        <p14:creationId xmlns:p14="http://schemas.microsoft.com/office/powerpoint/2010/main" val="2131994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35496" y="350838"/>
            <a:ext cx="9108504" cy="61555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s-CO" sz="3400" dirty="0" smtClean="0">
                <a:latin typeface="Arial" panose="020B0604020202020204" pitchFamily="34" charset="0"/>
                <a:cs typeface="Arial" panose="020B0604020202020204" pitchFamily="34" charset="0"/>
              </a:rPr>
              <a:t>Ejecución Agenda Regulatoria Indicativa 2016</a:t>
            </a:r>
            <a:endParaRPr lang="es-CO" sz="3400" dirty="0">
              <a:latin typeface="Arial" panose="020B0604020202020204" pitchFamily="34" charset="0"/>
              <a:cs typeface="Arial" panose="020B0604020202020204" pitchFamily="34" charset="0"/>
            </a:endParaRPr>
          </a:p>
        </p:txBody>
      </p:sp>
      <p:graphicFrame>
        <p:nvGraphicFramePr>
          <p:cNvPr id="3" name="2 Gráfico"/>
          <p:cNvGraphicFramePr/>
          <p:nvPr>
            <p:extLst>
              <p:ext uri="{D42A27DB-BD31-4B8C-83A1-F6EECF244321}">
                <p14:modId xmlns:p14="http://schemas.microsoft.com/office/powerpoint/2010/main" val="4256220936"/>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2168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35496" y="350838"/>
            <a:ext cx="9073008" cy="107721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s-CO" sz="3200" dirty="0" smtClean="0">
                <a:latin typeface="Arial" panose="020B0604020202020204" pitchFamily="34" charset="0"/>
                <a:cs typeface="Arial" panose="020B0604020202020204" pitchFamily="34" charset="0"/>
              </a:rPr>
              <a:t>Conclusiones de la verificación del cumplimiento de la Agenda Regulatoria 2016</a:t>
            </a:r>
            <a:endParaRPr lang="es-CO" sz="3200" dirty="0">
              <a:latin typeface="Arial" panose="020B0604020202020204" pitchFamily="34" charset="0"/>
              <a:cs typeface="Arial" panose="020B0604020202020204" pitchFamily="34" charset="0"/>
            </a:endParaRPr>
          </a:p>
        </p:txBody>
      </p:sp>
      <p:graphicFrame>
        <p:nvGraphicFramePr>
          <p:cNvPr id="4" name="3 Diagrama"/>
          <p:cNvGraphicFramePr/>
          <p:nvPr>
            <p:extLst>
              <p:ext uri="{D42A27DB-BD31-4B8C-83A1-F6EECF244321}">
                <p14:modId xmlns:p14="http://schemas.microsoft.com/office/powerpoint/2010/main" val="4091594081"/>
              </p:ext>
            </p:extLst>
          </p:nvPr>
        </p:nvGraphicFramePr>
        <p:xfrm>
          <a:off x="35496" y="1397000"/>
          <a:ext cx="8928992"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182641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35496" y="350838"/>
            <a:ext cx="9073008" cy="107721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lvl="0"/>
            <a:r>
              <a:rPr lang="es-ES" sz="3200" dirty="0" smtClean="0">
                <a:solidFill>
                  <a:schemeClr val="tx1"/>
                </a:solidFill>
                <a:latin typeface="Arial" panose="020B0604020202020204" pitchFamily="34" charset="0"/>
                <a:cs typeface="Arial" panose="020B0604020202020204" pitchFamily="34" charset="0"/>
              </a:rPr>
              <a:t>Modificación Agenda según Sesión </a:t>
            </a:r>
            <a:r>
              <a:rPr lang="es-ES" sz="3200" dirty="0">
                <a:solidFill>
                  <a:schemeClr val="tx1"/>
                </a:solidFill>
                <a:latin typeface="Arial" panose="020B0604020202020204" pitchFamily="34" charset="0"/>
                <a:cs typeface="Arial" panose="020B0604020202020204" pitchFamily="34" charset="0"/>
              </a:rPr>
              <a:t>de Comisión Ordinaria Nº 226 del 15 de septiembre de 2016.</a:t>
            </a:r>
            <a:endParaRPr lang="es-ES" sz="3200" dirty="0"/>
          </a:p>
        </p:txBody>
      </p:sp>
      <p:graphicFrame>
        <p:nvGraphicFramePr>
          <p:cNvPr id="2" name="Tabla 1"/>
          <p:cNvGraphicFramePr>
            <a:graphicFrameLocks noGrp="1"/>
          </p:cNvGraphicFramePr>
          <p:nvPr>
            <p:extLst>
              <p:ext uri="{D42A27DB-BD31-4B8C-83A1-F6EECF244321}">
                <p14:modId xmlns:p14="http://schemas.microsoft.com/office/powerpoint/2010/main" val="2508059860"/>
              </p:ext>
            </p:extLst>
          </p:nvPr>
        </p:nvGraphicFramePr>
        <p:xfrm>
          <a:off x="179512" y="1628799"/>
          <a:ext cx="8856983" cy="4320480"/>
        </p:xfrm>
        <a:graphic>
          <a:graphicData uri="http://schemas.openxmlformats.org/drawingml/2006/table">
            <a:tbl>
              <a:tblPr/>
              <a:tblGrid>
                <a:gridCol w="797926">
                  <a:extLst>
                    <a:ext uri="{9D8B030D-6E8A-4147-A177-3AD203B41FA5}">
                      <a16:colId xmlns:a16="http://schemas.microsoft.com/office/drawing/2014/main" val="549250011"/>
                    </a:ext>
                  </a:extLst>
                </a:gridCol>
                <a:gridCol w="3205005">
                  <a:extLst>
                    <a:ext uri="{9D8B030D-6E8A-4147-A177-3AD203B41FA5}">
                      <a16:colId xmlns:a16="http://schemas.microsoft.com/office/drawing/2014/main" val="945267140"/>
                    </a:ext>
                  </a:extLst>
                </a:gridCol>
                <a:gridCol w="797926">
                  <a:extLst>
                    <a:ext uri="{9D8B030D-6E8A-4147-A177-3AD203B41FA5}">
                      <a16:colId xmlns:a16="http://schemas.microsoft.com/office/drawing/2014/main" val="1225497973"/>
                    </a:ext>
                  </a:extLst>
                </a:gridCol>
                <a:gridCol w="797926">
                  <a:extLst>
                    <a:ext uri="{9D8B030D-6E8A-4147-A177-3AD203B41FA5}">
                      <a16:colId xmlns:a16="http://schemas.microsoft.com/office/drawing/2014/main" val="983642531"/>
                    </a:ext>
                  </a:extLst>
                </a:gridCol>
                <a:gridCol w="3258200">
                  <a:extLst>
                    <a:ext uri="{9D8B030D-6E8A-4147-A177-3AD203B41FA5}">
                      <a16:colId xmlns:a16="http://schemas.microsoft.com/office/drawing/2014/main" val="4237187466"/>
                    </a:ext>
                  </a:extLst>
                </a:gridCol>
              </a:tblGrid>
              <a:tr h="276751">
                <a:tc gridSpan="2">
                  <a:txBody>
                    <a:bodyPr/>
                    <a:lstStyle/>
                    <a:p>
                      <a:pPr algn="ctr" fontAlgn="b"/>
                      <a:r>
                        <a:rPr lang="es-ES" sz="1400" b="1" i="0" u="none" strike="noStrike" dirty="0">
                          <a:solidFill>
                            <a:srgbClr val="000000"/>
                          </a:solidFill>
                          <a:effectLst/>
                          <a:latin typeface="Calibri" panose="020F0502020204030204" pitchFamily="34" charset="0"/>
                        </a:rPr>
                        <a:t>APLAZADOS</a:t>
                      </a:r>
                    </a:p>
                  </a:txBody>
                  <a:tcPr marL="9268" marR="9268" marT="9268"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l" fontAlgn="b"/>
                      <a:endParaRPr lang="es-ES" sz="1100" b="0" i="0" u="none" strike="noStrike">
                        <a:solidFill>
                          <a:srgbClr val="000000"/>
                        </a:solidFill>
                        <a:effectLst/>
                        <a:latin typeface="Calibri" panose="020F0502020204030204" pitchFamily="34" charset="0"/>
                      </a:endParaRPr>
                    </a:p>
                  </a:txBody>
                  <a:tcPr marL="9268" marR="9268" marT="9268" marB="0" anchor="b">
                    <a:lnL>
                      <a:noFill/>
                    </a:lnL>
                    <a:lnR>
                      <a:noFill/>
                    </a:lnR>
                    <a:lnT>
                      <a:noFill/>
                    </a:lnT>
                    <a:lnB>
                      <a:noFill/>
                    </a:lnB>
                  </a:tcPr>
                </a:tc>
                <a:tc gridSpan="2">
                  <a:txBody>
                    <a:bodyPr/>
                    <a:lstStyle/>
                    <a:p>
                      <a:pPr algn="ctr" fontAlgn="b"/>
                      <a:r>
                        <a:rPr lang="es-ES" sz="1400" b="1" i="0" u="none" strike="noStrike" dirty="0">
                          <a:solidFill>
                            <a:srgbClr val="000000"/>
                          </a:solidFill>
                          <a:effectLst/>
                          <a:latin typeface="Calibri" panose="020F0502020204030204" pitchFamily="34" charset="0"/>
                        </a:rPr>
                        <a:t>NUEVOS</a:t>
                      </a:r>
                    </a:p>
                  </a:txBody>
                  <a:tcPr marL="9268" marR="9268" marT="9268"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s-ES"/>
                    </a:p>
                  </a:txBody>
                  <a:tcPr/>
                </a:tc>
                <a:extLst>
                  <a:ext uri="{0D108BD9-81ED-4DB2-BD59-A6C34878D82A}">
                    <a16:rowId xmlns:a16="http://schemas.microsoft.com/office/drawing/2014/main" val="736677186"/>
                  </a:ext>
                </a:extLst>
              </a:tr>
              <a:tr h="794921">
                <a:tc>
                  <a:txBody>
                    <a:bodyPr/>
                    <a:lstStyle/>
                    <a:p>
                      <a:pPr algn="ctr" fontAlgn="ctr"/>
                      <a:r>
                        <a:rPr lang="es-ES" sz="1000" b="1" i="0" u="none" strike="noStrike">
                          <a:solidFill>
                            <a:srgbClr val="000000"/>
                          </a:solidFill>
                          <a:effectLst/>
                          <a:latin typeface="Arial" panose="020B0604020202020204" pitchFamily="34" charset="0"/>
                        </a:rPr>
                        <a:t>1</a:t>
                      </a:r>
                    </a:p>
                  </a:txBody>
                  <a:tcPr marL="9268" marR="9268" marT="92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auto"/>
                      <a:r>
                        <a:rPr lang="es-CO" sz="1100" b="0" i="0" u="none" strike="noStrike" dirty="0">
                          <a:solidFill>
                            <a:srgbClr val="000000"/>
                          </a:solidFill>
                          <a:effectLst/>
                          <a:latin typeface="Arial" panose="020B0604020202020204" pitchFamily="34" charset="0"/>
                        </a:rPr>
                        <a:t>ACUEDUCTO. Revisión de las Resoluciones CRA 201 de 2001 y CRA 315 de 2005, para grandes prestadores de acueducto y alcantarillado. (Indicadores – clasificación por nivel de riesgo)</a:t>
                      </a:r>
                    </a:p>
                  </a:txBody>
                  <a:tcPr marL="9268" marR="9268" marT="92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s-ES" sz="1100" b="0" i="0" u="none" strike="noStrike">
                        <a:solidFill>
                          <a:srgbClr val="000000"/>
                        </a:solidFill>
                        <a:effectLst/>
                        <a:latin typeface="Calibri" panose="020F0502020204030204" pitchFamily="34" charset="0"/>
                      </a:endParaRPr>
                    </a:p>
                  </a:txBody>
                  <a:tcPr marL="9268" marR="9268" marT="92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s-ES" sz="1000" b="1" i="0" u="none" strike="noStrike">
                          <a:solidFill>
                            <a:srgbClr val="000000"/>
                          </a:solidFill>
                          <a:effectLst/>
                          <a:latin typeface="Arial" panose="020B0604020202020204" pitchFamily="34" charset="0"/>
                        </a:rPr>
                        <a:t>1</a:t>
                      </a:r>
                    </a:p>
                  </a:txBody>
                  <a:tcPr marL="9268" marR="9268" marT="92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auto"/>
                      <a:r>
                        <a:rPr lang="es-CO" sz="1100" b="0" i="0" u="none" strike="noStrike" dirty="0">
                          <a:solidFill>
                            <a:srgbClr val="000000"/>
                          </a:solidFill>
                          <a:effectLst/>
                          <a:latin typeface="Arial" panose="020B0604020202020204" pitchFamily="34" charset="0"/>
                        </a:rPr>
                        <a:t>Modificación del Anexo II de la Resolución CRA 688 de 2014, modificado y adicionado por el artículo 47 de la Resolución CRA 735 de 2015.</a:t>
                      </a:r>
                    </a:p>
                  </a:txBody>
                  <a:tcPr marL="9268" marR="9268" marT="92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6643342"/>
                  </a:ext>
                </a:extLst>
              </a:tr>
              <a:tr h="403221">
                <a:tc>
                  <a:txBody>
                    <a:bodyPr/>
                    <a:lstStyle/>
                    <a:p>
                      <a:pPr algn="ctr" fontAlgn="ctr"/>
                      <a:r>
                        <a:rPr lang="es-ES" sz="1000" b="1" i="0" u="none" strike="noStrike">
                          <a:solidFill>
                            <a:srgbClr val="000000"/>
                          </a:solidFill>
                          <a:effectLst/>
                          <a:latin typeface="Arial" panose="020B0604020202020204" pitchFamily="34" charset="0"/>
                        </a:rPr>
                        <a:t>2</a:t>
                      </a:r>
                    </a:p>
                  </a:txBody>
                  <a:tcPr marL="9268" marR="9268" marT="92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auto"/>
                      <a:r>
                        <a:rPr lang="es-CO" sz="1100" b="0" i="0" u="none" strike="noStrike" dirty="0">
                          <a:solidFill>
                            <a:srgbClr val="000000"/>
                          </a:solidFill>
                          <a:effectLst/>
                          <a:latin typeface="Arial" panose="020B0604020202020204" pitchFamily="34" charset="0"/>
                        </a:rPr>
                        <a:t>ACUEDUCTO. Revisión de las Resoluciones CRA 628 y 633 de 2013. (mercado regional) </a:t>
                      </a:r>
                    </a:p>
                  </a:txBody>
                  <a:tcPr marL="9268" marR="9268" marT="92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s-ES" sz="1100" b="0" i="0" u="none" strike="noStrike" dirty="0">
                        <a:solidFill>
                          <a:srgbClr val="000000"/>
                        </a:solidFill>
                        <a:effectLst/>
                        <a:latin typeface="Calibri" panose="020F0502020204030204" pitchFamily="34" charset="0"/>
                      </a:endParaRPr>
                    </a:p>
                  </a:txBody>
                  <a:tcPr marL="9268" marR="9268" marT="92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s-ES" sz="1000" b="1" i="0" u="none" strike="noStrike" dirty="0">
                          <a:solidFill>
                            <a:srgbClr val="000000"/>
                          </a:solidFill>
                          <a:effectLst/>
                          <a:latin typeface="Arial" panose="020B0604020202020204" pitchFamily="34" charset="0"/>
                        </a:rPr>
                        <a:t>2</a:t>
                      </a:r>
                    </a:p>
                  </a:txBody>
                  <a:tcPr marL="9268" marR="9268" marT="92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auto"/>
                      <a:r>
                        <a:rPr lang="es-ES" sz="1100" b="0" i="0" u="none" strike="noStrike" dirty="0">
                          <a:solidFill>
                            <a:srgbClr val="000000"/>
                          </a:solidFill>
                          <a:effectLst/>
                          <a:latin typeface="Arial" panose="020B0604020202020204" pitchFamily="34" charset="0"/>
                        </a:rPr>
                        <a:t>Reglamentación del consumo suntuario</a:t>
                      </a:r>
                    </a:p>
                  </a:txBody>
                  <a:tcPr marL="9268" marR="9268" marT="92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3353501"/>
                  </a:ext>
                </a:extLst>
              </a:tr>
              <a:tr h="599071">
                <a:tc>
                  <a:txBody>
                    <a:bodyPr/>
                    <a:lstStyle/>
                    <a:p>
                      <a:pPr algn="ctr" fontAlgn="ctr"/>
                      <a:r>
                        <a:rPr lang="es-ES" sz="1000" b="1" i="0" u="none" strike="noStrike">
                          <a:solidFill>
                            <a:srgbClr val="000000"/>
                          </a:solidFill>
                          <a:effectLst/>
                          <a:latin typeface="Arial" panose="020B0604020202020204" pitchFamily="34" charset="0"/>
                        </a:rPr>
                        <a:t>3</a:t>
                      </a:r>
                    </a:p>
                  </a:txBody>
                  <a:tcPr marL="9268" marR="9268" marT="92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auto"/>
                      <a:r>
                        <a:rPr lang="es-CO" sz="1100" b="0" i="0" u="none" strike="noStrike" dirty="0">
                          <a:solidFill>
                            <a:srgbClr val="000000"/>
                          </a:solidFill>
                          <a:effectLst/>
                          <a:latin typeface="Arial" panose="020B0604020202020204" pitchFamily="34" charset="0"/>
                        </a:rPr>
                        <a:t>ASEO. Revisión de las Resoluciones CRA 201 de 2001 y CRA 315 de 2005, para grandes prestadores de aseo. (Indicadores)</a:t>
                      </a:r>
                    </a:p>
                  </a:txBody>
                  <a:tcPr marL="9268" marR="9268" marT="92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s-ES" sz="1100" b="0" i="0" u="none" strike="noStrike" dirty="0">
                        <a:solidFill>
                          <a:srgbClr val="000000"/>
                        </a:solidFill>
                        <a:effectLst/>
                        <a:latin typeface="Calibri" panose="020F0502020204030204" pitchFamily="34" charset="0"/>
                      </a:endParaRPr>
                    </a:p>
                  </a:txBody>
                  <a:tcPr marL="9268" marR="9268" marT="92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s-ES" sz="1000" b="1" i="0" u="none" strike="noStrike">
                          <a:solidFill>
                            <a:srgbClr val="000000"/>
                          </a:solidFill>
                          <a:effectLst/>
                          <a:latin typeface="Arial" panose="020B0604020202020204" pitchFamily="34" charset="0"/>
                        </a:rPr>
                        <a:t>3</a:t>
                      </a:r>
                    </a:p>
                  </a:txBody>
                  <a:tcPr marL="9268" marR="9268" marT="92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auto"/>
                      <a:r>
                        <a:rPr lang="es-ES" sz="1100" b="0" i="0" u="none" strike="noStrike" dirty="0">
                          <a:solidFill>
                            <a:srgbClr val="000000"/>
                          </a:solidFill>
                          <a:effectLst/>
                          <a:latin typeface="Arial" panose="020B0604020202020204" pitchFamily="34" charset="0"/>
                        </a:rPr>
                        <a:t>Distribución CCS</a:t>
                      </a:r>
                    </a:p>
                  </a:txBody>
                  <a:tcPr marL="9268" marR="9268" marT="92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5250535"/>
                  </a:ext>
                </a:extLst>
              </a:tr>
              <a:tr h="599071">
                <a:tc>
                  <a:txBody>
                    <a:bodyPr/>
                    <a:lstStyle/>
                    <a:p>
                      <a:pPr algn="ctr" fontAlgn="ctr"/>
                      <a:r>
                        <a:rPr lang="es-ES" sz="1000" b="1" i="0" u="none" strike="noStrike">
                          <a:solidFill>
                            <a:srgbClr val="000000"/>
                          </a:solidFill>
                          <a:effectLst/>
                          <a:latin typeface="Arial" panose="020B0604020202020204" pitchFamily="34" charset="0"/>
                        </a:rPr>
                        <a:t>4</a:t>
                      </a:r>
                    </a:p>
                  </a:txBody>
                  <a:tcPr marL="9268" marR="9268" marT="92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auto"/>
                      <a:r>
                        <a:rPr lang="es-CO" sz="1100" b="0" i="0" u="none" strike="noStrike" dirty="0">
                          <a:solidFill>
                            <a:srgbClr val="000000"/>
                          </a:solidFill>
                          <a:effectLst/>
                          <a:latin typeface="Arial" panose="020B0604020202020204" pitchFamily="34" charset="0"/>
                        </a:rPr>
                        <a:t>ASEO. Competencia en el servicio público de aseo</a:t>
                      </a:r>
                    </a:p>
                  </a:txBody>
                  <a:tcPr marL="9268" marR="9268" marT="92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s-ES" sz="1100" b="0" i="0" u="none" strike="noStrike">
                        <a:solidFill>
                          <a:srgbClr val="000000"/>
                        </a:solidFill>
                        <a:effectLst/>
                        <a:latin typeface="Calibri" panose="020F0502020204030204" pitchFamily="34" charset="0"/>
                      </a:endParaRPr>
                    </a:p>
                  </a:txBody>
                  <a:tcPr marL="9268" marR="9268" marT="92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s-ES" sz="1000" b="1" i="0" u="none" strike="noStrike">
                          <a:solidFill>
                            <a:srgbClr val="000000"/>
                          </a:solidFill>
                          <a:effectLst/>
                          <a:latin typeface="Arial" panose="020B0604020202020204" pitchFamily="34" charset="0"/>
                        </a:rPr>
                        <a:t>4</a:t>
                      </a:r>
                    </a:p>
                  </a:txBody>
                  <a:tcPr marL="9268" marR="9268" marT="92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auto"/>
                      <a:r>
                        <a:rPr lang="es-CO" sz="1100" b="0" i="0" u="none" strike="noStrike" dirty="0">
                          <a:solidFill>
                            <a:srgbClr val="000000"/>
                          </a:solidFill>
                          <a:effectLst/>
                          <a:latin typeface="Arial" panose="020B0604020202020204" pitchFamily="34" charset="0"/>
                        </a:rPr>
                        <a:t>Desarrollo de las disposiciones contenidas en el Decreto 596 y la Resolución 276 de 2016 en materia de aprovechamiento.</a:t>
                      </a:r>
                    </a:p>
                  </a:txBody>
                  <a:tcPr marL="9268" marR="9268" marT="92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4117735"/>
                  </a:ext>
                </a:extLst>
              </a:tr>
              <a:tr h="403221">
                <a:tc>
                  <a:txBody>
                    <a:bodyPr/>
                    <a:lstStyle/>
                    <a:p>
                      <a:pPr algn="ctr" fontAlgn="ctr"/>
                      <a:r>
                        <a:rPr lang="es-ES" sz="1000" b="1" i="0" u="none" strike="noStrike">
                          <a:solidFill>
                            <a:srgbClr val="000000"/>
                          </a:solidFill>
                          <a:effectLst/>
                          <a:latin typeface="Arial" panose="020B0604020202020204" pitchFamily="34" charset="0"/>
                        </a:rPr>
                        <a:t>5</a:t>
                      </a:r>
                    </a:p>
                  </a:txBody>
                  <a:tcPr marL="9268" marR="9268" marT="92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auto"/>
                      <a:r>
                        <a:rPr lang="es-CO" sz="1100" b="0" i="0" u="none" strike="noStrike" dirty="0">
                          <a:solidFill>
                            <a:srgbClr val="000000"/>
                          </a:solidFill>
                          <a:effectLst/>
                          <a:latin typeface="Arial" panose="020B0604020202020204" pitchFamily="34" charset="0"/>
                        </a:rPr>
                        <a:t>ASEO. Marco tarifario de aseo para pequeños prestadores</a:t>
                      </a:r>
                    </a:p>
                  </a:txBody>
                  <a:tcPr marL="9268" marR="9268" marT="92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s-ES" sz="1100" b="0" i="0" u="none" strike="noStrike">
                        <a:solidFill>
                          <a:srgbClr val="000000"/>
                        </a:solidFill>
                        <a:effectLst/>
                        <a:latin typeface="Calibri" panose="020F0502020204030204" pitchFamily="34" charset="0"/>
                      </a:endParaRPr>
                    </a:p>
                  </a:txBody>
                  <a:tcPr marL="9268" marR="9268" marT="92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s-ES" sz="1000" b="1" i="0" u="none" strike="noStrike">
                          <a:solidFill>
                            <a:srgbClr val="000000"/>
                          </a:solidFill>
                          <a:effectLst/>
                          <a:latin typeface="Arial" panose="020B0604020202020204" pitchFamily="34" charset="0"/>
                        </a:rPr>
                        <a:t>5</a:t>
                      </a:r>
                    </a:p>
                  </a:txBody>
                  <a:tcPr marL="9268" marR="9268" marT="92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auto"/>
                      <a:r>
                        <a:rPr lang="es-ES" sz="1100" b="0" i="0" u="none" strike="noStrike" dirty="0">
                          <a:solidFill>
                            <a:srgbClr val="000000"/>
                          </a:solidFill>
                          <a:effectLst/>
                          <a:latin typeface="Arial" panose="020B0604020202020204" pitchFamily="34" charset="0"/>
                        </a:rPr>
                        <a:t>Entrega a terceros</a:t>
                      </a:r>
                    </a:p>
                  </a:txBody>
                  <a:tcPr marL="9268" marR="9268" marT="92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8995751"/>
                  </a:ext>
                </a:extLst>
              </a:tr>
              <a:tr h="599071">
                <a:tc>
                  <a:txBody>
                    <a:bodyPr/>
                    <a:lstStyle/>
                    <a:p>
                      <a:pPr algn="ctr" fontAlgn="ctr"/>
                      <a:r>
                        <a:rPr lang="es-ES" sz="1000" b="1" i="0" u="none" strike="noStrike">
                          <a:solidFill>
                            <a:srgbClr val="000000"/>
                          </a:solidFill>
                          <a:effectLst/>
                          <a:latin typeface="Arial" panose="020B0604020202020204" pitchFamily="34" charset="0"/>
                        </a:rPr>
                        <a:t>6</a:t>
                      </a:r>
                    </a:p>
                  </a:txBody>
                  <a:tcPr marL="9268" marR="9268" marT="92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auto"/>
                      <a:r>
                        <a:rPr lang="es-ES" sz="1100" b="0" i="0" u="none" strike="noStrike" dirty="0">
                          <a:solidFill>
                            <a:srgbClr val="000000"/>
                          </a:solidFill>
                          <a:effectLst/>
                          <a:latin typeface="Arial" panose="020B0604020202020204" pitchFamily="34" charset="0"/>
                        </a:rPr>
                        <a:t>ASEO. Áreas de Servicio Exclusivo</a:t>
                      </a:r>
                    </a:p>
                  </a:txBody>
                  <a:tcPr marL="9268" marR="9268" marT="92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s-ES" sz="1100" b="0" i="0" u="none" strike="noStrike">
                        <a:solidFill>
                          <a:srgbClr val="000000"/>
                        </a:solidFill>
                        <a:effectLst/>
                        <a:latin typeface="Calibri" panose="020F0502020204030204" pitchFamily="34" charset="0"/>
                      </a:endParaRPr>
                    </a:p>
                  </a:txBody>
                  <a:tcPr marL="9268" marR="9268" marT="92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s-ES" sz="1000" b="1" i="0" u="none" strike="noStrike">
                          <a:solidFill>
                            <a:srgbClr val="000000"/>
                          </a:solidFill>
                          <a:effectLst/>
                          <a:latin typeface="Arial" panose="020B0604020202020204" pitchFamily="34" charset="0"/>
                        </a:rPr>
                        <a:t>6</a:t>
                      </a:r>
                    </a:p>
                  </a:txBody>
                  <a:tcPr marL="9268" marR="9268" marT="92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auto"/>
                      <a:r>
                        <a:rPr lang="es-CO" sz="1100" b="0" i="0" u="none" strike="noStrike" dirty="0">
                          <a:solidFill>
                            <a:srgbClr val="000000"/>
                          </a:solidFill>
                          <a:effectLst/>
                          <a:latin typeface="Arial" panose="020B0604020202020204" pitchFamily="34" charset="0"/>
                        </a:rPr>
                        <a:t>Modificación de la Resolución CRA 359 de 2006 (Pasos directos y excepciones al procedimiento de la </a:t>
                      </a:r>
                      <a:r>
                        <a:rPr lang="es-CO" sz="1100" b="0" i="0" u="none" strike="noStrike" dirty="0" smtClean="0">
                          <a:solidFill>
                            <a:srgbClr val="000000"/>
                          </a:solidFill>
                          <a:effectLst/>
                          <a:latin typeface="Arial" panose="020B0604020202020204" pitchFamily="34" charset="0"/>
                        </a:rPr>
                        <a:t>Resolución </a:t>
                      </a:r>
                      <a:r>
                        <a:rPr lang="es-CO" sz="1100" b="0" i="0" u="none" strike="noStrike" dirty="0">
                          <a:solidFill>
                            <a:srgbClr val="000000"/>
                          </a:solidFill>
                          <a:effectLst/>
                          <a:latin typeface="Arial" panose="020B0604020202020204" pitchFamily="34" charset="0"/>
                        </a:rPr>
                        <a:t>CRA 271 de 2003)</a:t>
                      </a:r>
                    </a:p>
                  </a:txBody>
                  <a:tcPr marL="9268" marR="9268" marT="92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4281184"/>
                  </a:ext>
                </a:extLst>
              </a:tr>
              <a:tr h="241932">
                <a:tc>
                  <a:txBody>
                    <a:bodyPr/>
                    <a:lstStyle/>
                    <a:p>
                      <a:pPr algn="ctr" fontAlgn="ctr"/>
                      <a:r>
                        <a:rPr lang="es-ES" sz="1000" b="1" i="0" u="none" strike="noStrike">
                          <a:solidFill>
                            <a:srgbClr val="000000"/>
                          </a:solidFill>
                          <a:effectLst/>
                          <a:latin typeface="Arial" panose="020B0604020202020204" pitchFamily="34" charset="0"/>
                        </a:rPr>
                        <a:t>7</a:t>
                      </a:r>
                    </a:p>
                  </a:txBody>
                  <a:tcPr marL="9268" marR="9268" marT="92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auto"/>
                      <a:r>
                        <a:rPr lang="es-CO" sz="1100" b="0" i="0" u="none" strike="noStrike" dirty="0">
                          <a:solidFill>
                            <a:srgbClr val="000000"/>
                          </a:solidFill>
                          <a:effectLst/>
                          <a:latin typeface="Arial" panose="020B0604020202020204" pitchFamily="34" charset="0"/>
                        </a:rPr>
                        <a:t>OTROS. Metodología para la fusión de prestadores </a:t>
                      </a:r>
                    </a:p>
                  </a:txBody>
                  <a:tcPr marL="9268" marR="9268" marT="92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s-ES" sz="1100" b="0" i="0" u="none" strike="noStrike">
                        <a:solidFill>
                          <a:srgbClr val="000000"/>
                        </a:solidFill>
                        <a:effectLst/>
                        <a:latin typeface="Calibri" panose="020F0502020204030204" pitchFamily="34" charset="0"/>
                      </a:endParaRPr>
                    </a:p>
                  </a:txBody>
                  <a:tcPr marL="9268" marR="9268" marT="926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ES" sz="1100" b="0" i="0" u="none" strike="noStrike">
                        <a:solidFill>
                          <a:srgbClr val="000000"/>
                        </a:solidFill>
                        <a:effectLst/>
                        <a:latin typeface="Calibri" panose="020F0502020204030204" pitchFamily="34" charset="0"/>
                      </a:endParaRPr>
                    </a:p>
                  </a:txBody>
                  <a:tcPr marL="9268" marR="9268" marT="9268"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s-ES" sz="1100" b="0" i="0" u="none" strike="noStrike">
                        <a:solidFill>
                          <a:srgbClr val="000000"/>
                        </a:solidFill>
                        <a:effectLst/>
                        <a:latin typeface="Calibri" panose="020F0502020204030204" pitchFamily="34" charset="0"/>
                      </a:endParaRPr>
                    </a:p>
                  </a:txBody>
                  <a:tcPr marL="9268" marR="9268" marT="9268"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999518669"/>
                  </a:ext>
                </a:extLst>
              </a:tr>
              <a:tr h="403221">
                <a:tc>
                  <a:txBody>
                    <a:bodyPr/>
                    <a:lstStyle/>
                    <a:p>
                      <a:pPr algn="ctr" fontAlgn="ctr"/>
                      <a:r>
                        <a:rPr lang="es-ES" sz="1000" b="1" i="0" u="none" strike="noStrike">
                          <a:solidFill>
                            <a:srgbClr val="000000"/>
                          </a:solidFill>
                          <a:effectLst/>
                          <a:latin typeface="Arial" panose="020B0604020202020204" pitchFamily="34" charset="0"/>
                        </a:rPr>
                        <a:t>8</a:t>
                      </a:r>
                    </a:p>
                  </a:txBody>
                  <a:tcPr marL="9268" marR="9268" marT="92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auto"/>
                      <a:r>
                        <a:rPr lang="es-CO" sz="1100" b="0" i="0" u="none" strike="noStrike" dirty="0">
                          <a:solidFill>
                            <a:srgbClr val="000000"/>
                          </a:solidFill>
                          <a:effectLst/>
                          <a:latin typeface="Arial" panose="020B0604020202020204" pitchFamily="34" charset="0"/>
                        </a:rPr>
                        <a:t>OTROS. Reglamentación Art. 18  Ley 1753 de 2015. (Zonas de difícil acceso y gestión)</a:t>
                      </a:r>
                    </a:p>
                  </a:txBody>
                  <a:tcPr marL="9268" marR="9268" marT="92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s-ES" sz="1100" b="0" i="0" u="none" strike="noStrike">
                        <a:solidFill>
                          <a:srgbClr val="000000"/>
                        </a:solidFill>
                        <a:effectLst/>
                        <a:latin typeface="Calibri" panose="020F0502020204030204" pitchFamily="34" charset="0"/>
                      </a:endParaRPr>
                    </a:p>
                  </a:txBody>
                  <a:tcPr marL="9268" marR="9268" marT="9268"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ES" sz="1100" b="0" i="0" u="none" strike="noStrike">
                        <a:solidFill>
                          <a:srgbClr val="000000"/>
                        </a:solidFill>
                        <a:effectLst/>
                        <a:latin typeface="Calibri" panose="020F0502020204030204" pitchFamily="34" charset="0"/>
                      </a:endParaRPr>
                    </a:p>
                  </a:txBody>
                  <a:tcPr marL="9268" marR="9268" marT="9268" marB="0" anchor="b">
                    <a:lnL>
                      <a:noFill/>
                    </a:lnL>
                    <a:lnR>
                      <a:noFill/>
                    </a:lnR>
                    <a:lnT>
                      <a:noFill/>
                    </a:lnT>
                    <a:lnB>
                      <a:noFill/>
                    </a:lnB>
                  </a:tcPr>
                </a:tc>
                <a:tc>
                  <a:txBody>
                    <a:bodyPr/>
                    <a:lstStyle/>
                    <a:p>
                      <a:pPr algn="l" fontAlgn="b"/>
                      <a:endParaRPr lang="es-ES" sz="1100" b="0" i="0" u="none" strike="noStrike" dirty="0">
                        <a:solidFill>
                          <a:srgbClr val="000000"/>
                        </a:solidFill>
                        <a:effectLst/>
                        <a:latin typeface="Calibri" panose="020F0502020204030204" pitchFamily="34" charset="0"/>
                      </a:endParaRPr>
                    </a:p>
                  </a:txBody>
                  <a:tcPr marL="9268" marR="9268" marT="9268" marB="0" anchor="b">
                    <a:lnL>
                      <a:noFill/>
                    </a:lnL>
                    <a:lnR>
                      <a:noFill/>
                    </a:lnR>
                    <a:lnT>
                      <a:noFill/>
                    </a:lnT>
                    <a:lnB>
                      <a:noFill/>
                    </a:lnB>
                  </a:tcPr>
                </a:tc>
                <a:extLst>
                  <a:ext uri="{0D108BD9-81ED-4DB2-BD59-A6C34878D82A}">
                    <a16:rowId xmlns:a16="http://schemas.microsoft.com/office/drawing/2014/main" val="3587916099"/>
                  </a:ext>
                </a:extLst>
              </a:tr>
            </a:tbl>
          </a:graphicData>
        </a:graphic>
      </p:graphicFrame>
    </p:spTree>
    <p:extLst>
      <p:ext uri="{BB962C8B-B14F-4D97-AF65-F5344CB8AC3E}">
        <p14:creationId xmlns:p14="http://schemas.microsoft.com/office/powerpoint/2010/main" val="37697331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35496" y="350838"/>
            <a:ext cx="9073008" cy="107721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r>
              <a:rPr lang="es-ES" sz="3200" dirty="0" smtClean="0">
                <a:solidFill>
                  <a:schemeClr val="tx1"/>
                </a:solidFill>
                <a:latin typeface="Arial" panose="020B0604020202020204" pitchFamily="34" charset="0"/>
                <a:cs typeface="Arial" panose="020B0604020202020204" pitchFamily="34" charset="0"/>
              </a:rPr>
              <a:t>Modificación Agenda según </a:t>
            </a:r>
            <a:r>
              <a:rPr lang="es-ES" sz="3200" dirty="0">
                <a:solidFill>
                  <a:schemeClr val="tx1"/>
                </a:solidFill>
                <a:latin typeface="Arial" panose="020B0604020202020204" pitchFamily="34" charset="0"/>
                <a:cs typeface="Arial" panose="020B0604020202020204" pitchFamily="34" charset="0"/>
              </a:rPr>
              <a:t>Sesión de Comisión Extraordinaria Nº 9 del 21 de diciembre de </a:t>
            </a:r>
            <a:r>
              <a:rPr lang="es-ES" sz="3200" dirty="0" smtClean="0">
                <a:solidFill>
                  <a:schemeClr val="tx1"/>
                </a:solidFill>
                <a:latin typeface="Arial" panose="020B0604020202020204" pitchFamily="34" charset="0"/>
                <a:cs typeface="Arial" panose="020B0604020202020204" pitchFamily="34" charset="0"/>
              </a:rPr>
              <a:t>2016</a:t>
            </a:r>
            <a:endParaRPr lang="es-ES" sz="3200" dirty="0"/>
          </a:p>
        </p:txBody>
      </p:sp>
      <p:graphicFrame>
        <p:nvGraphicFramePr>
          <p:cNvPr id="3" name="Tabla 2"/>
          <p:cNvGraphicFramePr>
            <a:graphicFrameLocks noGrp="1"/>
          </p:cNvGraphicFramePr>
          <p:nvPr>
            <p:extLst>
              <p:ext uri="{D42A27DB-BD31-4B8C-83A1-F6EECF244321}">
                <p14:modId xmlns:p14="http://schemas.microsoft.com/office/powerpoint/2010/main" val="1170117710"/>
              </p:ext>
            </p:extLst>
          </p:nvPr>
        </p:nvGraphicFramePr>
        <p:xfrm>
          <a:off x="179512" y="1772816"/>
          <a:ext cx="8640960" cy="2448272"/>
        </p:xfrm>
        <a:graphic>
          <a:graphicData uri="http://schemas.openxmlformats.org/drawingml/2006/table">
            <a:tbl>
              <a:tblPr/>
              <a:tblGrid>
                <a:gridCol w="1722450">
                  <a:extLst>
                    <a:ext uri="{9D8B030D-6E8A-4147-A177-3AD203B41FA5}">
                      <a16:colId xmlns:a16="http://schemas.microsoft.com/office/drawing/2014/main" val="3297054718"/>
                    </a:ext>
                  </a:extLst>
                </a:gridCol>
                <a:gridCol w="6918510">
                  <a:extLst>
                    <a:ext uri="{9D8B030D-6E8A-4147-A177-3AD203B41FA5}">
                      <a16:colId xmlns:a16="http://schemas.microsoft.com/office/drawing/2014/main" val="1222177291"/>
                    </a:ext>
                  </a:extLst>
                </a:gridCol>
              </a:tblGrid>
              <a:tr h="372482">
                <a:tc gridSpan="2">
                  <a:txBody>
                    <a:bodyPr/>
                    <a:lstStyle/>
                    <a:p>
                      <a:pPr algn="ctr" fontAlgn="b"/>
                      <a:r>
                        <a:rPr lang="es-ES" sz="1400" b="1" i="0" u="none" strike="noStrike" dirty="0">
                          <a:solidFill>
                            <a:srgbClr val="000000"/>
                          </a:solidFill>
                          <a:effectLst/>
                          <a:latin typeface="Calibri" panose="020F0502020204030204" pitchFamily="34" charset="0"/>
                        </a:rPr>
                        <a:t>APLAZADOS</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s-ES"/>
                    </a:p>
                  </a:txBody>
                  <a:tcPr/>
                </a:tc>
                <a:extLst>
                  <a:ext uri="{0D108BD9-81ED-4DB2-BD59-A6C34878D82A}">
                    <a16:rowId xmlns:a16="http://schemas.microsoft.com/office/drawing/2014/main" val="812767594"/>
                  </a:ext>
                </a:extLst>
              </a:tr>
              <a:tr h="922335">
                <a:tc>
                  <a:txBody>
                    <a:bodyPr/>
                    <a:lstStyle/>
                    <a:p>
                      <a:pPr algn="ctr" fontAlgn="ctr"/>
                      <a:r>
                        <a:rPr lang="es-ES" sz="1000" b="1" i="0" u="none" strike="noStrike">
                          <a:solidFill>
                            <a:srgbClr val="000000"/>
                          </a:solidFill>
                          <a:effectLst/>
                          <a:latin typeface="Arial" panose="020B0604020202020204" pitchFamily="34" charset="0"/>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auto"/>
                      <a:r>
                        <a:rPr lang="es-CO" sz="1100" b="0" i="0" u="none" strike="noStrike" dirty="0">
                          <a:solidFill>
                            <a:srgbClr val="000000"/>
                          </a:solidFill>
                          <a:effectLst/>
                          <a:latin typeface="Arial" panose="020B0604020202020204" pitchFamily="34" charset="0"/>
                        </a:rPr>
                        <a:t>Nuevo marco tarifario para los servicios públicos domiciliarios de acueducto y alcantarillado aplicable pequeños prestadores.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3297624"/>
                  </a:ext>
                </a:extLst>
              </a:tr>
              <a:tr h="372482">
                <a:tc>
                  <a:txBody>
                    <a:bodyPr/>
                    <a:lstStyle/>
                    <a:p>
                      <a:pPr algn="ctr" fontAlgn="ctr"/>
                      <a:r>
                        <a:rPr lang="es-ES" sz="1000" b="1" i="0" u="none" strike="noStrike">
                          <a:solidFill>
                            <a:srgbClr val="000000"/>
                          </a:solidFill>
                          <a:effectLst/>
                          <a:latin typeface="Arial" panose="020B0604020202020204" pitchFamily="34" charset="0"/>
                        </a:rPr>
                        <a:t>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auto"/>
                      <a:r>
                        <a:rPr lang="es-ES" sz="1100" b="0" i="0" u="none" strike="noStrike" dirty="0">
                          <a:solidFill>
                            <a:srgbClr val="000000"/>
                          </a:solidFill>
                          <a:effectLst/>
                          <a:latin typeface="Arial" panose="020B0604020202020204" pitchFamily="34" charset="0"/>
                        </a:rPr>
                        <a:t>Reglamentación del consumo suntuario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8752531"/>
                  </a:ext>
                </a:extLst>
              </a:tr>
              <a:tr h="780973">
                <a:tc>
                  <a:txBody>
                    <a:bodyPr/>
                    <a:lstStyle/>
                    <a:p>
                      <a:pPr algn="ctr" fontAlgn="ctr"/>
                      <a:r>
                        <a:rPr lang="es-ES" sz="1000" b="1" i="0" u="none" strike="noStrike">
                          <a:solidFill>
                            <a:srgbClr val="000000"/>
                          </a:solidFill>
                          <a:effectLst/>
                          <a:latin typeface="Arial" panose="020B0604020202020204" pitchFamily="34" charset="0"/>
                        </a:rPr>
                        <a:t>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auto"/>
                      <a:r>
                        <a:rPr lang="es-CO" sz="1100" b="0" i="0" u="none" strike="noStrike" dirty="0">
                          <a:solidFill>
                            <a:srgbClr val="000000"/>
                          </a:solidFill>
                          <a:effectLst/>
                          <a:latin typeface="Arial" panose="020B0604020202020204" pitchFamily="34" charset="0"/>
                        </a:rPr>
                        <a:t>Alianzas público privadas en los servicios públicos de acueducto, alcantarillado y aseo. (APP)</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6661034"/>
                  </a:ext>
                </a:extLst>
              </a:tr>
            </a:tbl>
          </a:graphicData>
        </a:graphic>
      </p:graphicFrame>
    </p:spTree>
    <p:extLst>
      <p:ext uri="{BB962C8B-B14F-4D97-AF65-F5344CB8AC3E}">
        <p14:creationId xmlns:p14="http://schemas.microsoft.com/office/powerpoint/2010/main" val="11294969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27359</TotalTime>
  <Words>649</Words>
  <Application>Microsoft Office PowerPoint</Application>
  <PresentationFormat>Presentación en pantalla (4:3)</PresentationFormat>
  <Paragraphs>100</Paragraphs>
  <Slides>10</Slides>
  <Notes>8</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10</vt:i4>
      </vt:variant>
    </vt:vector>
  </HeadingPairs>
  <TitlesOfParts>
    <vt:vector size="13"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Mercadeo básico</dc:title>
  <dc:creator>Preferred Customer</dc:creator>
  <cp:lastModifiedBy>Giovanni Soto Cagua</cp:lastModifiedBy>
  <cp:revision>1037</cp:revision>
  <dcterms:created xsi:type="dcterms:W3CDTF">2009-07-03T14:17:45Z</dcterms:created>
  <dcterms:modified xsi:type="dcterms:W3CDTF">2017-02-06T20:06:53Z</dcterms:modified>
</cp:coreProperties>
</file>