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00" r:id="rId2"/>
    <p:sldId id="597" r:id="rId3"/>
    <p:sldId id="602" r:id="rId4"/>
    <p:sldId id="588" r:id="rId5"/>
    <p:sldId id="589" r:id="rId6"/>
    <p:sldId id="603" r:id="rId7"/>
    <p:sldId id="590" r:id="rId8"/>
    <p:sldId id="598" r:id="rId9"/>
    <p:sldId id="605" r:id="rId10"/>
    <p:sldId id="599" r:id="rId11"/>
    <p:sldId id="596" r:id="rId12"/>
    <p:sldId id="601" r:id="rId13"/>
    <p:sldId id="528" r:id="rId14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C3481"/>
    <a:srgbClr val="961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7842" autoAdjust="0"/>
  </p:normalViewPr>
  <p:slideViewPr>
    <p:cSldViewPr>
      <p:cViewPr varScale="1">
        <p:scale>
          <a:sx n="107" d="100"/>
          <a:sy n="107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553968467269745E-3"/>
          <c:y val="4.0421751968503936E-2"/>
          <c:w val="0.98754054452849771"/>
          <c:h val="0.72198449803149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Ejecutado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Metodología DEA</c:v>
                </c:pt>
                <c:pt idx="1">
                  <c:v>Marco tarifario A y A Pequeños</c:v>
                </c:pt>
                <c:pt idx="2">
                  <c:v>APP Acueducto y Alcantarillado</c:v>
                </c:pt>
                <c:pt idx="3">
                  <c:v>Mercados regionales. Revisión Resol. 628 y 633 de 2013</c:v>
                </c:pt>
                <c:pt idx="4">
                  <c:v>Clasificación prestadores de A y A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E-415E-8485-E41DB8B7863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 Ejecución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cat>
            <c:strRef>
              <c:f>Hoja1!$A$2:$A$6</c:f>
              <c:strCache>
                <c:ptCount val="5"/>
                <c:pt idx="0">
                  <c:v>Metodología DEA</c:v>
                </c:pt>
                <c:pt idx="1">
                  <c:v>Marco tarifario A y A Pequeños</c:v>
                </c:pt>
                <c:pt idx="2">
                  <c:v>APP Acueducto y Alcantarillado</c:v>
                </c:pt>
                <c:pt idx="3">
                  <c:v>Mercados regionales. Revisión Resol. 628 y 633 de 2013</c:v>
                </c:pt>
                <c:pt idx="4">
                  <c:v>Clasificación prestadores de A y A</c:v>
                </c:pt>
              </c:strCache>
            </c:strRef>
          </c:cat>
          <c:val>
            <c:numRef>
              <c:f>Hoja1!$C$2:$C$6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E-415E-8485-E41DB8B78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360704"/>
        <c:axId val="92362240"/>
      </c:barChart>
      <c:catAx>
        <c:axId val="92360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92362240"/>
        <c:crosses val="autoZero"/>
        <c:auto val="1"/>
        <c:lblAlgn val="ctr"/>
        <c:lblOffset val="100"/>
        <c:noMultiLvlLbl val="0"/>
      </c:catAx>
      <c:valAx>
        <c:axId val="92362240"/>
        <c:scaling>
          <c:orientation val="minMax"/>
          <c:max val="1"/>
          <c:min val="0.1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0%" sourceLinked="1"/>
        <c:majorTickMark val="out"/>
        <c:minorTickMark val="none"/>
        <c:tickLblPos val="nextTo"/>
        <c:crossAx val="9236070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6596688105972179"/>
          <c:y val="0.9174978797153287"/>
          <c:w val="0.28041684257304744"/>
          <c:h val="7.4069514969968955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47743441389148E-3"/>
          <c:y val="4.0421751968503936E-2"/>
          <c:w val="0.98906095115255543"/>
          <c:h val="0.72198449803149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Ejecutado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Consumo Suntuario</c:v>
                </c:pt>
                <c:pt idx="1">
                  <c:v>Tarifa Medición de Vertimentos</c:v>
                </c:pt>
                <c:pt idx="2">
                  <c:v>Calidad y Descuentos</c:v>
                </c:pt>
                <c:pt idx="3">
                  <c:v>Marco tarifario de Aseo Pequeños</c:v>
                </c:pt>
                <c:pt idx="4">
                  <c:v>Áreas de Servicio Exclusivo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1-4CAA-9FA3-5CF8E6B8BB4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 Ejecución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cat>
            <c:strRef>
              <c:f>Hoja1!$A$2:$A$6</c:f>
              <c:strCache>
                <c:ptCount val="5"/>
                <c:pt idx="0">
                  <c:v>Consumo Suntuario</c:v>
                </c:pt>
                <c:pt idx="1">
                  <c:v>Tarifa Medición de Vertimentos</c:v>
                </c:pt>
                <c:pt idx="2">
                  <c:v>Calidad y Descuentos</c:v>
                </c:pt>
                <c:pt idx="3">
                  <c:v>Marco tarifario de Aseo Pequeños</c:v>
                </c:pt>
                <c:pt idx="4">
                  <c:v>Áreas de Servicio Exclusivo</c:v>
                </c:pt>
              </c:strCache>
            </c:strRef>
          </c:cat>
          <c:val>
            <c:numRef>
              <c:f>Hoja1!$C$2:$C$6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1-4CAA-9FA3-5CF8E6B8B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604672"/>
        <c:axId val="92610560"/>
      </c:barChart>
      <c:catAx>
        <c:axId val="9260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92610560"/>
        <c:crosses val="autoZero"/>
        <c:auto val="1"/>
        <c:lblAlgn val="ctr"/>
        <c:lblOffset val="100"/>
        <c:noMultiLvlLbl val="0"/>
      </c:catAx>
      <c:valAx>
        <c:axId val="92610560"/>
        <c:scaling>
          <c:orientation val="minMax"/>
          <c:max val="1"/>
          <c:min val="0.1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0%" sourceLinked="1"/>
        <c:majorTickMark val="out"/>
        <c:minorTickMark val="none"/>
        <c:tickLblPos val="nextTo"/>
        <c:crossAx val="926046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9700788801244307"/>
          <c:y val="0.89683730529713257"/>
          <c:w val="0.28041684257304744"/>
          <c:h val="9.4730089388165017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198977891345407E-2"/>
          <c:y val="4.0421751968503936E-2"/>
          <c:w val="0.84532185312743024"/>
          <c:h val="0.72198449803149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Ejecutado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Desarrollo del art. 72 Res.CRA 720 de 2015 (antes competencia Aseo)</c:v>
                </c:pt>
                <c:pt idx="1">
                  <c:v>APP en servicio público de Aseo</c:v>
                </c:pt>
                <c:pt idx="2">
                  <c:v>Aprovechamiento a la provisión de inversiones</c:v>
                </c:pt>
                <c:pt idx="3">
                  <c:v>Modificación art. 71 Res.CRA 720 de 2015 - Progresividad</c:v>
                </c:pt>
                <c:pt idx="4">
                  <c:v>Modificación fórmulas tarifarias en A. A. y A.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1-4CAA-9FA3-5CF8E6B8BB4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 Ejecución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cat>
            <c:strRef>
              <c:f>Hoja1!$A$2:$A$6</c:f>
              <c:strCache>
                <c:ptCount val="5"/>
                <c:pt idx="0">
                  <c:v>Desarrollo del art. 72 Res.CRA 720 de 2015 (antes competencia Aseo)</c:v>
                </c:pt>
                <c:pt idx="1">
                  <c:v>APP en servicio público de Aseo</c:v>
                </c:pt>
                <c:pt idx="2">
                  <c:v>Aprovechamiento a la provisión de inversiones</c:v>
                </c:pt>
                <c:pt idx="3">
                  <c:v>Modificación art. 71 Res.CRA 720 de 2015 - Progresividad</c:v>
                </c:pt>
                <c:pt idx="4">
                  <c:v>Modificación fórmulas tarifarias en A. A. y A.</c:v>
                </c:pt>
              </c:strCache>
            </c:strRef>
          </c:cat>
          <c:val>
            <c:numRef>
              <c:f>Hoja1!$C$2:$C$6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1-4CAA-9FA3-5CF8E6B8B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604672"/>
        <c:axId val="92610560"/>
      </c:barChart>
      <c:catAx>
        <c:axId val="9260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92610560"/>
        <c:crosses val="autoZero"/>
        <c:auto val="1"/>
        <c:lblAlgn val="ctr"/>
        <c:lblOffset val="100"/>
        <c:noMultiLvlLbl val="0"/>
      </c:catAx>
      <c:valAx>
        <c:axId val="92610560"/>
        <c:scaling>
          <c:orientation val="minMax"/>
          <c:max val="1"/>
          <c:min val="0.1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0%" sourceLinked="1"/>
        <c:majorTickMark val="out"/>
        <c:minorTickMark val="none"/>
        <c:tickLblPos val="nextTo"/>
        <c:crossAx val="926046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7019975558271305"/>
          <c:y val="0.89683730529713268"/>
          <c:w val="0.28041684257304744"/>
          <c:h val="9.4730089388165017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337593637136864E-2"/>
          <c:y val="4.0421751968503936E-2"/>
          <c:w val="0.80576407728890354"/>
          <c:h val="0.622297314884506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Ejecutado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Actualización de la Resolución CRA 151 de 2001. APSB</c:v>
                </c:pt>
                <c:pt idx="1">
                  <c:v>Ampliación plazo de la Resolución 783 de 2016.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0-45BC-B291-BCFBF1E2D02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 Ejecución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D1-4343-BA86-A9C21958E88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Actualización de la Resolución CRA 151 de 2001. APSB</c:v>
                </c:pt>
                <c:pt idx="1">
                  <c:v>Ampliación plazo de la Resolución 783 de 2016.</c:v>
                </c:pt>
              </c:strCache>
            </c:strRef>
          </c:cat>
          <c:val>
            <c:numRef>
              <c:f>Hoja1!$C$2:$C$3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0-45BC-B291-BCFBF1E2D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718976"/>
        <c:axId val="92720512"/>
      </c:barChart>
      <c:catAx>
        <c:axId val="9271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92720512"/>
        <c:crosses val="autoZero"/>
        <c:auto val="1"/>
        <c:lblAlgn val="ctr"/>
        <c:lblOffset val="100"/>
        <c:noMultiLvlLbl val="0"/>
      </c:catAx>
      <c:valAx>
        <c:axId val="92720512"/>
        <c:scaling>
          <c:orientation val="minMax"/>
          <c:max val="1"/>
          <c:min val="1.0000000000000002E-2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0%" sourceLinked="1"/>
        <c:majorTickMark val="out"/>
        <c:minorTickMark val="none"/>
        <c:tickLblPos val="nextTo"/>
        <c:crossAx val="927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91808047546655"/>
          <c:y val="0.89683743269132921"/>
          <c:w val="0.28041684257304744"/>
          <c:h val="9.4730089388165017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685380167808017"/>
          <c:y val="2.184673113268133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Total 5 Proyectos - 6 Resoluciones</c:v>
                </c:pt>
              </c:strCache>
            </c:strRef>
          </c:tx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0-2A4A-4BEE-807F-8135CB6BF429}"/>
              </c:ext>
            </c:extLst>
          </c:dPt>
          <c:dLbls>
            <c:dLbl>
              <c:idx val="0"/>
              <c:layout>
                <c:manualLayout>
                  <c:x val="1.5040889261339256E-5"/>
                  <c:y val="-0.43561808473549973"/>
                </c:manualLayout>
              </c:layout>
              <c:tx>
                <c:rich>
                  <a:bodyPr/>
                  <a:lstStyle/>
                  <a:p>
                    <a:fld id="{11DFCE20-57A9-4BA0-9A21-155BAEF62FD0}" type="VALUE">
                      <a:rPr lang="en-US" sz="2400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F0D-46D8-A54B-1430BF49B50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4A-4BEE-807F-8135CB6BF4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Ejecutado</c:v>
                </c:pt>
                <c:pt idx="1">
                  <c:v>Sin Ejecutar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6-4D4E-801F-166F2D2AB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264498783466394"/>
          <c:y val="1.562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Total 17 Proyectos - 26 Resoluciones</c:v>
                </c:pt>
              </c:strCache>
            </c:strRef>
          </c:tx>
          <c:dLbls>
            <c:dLbl>
              <c:idx val="0"/>
              <c:layout>
                <c:manualLayout>
                  <c:x val="-9.7239476632709987E-2"/>
                  <c:y val="9.9881151574803151E-2"/>
                </c:manualLayout>
              </c:layout>
              <c:tx>
                <c:rich>
                  <a:bodyPr/>
                  <a:lstStyle/>
                  <a:p>
                    <a:fld id="{11DFCE20-57A9-4BA0-9A21-155BAEF62FD0}" type="VALUE">
                      <a:rPr lang="en-US" sz="2400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F0D-46D8-A54B-1430BF49B505}"/>
                </c:ext>
              </c:extLst>
            </c:dLbl>
            <c:dLbl>
              <c:idx val="1"/>
              <c:layout>
                <c:manualLayout>
                  <c:x val="0.16170321736806822"/>
                  <c:y val="-0.2756892224409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A4A-4BEE-807F-8135CB6BF4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Ejecutado</c:v>
                </c:pt>
                <c:pt idx="1">
                  <c:v>Sin Ejecutar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0.23076923076923078</c:v>
                </c:pt>
                <c:pt idx="1">
                  <c:v>0.76923076923076927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6-4D4E-801F-166F2D2AB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072E3-83F8-481D-9CB8-560A5A7CF0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613C94C-9C53-4AE1-8283-2AECAE653A59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es-ES" sz="1600" b="1" dirty="0" smtClean="0">
              <a:solidFill>
                <a:schemeClr val="tx1"/>
              </a:solidFill>
            </a:rPr>
            <a:t>A fecha 30 de junio de 2017, la UAE-CRA ha aprobado 3 Resoluciones Definitivas y 3 de Trámite, generando una ejecución acumulada del 23% del total de los 17 proyectos aprobados en la agenda regulatoria para la presente vigencia. </a:t>
          </a:r>
          <a:endParaRPr lang="es-CO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7C33F3-D5E0-4791-A2A9-0314E321E2C7}" type="parTrans" cxnId="{9A906B37-9553-4119-BCF3-452F72C27FF3}">
      <dgm:prSet/>
      <dgm:spPr/>
      <dgm:t>
        <a:bodyPr/>
        <a:lstStyle/>
        <a:p>
          <a:endParaRPr lang="es-CO"/>
        </a:p>
      </dgm:t>
    </dgm:pt>
    <dgm:pt modelId="{9156A262-0114-4878-971D-F4A82B230835}" type="sibTrans" cxnId="{9A906B37-9553-4119-BCF3-452F72C27FF3}">
      <dgm:prSet/>
      <dgm:spPr/>
      <dgm:t>
        <a:bodyPr/>
        <a:lstStyle/>
        <a:p>
          <a:endParaRPr lang="es-CO"/>
        </a:p>
      </dgm:t>
    </dgm:pt>
    <dgm:pt modelId="{C9C63E79-A318-428B-80AF-D9FA63A2422A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es-ES" sz="1600" b="1" dirty="0" smtClean="0">
              <a:solidFill>
                <a:schemeClr val="tx1"/>
              </a:solidFill>
            </a:rPr>
            <a:t>Mediante sesiones de Comisión Ordinaria N°. 229, 230 y sesión extraordinaria N°. 12 fue modificada la agenda regulatoria 2017, aprobada inicialmente el día 21 de diciembre de 2016, en sesión de Comisión Extraordinaria N°. 9.</a:t>
          </a:r>
          <a:endParaRPr lang="es-CO" sz="1600" b="1" dirty="0">
            <a:solidFill>
              <a:schemeClr val="tx1"/>
            </a:solidFill>
          </a:endParaRPr>
        </a:p>
      </dgm:t>
    </dgm:pt>
    <dgm:pt modelId="{C81F1315-306E-4E99-93F2-F493F65944A0}" type="parTrans" cxnId="{C8CA7A9F-2671-494F-B3CA-DACDE5C97459}">
      <dgm:prSet/>
      <dgm:spPr/>
      <dgm:t>
        <a:bodyPr/>
        <a:lstStyle/>
        <a:p>
          <a:endParaRPr lang="es-ES"/>
        </a:p>
      </dgm:t>
    </dgm:pt>
    <dgm:pt modelId="{4BE3CC9F-ABA3-40BB-84ED-A8B76DC60A7C}" type="sibTrans" cxnId="{C8CA7A9F-2671-494F-B3CA-DACDE5C97459}">
      <dgm:prSet/>
      <dgm:spPr/>
      <dgm:t>
        <a:bodyPr/>
        <a:lstStyle/>
        <a:p>
          <a:endParaRPr lang="es-ES"/>
        </a:p>
      </dgm:t>
    </dgm:pt>
    <dgm:pt modelId="{A5A58266-0BE9-4C30-8AAF-7D2A241AFC25}" type="pres">
      <dgm:prSet presAssocID="{D9F072E3-83F8-481D-9CB8-560A5A7CF0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CFCF5C9A-B4F9-4B2A-8B19-D211752F186F}" type="pres">
      <dgm:prSet presAssocID="{D9F072E3-83F8-481D-9CB8-560A5A7CF0BF}" presName="Name1" presStyleCnt="0"/>
      <dgm:spPr/>
    </dgm:pt>
    <dgm:pt modelId="{604259D8-6724-4093-B913-52289AB641C9}" type="pres">
      <dgm:prSet presAssocID="{D9F072E3-83F8-481D-9CB8-560A5A7CF0BF}" presName="cycle" presStyleCnt="0"/>
      <dgm:spPr/>
    </dgm:pt>
    <dgm:pt modelId="{3D158FDB-70C0-4459-8A4F-23A3117A8A8F}" type="pres">
      <dgm:prSet presAssocID="{D9F072E3-83F8-481D-9CB8-560A5A7CF0BF}" presName="srcNode" presStyleLbl="node1" presStyleIdx="0" presStyleCnt="2"/>
      <dgm:spPr/>
    </dgm:pt>
    <dgm:pt modelId="{C84CBF37-EC50-41F0-A116-593276183D78}" type="pres">
      <dgm:prSet presAssocID="{D9F072E3-83F8-481D-9CB8-560A5A7CF0BF}" presName="conn" presStyleLbl="parChTrans1D2" presStyleIdx="0" presStyleCnt="1"/>
      <dgm:spPr/>
      <dgm:t>
        <a:bodyPr/>
        <a:lstStyle/>
        <a:p>
          <a:endParaRPr lang="es-CO"/>
        </a:p>
      </dgm:t>
    </dgm:pt>
    <dgm:pt modelId="{A214B358-BC8E-4A0A-A48D-D66164832C5A}" type="pres">
      <dgm:prSet presAssocID="{D9F072E3-83F8-481D-9CB8-560A5A7CF0BF}" presName="extraNode" presStyleLbl="node1" presStyleIdx="0" presStyleCnt="2"/>
      <dgm:spPr/>
    </dgm:pt>
    <dgm:pt modelId="{EE05CFA9-42AE-41E0-ABEF-9BB4024797AE}" type="pres">
      <dgm:prSet presAssocID="{D9F072E3-83F8-481D-9CB8-560A5A7CF0BF}" presName="dstNode" presStyleLbl="node1" presStyleIdx="0" presStyleCnt="2"/>
      <dgm:spPr/>
    </dgm:pt>
    <dgm:pt modelId="{4528ADF8-2E80-4DD2-92B8-32FB9EA39DFB}" type="pres">
      <dgm:prSet presAssocID="{9613C94C-9C53-4AE1-8283-2AECAE653A5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170354-9CE7-4CFD-899A-684681746B7A}" type="pres">
      <dgm:prSet presAssocID="{9613C94C-9C53-4AE1-8283-2AECAE653A59}" presName="accent_1" presStyleCnt="0"/>
      <dgm:spPr/>
    </dgm:pt>
    <dgm:pt modelId="{9A560D31-087E-4820-BEB4-4822B325FF75}" type="pres">
      <dgm:prSet presAssocID="{9613C94C-9C53-4AE1-8283-2AECAE653A59}" presName="accentRepeatNode" presStyleLbl="solidFgAcc1" presStyleIdx="0" presStyleCnt="2" custScaleX="47333"/>
      <dgm:spPr/>
    </dgm:pt>
    <dgm:pt modelId="{30D7226B-3181-406E-A35B-CF883CFCF3C3}" type="pres">
      <dgm:prSet presAssocID="{C9C63E79-A318-428B-80AF-D9FA63A2422A}" presName="text_2" presStyleLbl="node1" presStyleIdx="1" presStyleCnt="2" custScaleY="94100" custLinFactNeighborX="46" custLinFactNeighborY="-3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031262-BA17-4F6E-9728-530AA0CD01C8}" type="pres">
      <dgm:prSet presAssocID="{C9C63E79-A318-428B-80AF-D9FA63A2422A}" presName="accent_2" presStyleCnt="0"/>
      <dgm:spPr/>
    </dgm:pt>
    <dgm:pt modelId="{E5CFFF0D-CCE4-41D1-A4C3-D117A0104F94}" type="pres">
      <dgm:prSet presAssocID="{C9C63E79-A318-428B-80AF-D9FA63A2422A}" presName="accentRepeatNode" presStyleLbl="solidFgAcc1" presStyleIdx="1" presStyleCnt="2" custScaleX="43246"/>
      <dgm:spPr/>
    </dgm:pt>
  </dgm:ptLst>
  <dgm:cxnLst>
    <dgm:cxn modelId="{9A906B37-9553-4119-BCF3-452F72C27FF3}" srcId="{D9F072E3-83F8-481D-9CB8-560A5A7CF0BF}" destId="{9613C94C-9C53-4AE1-8283-2AECAE653A59}" srcOrd="0" destOrd="0" parTransId="{287C33F3-D5E0-4791-A2A9-0314E321E2C7}" sibTransId="{9156A262-0114-4878-971D-F4A82B230835}"/>
    <dgm:cxn modelId="{7992C812-4E25-4F13-9D6D-8D7D3CB3D06F}" type="presOf" srcId="{9156A262-0114-4878-971D-F4A82B230835}" destId="{C84CBF37-EC50-41F0-A116-593276183D78}" srcOrd="0" destOrd="0" presId="urn:microsoft.com/office/officeart/2008/layout/VerticalCurvedList"/>
    <dgm:cxn modelId="{114CBB55-836F-4076-8DC6-957A624E5D4F}" type="presOf" srcId="{C9C63E79-A318-428B-80AF-D9FA63A2422A}" destId="{30D7226B-3181-406E-A35B-CF883CFCF3C3}" srcOrd="0" destOrd="0" presId="urn:microsoft.com/office/officeart/2008/layout/VerticalCurvedList"/>
    <dgm:cxn modelId="{C8CA7A9F-2671-494F-B3CA-DACDE5C97459}" srcId="{D9F072E3-83F8-481D-9CB8-560A5A7CF0BF}" destId="{C9C63E79-A318-428B-80AF-D9FA63A2422A}" srcOrd="1" destOrd="0" parTransId="{C81F1315-306E-4E99-93F2-F493F65944A0}" sibTransId="{4BE3CC9F-ABA3-40BB-84ED-A8B76DC60A7C}"/>
    <dgm:cxn modelId="{E341FF7C-4BC7-4DE0-BD31-B1B460217EEA}" type="presOf" srcId="{D9F072E3-83F8-481D-9CB8-560A5A7CF0BF}" destId="{A5A58266-0BE9-4C30-8AAF-7D2A241AFC25}" srcOrd="0" destOrd="0" presId="urn:microsoft.com/office/officeart/2008/layout/VerticalCurvedList"/>
    <dgm:cxn modelId="{1A161CA9-FBEF-457A-9123-F876A444EF1F}" type="presOf" srcId="{9613C94C-9C53-4AE1-8283-2AECAE653A59}" destId="{4528ADF8-2E80-4DD2-92B8-32FB9EA39DFB}" srcOrd="0" destOrd="0" presId="urn:microsoft.com/office/officeart/2008/layout/VerticalCurvedList"/>
    <dgm:cxn modelId="{86FE87C3-8EDA-4265-8F6B-E39B11F6E967}" type="presParOf" srcId="{A5A58266-0BE9-4C30-8AAF-7D2A241AFC25}" destId="{CFCF5C9A-B4F9-4B2A-8B19-D211752F186F}" srcOrd="0" destOrd="0" presId="urn:microsoft.com/office/officeart/2008/layout/VerticalCurvedList"/>
    <dgm:cxn modelId="{1B210565-CD83-4C26-9540-6A36205B1B79}" type="presParOf" srcId="{CFCF5C9A-B4F9-4B2A-8B19-D211752F186F}" destId="{604259D8-6724-4093-B913-52289AB641C9}" srcOrd="0" destOrd="0" presId="urn:microsoft.com/office/officeart/2008/layout/VerticalCurvedList"/>
    <dgm:cxn modelId="{93EF1987-6D40-42BB-9A1F-370884B04C27}" type="presParOf" srcId="{604259D8-6724-4093-B913-52289AB641C9}" destId="{3D158FDB-70C0-4459-8A4F-23A3117A8A8F}" srcOrd="0" destOrd="0" presId="urn:microsoft.com/office/officeart/2008/layout/VerticalCurvedList"/>
    <dgm:cxn modelId="{59E85E9E-891C-432D-BAA9-CA9F4220B323}" type="presParOf" srcId="{604259D8-6724-4093-B913-52289AB641C9}" destId="{C84CBF37-EC50-41F0-A116-593276183D78}" srcOrd="1" destOrd="0" presId="urn:microsoft.com/office/officeart/2008/layout/VerticalCurvedList"/>
    <dgm:cxn modelId="{59DB92AE-DD96-4AEE-AAA0-72944C39892F}" type="presParOf" srcId="{604259D8-6724-4093-B913-52289AB641C9}" destId="{A214B358-BC8E-4A0A-A48D-D66164832C5A}" srcOrd="2" destOrd="0" presId="urn:microsoft.com/office/officeart/2008/layout/VerticalCurvedList"/>
    <dgm:cxn modelId="{26E62C72-E752-42CA-9106-2E89AC903EF0}" type="presParOf" srcId="{604259D8-6724-4093-B913-52289AB641C9}" destId="{EE05CFA9-42AE-41E0-ABEF-9BB4024797AE}" srcOrd="3" destOrd="0" presId="urn:microsoft.com/office/officeart/2008/layout/VerticalCurvedList"/>
    <dgm:cxn modelId="{D7988FC1-C134-4487-A9AA-C235EFA81B6F}" type="presParOf" srcId="{CFCF5C9A-B4F9-4B2A-8B19-D211752F186F}" destId="{4528ADF8-2E80-4DD2-92B8-32FB9EA39DFB}" srcOrd="1" destOrd="0" presId="urn:microsoft.com/office/officeart/2008/layout/VerticalCurvedList"/>
    <dgm:cxn modelId="{B5830B24-DC1B-450B-9886-7B2BA7A5F7DB}" type="presParOf" srcId="{CFCF5C9A-B4F9-4B2A-8B19-D211752F186F}" destId="{53170354-9CE7-4CFD-899A-684681746B7A}" srcOrd="2" destOrd="0" presId="urn:microsoft.com/office/officeart/2008/layout/VerticalCurvedList"/>
    <dgm:cxn modelId="{8DB53F00-556E-45BD-8DCD-B26BC686F921}" type="presParOf" srcId="{53170354-9CE7-4CFD-899A-684681746B7A}" destId="{9A560D31-087E-4820-BEB4-4822B325FF75}" srcOrd="0" destOrd="0" presId="urn:microsoft.com/office/officeart/2008/layout/VerticalCurvedList"/>
    <dgm:cxn modelId="{E16C1E3A-564B-4B83-9FC5-03D7E9CF1A82}" type="presParOf" srcId="{CFCF5C9A-B4F9-4B2A-8B19-D211752F186F}" destId="{30D7226B-3181-406E-A35B-CF883CFCF3C3}" srcOrd="3" destOrd="0" presId="urn:microsoft.com/office/officeart/2008/layout/VerticalCurvedList"/>
    <dgm:cxn modelId="{29334085-2BDE-460C-9443-C04CD56403BC}" type="presParOf" srcId="{CFCF5C9A-B4F9-4B2A-8B19-D211752F186F}" destId="{E2031262-BA17-4F6E-9728-530AA0CD01C8}" srcOrd="4" destOrd="0" presId="urn:microsoft.com/office/officeart/2008/layout/VerticalCurvedList"/>
    <dgm:cxn modelId="{93560471-A043-4ED2-9114-38FA8044460C}" type="presParOf" srcId="{E2031262-BA17-4F6E-9728-530AA0CD01C8}" destId="{E5CFFF0D-CCE4-41D1-A4C3-D117A0104F9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CBF37-EC50-41F0-A116-593276183D78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8ADF8-2E80-4DD2-92B8-32FB9EA39DFB}">
      <dsp:nvSpPr>
        <dsp:cNvPr id="0" name=""/>
        <dsp:cNvSpPr/>
      </dsp:nvSpPr>
      <dsp:spPr>
        <a:xfrm>
          <a:off x="713315" y="580583"/>
          <a:ext cx="8160489" cy="116100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A fecha 30 de junio de 2017, la UAE-CRA ha aprobado 3 Resoluciones Definitivas y 3 de Trámite, generando una ejecución acumulada del 23% del total de los 17 proyectos aprobados en la agenda regulatoria para la presente vigencia. </a:t>
          </a:r>
          <a:endParaRPr lang="es-CO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315" y="580583"/>
        <a:ext cx="8160489" cy="1161003"/>
      </dsp:txXfrm>
    </dsp:sp>
    <dsp:sp modelId="{9A560D31-087E-4820-BEB4-4822B325FF75}">
      <dsp:nvSpPr>
        <dsp:cNvPr id="0" name=""/>
        <dsp:cNvSpPr/>
      </dsp:nvSpPr>
      <dsp:spPr>
        <a:xfrm>
          <a:off x="369854" y="435457"/>
          <a:ext cx="686922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7226B-3181-406E-A35B-CF883CFCF3C3}">
      <dsp:nvSpPr>
        <dsp:cNvPr id="0" name=""/>
        <dsp:cNvSpPr/>
      </dsp:nvSpPr>
      <dsp:spPr>
        <a:xfrm>
          <a:off x="717069" y="2320033"/>
          <a:ext cx="8160489" cy="109250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Mediante sesiones de Comisión Ordinaria N°. 229, 230 y sesión extraordinaria N°. 12 fue modificada la agenda regulatoria 2017, aprobada inicialmente el día 21 de diciembre de 2016, en sesión de Comisión Extraordinaria N°. 9.</a:t>
          </a:r>
          <a:endParaRPr lang="es-CO" sz="1600" b="1" kern="1200" dirty="0">
            <a:solidFill>
              <a:schemeClr val="tx1"/>
            </a:solidFill>
          </a:endParaRPr>
        </a:p>
      </dsp:txBody>
      <dsp:txXfrm>
        <a:off x="717069" y="2320033"/>
        <a:ext cx="8160489" cy="1092504"/>
      </dsp:txXfrm>
    </dsp:sp>
    <dsp:sp modelId="{E5CFFF0D-CCE4-41D1-A4C3-D117A0104F94}">
      <dsp:nvSpPr>
        <dsp:cNvPr id="0" name=""/>
        <dsp:cNvSpPr/>
      </dsp:nvSpPr>
      <dsp:spPr>
        <a:xfrm>
          <a:off x="399511" y="2177288"/>
          <a:ext cx="627609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0.89841</cdr:x>
      <cdr:y>0</cdr:y>
    </cdr:from>
    <cdr:to>
      <cdr:x>1</cdr:x>
      <cdr:y>0.24793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127454" y="-50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0.62903</cdr:x>
      <cdr:y>0.13939</cdr:y>
    </cdr:from>
    <cdr:to>
      <cdr:x>0.74194</cdr:x>
      <cdr:y>0.25887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616624" y="504056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000" dirty="0" smtClean="0">
              <a:latin typeface="Arial" panose="020B0604020202020204" pitchFamily="34" charset="0"/>
              <a:cs typeface="Arial" panose="020B0604020202020204" pitchFamily="34" charset="0"/>
            </a:rPr>
            <a:t>R.T. N°. 799</a:t>
          </a:r>
        </a:p>
        <a:p xmlns:a="http://schemas.openxmlformats.org/drawingml/2006/main">
          <a:r>
            <a:rPr lang="es-CO" sz="1000" dirty="0" smtClean="0">
              <a:latin typeface="Arial" panose="020B0604020202020204" pitchFamily="34" charset="0"/>
              <a:cs typeface="Arial" panose="020B0604020202020204" pitchFamily="34" charset="0"/>
            </a:rPr>
            <a:t>27/06/2017</a:t>
          </a:r>
          <a:endParaRPr lang="es-ES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0D1703-ACE4-420A-821C-51DE8E173ABF}" type="datetimeFigureOut">
              <a:rPr lang="es-ES"/>
              <a:pPr>
                <a:defRPr/>
              </a:pPr>
              <a:t>04/08/2017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1D1E2E-2358-40A7-B802-0AC69B49B2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487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2</a:t>
            </a:fld>
            <a:endParaRPr lang="es-E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11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3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41934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4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5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10668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7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8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9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305406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10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8722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01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3B11-977F-4743-96A8-4B85430EE86B}" type="datetimeFigureOut">
              <a:rPr lang="es-ES"/>
              <a:pPr>
                <a:defRPr/>
              </a:pPr>
              <a:t>04/08/2017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26EA-FA4B-4855-AECD-10A6642E87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  <p:sp>
        <p:nvSpPr>
          <p:cNvPr id="13" name="12 Rectángulo redondeado"/>
          <p:cNvSpPr/>
          <p:nvPr userDrawn="1"/>
        </p:nvSpPr>
        <p:spPr>
          <a:xfrm>
            <a:off x="5868144" y="6086854"/>
            <a:ext cx="3288060" cy="6850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8077"/>
          <a:stretch/>
        </p:blipFill>
        <p:spPr>
          <a:xfrm>
            <a:off x="6061866" y="6093296"/>
            <a:ext cx="2827787" cy="68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4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  <p:sp>
        <p:nvSpPr>
          <p:cNvPr id="7" name="6 Rectángulo redondeado"/>
          <p:cNvSpPr/>
          <p:nvPr userDrawn="1"/>
        </p:nvSpPr>
        <p:spPr>
          <a:xfrm>
            <a:off x="5868144" y="6086854"/>
            <a:ext cx="3288060" cy="6850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8077"/>
          <a:stretch/>
        </p:blipFill>
        <p:spPr>
          <a:xfrm>
            <a:off x="6061866" y="6093296"/>
            <a:ext cx="2827787" cy="68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2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20850" y="4714884"/>
            <a:ext cx="5851546" cy="652455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28604"/>
            <a:ext cx="5637232" cy="429897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C719-70E1-4D6E-903D-C00A4E1955DB}" type="datetimeFigureOut">
              <a:rPr lang="es-ES"/>
              <a:pPr>
                <a:defRPr/>
              </a:pPr>
              <a:t>04/08/2017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F176-EFAC-476E-A100-82FCE2B13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  <p:sp>
        <p:nvSpPr>
          <p:cNvPr id="16" name="15 Rectángulo redondeado"/>
          <p:cNvSpPr/>
          <p:nvPr userDrawn="1"/>
        </p:nvSpPr>
        <p:spPr>
          <a:xfrm>
            <a:off x="5868144" y="6086854"/>
            <a:ext cx="3288060" cy="6850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8077"/>
          <a:stretch/>
        </p:blipFill>
        <p:spPr>
          <a:xfrm>
            <a:off x="6061866" y="6093296"/>
            <a:ext cx="2827787" cy="68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93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  <p:sp>
        <p:nvSpPr>
          <p:cNvPr id="14" name="13 Rectángulo redondeado"/>
          <p:cNvSpPr/>
          <p:nvPr userDrawn="1"/>
        </p:nvSpPr>
        <p:spPr>
          <a:xfrm>
            <a:off x="5868144" y="6086854"/>
            <a:ext cx="3288060" cy="6850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5" name="14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8077"/>
          <a:stretch/>
        </p:blipFill>
        <p:spPr>
          <a:xfrm>
            <a:off x="6061866" y="6093296"/>
            <a:ext cx="2827787" cy="68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1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1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9852C0-83AC-45BD-8080-8739EC462417}" type="datetimeFigureOut">
              <a:rPr lang="es-ES"/>
              <a:pPr>
                <a:defRPr/>
              </a:pPr>
              <a:t>04/08/2017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1719B8-940F-4129-85A9-4F3830CCB4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1046"/>
            <a:ext cx="2185421" cy="676657"/>
          </a:xfrm>
          <a:prstGeom prst="rect">
            <a:avLst/>
          </a:prstGeom>
        </p:spPr>
      </p:pic>
      <p:sp>
        <p:nvSpPr>
          <p:cNvPr id="16" name="15 Rectángulo redondeado"/>
          <p:cNvSpPr/>
          <p:nvPr userDrawn="1"/>
        </p:nvSpPr>
        <p:spPr>
          <a:xfrm>
            <a:off x="5868144" y="6086854"/>
            <a:ext cx="3288060" cy="6850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8077"/>
          <a:stretch/>
        </p:blipFill>
        <p:spPr>
          <a:xfrm>
            <a:off x="6061866" y="6093296"/>
            <a:ext cx="2827787" cy="680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58ED5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58ED5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58ED5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58ED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589"/>
            <a:ext cx="5004048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07504" y="2636912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INFORME DE SEGUIMIENTO  A LOS PROYECTOS DE LA AGENDA REGULATORIA INDICATIVA</a:t>
            </a:r>
          </a:p>
          <a:p>
            <a:pPr algn="ctr"/>
            <a:r>
              <a:rPr lang="es-CO" sz="2000" b="1" dirty="0" smtClean="0"/>
              <a:t> </a:t>
            </a:r>
          </a:p>
          <a:p>
            <a:pPr algn="ctr"/>
            <a:r>
              <a:rPr lang="es-CO" sz="2000" b="1" dirty="0" smtClean="0"/>
              <a:t>A 30 DE JUNIO DE 2017</a:t>
            </a:r>
          </a:p>
          <a:p>
            <a:pPr algn="ctr"/>
            <a:endParaRPr lang="es-CO" sz="2000" b="1" dirty="0"/>
          </a:p>
          <a:p>
            <a:pPr algn="ctr"/>
            <a:endParaRPr lang="es-CO" sz="2000" b="1" dirty="0" smtClean="0"/>
          </a:p>
          <a:p>
            <a:pPr algn="ctr"/>
            <a:r>
              <a:rPr lang="es-CO" sz="2000" b="1" dirty="0"/>
              <a:t>4</a:t>
            </a:r>
            <a:r>
              <a:rPr lang="es-CO" sz="2000" b="1" dirty="0" smtClean="0"/>
              <a:t> </a:t>
            </a:r>
            <a:r>
              <a:rPr lang="es-CO" sz="2000" b="1" dirty="0" smtClean="0"/>
              <a:t>de agosto de 2017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136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59139"/>
            <a:ext cx="9073008" cy="156966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Modificación Agenda según Sesión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Comisión Ordinaria Nº </a:t>
            </a:r>
            <a:r>
              <a:rPr lang="es-E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229, 230 y Extraordinaria N°. 12 de 2017</a:t>
            </a:r>
            <a:endParaRPr lang="es-ES" sz="32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73667"/>
              </p:ext>
            </p:extLst>
          </p:nvPr>
        </p:nvGraphicFramePr>
        <p:xfrm>
          <a:off x="179512" y="1628799"/>
          <a:ext cx="8856983" cy="3098186"/>
        </p:xfrm>
        <a:graphic>
          <a:graphicData uri="http://schemas.openxmlformats.org/drawingml/2006/table">
            <a:tbl>
              <a:tblPr/>
              <a:tblGrid>
                <a:gridCol w="797926">
                  <a:extLst>
                    <a:ext uri="{9D8B030D-6E8A-4147-A177-3AD203B41FA5}">
                      <a16:colId xmlns:a16="http://schemas.microsoft.com/office/drawing/2014/main" val="549250011"/>
                    </a:ext>
                  </a:extLst>
                </a:gridCol>
                <a:gridCol w="3205005">
                  <a:extLst>
                    <a:ext uri="{9D8B030D-6E8A-4147-A177-3AD203B41FA5}">
                      <a16:colId xmlns:a16="http://schemas.microsoft.com/office/drawing/2014/main" val="945267140"/>
                    </a:ext>
                  </a:extLst>
                </a:gridCol>
                <a:gridCol w="389557">
                  <a:extLst>
                    <a:ext uri="{9D8B030D-6E8A-4147-A177-3AD203B41FA5}">
                      <a16:colId xmlns:a16="http://schemas.microsoft.com/office/drawing/2014/main" val="12254979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83642531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4237187466"/>
                    </a:ext>
                  </a:extLst>
                </a:gridCol>
              </a:tblGrid>
              <a:tr h="2767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APLAZADOS</a:t>
                      </a:r>
                    </a:p>
                  </a:txBody>
                  <a:tcPr marL="9268" marR="9268" marT="9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8" marR="9268" marT="9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NUEVOS</a:t>
                      </a:r>
                    </a:p>
                  </a:txBody>
                  <a:tcPr marL="9268" marR="9268" marT="9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77186"/>
                  </a:ext>
                </a:extLst>
              </a:tr>
              <a:tr h="3713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Metodología</a:t>
                      </a:r>
                      <a:r>
                        <a:rPr lang="es-CO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clasificar las personas prestadoras del servicio público de aseo de acuerdo con un nivel de riesgo. Revisión de las resoluciones CRA 201 de 2001 y CRA 315 de 2005.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auto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Modificación </a:t>
                      </a:r>
                      <a:r>
                        <a:rPr lang="es-CO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artículo 71 de la Resolución CRA 720 de 2015.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43342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Procedimiento único para la modificación de fórmulas tarifarias y/o costos económicos de referencia de los servicios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públicos de acueducto, alcantarillado y aseo.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353501"/>
                  </a:ext>
                </a:extLst>
              </a:tr>
              <a:tr h="50021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Revisión integral de la Resolución del sector de Agua Potable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Saneamiento Básico de Colombia. Actualización de la Resolución CRA 151 de 2001.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250535"/>
                  </a:ext>
                </a:extLst>
              </a:tr>
              <a:tr h="59907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auto" latinLnBrk="0" hangingPunct="1"/>
                      <a:r>
                        <a:rPr lang="es-CO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Ampliación plazo de la Resolución 783 de 2016.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11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73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073008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 de la verificación del cumplimiento de la Agenda Regulatoria al 30 de junio de 2017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00130631"/>
              </p:ext>
            </p:extLst>
          </p:nvPr>
        </p:nvGraphicFramePr>
        <p:xfrm>
          <a:off x="35496" y="1397000"/>
          <a:ext cx="89289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82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5445224"/>
            <a:ext cx="9170641" cy="1412776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611560" y="4290814"/>
            <a:ext cx="8501062" cy="722362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MX" sz="4400" b="1" dirty="0">
                <a:solidFill>
                  <a:srgbClr val="1C3481"/>
                </a:solidFill>
                <a:latin typeface="+mj-lt"/>
                <a:ea typeface="+mj-ea"/>
                <a:cs typeface="+mj-cs"/>
              </a:rPr>
              <a:t>Muchas Gracias</a:t>
            </a:r>
            <a:endParaRPr lang="es-ES" sz="4400" b="1" dirty="0">
              <a:solidFill>
                <a:srgbClr val="1C348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-1" y="0"/>
            <a:ext cx="9170641" cy="1700808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56"/>
          <a:stretch/>
        </p:blipFill>
        <p:spPr>
          <a:xfrm>
            <a:off x="539952" y="260648"/>
            <a:ext cx="3600000" cy="1127471"/>
          </a:xfrm>
          <a:prstGeom prst="rect">
            <a:avLst/>
          </a:prstGeom>
        </p:spPr>
      </p:pic>
      <p:grpSp>
        <p:nvGrpSpPr>
          <p:cNvPr id="11" name="10 Grupo"/>
          <p:cNvGrpSpPr/>
          <p:nvPr/>
        </p:nvGrpSpPr>
        <p:grpSpPr>
          <a:xfrm>
            <a:off x="5004048" y="5697352"/>
            <a:ext cx="4166593" cy="900000"/>
            <a:chOff x="5004048" y="5697352"/>
            <a:chExt cx="4166593" cy="900000"/>
          </a:xfrm>
        </p:grpSpPr>
        <p:sp>
          <p:nvSpPr>
            <p:cNvPr id="13" name="12 Rectángulo redondeado"/>
            <p:cNvSpPr/>
            <p:nvPr/>
          </p:nvSpPr>
          <p:spPr>
            <a:xfrm>
              <a:off x="5004048" y="5697352"/>
              <a:ext cx="4166593" cy="90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CO" dirty="0"/>
            </a:p>
          </p:txBody>
        </p:sp>
        <p:pic>
          <p:nvPicPr>
            <p:cNvPr id="15" name="14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5285975" y="5733256"/>
              <a:ext cx="3602736" cy="864096"/>
            </a:xfrm>
            <a:prstGeom prst="rect">
              <a:avLst/>
            </a:prstGeom>
          </p:spPr>
        </p:pic>
      </p:grpSp>
      <p:sp>
        <p:nvSpPr>
          <p:cNvPr id="2" name="CuadroTexto 1"/>
          <p:cNvSpPr txBox="1"/>
          <p:nvPr/>
        </p:nvSpPr>
        <p:spPr>
          <a:xfrm>
            <a:off x="179512" y="242088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GIOVANNI SOTO CAGUA</a:t>
            </a:r>
          </a:p>
          <a:p>
            <a:pPr algn="ctr"/>
            <a:r>
              <a:rPr lang="es-CO" sz="2000" dirty="0" smtClean="0"/>
              <a:t>Asesor con funciones de Control Interno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01397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5445224"/>
            <a:ext cx="9170641" cy="1412776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07442" y="2254220"/>
            <a:ext cx="84290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+mn-lt"/>
              </a:rPr>
              <a:t>Página web: </a:t>
            </a:r>
            <a:r>
              <a:rPr lang="es-MX" sz="3200" b="1" dirty="0">
                <a:solidFill>
                  <a:srgbClr val="1C3481"/>
                </a:solidFill>
                <a:latin typeface="+mn-lt"/>
              </a:rPr>
              <a:t>www.cra.gov.co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Twitter: </a:t>
            </a:r>
            <a:r>
              <a:rPr lang="es-CO" sz="3200" b="1" dirty="0">
                <a:solidFill>
                  <a:srgbClr val="1C3481"/>
                </a:solidFill>
                <a:latin typeface="+mn-lt"/>
              </a:rPr>
              <a:t>@</a:t>
            </a:r>
            <a:r>
              <a:rPr lang="es-CO" sz="3200" b="1" dirty="0" err="1">
                <a:solidFill>
                  <a:srgbClr val="1C3481"/>
                </a:solidFill>
                <a:latin typeface="+mn-lt"/>
              </a:rPr>
              <a:t>cracolombia</a:t>
            </a:r>
            <a:endParaRPr lang="es-CO" sz="3200" b="1" dirty="0">
              <a:solidFill>
                <a:srgbClr val="1C3481"/>
              </a:solidFill>
              <a:latin typeface="+mn-lt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YouTube: </a:t>
            </a:r>
            <a:r>
              <a:rPr lang="es-CO" sz="3200" b="1" dirty="0" err="1">
                <a:solidFill>
                  <a:srgbClr val="1C3481"/>
                </a:solidFill>
                <a:latin typeface="+mn-lt"/>
              </a:rPr>
              <a:t>crapsbcol</a:t>
            </a:r>
            <a:endParaRPr lang="es-CO" sz="3200" b="1" dirty="0">
              <a:solidFill>
                <a:srgbClr val="1C3481"/>
              </a:solidFill>
              <a:latin typeface="+mn-lt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Facebook: </a:t>
            </a:r>
            <a:r>
              <a:rPr lang="es-CO" sz="3200" b="1" dirty="0">
                <a:solidFill>
                  <a:srgbClr val="1C3481"/>
                </a:solidFill>
                <a:latin typeface="+mn-lt"/>
              </a:rPr>
              <a:t>Comisión de Regulación CRA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latin typeface="+mn-lt"/>
              </a:rPr>
              <a:t>Correo </a:t>
            </a:r>
            <a:r>
              <a:rPr lang="es-MX" sz="3200" b="1" dirty="0">
                <a:latin typeface="+mn-lt"/>
              </a:rPr>
              <a:t>electrónico:</a:t>
            </a:r>
            <a:r>
              <a:rPr lang="es-MX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>
                <a:solidFill>
                  <a:srgbClr val="1C3481"/>
                </a:solidFill>
                <a:latin typeface="+mn-lt"/>
              </a:rPr>
              <a:t>correo@cra.gov.co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+mn-lt"/>
              </a:rPr>
              <a:t>PBX</a:t>
            </a:r>
            <a:r>
              <a:rPr lang="es-MX" sz="3200" b="1" dirty="0" smtClean="0">
                <a:latin typeface="+mn-lt"/>
              </a:rPr>
              <a:t>: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(1)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4873820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>
                <a:latin typeface="+mn-lt"/>
              </a:rPr>
              <a:t>Línea </a:t>
            </a:r>
            <a:r>
              <a:rPr lang="es-MX" sz="3200" b="1" dirty="0" smtClean="0">
                <a:latin typeface="+mn-lt"/>
              </a:rPr>
              <a:t>Nacional: </a:t>
            </a:r>
            <a:r>
              <a:rPr lang="es-MX" sz="3200" b="1" dirty="0" smtClean="0">
                <a:solidFill>
                  <a:srgbClr val="1C3481"/>
                </a:solidFill>
                <a:latin typeface="+mn-lt"/>
              </a:rPr>
              <a:t>018000517565</a:t>
            </a:r>
            <a:endParaRPr lang="es-ES" sz="3200" b="1" dirty="0">
              <a:solidFill>
                <a:srgbClr val="1C3481"/>
              </a:solidFill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-1" y="0"/>
            <a:ext cx="9170641" cy="1700808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56"/>
          <a:stretch/>
        </p:blipFill>
        <p:spPr>
          <a:xfrm>
            <a:off x="539952" y="260648"/>
            <a:ext cx="3600000" cy="1127471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5004048" y="5697352"/>
            <a:ext cx="4166593" cy="900000"/>
            <a:chOff x="5004048" y="5697352"/>
            <a:chExt cx="4166593" cy="900000"/>
          </a:xfrm>
        </p:grpSpPr>
        <p:sp>
          <p:nvSpPr>
            <p:cNvPr id="11" name="10 Rectángulo redondeado"/>
            <p:cNvSpPr/>
            <p:nvPr/>
          </p:nvSpPr>
          <p:spPr>
            <a:xfrm>
              <a:off x="5004048" y="5697352"/>
              <a:ext cx="4166593" cy="90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CO" dirty="0"/>
            </a:p>
          </p:txBody>
        </p:sp>
        <p:pic>
          <p:nvPicPr>
            <p:cNvPr id="12" name="11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5285975" y="5733256"/>
              <a:ext cx="3602736" cy="864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02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50838"/>
            <a:ext cx="9144000" cy="61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CO" sz="3400" b="1" dirty="0" smtClean="0">
                <a:latin typeface="+mj-lt"/>
              </a:rPr>
              <a:t>OBJETIVO</a:t>
            </a:r>
            <a:endParaRPr lang="es-CO" sz="3400" b="1" dirty="0">
              <a:latin typeface="+mj-lt"/>
            </a:endParaRPr>
          </a:p>
        </p:txBody>
      </p:sp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323528" y="1412776"/>
            <a:ext cx="83609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es-CO" dirty="0">
                <a:cs typeface="Arial" panose="020B0604020202020204" pitchFamily="34" charset="0"/>
              </a:rPr>
              <a:t>En desarrollo del Objetivo estratégico quinquenal 2016-2020 “Promover a través de la regulación, las condiciones de mercado adecuadas para la prestación de los servicios de Acueducto, Alcantarillado y </a:t>
            </a:r>
            <a:r>
              <a:rPr lang="es-CO" dirty="0" smtClean="0">
                <a:cs typeface="Arial" panose="020B0604020202020204" pitchFamily="34" charset="0"/>
              </a:rPr>
              <a:t>Aseo", se e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valuará la gestión de la UAE CRA,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respecto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cumplimiento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 los proyectos formulados en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Agenda Regulatoria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Indicativa, con fecha de corte al 30 de junio de 2017.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9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052736"/>
            <a:ext cx="82809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b="1" dirty="0" smtClean="0">
                <a:latin typeface="+mj-lt"/>
              </a:rPr>
              <a:t>CRITERIOS DEL SEGUIMIENTO</a:t>
            </a:r>
          </a:p>
          <a:p>
            <a:pPr algn="ctr"/>
            <a:endParaRPr lang="es-MX" sz="1600" b="1" dirty="0" smtClean="0">
              <a:latin typeface="+mj-lt"/>
            </a:endParaRPr>
          </a:p>
          <a:p>
            <a:pPr algn="ctr"/>
            <a:endParaRPr lang="es-MX" sz="1000" b="1" dirty="0" smtClean="0">
              <a:latin typeface="+mj-lt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criterios observados en el ejercicio del seguimiento fueron: </a:t>
            </a:r>
          </a:p>
          <a:p>
            <a:pPr algn="just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1.	Informes presentados por la Oficina Asesora de Planeación y TIC sobre el </a:t>
            </a:r>
            <a:r>
              <a:rPr lang="es-CO" dirty="0" smtClean="0"/>
              <a:t>Seguimiento a la agenda regulatoria vigencia 2017, versión 3.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erificación de avance de los proyectos registrados en el Plan de Acción vigencia 2017.</a:t>
            </a:r>
          </a:p>
          <a:p>
            <a:pPr marL="361950" indent="-361950"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	Verificación del avance de los proyectos con los funcionarios asignados como responsables de los mismos.</a:t>
            </a:r>
          </a:p>
          <a:p>
            <a:pPr algn="just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6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073008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Proyectos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Regulatorios de Carácter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2017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645923201"/>
              </p:ext>
            </p:extLst>
          </p:nvPr>
        </p:nvGraphicFramePr>
        <p:xfrm>
          <a:off x="0" y="2276872"/>
          <a:ext cx="9108504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23508" y="2852936"/>
            <a:ext cx="1024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R.T. N°.791</a:t>
            </a:r>
          </a:p>
          <a:p>
            <a:r>
              <a:rPr lang="es-CO" sz="1000" dirty="0" smtClean="0"/>
              <a:t>21/04/2017</a:t>
            </a:r>
            <a:endParaRPr lang="es-CO" sz="1000" dirty="0"/>
          </a:p>
        </p:txBody>
      </p:sp>
      <p:sp>
        <p:nvSpPr>
          <p:cNvPr id="11" name="2 CuadroTexto"/>
          <p:cNvSpPr txBox="1"/>
          <p:nvPr/>
        </p:nvSpPr>
        <p:spPr>
          <a:xfrm>
            <a:off x="4110474" y="2924944"/>
            <a:ext cx="923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 N°.789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21/04/2017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5536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  y III Trimestre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195736" y="17008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</a:t>
            </a:r>
            <a:r>
              <a:rPr lang="es-CO" sz="1200" dirty="0"/>
              <a:t>Trimestre</a:t>
            </a:r>
            <a:endParaRPr lang="es-ES" sz="1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995936" y="17008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 </a:t>
            </a:r>
            <a:r>
              <a:rPr lang="es-CO" sz="1200" dirty="0"/>
              <a:t>Trimestre</a:t>
            </a:r>
            <a:endParaRPr lang="es-ES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718359" y="1700808"/>
            <a:ext cx="122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y IV </a:t>
            </a:r>
            <a:r>
              <a:rPr lang="es-CO" sz="1200" dirty="0"/>
              <a:t>Trimestre</a:t>
            </a:r>
            <a:endParaRPr lang="es-ES" sz="1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596336" y="17008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IV </a:t>
            </a:r>
            <a:r>
              <a:rPr lang="es-CO" sz="1200" dirty="0"/>
              <a:t>Trimestre</a:t>
            </a:r>
            <a:endParaRPr lang="es-ES" sz="1200" dirty="0"/>
          </a:p>
        </p:txBody>
      </p:sp>
      <p:sp>
        <p:nvSpPr>
          <p:cNvPr id="12" name="2 CuadroTexto"/>
          <p:cNvSpPr txBox="1"/>
          <p:nvPr/>
        </p:nvSpPr>
        <p:spPr>
          <a:xfrm>
            <a:off x="2411760" y="294140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R.D.</a:t>
            </a:r>
          </a:p>
          <a:p>
            <a:endParaRPr lang="es-CO" sz="1000" dirty="0" smtClean="0"/>
          </a:p>
          <a:p>
            <a:r>
              <a:rPr lang="es-CO" sz="1000" dirty="0" smtClean="0"/>
              <a:t>III </a:t>
            </a:r>
            <a:r>
              <a:rPr lang="es-CO" sz="1000" dirty="0" err="1" smtClean="0"/>
              <a:t>Trim</a:t>
            </a:r>
            <a:r>
              <a:rPr lang="es-CO" sz="1000" dirty="0" smtClean="0"/>
              <a:t>.</a:t>
            </a:r>
            <a:endParaRPr lang="es-CO" sz="1000" dirty="0"/>
          </a:p>
        </p:txBody>
      </p:sp>
      <p:sp>
        <p:nvSpPr>
          <p:cNvPr id="13" name="2 CuadroTexto"/>
          <p:cNvSpPr txBox="1"/>
          <p:nvPr/>
        </p:nvSpPr>
        <p:spPr>
          <a:xfrm>
            <a:off x="6012160" y="292494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R.T.</a:t>
            </a:r>
          </a:p>
          <a:p>
            <a:r>
              <a:rPr lang="es-CO" sz="1000" dirty="0" smtClean="0"/>
              <a:t>III </a:t>
            </a:r>
            <a:r>
              <a:rPr lang="es-CO" sz="1000" dirty="0" err="1" smtClean="0"/>
              <a:t>Trim</a:t>
            </a:r>
            <a:r>
              <a:rPr lang="es-CO" sz="1000" dirty="0" smtClean="0"/>
              <a:t>.</a:t>
            </a:r>
          </a:p>
          <a:p>
            <a:endParaRPr lang="es-CO" sz="1000" dirty="0"/>
          </a:p>
          <a:p>
            <a:endParaRPr lang="es-CO" sz="1000" dirty="0" smtClean="0"/>
          </a:p>
          <a:p>
            <a:r>
              <a:rPr lang="es-CO" sz="1000" dirty="0" smtClean="0"/>
              <a:t>R.D.</a:t>
            </a:r>
          </a:p>
          <a:p>
            <a:r>
              <a:rPr lang="es-CO" sz="1000" dirty="0" smtClean="0"/>
              <a:t>IV </a:t>
            </a:r>
            <a:r>
              <a:rPr lang="es-CO" sz="1000" dirty="0" err="1" smtClean="0"/>
              <a:t>Trim</a:t>
            </a:r>
            <a:r>
              <a:rPr lang="es-CO" sz="1000" dirty="0" smtClean="0"/>
              <a:t>.</a:t>
            </a:r>
            <a:endParaRPr lang="es-CO" sz="1000" dirty="0"/>
          </a:p>
        </p:txBody>
      </p:sp>
      <p:sp>
        <p:nvSpPr>
          <p:cNvPr id="15" name="2 CuadroTexto"/>
          <p:cNvSpPr txBox="1"/>
          <p:nvPr/>
        </p:nvSpPr>
        <p:spPr>
          <a:xfrm>
            <a:off x="7812360" y="292494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R.T.</a:t>
            </a:r>
          </a:p>
          <a:p>
            <a:r>
              <a:rPr lang="es-CO" sz="1000" dirty="0" smtClean="0"/>
              <a:t>IV </a:t>
            </a:r>
            <a:r>
              <a:rPr lang="es-CO" sz="1000" dirty="0" err="1" smtClean="0"/>
              <a:t>Trim</a:t>
            </a:r>
            <a:r>
              <a:rPr lang="es-CO" sz="1000" dirty="0" smtClean="0"/>
              <a:t>.</a:t>
            </a:r>
          </a:p>
        </p:txBody>
      </p:sp>
      <p:sp>
        <p:nvSpPr>
          <p:cNvPr id="18" name="2 CuadroTexto"/>
          <p:cNvSpPr txBox="1"/>
          <p:nvPr/>
        </p:nvSpPr>
        <p:spPr>
          <a:xfrm>
            <a:off x="611560" y="40088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R.D. </a:t>
            </a:r>
          </a:p>
          <a:p>
            <a:r>
              <a:rPr lang="es-CO" sz="1000" dirty="0" smtClean="0"/>
              <a:t>III </a:t>
            </a:r>
            <a:r>
              <a:rPr lang="es-CO" sz="1000" dirty="0" err="1" smtClean="0"/>
              <a:t>Trim</a:t>
            </a:r>
            <a:r>
              <a:rPr lang="es-CO" sz="1000" dirty="0" smtClean="0"/>
              <a:t>.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1306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073008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Ejecución de Proyectos Regulatorios de Carácter General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813489204"/>
              </p:ext>
            </p:extLst>
          </p:nvPr>
        </p:nvGraphicFramePr>
        <p:xfrm>
          <a:off x="7986" y="2276872"/>
          <a:ext cx="9100517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5 CuadroTexto"/>
          <p:cNvSpPr txBox="1"/>
          <p:nvPr/>
        </p:nvSpPr>
        <p:spPr>
          <a:xfrm>
            <a:off x="323528" y="171985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y IV Trimestre</a:t>
            </a:r>
            <a:endParaRPr lang="es-CO" sz="1200" dirty="0"/>
          </a:p>
        </p:txBody>
      </p:sp>
      <p:sp>
        <p:nvSpPr>
          <p:cNvPr id="14" name="15 CuadroTexto"/>
          <p:cNvSpPr txBox="1"/>
          <p:nvPr/>
        </p:nvSpPr>
        <p:spPr>
          <a:xfrm>
            <a:off x="2195736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Trimestre</a:t>
            </a:r>
            <a:endParaRPr lang="es-CO" sz="1200" dirty="0"/>
          </a:p>
        </p:txBody>
      </p:sp>
      <p:sp>
        <p:nvSpPr>
          <p:cNvPr id="15" name="15 CuadroTexto"/>
          <p:cNvSpPr txBox="1"/>
          <p:nvPr/>
        </p:nvSpPr>
        <p:spPr>
          <a:xfrm>
            <a:off x="3995936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 Trimestre</a:t>
            </a:r>
            <a:endParaRPr lang="es-CO" sz="1200" dirty="0"/>
          </a:p>
        </p:txBody>
      </p:sp>
      <p:sp>
        <p:nvSpPr>
          <p:cNvPr id="16" name="2 CuadroTexto"/>
          <p:cNvSpPr txBox="1"/>
          <p:nvPr/>
        </p:nvSpPr>
        <p:spPr>
          <a:xfrm>
            <a:off x="4103948" y="2636912"/>
            <a:ext cx="936104" cy="4320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 N° 790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21/04/2017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5 CuadroTexto"/>
          <p:cNvSpPr txBox="1"/>
          <p:nvPr/>
        </p:nvSpPr>
        <p:spPr>
          <a:xfrm>
            <a:off x="5796136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IV Trimestre</a:t>
            </a:r>
            <a:endParaRPr lang="es-CO" sz="1200" dirty="0"/>
          </a:p>
        </p:txBody>
      </p:sp>
      <p:sp>
        <p:nvSpPr>
          <p:cNvPr id="19" name="15 CuadroTexto"/>
          <p:cNvSpPr txBox="1"/>
          <p:nvPr/>
        </p:nvSpPr>
        <p:spPr>
          <a:xfrm>
            <a:off x="7524328" y="17008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IV Trimestre</a:t>
            </a:r>
            <a:endParaRPr lang="es-CO" sz="1200" dirty="0"/>
          </a:p>
        </p:txBody>
      </p:sp>
      <p:sp>
        <p:nvSpPr>
          <p:cNvPr id="11" name="2 CuadroTexto"/>
          <p:cNvSpPr txBox="1"/>
          <p:nvPr/>
        </p:nvSpPr>
        <p:spPr>
          <a:xfrm>
            <a:off x="4103948" y="4149080"/>
            <a:ext cx="972108" cy="4320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 N° 798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27/06/2017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2 CuadroTexto"/>
          <p:cNvSpPr txBox="1"/>
          <p:nvPr/>
        </p:nvSpPr>
        <p:spPr>
          <a:xfrm>
            <a:off x="611560" y="2636912"/>
            <a:ext cx="648072" cy="13681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100" dirty="0" smtClean="0"/>
              <a:t>.</a:t>
            </a:r>
            <a:endParaRPr lang="es-CO" sz="1100" dirty="0"/>
          </a:p>
        </p:txBody>
      </p:sp>
      <p:sp>
        <p:nvSpPr>
          <p:cNvPr id="13" name="2 CuadroTexto"/>
          <p:cNvSpPr txBox="1"/>
          <p:nvPr/>
        </p:nvSpPr>
        <p:spPr>
          <a:xfrm>
            <a:off x="2411760" y="2636912"/>
            <a:ext cx="648072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2 CuadroTexto"/>
          <p:cNvSpPr txBox="1"/>
          <p:nvPr/>
        </p:nvSpPr>
        <p:spPr>
          <a:xfrm>
            <a:off x="6012160" y="2636912"/>
            <a:ext cx="648072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2 CuadroTexto"/>
          <p:cNvSpPr txBox="1"/>
          <p:nvPr/>
        </p:nvSpPr>
        <p:spPr>
          <a:xfrm>
            <a:off x="7812360" y="2636912"/>
            <a:ext cx="648072" cy="13681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073008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Ejecución de Proyectos Regulatorios de Carácter General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28051807"/>
              </p:ext>
            </p:extLst>
          </p:nvPr>
        </p:nvGraphicFramePr>
        <p:xfrm>
          <a:off x="7987" y="2276872"/>
          <a:ext cx="900100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5 CuadroTexto"/>
          <p:cNvSpPr txBox="1"/>
          <p:nvPr/>
        </p:nvSpPr>
        <p:spPr>
          <a:xfrm>
            <a:off x="755576" y="171985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y IV Trimestre</a:t>
            </a:r>
            <a:endParaRPr lang="es-CO" sz="1200" dirty="0"/>
          </a:p>
        </p:txBody>
      </p:sp>
      <p:sp>
        <p:nvSpPr>
          <p:cNvPr id="14" name="15 CuadroTexto"/>
          <p:cNvSpPr txBox="1"/>
          <p:nvPr/>
        </p:nvSpPr>
        <p:spPr>
          <a:xfrm>
            <a:off x="2339752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IV Trimestre</a:t>
            </a:r>
            <a:endParaRPr lang="es-CO" sz="1200" dirty="0"/>
          </a:p>
        </p:txBody>
      </p:sp>
      <p:sp>
        <p:nvSpPr>
          <p:cNvPr id="15" name="15 CuadroTexto"/>
          <p:cNvSpPr txBox="1"/>
          <p:nvPr/>
        </p:nvSpPr>
        <p:spPr>
          <a:xfrm>
            <a:off x="3851920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 Trimestre</a:t>
            </a:r>
            <a:endParaRPr lang="es-CO" sz="1200" dirty="0"/>
          </a:p>
        </p:txBody>
      </p:sp>
      <p:sp>
        <p:nvSpPr>
          <p:cNvPr id="16" name="2 CuadroTexto"/>
          <p:cNvSpPr txBox="1"/>
          <p:nvPr/>
        </p:nvSpPr>
        <p:spPr>
          <a:xfrm>
            <a:off x="3995936" y="2924951"/>
            <a:ext cx="936104" cy="4320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R.D. N° </a:t>
            </a:r>
          </a:p>
          <a:p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788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21/04/17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5 CuadroTexto"/>
          <p:cNvSpPr txBox="1"/>
          <p:nvPr/>
        </p:nvSpPr>
        <p:spPr>
          <a:xfrm>
            <a:off x="5364088" y="17008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y IV Trimestre</a:t>
            </a:r>
            <a:endParaRPr lang="es-CO" sz="1200" dirty="0"/>
          </a:p>
        </p:txBody>
      </p:sp>
      <p:sp>
        <p:nvSpPr>
          <p:cNvPr id="19" name="15 CuadroTexto"/>
          <p:cNvSpPr txBox="1"/>
          <p:nvPr/>
        </p:nvSpPr>
        <p:spPr>
          <a:xfrm>
            <a:off x="6876256" y="17008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III IV Trimestre</a:t>
            </a:r>
            <a:endParaRPr lang="es-CO" sz="1200" dirty="0"/>
          </a:p>
        </p:txBody>
      </p:sp>
      <p:sp>
        <p:nvSpPr>
          <p:cNvPr id="11" name="2 CuadroTexto"/>
          <p:cNvSpPr txBox="1"/>
          <p:nvPr/>
        </p:nvSpPr>
        <p:spPr>
          <a:xfrm>
            <a:off x="1043608" y="2924944"/>
            <a:ext cx="648072" cy="144016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100" dirty="0" smtClean="0"/>
              <a:t>.</a:t>
            </a:r>
            <a:endParaRPr lang="es-CO" sz="1100" dirty="0"/>
          </a:p>
        </p:txBody>
      </p:sp>
      <p:sp>
        <p:nvSpPr>
          <p:cNvPr id="12" name="2 CuadroTexto"/>
          <p:cNvSpPr txBox="1"/>
          <p:nvPr/>
        </p:nvSpPr>
        <p:spPr>
          <a:xfrm>
            <a:off x="2555776" y="2924944"/>
            <a:ext cx="64807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2 CuadroTexto"/>
          <p:cNvSpPr txBox="1"/>
          <p:nvPr/>
        </p:nvSpPr>
        <p:spPr>
          <a:xfrm>
            <a:off x="5580112" y="2924944"/>
            <a:ext cx="720080" cy="100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2 CuadroTexto"/>
          <p:cNvSpPr txBox="1"/>
          <p:nvPr/>
        </p:nvSpPr>
        <p:spPr>
          <a:xfrm>
            <a:off x="7164288" y="2924944"/>
            <a:ext cx="648072" cy="11521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69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073008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Ejecución de Proyectos Regulatorios de Carácter General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924753328"/>
              </p:ext>
            </p:extLst>
          </p:nvPr>
        </p:nvGraphicFramePr>
        <p:xfrm>
          <a:off x="35496" y="2348880"/>
          <a:ext cx="8928992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979712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Vencimiento </a:t>
            </a:r>
            <a:r>
              <a:rPr lang="es-CO" sz="1200" dirty="0" smtClean="0"/>
              <a:t>III Trimestre</a:t>
            </a:r>
            <a:endParaRPr lang="es-CO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508104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Vencimiento II y III Trimestre</a:t>
            </a:r>
            <a:endParaRPr lang="es-CO" sz="1200" dirty="0"/>
          </a:p>
        </p:txBody>
      </p:sp>
      <p:sp>
        <p:nvSpPr>
          <p:cNvPr id="6" name="CuadroTexto 1"/>
          <p:cNvSpPr txBox="1"/>
          <p:nvPr/>
        </p:nvSpPr>
        <p:spPr>
          <a:xfrm>
            <a:off x="2195736" y="2852936"/>
            <a:ext cx="648072" cy="43206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R.T. </a:t>
            </a: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1"/>
          <p:cNvSpPr txBox="1"/>
          <p:nvPr/>
        </p:nvSpPr>
        <p:spPr>
          <a:xfrm>
            <a:off x="5652060" y="3861036"/>
            <a:ext cx="1008172" cy="43206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R.D. 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s-C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</a:t>
            </a:r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108504" cy="113877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Avance de ejecución proyectos con cronograma en I y II trimestre de 2017</a:t>
            </a:r>
            <a:endParaRPr lang="es-CO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592365276"/>
              </p:ext>
            </p:extLst>
          </p:nvPr>
        </p:nvGraphicFramePr>
        <p:xfrm>
          <a:off x="35496" y="1988840"/>
          <a:ext cx="9108504" cy="348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1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496" y="350838"/>
            <a:ext cx="9108504" cy="113877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Acumulada a 30 de junio de la Agenda Regulatoria Indicativa 2017</a:t>
            </a:r>
            <a:endParaRPr lang="es-CO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124559785"/>
              </p:ext>
            </p:extLst>
          </p:nvPr>
        </p:nvGraphicFramePr>
        <p:xfrm>
          <a:off x="179512" y="1412776"/>
          <a:ext cx="89644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23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29831</TotalTime>
  <Words>661</Words>
  <Application>Microsoft Office PowerPoint</Application>
  <PresentationFormat>Presentación en pantalla (4:3)</PresentationFormat>
  <Paragraphs>145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Mercadeo básico</dc:title>
  <dc:creator>Preferred Customer</dc:creator>
  <cp:lastModifiedBy>Giovanni Soto Cagua</cp:lastModifiedBy>
  <cp:revision>1140</cp:revision>
  <cp:lastPrinted>2017-07-17T20:52:36Z</cp:lastPrinted>
  <dcterms:created xsi:type="dcterms:W3CDTF">2009-07-03T14:17:45Z</dcterms:created>
  <dcterms:modified xsi:type="dcterms:W3CDTF">2017-08-04T19:43:13Z</dcterms:modified>
</cp:coreProperties>
</file>