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500" r:id="rId2"/>
    <p:sldId id="492" r:id="rId3"/>
    <p:sldId id="538" r:id="rId4"/>
    <p:sldId id="533" r:id="rId5"/>
    <p:sldId id="534" r:id="rId6"/>
    <p:sldId id="535" r:id="rId7"/>
    <p:sldId id="537" r:id="rId8"/>
    <p:sldId id="539" r:id="rId9"/>
    <p:sldId id="554" r:id="rId10"/>
    <p:sldId id="543" r:id="rId11"/>
    <p:sldId id="557" r:id="rId12"/>
    <p:sldId id="545" r:id="rId13"/>
    <p:sldId id="555" r:id="rId14"/>
    <p:sldId id="559" r:id="rId15"/>
    <p:sldId id="568" r:id="rId16"/>
    <p:sldId id="565" r:id="rId17"/>
    <p:sldId id="566" r:id="rId18"/>
    <p:sldId id="567" r:id="rId19"/>
    <p:sldId id="528" r:id="rId2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481"/>
    <a:srgbClr val="003399"/>
    <a:srgbClr val="961D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7842" autoAdjust="0"/>
  </p:normalViewPr>
  <p:slideViewPr>
    <p:cSldViewPr>
      <p:cViewPr>
        <p:scale>
          <a:sx n="100" d="100"/>
          <a:sy n="100" d="100"/>
        </p:scale>
        <p:origin x="-1254" y="-2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Hoja1!$B$1</c:f>
              <c:strCache>
                <c:ptCount val="1"/>
                <c:pt idx="0">
                  <c:v>Serie 1</c:v>
                </c:pt>
              </c:strCache>
            </c:strRef>
          </c:tx>
          <c:spPr>
            <a:solidFill>
              <a:schemeClr val="accent1"/>
            </a:solidFill>
          </c:spPr>
          <c:invertIfNegative val="0"/>
          <c:dLbls>
            <c:showLegendKey val="0"/>
            <c:showVal val="1"/>
            <c:showCatName val="0"/>
            <c:showSerName val="0"/>
            <c:showPercent val="0"/>
            <c:showBubbleSize val="0"/>
            <c:showLeaderLines val="0"/>
          </c:dLbls>
          <c:cat>
            <c:strRef>
              <c:f>Hoja1!$A$2:$A$8</c:f>
              <c:strCache>
                <c:ptCount val="7"/>
                <c:pt idx="0">
                  <c:v>INFORMADOS </c:v>
                </c:pt>
                <c:pt idx="1">
                  <c:v>DENUNCIAS</c:v>
                </c:pt>
                <c:pt idx="2">
                  <c:v>QUEJAS </c:v>
                </c:pt>
                <c:pt idx="3">
                  <c:v>PETICIONES </c:v>
                </c:pt>
                <c:pt idx="4">
                  <c:v>CONSULTAS </c:v>
                </c:pt>
                <c:pt idx="5">
                  <c:v>SUGERENCIAS</c:v>
                </c:pt>
                <c:pt idx="6">
                  <c:v>RECLAMOS </c:v>
                </c:pt>
              </c:strCache>
            </c:strRef>
          </c:cat>
          <c:val>
            <c:numRef>
              <c:f>Hoja1!$B$2:$B$8</c:f>
              <c:numCache>
                <c:formatCode>General</c:formatCode>
                <c:ptCount val="7"/>
                <c:pt idx="0">
                  <c:v>7</c:v>
                </c:pt>
                <c:pt idx="1">
                  <c:v>6</c:v>
                </c:pt>
                <c:pt idx="2">
                  <c:v>2</c:v>
                </c:pt>
                <c:pt idx="3">
                  <c:v>10</c:v>
                </c:pt>
                <c:pt idx="4">
                  <c:v>9</c:v>
                </c:pt>
                <c:pt idx="5">
                  <c:v>1</c:v>
                </c:pt>
                <c:pt idx="6">
                  <c:v>7</c:v>
                </c:pt>
              </c:numCache>
            </c:numRef>
          </c:val>
        </c:ser>
        <c:ser>
          <c:idx val="1"/>
          <c:order val="1"/>
          <c:tx>
            <c:strRef>
              <c:f>Hoja1!$C$1</c:f>
              <c:strCache>
                <c:ptCount val="1"/>
                <c:pt idx="0">
                  <c:v>Columna1</c:v>
                </c:pt>
              </c:strCache>
            </c:strRef>
          </c:tx>
          <c:invertIfNegative val="0"/>
          <c:cat>
            <c:strRef>
              <c:f>Hoja1!$A$2:$A$8</c:f>
              <c:strCache>
                <c:ptCount val="7"/>
                <c:pt idx="0">
                  <c:v>INFORMADOS </c:v>
                </c:pt>
                <c:pt idx="1">
                  <c:v>DENUNCIAS</c:v>
                </c:pt>
                <c:pt idx="2">
                  <c:v>QUEJAS </c:v>
                </c:pt>
                <c:pt idx="3">
                  <c:v>PETICIONES </c:v>
                </c:pt>
                <c:pt idx="4">
                  <c:v>CONSULTAS </c:v>
                </c:pt>
                <c:pt idx="5">
                  <c:v>SUGERENCIAS</c:v>
                </c:pt>
                <c:pt idx="6">
                  <c:v>RECLAMOS </c:v>
                </c:pt>
              </c:strCache>
            </c:strRef>
          </c:cat>
          <c:val>
            <c:numRef>
              <c:f>Hoja1!$C$2:$C$8</c:f>
              <c:numCache>
                <c:formatCode>General</c:formatCode>
                <c:ptCount val="7"/>
              </c:numCache>
            </c:numRef>
          </c:val>
        </c:ser>
        <c:ser>
          <c:idx val="2"/>
          <c:order val="2"/>
          <c:tx>
            <c:strRef>
              <c:f>Hoja1!$D$1</c:f>
              <c:strCache>
                <c:ptCount val="1"/>
                <c:pt idx="0">
                  <c:v>Columna2</c:v>
                </c:pt>
              </c:strCache>
            </c:strRef>
          </c:tx>
          <c:invertIfNegative val="0"/>
          <c:cat>
            <c:strRef>
              <c:f>Hoja1!$A$2:$A$8</c:f>
              <c:strCache>
                <c:ptCount val="7"/>
                <c:pt idx="0">
                  <c:v>INFORMADOS </c:v>
                </c:pt>
                <c:pt idx="1">
                  <c:v>DENUNCIAS</c:v>
                </c:pt>
                <c:pt idx="2">
                  <c:v>QUEJAS </c:v>
                </c:pt>
                <c:pt idx="3">
                  <c:v>PETICIONES </c:v>
                </c:pt>
                <c:pt idx="4">
                  <c:v>CONSULTAS </c:v>
                </c:pt>
                <c:pt idx="5">
                  <c:v>SUGERENCIAS</c:v>
                </c:pt>
                <c:pt idx="6">
                  <c:v>RECLAMOS </c:v>
                </c:pt>
              </c:strCache>
            </c:strRef>
          </c:cat>
          <c:val>
            <c:numRef>
              <c:f>Hoja1!$D$2:$D$8</c:f>
              <c:numCache>
                <c:formatCode>General</c:formatCode>
                <c:ptCount val="7"/>
              </c:numCache>
            </c:numRef>
          </c:val>
        </c:ser>
        <c:dLbls>
          <c:showLegendKey val="0"/>
          <c:showVal val="0"/>
          <c:showCatName val="0"/>
          <c:showSerName val="0"/>
          <c:showPercent val="0"/>
          <c:showBubbleSize val="0"/>
        </c:dLbls>
        <c:gapWidth val="150"/>
        <c:shape val="box"/>
        <c:axId val="33822592"/>
        <c:axId val="33824128"/>
        <c:axId val="0"/>
      </c:bar3DChart>
      <c:catAx>
        <c:axId val="33822592"/>
        <c:scaling>
          <c:orientation val="minMax"/>
        </c:scaling>
        <c:delete val="0"/>
        <c:axPos val="b"/>
        <c:majorTickMark val="out"/>
        <c:minorTickMark val="none"/>
        <c:tickLblPos val="nextTo"/>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c:spPr>
        <c:txPr>
          <a:bodyPr rot="0"/>
          <a:lstStyle/>
          <a:p>
            <a:pPr>
              <a:defRPr sz="1150" b="1"/>
            </a:pPr>
            <a:endParaRPr lang="es-CO"/>
          </a:p>
        </c:txPr>
        <c:crossAx val="33824128"/>
        <c:crosses val="autoZero"/>
        <c:auto val="1"/>
        <c:lblAlgn val="ctr"/>
        <c:lblOffset val="100"/>
        <c:noMultiLvlLbl val="0"/>
      </c:catAx>
      <c:valAx>
        <c:axId val="33824128"/>
        <c:scaling>
          <c:orientation val="minMax"/>
        </c:scaling>
        <c:delete val="0"/>
        <c:axPos val="l"/>
        <c:majorGridlines>
          <c:spPr>
            <a:ln w="38100" cap="flat" cmpd="sng" algn="ctr">
              <a:solidFill>
                <a:schemeClr val="accent5"/>
              </a:solidFill>
              <a:prstDash val="solid"/>
            </a:ln>
            <a:effectLst>
              <a:outerShdw blurRad="40000" dist="23000" dir="5400000" rotWithShape="0">
                <a:srgbClr val="000000">
                  <a:alpha val="35000"/>
                </a:srgbClr>
              </a:outerShdw>
            </a:effectLst>
          </c:spPr>
        </c:majorGridlines>
        <c:numFmt formatCode="General" sourceLinked="1"/>
        <c:majorTickMark val="out"/>
        <c:minorTickMark val="none"/>
        <c:tickLblPos val="nextTo"/>
        <c:crossAx val="33822592"/>
        <c:crosses val="autoZero"/>
        <c:crossBetween val="between"/>
      </c:valAx>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c:spPr>
    </c:plotArea>
    <c:plotVisOnly val="1"/>
    <c:dispBlanksAs val="gap"/>
    <c:showDLblsOverMax val="0"/>
  </c:chart>
  <c:txPr>
    <a:bodyPr/>
    <a:lstStyle/>
    <a:p>
      <a:pPr>
        <a:defRPr sz="1800"/>
      </a:pPr>
      <a:endParaRPr lang="es-CO"/>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42"/>
    </mc:Choice>
    <mc:Fallback>
      <c:style val="42"/>
    </mc:Fallback>
  </mc:AlternateContent>
  <c:chart>
    <c:title>
      <c:tx>
        <c:rich>
          <a:bodyPr/>
          <a:lstStyle/>
          <a:p>
            <a:pPr>
              <a:defRPr/>
            </a:pPr>
            <a:r>
              <a:rPr lang="es-CO" dirty="0" smtClean="0"/>
              <a:t>OBSERVACIONES DE LA AUDITORÍA</a:t>
            </a:r>
            <a:endParaRPr lang="es-CO" dirty="0"/>
          </a:p>
        </c:rich>
      </c:tx>
      <c:layout/>
      <c:overlay val="0"/>
    </c:title>
    <c:autoTitleDeleted val="0"/>
    <c:plotArea>
      <c:layout/>
      <c:barChart>
        <c:barDir val="col"/>
        <c:grouping val="clustered"/>
        <c:varyColors val="0"/>
        <c:ser>
          <c:idx val="0"/>
          <c:order val="0"/>
          <c:tx>
            <c:strRef>
              <c:f>Hoja1!$B$1</c:f>
              <c:strCache>
                <c:ptCount val="1"/>
                <c:pt idx="0">
                  <c:v>Universo del hallazgo </c:v>
                </c:pt>
              </c:strCache>
            </c:strRef>
          </c:tx>
          <c:invertIfNegative val="0"/>
          <c:dLbls>
            <c:txPr>
              <a:bodyPr/>
              <a:lstStyle/>
              <a:p>
                <a:pPr>
                  <a:defRPr b="1"/>
                </a:pPr>
                <a:endParaRPr lang="es-CO"/>
              </a:p>
            </c:txPr>
            <c:showLegendKey val="0"/>
            <c:showVal val="1"/>
            <c:showCatName val="0"/>
            <c:showSerName val="0"/>
            <c:showPercent val="0"/>
            <c:showBubbleSize val="0"/>
            <c:showLeaderLines val="0"/>
          </c:dLbls>
          <c:cat>
            <c:strRef>
              <c:f>Hoja1!$A$2:$A$4</c:f>
              <c:strCache>
                <c:ptCount val="3"/>
                <c:pt idx="0">
                  <c:v>Sin evidencia de copia del traslado al peticionario (85%)</c:v>
                </c:pt>
                <c:pt idx="1">
                  <c:v>Contestado pero sin el respectivo traslado (15%)</c:v>
                </c:pt>
                <c:pt idx="2">
                  <c:v>Se corrió traslado extemporáneamente (62%)</c:v>
                </c:pt>
              </c:strCache>
            </c:strRef>
          </c:cat>
          <c:val>
            <c:numRef>
              <c:f>Hoja1!$B$2:$B$4</c:f>
              <c:numCache>
                <c:formatCode>General</c:formatCode>
                <c:ptCount val="3"/>
                <c:pt idx="0">
                  <c:v>13</c:v>
                </c:pt>
                <c:pt idx="1">
                  <c:v>20</c:v>
                </c:pt>
                <c:pt idx="2">
                  <c:v>13</c:v>
                </c:pt>
              </c:numCache>
            </c:numRef>
          </c:val>
        </c:ser>
        <c:ser>
          <c:idx val="1"/>
          <c:order val="1"/>
          <c:tx>
            <c:strRef>
              <c:f>Hoja1!$C$1</c:f>
              <c:strCache>
                <c:ptCount val="1"/>
                <c:pt idx="0">
                  <c:v>Excepciones</c:v>
                </c:pt>
              </c:strCache>
            </c:strRef>
          </c:tx>
          <c:invertIfNegative val="0"/>
          <c:dLbls>
            <c:dLbl>
              <c:idx val="0"/>
              <c:layout/>
              <c:showLegendKey val="0"/>
              <c:showVal val="1"/>
              <c:showCatName val="0"/>
              <c:showSerName val="0"/>
              <c:showPercent val="0"/>
              <c:showBubbleSize val="0"/>
            </c:dLbl>
            <c:dLbl>
              <c:idx val="1"/>
              <c:layout/>
              <c:showLegendKey val="0"/>
              <c:showVal val="1"/>
              <c:showCatName val="0"/>
              <c:showSerName val="0"/>
              <c:showPercent val="0"/>
              <c:showBubbleSize val="0"/>
            </c:dLbl>
            <c:dLbl>
              <c:idx val="2"/>
              <c:layout/>
              <c:showLegendKey val="0"/>
              <c:showVal val="1"/>
              <c:showCatName val="0"/>
              <c:showSerName val="0"/>
              <c:showPercent val="0"/>
              <c:showBubbleSize val="0"/>
            </c:dLbl>
            <c:dLbl>
              <c:idx val="3"/>
              <c:showLegendKey val="0"/>
              <c:showVal val="1"/>
              <c:showCatName val="0"/>
              <c:showSerName val="0"/>
              <c:showPercent val="0"/>
              <c:showBubbleSize val="0"/>
            </c:dLbl>
            <c:dLbl>
              <c:idx val="4"/>
              <c:showLegendKey val="0"/>
              <c:showVal val="1"/>
              <c:showCatName val="0"/>
              <c:showSerName val="0"/>
              <c:showPercent val="0"/>
              <c:showBubbleSize val="0"/>
            </c:dLbl>
            <c:dLbl>
              <c:idx val="5"/>
              <c:showLegendKey val="0"/>
              <c:showVal val="1"/>
              <c:showCatName val="0"/>
              <c:showSerName val="0"/>
              <c:showPercent val="0"/>
              <c:showBubbleSize val="0"/>
            </c:dLbl>
            <c:showLegendKey val="0"/>
            <c:showVal val="0"/>
            <c:showCatName val="0"/>
            <c:showSerName val="0"/>
            <c:showPercent val="0"/>
            <c:showBubbleSize val="0"/>
          </c:dLbls>
          <c:cat>
            <c:strRef>
              <c:f>Hoja1!$A$2:$A$4</c:f>
              <c:strCache>
                <c:ptCount val="3"/>
                <c:pt idx="0">
                  <c:v>Sin evidencia de copia del traslado al peticionario (85%)</c:v>
                </c:pt>
                <c:pt idx="1">
                  <c:v>Contestado pero sin el respectivo traslado (15%)</c:v>
                </c:pt>
                <c:pt idx="2">
                  <c:v>Se corrió traslado extemporáneamente (62%)</c:v>
                </c:pt>
              </c:strCache>
            </c:strRef>
          </c:cat>
          <c:val>
            <c:numRef>
              <c:f>Hoja1!$C$2:$C$4</c:f>
              <c:numCache>
                <c:formatCode>General</c:formatCode>
                <c:ptCount val="3"/>
                <c:pt idx="0">
                  <c:v>11</c:v>
                </c:pt>
                <c:pt idx="1">
                  <c:v>3</c:v>
                </c:pt>
                <c:pt idx="2">
                  <c:v>8</c:v>
                </c:pt>
              </c:numCache>
            </c:numRef>
          </c:val>
        </c:ser>
        <c:dLbls>
          <c:showLegendKey val="0"/>
          <c:showVal val="0"/>
          <c:showCatName val="0"/>
          <c:showSerName val="0"/>
          <c:showPercent val="0"/>
          <c:showBubbleSize val="0"/>
        </c:dLbls>
        <c:gapWidth val="150"/>
        <c:axId val="36800384"/>
        <c:axId val="36801920"/>
      </c:barChart>
      <c:catAx>
        <c:axId val="36800384"/>
        <c:scaling>
          <c:orientation val="minMax"/>
        </c:scaling>
        <c:delete val="0"/>
        <c:axPos val="b"/>
        <c:majorTickMark val="none"/>
        <c:minorTickMark val="none"/>
        <c:tickLblPos val="nextTo"/>
        <c:spPr>
          <a:noFill/>
          <a:ln>
            <a:solidFill>
              <a:schemeClr val="accent1">
                <a:shade val="95000"/>
                <a:satMod val="105000"/>
              </a:schemeClr>
            </a:solidFill>
          </a:ln>
        </c:spPr>
        <c:txPr>
          <a:bodyPr/>
          <a:lstStyle/>
          <a:p>
            <a:pPr>
              <a:defRPr sz="900" b="1">
                <a:latin typeface="Arial" panose="020B0604020202020204" pitchFamily="34" charset="0"/>
                <a:cs typeface="Arial" panose="020B0604020202020204" pitchFamily="34" charset="0"/>
              </a:defRPr>
            </a:pPr>
            <a:endParaRPr lang="es-CO"/>
          </a:p>
        </c:txPr>
        <c:crossAx val="36801920"/>
        <c:crosses val="autoZero"/>
        <c:auto val="1"/>
        <c:lblAlgn val="ctr"/>
        <c:lblOffset val="100"/>
        <c:noMultiLvlLbl val="0"/>
      </c:catAx>
      <c:valAx>
        <c:axId val="36801920"/>
        <c:scaling>
          <c:orientation val="minMax"/>
        </c:scaling>
        <c:delete val="0"/>
        <c:axPos val="l"/>
        <c:majorGridlines>
          <c:spPr>
            <a:ln w="9525" cap="flat" cmpd="sng" algn="ctr">
              <a:solidFill>
                <a:schemeClr val="accent1">
                  <a:shade val="95000"/>
                  <a:satMod val="105000"/>
                </a:schemeClr>
              </a:solidFill>
              <a:prstDash val="solid"/>
            </a:ln>
            <a:effectLst/>
          </c:spPr>
        </c:majorGridlines>
        <c:numFmt formatCode="General" sourceLinked="1"/>
        <c:majorTickMark val="none"/>
        <c:minorTickMark val="none"/>
        <c:tickLblPos val="nextTo"/>
        <c:crossAx val="36800384"/>
        <c:crosses val="autoZero"/>
        <c:crossBetween val="between"/>
      </c:valAx>
      <c:spPr>
        <a:no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plotArea>
    <c:legend>
      <c:legendPos val="r"/>
      <c:layout/>
      <c:overlay val="0"/>
    </c:legend>
    <c:plotVisOnly val="1"/>
    <c:dispBlanksAs val="gap"/>
    <c:showDLblsOverMax val="0"/>
  </c:chart>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c:spPr>
  <c:txPr>
    <a:bodyPr/>
    <a:lstStyle/>
    <a:p>
      <a:pPr>
        <a:defRPr>
          <a:solidFill>
            <a:schemeClr val="dk1"/>
          </a:solidFill>
          <a:latin typeface="+mn-lt"/>
          <a:ea typeface="+mn-ea"/>
          <a:cs typeface="+mn-cs"/>
        </a:defRPr>
      </a:pPr>
      <a:endParaRPr lang="es-CO"/>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lstStyle/>
        <a:p>
          <a:pPr algn="just"/>
          <a:r>
            <a:rPr lang="es-MX" sz="2000" dirty="0" smtClean="0">
              <a:solidFill>
                <a:schemeClr val="tx1"/>
              </a:solidFill>
            </a:rPr>
            <a:t>En el 85% de la muestra de las solicitudes que debían remitirse por competencia (11 de 13), no se obtuvo evidencia de la remisión de la copia al peticionario de dicho traslado. Lo anterior, ya que el artículo 21 de la </a:t>
          </a:r>
          <a:r>
            <a:rPr lang="es-MX" sz="2000" baseline="0" dirty="0" smtClean="0">
              <a:solidFill>
                <a:schemeClr val="tx1"/>
              </a:solidFill>
            </a:rPr>
            <a:t>Ley 1755 de 2015 establece lo siguiente: </a:t>
          </a:r>
          <a:r>
            <a:rPr lang="es-MX" sz="1600" baseline="0" dirty="0" smtClean="0">
              <a:solidFill>
                <a:schemeClr val="tx1"/>
              </a:solidFill>
            </a:rPr>
            <a:t>“</a:t>
          </a:r>
          <a:r>
            <a:rPr lang="es-CO" sz="1600" b="1" i="1" dirty="0" smtClean="0">
              <a:solidFill>
                <a:schemeClr val="tx1"/>
              </a:solidFill>
            </a:rPr>
            <a:t>Artículo  21. Funcionario sin competencia. </a:t>
          </a:r>
          <a:r>
            <a:rPr lang="es-CO" sz="1600" i="1" dirty="0" smtClean="0">
              <a:solidFill>
                <a:schemeClr val="tx1"/>
              </a:solidFill>
            </a:rPr>
            <a:t>Si la autoridad a quien se dirige la petición no es la competente, se informará de inmediato al interesado si este actúa verbalmente, o dentro de los cinco (5) días siguientes al de la recepción, si obró por escrito. Dentro del término señalado remitirá la petición al competente </a:t>
          </a:r>
          <a:r>
            <a:rPr lang="es-CO" sz="1600" i="1" u="sng" dirty="0" smtClean="0">
              <a:solidFill>
                <a:schemeClr val="tx1"/>
              </a:solidFill>
            </a:rPr>
            <a:t>y enviará copia del oficio remisorio al peticionario o en caso de no existir funcionario competente así se lo comunicará.</a:t>
          </a:r>
          <a:r>
            <a:rPr lang="es-CO" sz="1600" i="1" dirty="0" smtClean="0">
              <a:solidFill>
                <a:schemeClr val="tx1"/>
              </a:solidFill>
            </a:rPr>
            <a:t> (…)”</a:t>
          </a:r>
          <a:r>
            <a:rPr lang="es-CO" sz="1800" i="1" dirty="0" smtClean="0">
              <a:solidFill>
                <a:schemeClr val="tx1"/>
              </a:solidFill>
            </a:rPr>
            <a:t> </a:t>
          </a:r>
          <a:r>
            <a:rPr lang="es-CO" sz="1600" i="0" dirty="0" smtClean="0">
              <a:solidFill>
                <a:schemeClr val="tx1"/>
              </a:solidFill>
            </a:rPr>
            <a:t>(subrayas fuera de texto)</a:t>
          </a:r>
          <a:r>
            <a:rPr lang="es-CO" sz="2000" i="1" dirty="0" smtClean="0">
              <a:solidFill>
                <a:schemeClr val="tx1"/>
              </a:solidFill>
            </a:rPr>
            <a:t>. </a:t>
          </a:r>
        </a:p>
        <a:p>
          <a:pPr algn="just"/>
          <a:r>
            <a:rPr lang="es-CO" sz="2000" i="0" dirty="0" smtClean="0">
              <a:solidFill>
                <a:schemeClr val="tx1"/>
              </a:solidFill>
            </a:rPr>
            <a:t>Así las cosas, es necesario capacitar a los funcionarios sobre la citada normativa y adecuar los procedimientos internos para el envío de una copia al peticionario del traslado radicado en la entidad competente </a:t>
          </a:r>
          <a:r>
            <a:rPr lang="es-CO" sz="1600" i="0" dirty="0" smtClean="0">
              <a:solidFill>
                <a:schemeClr val="tx1"/>
              </a:solidFill>
            </a:rPr>
            <a:t>(Ver anexo 1).</a:t>
          </a:r>
          <a:endParaRPr lang="es-CO" sz="1600" i="1" dirty="0">
            <a:solidFill>
              <a:schemeClr val="tx1"/>
            </a:solidFill>
          </a:endParaRP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ScaleY="848731" custLinFactNeighborX="-885" custLinFactNeighborY="-32">
        <dgm:presLayoutVars>
          <dgm:chMax val="0"/>
          <dgm:bulletEnabled val="1"/>
        </dgm:presLayoutVars>
      </dgm:prSet>
      <dgm:spPr/>
      <dgm:t>
        <a:bodyPr/>
        <a:lstStyle/>
        <a:p>
          <a:endParaRPr lang="es-CO"/>
        </a:p>
      </dgm:t>
    </dgm:pt>
  </dgm:ptLst>
  <dgm:cxnLst>
    <dgm:cxn modelId="{ECA969BA-BEFE-4D6A-97A8-07F84DD2BFCB}" type="presOf" srcId="{DE24BE00-17B6-4530-BC4E-15938EB7B8A8}" destId="{71B9CE27-079B-4C90-B9B4-8C518B923002}" srcOrd="0" destOrd="0" presId="urn:microsoft.com/office/officeart/2005/8/layout/vList2"/>
    <dgm:cxn modelId="{7495A349-8964-4D61-8D45-43B12D13A617}" type="presOf" srcId="{21A6206B-6AC0-4FD5-8C74-4CB477774556}" destId="{497E458B-F51F-4CB1-B1CC-4DE335E23EA3}"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92936591-F0BC-4BC9-AD0B-9B8B14C14E66}"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6E692F-2934-4E69-9F5B-7BBED5418FE9}"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s-CO"/>
        </a:p>
      </dgm:t>
    </dgm:pt>
    <dgm:pt modelId="{238A173F-6E94-4D9B-9595-A7F3E86755A0}" type="pres">
      <dgm:prSet presAssocID="{E66E692F-2934-4E69-9F5B-7BBED5418FE9}" presName="rootnode" presStyleCnt="0">
        <dgm:presLayoutVars>
          <dgm:chMax/>
          <dgm:chPref/>
          <dgm:dir/>
          <dgm:animLvl val="lvl"/>
        </dgm:presLayoutVars>
      </dgm:prSet>
      <dgm:spPr/>
      <dgm:t>
        <a:bodyPr/>
        <a:lstStyle/>
        <a:p>
          <a:endParaRPr lang="es-CO"/>
        </a:p>
      </dgm:t>
    </dgm:pt>
  </dgm:ptLst>
  <dgm:cxnLst>
    <dgm:cxn modelId="{01BF681D-4118-4293-808C-A38871E33746}" type="presOf" srcId="{E66E692F-2934-4E69-9F5B-7BBED5418FE9}" destId="{238A173F-6E94-4D9B-9595-A7F3E86755A0}"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lstStyle/>
        <a:p>
          <a:pPr algn="just"/>
          <a:endParaRPr lang="es-CO" sz="1800" i="0" dirty="0" smtClean="0">
            <a:solidFill>
              <a:schemeClr val="tx1"/>
            </a:solidFill>
          </a:endParaRPr>
        </a:p>
        <a:p>
          <a:pPr algn="just"/>
          <a:r>
            <a:rPr lang="es-CO" sz="2000" i="0" dirty="0" smtClean="0">
              <a:solidFill>
                <a:schemeClr val="tx1"/>
              </a:solidFill>
            </a:rPr>
            <a:t>En el 15% de los casos verificados en la muestra (3 de 20), si bien la entidad respondió al peticionario se consideró que no debía proceder a su traslado a otras entidades. En opinión de este despacho debía realizarse el respectivo traslado para los tres casos analizados, conforme a lo dispuesto en el artículo 21 de la ley 1755 de 2015 que señala lo siguiente: </a:t>
          </a:r>
          <a:r>
            <a:rPr lang="es-MX" sz="1600" baseline="0" dirty="0" smtClean="0">
              <a:solidFill>
                <a:schemeClr val="tx1"/>
              </a:solidFill>
            </a:rPr>
            <a:t>“</a:t>
          </a:r>
          <a:r>
            <a:rPr lang="es-CO" sz="1600" b="1" i="1" dirty="0" smtClean="0">
              <a:solidFill>
                <a:schemeClr val="tx1"/>
              </a:solidFill>
            </a:rPr>
            <a:t>Artículo  21. Funcionario sin competencia. </a:t>
          </a:r>
          <a:r>
            <a:rPr lang="es-CO" sz="1600" i="1" dirty="0" smtClean="0">
              <a:solidFill>
                <a:schemeClr val="tx1"/>
              </a:solidFill>
            </a:rPr>
            <a:t>Si la autoridad a quien se dirige la petición no es la competente, se informará de inmediato al interesado si este actúa verbalmente, o dentro de los cinco (5) días siguientes al de la recepción, si obró por escrito. </a:t>
          </a:r>
          <a:r>
            <a:rPr lang="es-CO" sz="1600" i="1" u="sng" dirty="0" smtClean="0">
              <a:solidFill>
                <a:schemeClr val="tx1"/>
              </a:solidFill>
            </a:rPr>
            <a:t>Dentro del término señalado remitirá la petición al competente</a:t>
          </a:r>
          <a:r>
            <a:rPr lang="es-CO" sz="1600" i="1" dirty="0" smtClean="0">
              <a:solidFill>
                <a:schemeClr val="tx1"/>
              </a:solidFill>
            </a:rPr>
            <a:t> </a:t>
          </a:r>
          <a:r>
            <a:rPr lang="es-CO" sz="1600" i="1" u="none" dirty="0" smtClean="0">
              <a:solidFill>
                <a:schemeClr val="tx1"/>
              </a:solidFill>
            </a:rPr>
            <a:t>y enviará copia del oficio remisorio al peticionario o en caso de no existir funcionario competente así se lo comunicará. </a:t>
          </a:r>
          <a:r>
            <a:rPr lang="es-CO" sz="1800" i="1" dirty="0" smtClean="0">
              <a:solidFill>
                <a:schemeClr val="tx1"/>
              </a:solidFill>
            </a:rPr>
            <a:t>(…)” </a:t>
          </a:r>
          <a:r>
            <a:rPr lang="es-CO" sz="1600" i="0" dirty="0" smtClean="0">
              <a:solidFill>
                <a:schemeClr val="tx1"/>
              </a:solidFill>
            </a:rPr>
            <a:t>(subrayas fuera de texto)</a:t>
          </a:r>
          <a:r>
            <a:rPr lang="es-CO" sz="1800" i="1" dirty="0" smtClean="0">
              <a:solidFill>
                <a:schemeClr val="tx1"/>
              </a:solidFill>
            </a:rPr>
            <a:t>. </a:t>
          </a:r>
        </a:p>
        <a:p>
          <a:pPr algn="just"/>
          <a:r>
            <a:rPr lang="es-CO" sz="2000" i="0" dirty="0" smtClean="0">
              <a:solidFill>
                <a:schemeClr val="tx1"/>
              </a:solidFill>
            </a:rPr>
            <a:t>De acuerdo con lo anterior es conveniente remitir a los entes competentes en el término previsto, las PQRSD que sean de su </a:t>
          </a:r>
          <a:r>
            <a:rPr lang="es-CO" sz="2000" i="0" dirty="0" smtClean="0">
              <a:solidFill>
                <a:schemeClr val="tx1"/>
              </a:solidFill>
            </a:rPr>
            <a:t>conocimiento </a:t>
          </a:r>
          <a:r>
            <a:rPr lang="es-CO" sz="1600" i="0" dirty="0" smtClean="0">
              <a:solidFill>
                <a:schemeClr val="tx1"/>
              </a:solidFill>
            </a:rPr>
            <a:t>(Ver anexo 2</a:t>
          </a:r>
          <a:r>
            <a:rPr lang="es-CO" sz="1600" i="0" dirty="0" smtClean="0">
              <a:solidFill>
                <a:schemeClr val="tx1"/>
              </a:solidFill>
            </a:rPr>
            <a:t>).</a:t>
          </a:r>
          <a:r>
            <a:rPr lang="es-CO" sz="1800" i="0" dirty="0" smtClean="0">
              <a:solidFill>
                <a:schemeClr val="tx1"/>
              </a:solidFill>
            </a:rPr>
            <a:t> </a:t>
          </a:r>
          <a:endParaRPr lang="es-CO" sz="1800" i="0" dirty="0" smtClean="0">
            <a:solidFill>
              <a:schemeClr val="tx1"/>
            </a:solidFill>
          </a:endParaRPr>
        </a:p>
        <a:p>
          <a:pPr algn="just"/>
          <a:endParaRPr lang="es-CO" sz="1800" i="1" dirty="0">
            <a:solidFill>
              <a:schemeClr val="tx1"/>
            </a:solidFill>
          </a:endParaRP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ScaleY="499051" custLinFactNeighborX="-446" custLinFactNeighborY="-68601">
        <dgm:presLayoutVars>
          <dgm:chMax val="0"/>
          <dgm:bulletEnabled val="1"/>
        </dgm:presLayoutVars>
      </dgm:prSet>
      <dgm:spPr/>
      <dgm:t>
        <a:bodyPr/>
        <a:lstStyle/>
        <a:p>
          <a:endParaRPr lang="es-CO"/>
        </a:p>
      </dgm:t>
    </dgm:pt>
  </dgm:ptLst>
  <dgm:cxnLst>
    <dgm:cxn modelId="{C276B732-B558-403C-99F3-30A958619B9A}" type="presOf" srcId="{DE24BE00-17B6-4530-BC4E-15938EB7B8A8}" destId="{71B9CE27-079B-4C90-B9B4-8C518B923002}"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C01C542D-5A6D-406E-BB40-96FA4DE3F713}" type="presOf" srcId="{21A6206B-6AC0-4FD5-8C74-4CB477774556}" destId="{497E458B-F51F-4CB1-B1CC-4DE335E23EA3}" srcOrd="0" destOrd="0" presId="urn:microsoft.com/office/officeart/2005/8/layout/vList2"/>
    <dgm:cxn modelId="{8DB4C7EB-2EEA-4406-9C44-D8F4CECC8574}"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66E692F-2934-4E69-9F5B-7BBED5418FE9}"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s-CO"/>
        </a:p>
      </dgm:t>
    </dgm:pt>
    <dgm:pt modelId="{238A173F-6E94-4D9B-9595-A7F3E86755A0}" type="pres">
      <dgm:prSet presAssocID="{E66E692F-2934-4E69-9F5B-7BBED5418FE9}" presName="rootnode" presStyleCnt="0">
        <dgm:presLayoutVars>
          <dgm:chMax/>
          <dgm:chPref/>
          <dgm:dir/>
          <dgm:animLvl val="lvl"/>
        </dgm:presLayoutVars>
      </dgm:prSet>
      <dgm:spPr/>
      <dgm:t>
        <a:bodyPr/>
        <a:lstStyle/>
        <a:p>
          <a:endParaRPr lang="es-CO"/>
        </a:p>
      </dgm:t>
    </dgm:pt>
  </dgm:ptLst>
  <dgm:cxnLst>
    <dgm:cxn modelId="{3A8EE62C-E383-4265-B742-554EEB163890}" type="presOf" srcId="{E66E692F-2934-4E69-9F5B-7BBED5418FE9}" destId="{238A173F-6E94-4D9B-9595-A7F3E86755A0}"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lstStyle/>
        <a:p>
          <a:pPr algn="just"/>
          <a:endParaRPr lang="es-CO" sz="1800" i="0" dirty="0" smtClean="0">
            <a:solidFill>
              <a:schemeClr val="tx1"/>
            </a:solidFill>
          </a:endParaRPr>
        </a:p>
        <a:p>
          <a:pPr algn="just"/>
          <a:r>
            <a:rPr lang="es-CO" sz="2000" i="0" dirty="0" smtClean="0">
              <a:solidFill>
                <a:schemeClr val="tx1"/>
              </a:solidFill>
            </a:rPr>
            <a:t>Se evidenció que en el 62% de los casos verificados en la muestra y que fueron traslados a otras entidades por competencia (8 de 13), su remisión fue realizada extemporáneamente sin observarse el artículo 21 de la Ley 1755 de 2015 que señala lo siguiente: </a:t>
          </a:r>
          <a:r>
            <a:rPr lang="es-MX" sz="1600" baseline="0" dirty="0" smtClean="0">
              <a:solidFill>
                <a:schemeClr val="tx1"/>
              </a:solidFill>
            </a:rPr>
            <a:t>“</a:t>
          </a:r>
          <a:r>
            <a:rPr lang="es-CO" sz="1600" b="1" i="1" dirty="0" smtClean="0">
              <a:solidFill>
                <a:schemeClr val="tx1"/>
              </a:solidFill>
            </a:rPr>
            <a:t>Artículo  21. Funcionario sin competencia. </a:t>
          </a:r>
          <a:r>
            <a:rPr lang="es-CO" sz="1600" i="1" dirty="0" smtClean="0">
              <a:solidFill>
                <a:schemeClr val="tx1"/>
              </a:solidFill>
            </a:rPr>
            <a:t>Si la autoridad a quien se dirige la petición no es la competente, se informará de inmediato al interesado si este actúa verbalmente, o </a:t>
          </a:r>
          <a:r>
            <a:rPr lang="es-CO" sz="1600" i="1" u="sng" dirty="0" smtClean="0">
              <a:solidFill>
                <a:schemeClr val="tx1"/>
              </a:solidFill>
            </a:rPr>
            <a:t>dentro de los cinco (5) días siguientes al de la recepción</a:t>
          </a:r>
          <a:r>
            <a:rPr lang="es-CO" sz="1600" i="1" dirty="0" smtClean="0">
              <a:solidFill>
                <a:schemeClr val="tx1"/>
              </a:solidFill>
            </a:rPr>
            <a:t>, si obró por escrito. </a:t>
          </a:r>
          <a:r>
            <a:rPr lang="es-CO" sz="1600" i="1" u="sng" dirty="0" smtClean="0">
              <a:solidFill>
                <a:schemeClr val="tx1"/>
              </a:solidFill>
            </a:rPr>
            <a:t>Dentro del término señalado remitirá la petición al competente</a:t>
          </a:r>
          <a:r>
            <a:rPr lang="es-CO" sz="1600" i="1" dirty="0" smtClean="0">
              <a:solidFill>
                <a:schemeClr val="tx1"/>
              </a:solidFill>
            </a:rPr>
            <a:t> </a:t>
          </a:r>
          <a:r>
            <a:rPr lang="es-CO" sz="1600" i="1" u="none" dirty="0" smtClean="0">
              <a:solidFill>
                <a:schemeClr val="tx1"/>
              </a:solidFill>
            </a:rPr>
            <a:t>y enviará copia del oficio remisorio al peticionario o en caso de no existir funcionario competente así se lo comunicará. </a:t>
          </a:r>
          <a:r>
            <a:rPr lang="es-CO" sz="1600" i="1" dirty="0" smtClean="0">
              <a:solidFill>
                <a:schemeClr val="tx1"/>
              </a:solidFill>
            </a:rPr>
            <a:t>(…)” </a:t>
          </a:r>
          <a:r>
            <a:rPr lang="es-CO" sz="1600" i="0" dirty="0" smtClean="0">
              <a:solidFill>
                <a:schemeClr val="tx1"/>
              </a:solidFill>
            </a:rPr>
            <a:t>(subrayas fuera de texto)</a:t>
          </a:r>
          <a:r>
            <a:rPr lang="es-CO" sz="1600" i="1" dirty="0" smtClean="0">
              <a:solidFill>
                <a:schemeClr val="tx1"/>
              </a:solidFill>
            </a:rPr>
            <a:t>.</a:t>
          </a:r>
        </a:p>
        <a:p>
          <a:pPr algn="just"/>
          <a:r>
            <a:rPr lang="es-CO" sz="2000" i="0" dirty="0" smtClean="0">
              <a:solidFill>
                <a:schemeClr val="tx1"/>
              </a:solidFill>
            </a:rPr>
            <a:t>Por lo anterior, es necesario cumplir con los términos previstos para los respectivos traslados a las entidades </a:t>
          </a:r>
          <a:r>
            <a:rPr lang="es-CO" sz="2000" i="0" dirty="0" smtClean="0">
              <a:solidFill>
                <a:schemeClr val="tx1"/>
              </a:solidFill>
            </a:rPr>
            <a:t>competentes </a:t>
          </a:r>
          <a:r>
            <a:rPr lang="es-CO" sz="1600" i="0" dirty="0" smtClean="0">
              <a:solidFill>
                <a:schemeClr val="tx1"/>
              </a:solidFill>
            </a:rPr>
            <a:t>(Ver anexo 3</a:t>
          </a:r>
          <a:r>
            <a:rPr lang="es-CO" sz="1600" i="0" dirty="0" smtClean="0">
              <a:solidFill>
                <a:schemeClr val="tx1"/>
              </a:solidFill>
            </a:rPr>
            <a:t>).</a:t>
          </a:r>
          <a:r>
            <a:rPr lang="es-CO" sz="2000" i="0" dirty="0" smtClean="0">
              <a:solidFill>
                <a:schemeClr val="tx1"/>
              </a:solidFill>
            </a:rPr>
            <a:t> </a:t>
          </a:r>
          <a:endParaRPr lang="es-CO" sz="2000" i="0" dirty="0" smtClean="0">
            <a:solidFill>
              <a:schemeClr val="tx1"/>
            </a:solidFill>
          </a:endParaRPr>
        </a:p>
        <a:p>
          <a:pPr algn="just"/>
          <a:endParaRPr lang="es-CO" sz="1800" i="1" dirty="0">
            <a:solidFill>
              <a:schemeClr val="tx1"/>
            </a:solidFill>
          </a:endParaRP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ScaleY="452416" custLinFactNeighborX="-446" custLinFactNeighborY="-68601">
        <dgm:presLayoutVars>
          <dgm:chMax val="0"/>
          <dgm:bulletEnabled val="1"/>
        </dgm:presLayoutVars>
      </dgm:prSet>
      <dgm:spPr/>
      <dgm:t>
        <a:bodyPr/>
        <a:lstStyle/>
        <a:p>
          <a:endParaRPr lang="es-CO"/>
        </a:p>
      </dgm:t>
    </dgm:pt>
  </dgm:ptLst>
  <dgm:cxnLst>
    <dgm:cxn modelId="{A654B7B6-F7BD-47B0-B211-E293591AFF88}" type="presOf" srcId="{21A6206B-6AC0-4FD5-8C74-4CB477774556}" destId="{497E458B-F51F-4CB1-B1CC-4DE335E23EA3}" srcOrd="0" destOrd="0" presId="urn:microsoft.com/office/officeart/2005/8/layout/vList2"/>
    <dgm:cxn modelId="{0350B006-42AD-4087-A882-055FEC6BFECF}" type="presOf" srcId="{DE24BE00-17B6-4530-BC4E-15938EB7B8A8}" destId="{71B9CE27-079B-4C90-B9B4-8C518B923002}"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F45E7143-69E2-461C-8123-DFDB5CE7E1E8}"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Lst>
  <dgm:cxnLst>
    <dgm:cxn modelId="{D3AB8F3B-5AEA-40C9-9EB3-A49D7F6D92D6}" type="presOf" srcId="{21A6206B-6AC0-4FD5-8C74-4CB477774556}" destId="{497E458B-F51F-4CB1-B1CC-4DE335E23EA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lstStyle/>
        <a:p>
          <a:pPr algn="just"/>
          <a:r>
            <a:rPr lang="es-MX" sz="2000" i="0" dirty="0" smtClean="0">
              <a:solidFill>
                <a:schemeClr val="tx1"/>
              </a:solidFill>
            </a:rPr>
            <a:t>La</a:t>
          </a:r>
          <a:r>
            <a:rPr lang="es-MX" sz="2000" i="0" baseline="0" dirty="0" smtClean="0">
              <a:solidFill>
                <a:schemeClr val="tx1"/>
              </a:solidFill>
            </a:rPr>
            <a:t> Ley 1474 de 2011, señala que </a:t>
          </a:r>
          <a:r>
            <a:rPr lang="es-CO" sz="1600" dirty="0" smtClean="0">
              <a:solidFill>
                <a:schemeClr val="tx1"/>
              </a:solidFill>
            </a:rPr>
            <a:t>“</a:t>
          </a:r>
          <a:r>
            <a:rPr lang="es-CO" sz="1600" i="1" dirty="0" smtClean="0">
              <a:solidFill>
                <a:schemeClr val="tx1"/>
              </a:solidFill>
            </a:rPr>
            <a:t>Todas las entidades públicas deberán contar con un espacio en su página web principal para que los ciudadanos presenten quejas y denuncias de los actos de corrupción realizados por funcionarios de la entidad, y de los cuales tengan conocimiento, así como sugerencias que permitan realizar modificaciones a la manera como se presta el servicio público</a:t>
          </a:r>
          <a:r>
            <a:rPr lang="es-CO" sz="1600" dirty="0" smtClean="0">
              <a:solidFill>
                <a:schemeClr val="tx1"/>
              </a:solidFill>
            </a:rPr>
            <a:t>”.</a:t>
          </a:r>
        </a:p>
        <a:p>
          <a:pPr algn="just"/>
          <a:r>
            <a:rPr lang="es-CO" sz="2000" dirty="0" smtClean="0">
              <a:solidFill>
                <a:schemeClr val="tx1"/>
              </a:solidFill>
            </a:rPr>
            <a:t>Sin embargo la entidad no</a:t>
          </a:r>
          <a:r>
            <a:rPr lang="es-CO" sz="2000" baseline="0" dirty="0" smtClean="0">
              <a:solidFill>
                <a:schemeClr val="tx1"/>
              </a:solidFill>
            </a:rPr>
            <a:t> cuenta con un espacio en la página web para presentar quejas y denuncias de los actos de corrupción por parte de servidores públicos de la Entidad, razón por la cual se recomienda crear un link visible y de fácil acceso para que los ciudadanos puedan registrar sus denuncias en contra de los funcionarios por actos de corrupción.</a:t>
          </a:r>
          <a:endParaRPr lang="es-CO" sz="2000" i="0" dirty="0">
            <a:solidFill>
              <a:schemeClr val="tx1"/>
            </a:solidFill>
          </a:endParaRP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ScaleY="862770" custLinFactNeighborX="-356" custLinFactNeighborY="-32">
        <dgm:presLayoutVars>
          <dgm:chMax val="0"/>
          <dgm:bulletEnabled val="1"/>
        </dgm:presLayoutVars>
      </dgm:prSet>
      <dgm:spPr/>
      <dgm:t>
        <a:bodyPr/>
        <a:lstStyle/>
        <a:p>
          <a:endParaRPr lang="es-CO"/>
        </a:p>
      </dgm:t>
    </dgm:pt>
  </dgm:ptLst>
  <dgm:cxnLst>
    <dgm:cxn modelId="{1F5C0E9D-44C4-45AC-B45B-0B60C565B010}" type="presOf" srcId="{DE24BE00-17B6-4530-BC4E-15938EB7B8A8}" destId="{71B9CE27-079B-4C90-B9B4-8C518B923002}" srcOrd="0" destOrd="0" presId="urn:microsoft.com/office/officeart/2005/8/layout/vList2"/>
    <dgm:cxn modelId="{C1636D62-AB2C-4332-9943-40C3C3509474}" type="presOf" srcId="{21A6206B-6AC0-4FD5-8C74-4CB477774556}" destId="{497E458B-F51F-4CB1-B1CC-4DE335E23EA3}"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D8ABF906-0EC2-49CA-B773-DC09355FBDF1}"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lstStyle/>
        <a:p>
          <a:pPr algn="just"/>
          <a:r>
            <a:rPr lang="es-MX" sz="2000" i="0" dirty="0" smtClean="0">
              <a:solidFill>
                <a:schemeClr val="tx1"/>
              </a:solidFill>
            </a:rPr>
            <a:t>La Ley 1437 de 2011 en su artículo 7 numeral 5</a:t>
          </a:r>
          <a:r>
            <a:rPr lang="es-MX" sz="2000" i="0" baseline="0" dirty="0" smtClean="0">
              <a:solidFill>
                <a:schemeClr val="tx1"/>
              </a:solidFill>
            </a:rPr>
            <a:t>, señala que se debe </a:t>
          </a:r>
          <a:r>
            <a:rPr kumimoji="0" lang="es-CO" sz="1600" b="0" i="1" u="none" strike="noStrike" cap="none" spc="0" normalizeH="0" baseline="0" dirty="0" smtClean="0">
              <a:ln>
                <a:noFill/>
              </a:ln>
              <a:solidFill>
                <a:sysClr val="windowText" lastClr="000000"/>
              </a:solidFill>
              <a:effectLst/>
              <a:uLnTx/>
              <a:uFillTx/>
              <a:latin typeface="+mn-lt"/>
              <a:ea typeface="+mn-ea"/>
              <a:cs typeface="+mn-cs"/>
            </a:rPr>
            <a:t>“Expedir, </a:t>
          </a:r>
          <a:r>
            <a:rPr kumimoji="0" lang="es-CO" sz="1600" b="0" i="1" u="sng" strike="noStrike" cap="none" spc="0" normalizeH="0" baseline="0" dirty="0" smtClean="0">
              <a:ln>
                <a:noFill/>
              </a:ln>
              <a:solidFill>
                <a:sysClr val="windowText" lastClr="000000"/>
              </a:solidFill>
              <a:effectLst/>
              <a:uLnTx/>
              <a:uFillTx/>
              <a:latin typeface="+mn-lt"/>
              <a:ea typeface="+mn-ea"/>
              <a:cs typeface="+mn-cs"/>
            </a:rPr>
            <a:t>hacer visible </a:t>
          </a:r>
          <a:r>
            <a:rPr kumimoji="0" lang="es-CO" sz="1600" b="0" i="1" u="none" strike="noStrike" cap="none" spc="0" normalizeH="0" baseline="0" dirty="0" smtClean="0">
              <a:ln>
                <a:noFill/>
              </a:ln>
              <a:solidFill>
                <a:sysClr val="windowText" lastClr="000000"/>
              </a:solidFill>
              <a:effectLst/>
              <a:uLnTx/>
              <a:uFillTx/>
              <a:latin typeface="+mn-lt"/>
              <a:ea typeface="+mn-ea"/>
              <a:cs typeface="+mn-cs"/>
            </a:rPr>
            <a:t>y actualizar anualmente una carta de trato digno al usuario donde la respectiva autoridad especifique todos los derechos de los usuarios y los medios puestos a su disposición para garantizarlos efectivamente”. </a:t>
          </a:r>
          <a:r>
            <a:rPr kumimoji="0" lang="es-CO" sz="1600" b="0" i="0" u="none" strike="noStrike" cap="none" spc="0" normalizeH="0" baseline="0" dirty="0" smtClean="0">
              <a:ln>
                <a:noFill/>
              </a:ln>
              <a:solidFill>
                <a:sysClr val="windowText" lastClr="000000"/>
              </a:solidFill>
              <a:effectLst/>
              <a:uLnTx/>
              <a:uFillTx/>
              <a:latin typeface="+mn-lt"/>
              <a:ea typeface="+mn-ea"/>
              <a:cs typeface="+mn-cs"/>
            </a:rPr>
            <a:t>subrayado fuera de texto</a:t>
          </a:r>
          <a:r>
            <a:rPr lang="es-CO" sz="1600" dirty="0" smtClean="0">
              <a:solidFill>
                <a:schemeClr val="tx1"/>
              </a:solidFill>
            </a:rPr>
            <a:t>. </a:t>
          </a:r>
        </a:p>
        <a:p>
          <a:pPr algn="just"/>
          <a:r>
            <a:rPr lang="es-CO" sz="1800" dirty="0" smtClean="0">
              <a:solidFill>
                <a:schemeClr val="tx1"/>
              </a:solidFill>
            </a:rPr>
            <a:t>Una vez verificada la disposición normativa en la pagina web de la entidad, se encontró que l</a:t>
          </a:r>
          <a:r>
            <a:rPr lang="es-CO" sz="1800" baseline="0" dirty="0" smtClean="0"/>
            <a:t>a carta de trato digno al usuario de la CRA, está ubicada en la ventana de la página web de la CRA denominada “</a:t>
          </a:r>
          <a:r>
            <a:rPr lang="es-CO" sz="1800" b="1" i="1" baseline="0" dirty="0" smtClean="0"/>
            <a:t>Información de la CRA de acuerdo a la Ley transparencia</a:t>
          </a:r>
          <a:r>
            <a:rPr lang="es-CO" sz="1800" baseline="0" dirty="0" smtClean="0"/>
            <a:t>”, en el ítem de “</a:t>
          </a:r>
          <a:r>
            <a:rPr lang="es-CO" sz="1800" b="1" i="1" baseline="0" dirty="0" smtClean="0"/>
            <a:t>Políticas, Planes y Manuales</a:t>
          </a:r>
          <a:r>
            <a:rPr lang="es-CO" sz="1800" baseline="0" dirty="0" smtClean="0"/>
            <a:t>”, por lo que se recomienda ubicarla en un lugar de fácil acceso para todos los usuarios en el menú de “Atención a la Ciudadanía” de la página web de la CRA. </a:t>
          </a:r>
          <a:endParaRPr lang="es-CO" sz="1800" i="0" dirty="0">
            <a:solidFill>
              <a:srgbClr val="FF0000"/>
            </a:solidFill>
          </a:endParaRP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ScaleX="102547" custScaleY="1064350" custLinFactNeighborX="98" custLinFactNeighborY="-5585">
        <dgm:presLayoutVars>
          <dgm:chMax val="0"/>
          <dgm:bulletEnabled val="1"/>
        </dgm:presLayoutVars>
      </dgm:prSet>
      <dgm:spPr/>
      <dgm:t>
        <a:bodyPr/>
        <a:lstStyle/>
        <a:p>
          <a:endParaRPr lang="es-CO"/>
        </a:p>
      </dgm:t>
    </dgm:pt>
  </dgm:ptLst>
  <dgm:cxnLst>
    <dgm:cxn modelId="{03C80AD8-66ED-4AB4-8613-ED0215C07DAA}" type="presOf" srcId="{21A6206B-6AC0-4FD5-8C74-4CB477774556}" destId="{497E458B-F51F-4CB1-B1CC-4DE335E23EA3}" srcOrd="0" destOrd="0" presId="urn:microsoft.com/office/officeart/2005/8/layout/vList2"/>
    <dgm:cxn modelId="{96D1FE94-E1C3-46E3-A03B-71C5FF5E1B97}" type="presOf" srcId="{DE24BE00-17B6-4530-BC4E-15938EB7B8A8}" destId="{71B9CE27-079B-4C90-B9B4-8C518B923002}"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BAFE6DCF-0D1B-4B3E-87FB-D8ED904BF1C2}"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1654"/>
          <a:ext cx="8136904" cy="3668821"/>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MX" sz="2000" kern="1200" dirty="0" smtClean="0">
              <a:solidFill>
                <a:schemeClr val="tx1"/>
              </a:solidFill>
            </a:rPr>
            <a:t>En el 85% de la muestra de las solicitudes que debían remitirse por competencia (11 de 13), no se obtuvo evidencia de la remisión de la copia al peticionario de dicho traslado. Lo anterior, ya que el artículo 21 de la </a:t>
          </a:r>
          <a:r>
            <a:rPr lang="es-MX" sz="2000" kern="1200" baseline="0" dirty="0" smtClean="0">
              <a:solidFill>
                <a:schemeClr val="tx1"/>
              </a:solidFill>
            </a:rPr>
            <a:t>Ley 1755 de 2015 establece lo siguiente: </a:t>
          </a:r>
          <a:r>
            <a:rPr lang="es-MX" sz="1600" kern="1200" baseline="0" dirty="0" smtClean="0">
              <a:solidFill>
                <a:schemeClr val="tx1"/>
              </a:solidFill>
            </a:rPr>
            <a:t>“</a:t>
          </a:r>
          <a:r>
            <a:rPr lang="es-CO" sz="1600" b="1" i="1" kern="1200" dirty="0" smtClean="0">
              <a:solidFill>
                <a:schemeClr val="tx1"/>
              </a:solidFill>
            </a:rPr>
            <a:t>Artículo  21. Funcionario sin competencia. </a:t>
          </a:r>
          <a:r>
            <a:rPr lang="es-CO" sz="1600" i="1" kern="1200" dirty="0" smtClean="0">
              <a:solidFill>
                <a:schemeClr val="tx1"/>
              </a:solidFill>
            </a:rPr>
            <a:t>Si la autoridad a quien se dirige la petición no es la competente, se informará de inmediato al interesado si este actúa verbalmente, o dentro de los cinco (5) días siguientes al de la recepción, si obró por escrito. Dentro del término señalado remitirá la petición al competente </a:t>
          </a:r>
          <a:r>
            <a:rPr lang="es-CO" sz="1600" i="1" u="sng" kern="1200" dirty="0" smtClean="0">
              <a:solidFill>
                <a:schemeClr val="tx1"/>
              </a:solidFill>
            </a:rPr>
            <a:t>y enviará copia del oficio remisorio al peticionario o en caso de no existir funcionario competente así se lo comunicará.</a:t>
          </a:r>
          <a:r>
            <a:rPr lang="es-CO" sz="1600" i="1" kern="1200" dirty="0" smtClean="0">
              <a:solidFill>
                <a:schemeClr val="tx1"/>
              </a:solidFill>
            </a:rPr>
            <a:t> (…)”</a:t>
          </a:r>
          <a:r>
            <a:rPr lang="es-CO" sz="1800" i="1" kern="1200" dirty="0" smtClean="0">
              <a:solidFill>
                <a:schemeClr val="tx1"/>
              </a:solidFill>
            </a:rPr>
            <a:t> </a:t>
          </a:r>
          <a:r>
            <a:rPr lang="es-CO" sz="1600" i="0" kern="1200" dirty="0" smtClean="0">
              <a:solidFill>
                <a:schemeClr val="tx1"/>
              </a:solidFill>
            </a:rPr>
            <a:t>(subrayas fuera de texto)</a:t>
          </a:r>
          <a:r>
            <a:rPr lang="es-CO" sz="2000" i="1" kern="1200" dirty="0" smtClean="0">
              <a:solidFill>
                <a:schemeClr val="tx1"/>
              </a:solidFill>
            </a:rPr>
            <a:t>. </a:t>
          </a:r>
        </a:p>
        <a:p>
          <a:pPr lvl="0" algn="just" defTabSz="889000">
            <a:lnSpc>
              <a:spcPct val="90000"/>
            </a:lnSpc>
            <a:spcBef>
              <a:spcPct val="0"/>
            </a:spcBef>
            <a:spcAft>
              <a:spcPct val="35000"/>
            </a:spcAft>
          </a:pPr>
          <a:r>
            <a:rPr lang="es-CO" sz="2000" i="0" kern="1200" dirty="0" smtClean="0">
              <a:solidFill>
                <a:schemeClr val="tx1"/>
              </a:solidFill>
            </a:rPr>
            <a:t>Así las cosas, es necesario capacitar a los funcionarios sobre la citada normativa y adecuar los procedimientos internos para el envío de una copia al peticionario del traslado radicado en la entidad competente </a:t>
          </a:r>
          <a:r>
            <a:rPr lang="es-CO" sz="1600" i="0" kern="1200" dirty="0" smtClean="0">
              <a:solidFill>
                <a:schemeClr val="tx1"/>
              </a:solidFill>
            </a:rPr>
            <a:t>(Ver anexo 1).</a:t>
          </a:r>
          <a:endParaRPr lang="es-CO" sz="1600" i="1" kern="1200" dirty="0">
            <a:solidFill>
              <a:schemeClr val="tx1"/>
            </a:solidFill>
          </a:endParaRPr>
        </a:p>
      </dsp:txBody>
      <dsp:txXfrm>
        <a:off x="179097" y="180751"/>
        <a:ext cx="7778710" cy="33106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0"/>
          <a:ext cx="8280919" cy="3558248"/>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endParaRPr lang="es-CO" sz="1800" i="0" kern="1200" dirty="0" smtClean="0">
            <a:solidFill>
              <a:schemeClr val="tx1"/>
            </a:solidFill>
          </a:endParaRPr>
        </a:p>
        <a:p>
          <a:pPr lvl="0" algn="just" defTabSz="800100">
            <a:lnSpc>
              <a:spcPct val="90000"/>
            </a:lnSpc>
            <a:spcBef>
              <a:spcPct val="0"/>
            </a:spcBef>
            <a:spcAft>
              <a:spcPct val="35000"/>
            </a:spcAft>
          </a:pPr>
          <a:r>
            <a:rPr lang="es-CO" sz="2000" i="0" kern="1200" dirty="0" smtClean="0">
              <a:solidFill>
                <a:schemeClr val="tx1"/>
              </a:solidFill>
            </a:rPr>
            <a:t>En el 15% de los casos verificados en la muestra (3 de 20), si bien la entidad respondió al peticionario se consideró que no debía proceder a su traslado a otras entidades. En opinión de este despacho debía realizarse el respectivo traslado para los tres casos analizados, conforme a lo dispuesto en el artículo 21 de la ley 1755 de 2015 que señala lo siguiente: </a:t>
          </a:r>
          <a:r>
            <a:rPr lang="es-MX" sz="1600" kern="1200" baseline="0" dirty="0" smtClean="0">
              <a:solidFill>
                <a:schemeClr val="tx1"/>
              </a:solidFill>
            </a:rPr>
            <a:t>“</a:t>
          </a:r>
          <a:r>
            <a:rPr lang="es-CO" sz="1600" b="1" i="1" kern="1200" dirty="0" smtClean="0">
              <a:solidFill>
                <a:schemeClr val="tx1"/>
              </a:solidFill>
            </a:rPr>
            <a:t>Artículo  21. Funcionario sin competencia. </a:t>
          </a:r>
          <a:r>
            <a:rPr lang="es-CO" sz="1600" i="1" kern="1200" dirty="0" smtClean="0">
              <a:solidFill>
                <a:schemeClr val="tx1"/>
              </a:solidFill>
            </a:rPr>
            <a:t>Si la autoridad a quien se dirige la petición no es la competente, se informará de inmediato al interesado si este actúa verbalmente, o dentro de los cinco (5) días siguientes al de la recepción, si obró por escrito. </a:t>
          </a:r>
          <a:r>
            <a:rPr lang="es-CO" sz="1600" i="1" u="sng" kern="1200" dirty="0" smtClean="0">
              <a:solidFill>
                <a:schemeClr val="tx1"/>
              </a:solidFill>
            </a:rPr>
            <a:t>Dentro del término señalado remitirá la petición al competente</a:t>
          </a:r>
          <a:r>
            <a:rPr lang="es-CO" sz="1600" i="1" kern="1200" dirty="0" smtClean="0">
              <a:solidFill>
                <a:schemeClr val="tx1"/>
              </a:solidFill>
            </a:rPr>
            <a:t> </a:t>
          </a:r>
          <a:r>
            <a:rPr lang="es-CO" sz="1600" i="1" u="none" kern="1200" dirty="0" smtClean="0">
              <a:solidFill>
                <a:schemeClr val="tx1"/>
              </a:solidFill>
            </a:rPr>
            <a:t>y enviará copia del oficio remisorio al peticionario o en caso de no existir funcionario competente así se lo comunicará. </a:t>
          </a:r>
          <a:r>
            <a:rPr lang="es-CO" sz="1800" i="1" kern="1200" dirty="0" smtClean="0">
              <a:solidFill>
                <a:schemeClr val="tx1"/>
              </a:solidFill>
            </a:rPr>
            <a:t>(…)” </a:t>
          </a:r>
          <a:r>
            <a:rPr lang="es-CO" sz="1600" i="0" kern="1200" dirty="0" smtClean="0">
              <a:solidFill>
                <a:schemeClr val="tx1"/>
              </a:solidFill>
            </a:rPr>
            <a:t>(subrayas fuera de texto)</a:t>
          </a:r>
          <a:r>
            <a:rPr lang="es-CO" sz="1800" i="1" kern="1200" dirty="0" smtClean="0">
              <a:solidFill>
                <a:schemeClr val="tx1"/>
              </a:solidFill>
            </a:rPr>
            <a:t>. </a:t>
          </a:r>
        </a:p>
        <a:p>
          <a:pPr lvl="0" algn="just" defTabSz="800100">
            <a:lnSpc>
              <a:spcPct val="90000"/>
            </a:lnSpc>
            <a:spcBef>
              <a:spcPct val="0"/>
            </a:spcBef>
            <a:spcAft>
              <a:spcPct val="35000"/>
            </a:spcAft>
          </a:pPr>
          <a:r>
            <a:rPr lang="es-CO" sz="2000" i="0" kern="1200" dirty="0" smtClean="0">
              <a:solidFill>
                <a:schemeClr val="tx1"/>
              </a:solidFill>
            </a:rPr>
            <a:t>De acuerdo con lo anterior es conveniente remitir a los entes competentes en el término previsto, las PQRSD que sean de su </a:t>
          </a:r>
          <a:r>
            <a:rPr lang="es-CO" sz="2000" i="0" kern="1200" dirty="0" smtClean="0">
              <a:solidFill>
                <a:schemeClr val="tx1"/>
              </a:solidFill>
            </a:rPr>
            <a:t>conocimiento </a:t>
          </a:r>
          <a:r>
            <a:rPr lang="es-CO" sz="1600" i="0" kern="1200" dirty="0" smtClean="0">
              <a:solidFill>
                <a:schemeClr val="tx1"/>
              </a:solidFill>
            </a:rPr>
            <a:t>(Ver anexo 2</a:t>
          </a:r>
          <a:r>
            <a:rPr lang="es-CO" sz="1600" i="0" kern="1200" dirty="0" smtClean="0">
              <a:solidFill>
                <a:schemeClr val="tx1"/>
              </a:solidFill>
            </a:rPr>
            <a:t>).</a:t>
          </a:r>
          <a:r>
            <a:rPr lang="es-CO" sz="1800" i="0" kern="1200" dirty="0" smtClean="0">
              <a:solidFill>
                <a:schemeClr val="tx1"/>
              </a:solidFill>
            </a:rPr>
            <a:t> </a:t>
          </a:r>
          <a:endParaRPr lang="es-CO" sz="1800" i="0" kern="1200" dirty="0" smtClean="0">
            <a:solidFill>
              <a:schemeClr val="tx1"/>
            </a:solidFill>
          </a:endParaRPr>
        </a:p>
        <a:p>
          <a:pPr lvl="0" algn="just" defTabSz="800100">
            <a:lnSpc>
              <a:spcPct val="90000"/>
            </a:lnSpc>
            <a:spcBef>
              <a:spcPct val="0"/>
            </a:spcBef>
            <a:spcAft>
              <a:spcPct val="35000"/>
            </a:spcAft>
          </a:pPr>
          <a:endParaRPr lang="es-CO" sz="1800" i="1" kern="1200" dirty="0">
            <a:solidFill>
              <a:schemeClr val="tx1"/>
            </a:solidFill>
          </a:endParaRPr>
        </a:p>
      </dsp:txBody>
      <dsp:txXfrm>
        <a:off x="173699" y="173699"/>
        <a:ext cx="7933521" cy="32108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0"/>
          <a:ext cx="8280919" cy="3225739"/>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endParaRPr lang="es-CO" sz="1800" i="0" kern="1200" dirty="0" smtClean="0">
            <a:solidFill>
              <a:schemeClr val="tx1"/>
            </a:solidFill>
          </a:endParaRPr>
        </a:p>
        <a:p>
          <a:pPr lvl="0" algn="just" defTabSz="800100">
            <a:lnSpc>
              <a:spcPct val="90000"/>
            </a:lnSpc>
            <a:spcBef>
              <a:spcPct val="0"/>
            </a:spcBef>
            <a:spcAft>
              <a:spcPct val="35000"/>
            </a:spcAft>
          </a:pPr>
          <a:r>
            <a:rPr lang="es-CO" sz="2000" i="0" kern="1200" dirty="0" smtClean="0">
              <a:solidFill>
                <a:schemeClr val="tx1"/>
              </a:solidFill>
            </a:rPr>
            <a:t>Se evidenció que en el 62% de los casos verificados en la muestra y que fueron traslados a otras entidades por competencia (8 de 13), su remisión fue realizada extemporáneamente sin observarse el artículo 21 de la Ley 1755 de 2015 que señala lo siguiente: </a:t>
          </a:r>
          <a:r>
            <a:rPr lang="es-MX" sz="1600" kern="1200" baseline="0" dirty="0" smtClean="0">
              <a:solidFill>
                <a:schemeClr val="tx1"/>
              </a:solidFill>
            </a:rPr>
            <a:t>“</a:t>
          </a:r>
          <a:r>
            <a:rPr lang="es-CO" sz="1600" b="1" i="1" kern="1200" dirty="0" smtClean="0">
              <a:solidFill>
                <a:schemeClr val="tx1"/>
              </a:solidFill>
            </a:rPr>
            <a:t>Artículo  21. Funcionario sin competencia. </a:t>
          </a:r>
          <a:r>
            <a:rPr lang="es-CO" sz="1600" i="1" kern="1200" dirty="0" smtClean="0">
              <a:solidFill>
                <a:schemeClr val="tx1"/>
              </a:solidFill>
            </a:rPr>
            <a:t>Si la autoridad a quien se dirige la petición no es la competente, se informará de inmediato al interesado si este actúa verbalmente, o </a:t>
          </a:r>
          <a:r>
            <a:rPr lang="es-CO" sz="1600" i="1" u="sng" kern="1200" dirty="0" smtClean="0">
              <a:solidFill>
                <a:schemeClr val="tx1"/>
              </a:solidFill>
            </a:rPr>
            <a:t>dentro de los cinco (5) días siguientes al de la recepción</a:t>
          </a:r>
          <a:r>
            <a:rPr lang="es-CO" sz="1600" i="1" kern="1200" dirty="0" smtClean="0">
              <a:solidFill>
                <a:schemeClr val="tx1"/>
              </a:solidFill>
            </a:rPr>
            <a:t>, si obró por escrito. </a:t>
          </a:r>
          <a:r>
            <a:rPr lang="es-CO" sz="1600" i="1" u="sng" kern="1200" dirty="0" smtClean="0">
              <a:solidFill>
                <a:schemeClr val="tx1"/>
              </a:solidFill>
            </a:rPr>
            <a:t>Dentro del término señalado remitirá la petición al competente</a:t>
          </a:r>
          <a:r>
            <a:rPr lang="es-CO" sz="1600" i="1" kern="1200" dirty="0" smtClean="0">
              <a:solidFill>
                <a:schemeClr val="tx1"/>
              </a:solidFill>
            </a:rPr>
            <a:t> </a:t>
          </a:r>
          <a:r>
            <a:rPr lang="es-CO" sz="1600" i="1" u="none" kern="1200" dirty="0" smtClean="0">
              <a:solidFill>
                <a:schemeClr val="tx1"/>
              </a:solidFill>
            </a:rPr>
            <a:t>y enviará copia del oficio remisorio al peticionario o en caso de no existir funcionario competente así se lo comunicará. </a:t>
          </a:r>
          <a:r>
            <a:rPr lang="es-CO" sz="1600" i="1" kern="1200" dirty="0" smtClean="0">
              <a:solidFill>
                <a:schemeClr val="tx1"/>
              </a:solidFill>
            </a:rPr>
            <a:t>(…)” </a:t>
          </a:r>
          <a:r>
            <a:rPr lang="es-CO" sz="1600" i="0" kern="1200" dirty="0" smtClean="0">
              <a:solidFill>
                <a:schemeClr val="tx1"/>
              </a:solidFill>
            </a:rPr>
            <a:t>(subrayas fuera de texto)</a:t>
          </a:r>
          <a:r>
            <a:rPr lang="es-CO" sz="1600" i="1" kern="1200" dirty="0" smtClean="0">
              <a:solidFill>
                <a:schemeClr val="tx1"/>
              </a:solidFill>
            </a:rPr>
            <a:t>.</a:t>
          </a:r>
        </a:p>
        <a:p>
          <a:pPr lvl="0" algn="just" defTabSz="800100">
            <a:lnSpc>
              <a:spcPct val="90000"/>
            </a:lnSpc>
            <a:spcBef>
              <a:spcPct val="0"/>
            </a:spcBef>
            <a:spcAft>
              <a:spcPct val="35000"/>
            </a:spcAft>
          </a:pPr>
          <a:r>
            <a:rPr lang="es-CO" sz="2000" i="0" kern="1200" dirty="0" smtClean="0">
              <a:solidFill>
                <a:schemeClr val="tx1"/>
              </a:solidFill>
            </a:rPr>
            <a:t>Por lo anterior, es necesario cumplir con los términos previstos para los respectivos traslados a las entidades </a:t>
          </a:r>
          <a:r>
            <a:rPr lang="es-CO" sz="2000" i="0" kern="1200" dirty="0" smtClean="0">
              <a:solidFill>
                <a:schemeClr val="tx1"/>
              </a:solidFill>
            </a:rPr>
            <a:t>competentes </a:t>
          </a:r>
          <a:r>
            <a:rPr lang="es-CO" sz="1600" i="0" kern="1200" dirty="0" smtClean="0">
              <a:solidFill>
                <a:schemeClr val="tx1"/>
              </a:solidFill>
            </a:rPr>
            <a:t>(Ver anexo 3</a:t>
          </a:r>
          <a:r>
            <a:rPr lang="es-CO" sz="1600" i="0" kern="1200" dirty="0" smtClean="0">
              <a:solidFill>
                <a:schemeClr val="tx1"/>
              </a:solidFill>
            </a:rPr>
            <a:t>).</a:t>
          </a:r>
          <a:r>
            <a:rPr lang="es-CO" sz="2000" i="0" kern="1200" dirty="0" smtClean="0">
              <a:solidFill>
                <a:schemeClr val="tx1"/>
              </a:solidFill>
            </a:rPr>
            <a:t> </a:t>
          </a:r>
          <a:endParaRPr lang="es-CO" sz="2000" i="0" kern="1200" dirty="0" smtClean="0">
            <a:solidFill>
              <a:schemeClr val="tx1"/>
            </a:solidFill>
          </a:endParaRPr>
        </a:p>
        <a:p>
          <a:pPr lvl="0" algn="just" defTabSz="800100">
            <a:lnSpc>
              <a:spcPct val="90000"/>
            </a:lnSpc>
            <a:spcBef>
              <a:spcPct val="0"/>
            </a:spcBef>
            <a:spcAft>
              <a:spcPct val="35000"/>
            </a:spcAft>
          </a:pPr>
          <a:endParaRPr lang="es-CO" sz="1800" i="1" kern="1200" dirty="0">
            <a:solidFill>
              <a:schemeClr val="tx1"/>
            </a:solidFill>
          </a:endParaRPr>
        </a:p>
      </dsp:txBody>
      <dsp:txXfrm>
        <a:off x="157468" y="157468"/>
        <a:ext cx="7965983" cy="291080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1566"/>
          <a:ext cx="8136903" cy="3468769"/>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MX" sz="2000" i="0" kern="1200" dirty="0" smtClean="0">
              <a:solidFill>
                <a:schemeClr val="tx1"/>
              </a:solidFill>
            </a:rPr>
            <a:t>La</a:t>
          </a:r>
          <a:r>
            <a:rPr lang="es-MX" sz="2000" i="0" kern="1200" baseline="0" dirty="0" smtClean="0">
              <a:solidFill>
                <a:schemeClr val="tx1"/>
              </a:solidFill>
            </a:rPr>
            <a:t> Ley 1474 de 2011, señala que </a:t>
          </a:r>
          <a:r>
            <a:rPr lang="es-CO" sz="1600" kern="1200" dirty="0" smtClean="0">
              <a:solidFill>
                <a:schemeClr val="tx1"/>
              </a:solidFill>
            </a:rPr>
            <a:t>“</a:t>
          </a:r>
          <a:r>
            <a:rPr lang="es-CO" sz="1600" i="1" kern="1200" dirty="0" smtClean="0">
              <a:solidFill>
                <a:schemeClr val="tx1"/>
              </a:solidFill>
            </a:rPr>
            <a:t>Todas las entidades públicas deberán contar con un espacio en su página web principal para que los ciudadanos presenten quejas y denuncias de los actos de corrupción realizados por funcionarios de la entidad, y de los cuales tengan conocimiento, así como sugerencias que permitan realizar modificaciones a la manera como se presta el servicio público</a:t>
          </a:r>
          <a:r>
            <a:rPr lang="es-CO" sz="1600" kern="1200" dirty="0" smtClean="0">
              <a:solidFill>
                <a:schemeClr val="tx1"/>
              </a:solidFill>
            </a:rPr>
            <a:t>”.</a:t>
          </a:r>
        </a:p>
        <a:p>
          <a:pPr lvl="0" algn="just" defTabSz="889000">
            <a:lnSpc>
              <a:spcPct val="90000"/>
            </a:lnSpc>
            <a:spcBef>
              <a:spcPct val="0"/>
            </a:spcBef>
            <a:spcAft>
              <a:spcPct val="35000"/>
            </a:spcAft>
          </a:pPr>
          <a:r>
            <a:rPr lang="es-CO" sz="2000" kern="1200" dirty="0" smtClean="0">
              <a:solidFill>
                <a:schemeClr val="tx1"/>
              </a:solidFill>
            </a:rPr>
            <a:t>Sin embargo la entidad no</a:t>
          </a:r>
          <a:r>
            <a:rPr lang="es-CO" sz="2000" kern="1200" baseline="0" dirty="0" smtClean="0">
              <a:solidFill>
                <a:schemeClr val="tx1"/>
              </a:solidFill>
            </a:rPr>
            <a:t> cuenta con un espacio en la página web para presentar quejas y denuncias de los actos de corrupción por parte de servidores públicos de la Entidad, razón por la cual se recomienda crear un link visible y de fácil acceso para que los ciudadanos puedan registrar sus denuncias en contra de los funcionarios por actos de corrupción.</a:t>
          </a:r>
          <a:endParaRPr lang="es-CO" sz="2000" i="0" kern="1200" dirty="0">
            <a:solidFill>
              <a:schemeClr val="tx1"/>
            </a:solidFill>
          </a:endParaRPr>
        </a:p>
      </dsp:txBody>
      <dsp:txXfrm>
        <a:off x="169331" y="170897"/>
        <a:ext cx="7798241" cy="313010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0"/>
          <a:ext cx="8136903" cy="3465381"/>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MX" sz="2000" i="0" kern="1200" dirty="0" smtClean="0">
              <a:solidFill>
                <a:schemeClr val="tx1"/>
              </a:solidFill>
            </a:rPr>
            <a:t>La Ley 1437 de 2011 en su artículo 7 numeral 5</a:t>
          </a:r>
          <a:r>
            <a:rPr lang="es-MX" sz="2000" i="0" kern="1200" baseline="0" dirty="0" smtClean="0">
              <a:solidFill>
                <a:schemeClr val="tx1"/>
              </a:solidFill>
            </a:rPr>
            <a:t>, señala que se debe </a:t>
          </a:r>
          <a:r>
            <a:rPr kumimoji="0" lang="es-CO" sz="1600" b="0" i="1" u="none" strike="noStrike" kern="1200" cap="none" spc="0" normalizeH="0" baseline="0" dirty="0" smtClean="0">
              <a:ln>
                <a:noFill/>
              </a:ln>
              <a:solidFill>
                <a:sysClr val="windowText" lastClr="000000"/>
              </a:solidFill>
              <a:effectLst/>
              <a:uLnTx/>
              <a:uFillTx/>
              <a:latin typeface="+mn-lt"/>
              <a:ea typeface="+mn-ea"/>
              <a:cs typeface="+mn-cs"/>
            </a:rPr>
            <a:t>“Expedir, </a:t>
          </a:r>
          <a:r>
            <a:rPr kumimoji="0" lang="es-CO" sz="1600" b="0" i="1" u="sng" strike="noStrike" kern="1200" cap="none" spc="0" normalizeH="0" baseline="0" dirty="0" smtClean="0">
              <a:ln>
                <a:noFill/>
              </a:ln>
              <a:solidFill>
                <a:sysClr val="windowText" lastClr="000000"/>
              </a:solidFill>
              <a:effectLst/>
              <a:uLnTx/>
              <a:uFillTx/>
              <a:latin typeface="+mn-lt"/>
              <a:ea typeface="+mn-ea"/>
              <a:cs typeface="+mn-cs"/>
            </a:rPr>
            <a:t>hacer visible </a:t>
          </a:r>
          <a:r>
            <a:rPr kumimoji="0" lang="es-CO" sz="1600" b="0" i="1" u="none" strike="noStrike" kern="1200" cap="none" spc="0" normalizeH="0" baseline="0" dirty="0" smtClean="0">
              <a:ln>
                <a:noFill/>
              </a:ln>
              <a:solidFill>
                <a:sysClr val="windowText" lastClr="000000"/>
              </a:solidFill>
              <a:effectLst/>
              <a:uLnTx/>
              <a:uFillTx/>
              <a:latin typeface="+mn-lt"/>
              <a:ea typeface="+mn-ea"/>
              <a:cs typeface="+mn-cs"/>
            </a:rPr>
            <a:t>y actualizar anualmente una carta de trato digno al usuario donde la respectiva autoridad especifique todos los derechos de los usuarios y los medios puestos a su disposición para garantizarlos efectivamente”. </a:t>
          </a:r>
          <a:r>
            <a:rPr kumimoji="0" lang="es-CO" sz="1600" b="0" i="0" u="none" strike="noStrike" kern="1200" cap="none" spc="0" normalizeH="0" baseline="0" dirty="0" smtClean="0">
              <a:ln>
                <a:noFill/>
              </a:ln>
              <a:solidFill>
                <a:sysClr val="windowText" lastClr="000000"/>
              </a:solidFill>
              <a:effectLst/>
              <a:uLnTx/>
              <a:uFillTx/>
              <a:latin typeface="+mn-lt"/>
              <a:ea typeface="+mn-ea"/>
              <a:cs typeface="+mn-cs"/>
            </a:rPr>
            <a:t>subrayado fuera de texto</a:t>
          </a:r>
          <a:r>
            <a:rPr lang="es-CO" sz="1600" kern="1200" dirty="0" smtClean="0">
              <a:solidFill>
                <a:schemeClr val="tx1"/>
              </a:solidFill>
            </a:rPr>
            <a:t>. </a:t>
          </a:r>
        </a:p>
        <a:p>
          <a:pPr lvl="0" algn="just" defTabSz="889000">
            <a:lnSpc>
              <a:spcPct val="90000"/>
            </a:lnSpc>
            <a:spcBef>
              <a:spcPct val="0"/>
            </a:spcBef>
            <a:spcAft>
              <a:spcPct val="35000"/>
            </a:spcAft>
          </a:pPr>
          <a:r>
            <a:rPr lang="es-CO" sz="1800" kern="1200" dirty="0" smtClean="0">
              <a:solidFill>
                <a:schemeClr val="tx1"/>
              </a:solidFill>
            </a:rPr>
            <a:t>Una vez verificada la disposición normativa en la pagina web de la entidad, se encontró que l</a:t>
          </a:r>
          <a:r>
            <a:rPr lang="es-CO" sz="1800" kern="1200" baseline="0" dirty="0" smtClean="0"/>
            <a:t>a carta de trato digno al usuario de la CRA, está ubicada en la ventana de la página web de la CRA denominada “</a:t>
          </a:r>
          <a:r>
            <a:rPr lang="es-CO" sz="1800" b="1" i="1" kern="1200" baseline="0" dirty="0" smtClean="0"/>
            <a:t>Información de la CRA de acuerdo a la Ley transparencia</a:t>
          </a:r>
          <a:r>
            <a:rPr lang="es-CO" sz="1800" kern="1200" baseline="0" dirty="0" smtClean="0"/>
            <a:t>”, en el ítem de “</a:t>
          </a:r>
          <a:r>
            <a:rPr lang="es-CO" sz="1800" b="1" i="1" kern="1200" baseline="0" dirty="0" smtClean="0"/>
            <a:t>Políticas, Planes y Manuales</a:t>
          </a:r>
          <a:r>
            <a:rPr lang="es-CO" sz="1800" kern="1200" baseline="0" dirty="0" smtClean="0"/>
            <a:t>”, por lo que se recomienda ubicarla en un lugar de fácil acceso para todos los usuarios en el menú de “Atención a la Ciudadanía” de la página web de la CRA. </a:t>
          </a:r>
          <a:endParaRPr lang="es-CO" sz="1800" i="0" kern="1200" dirty="0">
            <a:solidFill>
              <a:srgbClr val="FF0000"/>
            </a:solidFill>
          </a:endParaRPr>
        </a:p>
      </dsp:txBody>
      <dsp:txXfrm>
        <a:off x="169166" y="169166"/>
        <a:ext cx="7798571" cy="312704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60D1703-ACE4-420A-821C-51DE8E173ABF}" type="datetimeFigureOut">
              <a:rPr lang="es-ES"/>
              <a:pPr>
                <a:defRPr/>
              </a:pPr>
              <a:t>16/05/2016</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C1D1E2E-2358-40A7-B802-0AC69B49B2DC}" type="slidenum">
              <a:rPr lang="es-ES"/>
              <a:pPr>
                <a:defRPr/>
              </a:pPr>
              <a:t>‹Nº›</a:t>
            </a:fld>
            <a:endParaRPr lang="es-ES"/>
          </a:p>
        </p:txBody>
      </p:sp>
    </p:spTree>
    <p:extLst>
      <p:ext uri="{BB962C8B-B14F-4D97-AF65-F5344CB8AC3E}">
        <p14:creationId xmlns:p14="http://schemas.microsoft.com/office/powerpoint/2010/main" val="12904873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2</a:t>
            </a:fld>
            <a:endParaRPr lang="es-E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3</a:t>
            </a:fld>
            <a:endParaRPr lang="es-E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4</a:t>
            </a:fld>
            <a:endParaRPr lang="es-E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5</a:t>
            </a:fld>
            <a:endParaRPr lang="es-E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6</a:t>
            </a:fld>
            <a:endParaRPr lang="es-E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7</a:t>
            </a:fld>
            <a:endParaRPr lang="es-E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lvl1pPr>
              <a:defRPr>
                <a:solidFill>
                  <a:schemeClr val="tx2">
                    <a:lumMod val="60000"/>
                    <a:lumOff val="40000"/>
                  </a:schemeClr>
                </a:solidFill>
              </a:defRPr>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pic>
        <p:nvPicPr>
          <p:cNvPr id="9" name="8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Tree>
    <p:extLst>
      <p:ext uri="{BB962C8B-B14F-4D97-AF65-F5344CB8AC3E}">
        <p14:creationId xmlns:p14="http://schemas.microsoft.com/office/powerpoint/2010/main" val="9387012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3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p:txBody>
          <a:bodyPr/>
          <a:lstStyle/>
          <a:p>
            <a:r>
              <a:rPr lang="es-ES" dirty="0" smtClean="0"/>
              <a:t>Haga clic para modificar el estilo de título del patrón</a:t>
            </a:r>
            <a:endParaRPr lang="es-ES" dirty="0"/>
          </a:p>
        </p:txBody>
      </p:sp>
      <p:sp>
        <p:nvSpPr>
          <p:cNvPr id="3" name="2 Marcador de contenido"/>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7" name="3 Marcador de fecha"/>
          <p:cNvSpPr>
            <a:spLocks noGrp="1"/>
          </p:cNvSpPr>
          <p:nvPr>
            <p:ph type="dt" sz="half" idx="10"/>
          </p:nvPr>
        </p:nvSpPr>
        <p:spPr/>
        <p:txBody>
          <a:bodyPr/>
          <a:lstStyle>
            <a:lvl1pPr>
              <a:defRPr/>
            </a:lvl1pPr>
          </a:lstStyle>
          <a:p>
            <a:pPr>
              <a:defRPr/>
            </a:pPr>
            <a:fld id="{7DA63B11-977F-4743-96A8-4B85430EE86B}" type="datetimeFigureOut">
              <a:rPr lang="es-ES"/>
              <a:pPr>
                <a:defRPr/>
              </a:pPr>
              <a:t>16/05/2016</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0F2B26EA-FA4B-4855-AECD-10A6642E8768}" type="slidenum">
              <a:rPr lang="es-ES"/>
              <a:pPr>
                <a:defRPr/>
              </a:pPr>
              <a:t>‹Nº›</a:t>
            </a:fld>
            <a:endParaRPr lang="es-ES"/>
          </a:p>
        </p:txBody>
      </p:sp>
      <p:pic>
        <p:nvPicPr>
          <p:cNvPr id="11" name="10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3" name="12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722240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6" name="5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7" name="6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3" name="2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15250280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n con título">
    <p:spTree>
      <p:nvGrpSpPr>
        <p:cNvPr id="1" name=""/>
        <p:cNvGrpSpPr/>
        <p:nvPr/>
      </p:nvGrpSpPr>
      <p:grpSpPr>
        <a:xfrm>
          <a:off x="0" y="0"/>
          <a:ext cx="0" cy="0"/>
          <a:chOff x="0" y="0"/>
          <a:chExt cx="0" cy="0"/>
        </a:xfrm>
      </p:grpSpPr>
      <p:sp>
        <p:nvSpPr>
          <p:cNvPr id="4" name="3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a:xfrm>
            <a:off x="1720850" y="4714884"/>
            <a:ext cx="5851546" cy="652455"/>
          </a:xfrm>
        </p:spPr>
        <p:txBody>
          <a:bodyPr anchor="b"/>
          <a:lstStyle>
            <a:lvl1pPr algn="ctr">
              <a:defRPr sz="2200" b="1"/>
            </a:lvl1pPr>
          </a:lstStyle>
          <a:p>
            <a:r>
              <a:rPr lang="es-ES" dirty="0" smtClean="0"/>
              <a:t>Haga clic para modificar el estilo de título del patrón</a:t>
            </a:r>
            <a:endParaRPr lang="es-ES" dirty="0"/>
          </a:p>
        </p:txBody>
      </p:sp>
      <p:sp>
        <p:nvSpPr>
          <p:cNvPr id="3" name="2 Marcador de posición de imagen"/>
          <p:cNvSpPr>
            <a:spLocks noGrp="1"/>
          </p:cNvSpPr>
          <p:nvPr>
            <p:ph type="pic" idx="1"/>
          </p:nvPr>
        </p:nvSpPr>
        <p:spPr>
          <a:xfrm>
            <a:off x="1792288" y="428604"/>
            <a:ext cx="5637232" cy="429897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6" name="3 Marcador de fecha"/>
          <p:cNvSpPr>
            <a:spLocks noGrp="1"/>
          </p:cNvSpPr>
          <p:nvPr>
            <p:ph type="dt" sz="half" idx="10"/>
          </p:nvPr>
        </p:nvSpPr>
        <p:spPr/>
        <p:txBody>
          <a:bodyPr/>
          <a:lstStyle>
            <a:lvl1pPr>
              <a:defRPr/>
            </a:lvl1pPr>
          </a:lstStyle>
          <a:p>
            <a:pPr>
              <a:defRPr/>
            </a:pPr>
            <a:fld id="{4B42C719-70E1-4D6E-903D-C00A4E1955DB}" type="datetimeFigureOut">
              <a:rPr lang="es-ES"/>
              <a:pPr>
                <a:defRPr/>
              </a:pPr>
              <a:t>16/05/2016</a:t>
            </a:fld>
            <a:endParaRPr lang="es-ES"/>
          </a:p>
        </p:txBody>
      </p:sp>
      <p:sp>
        <p:nvSpPr>
          <p:cNvPr id="7" name="4 Marcador de pie de página"/>
          <p:cNvSpPr>
            <a:spLocks noGrp="1"/>
          </p:cNvSpPr>
          <p:nvPr>
            <p:ph type="ftr" sz="quarter" idx="11"/>
          </p:nvPr>
        </p:nvSpPr>
        <p:spPr/>
        <p:txBody>
          <a:bodyPr/>
          <a:lstStyle>
            <a:lvl1pPr>
              <a:defRPr/>
            </a:lvl1pPr>
          </a:lstStyle>
          <a:p>
            <a:pPr>
              <a:defRPr/>
            </a:pPr>
            <a:endParaRPr lang="es-ES"/>
          </a:p>
        </p:txBody>
      </p:sp>
      <p:sp>
        <p:nvSpPr>
          <p:cNvPr id="8" name="5 Marcador de número de diapositiva"/>
          <p:cNvSpPr>
            <a:spLocks noGrp="1"/>
          </p:cNvSpPr>
          <p:nvPr>
            <p:ph type="sldNum" sz="quarter" idx="12"/>
          </p:nvPr>
        </p:nvSpPr>
        <p:spPr/>
        <p:txBody>
          <a:bodyPr/>
          <a:lstStyle>
            <a:lvl1pPr>
              <a:defRPr/>
            </a:lvl1pPr>
          </a:lstStyle>
          <a:p>
            <a:pPr>
              <a:defRPr/>
            </a:pPr>
            <a:fld id="{8D69F176-EFAC-476E-A100-82FCE2B13E5D}" type="slidenum">
              <a:rPr lang="es-ES"/>
              <a:pPr>
                <a:defRPr/>
              </a:pPr>
              <a:t>‹Nº›</a:t>
            </a:fld>
            <a:endParaRPr lang="es-ES"/>
          </a:p>
        </p:txBody>
      </p:sp>
      <p:pic>
        <p:nvPicPr>
          <p:cNvPr id="10" name="9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6" name="15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7341933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5" name="4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contenido"/>
          <p:cNvSpPr>
            <a:spLocks noGrp="1"/>
          </p:cNvSpPr>
          <p:nvPr>
            <p:ph sz="half" idx="2"/>
          </p:nvPr>
        </p:nvSpPr>
        <p:spPr>
          <a:xfrm>
            <a:off x="4648200" y="1600200"/>
            <a:ext cx="4038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pic>
        <p:nvPicPr>
          <p:cNvPr id="12" name="11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4" name="13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5" name="14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10381135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1"/>
            <a:ext cx="8229600" cy="4133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89852C0-83AC-45BD-8080-8739EC462417}" type="datetimeFigureOut">
              <a:rPr lang="es-ES"/>
              <a:pPr>
                <a:defRPr/>
              </a:pPr>
              <a:t>16/05/2016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C1719B8-940F-4129-85A9-4F3830CCB4DF}" type="slidenum">
              <a:rPr lang="es-ES"/>
              <a:pPr>
                <a:defRPr/>
              </a:pPr>
              <a:t>‹Nº›</a:t>
            </a:fld>
            <a:endParaRPr lang="es-ES"/>
          </a:p>
        </p:txBody>
      </p:sp>
      <p:sp>
        <p:nvSpPr>
          <p:cNvPr id="7" name="6 Rectángulo"/>
          <p:cNvSpPr/>
          <p:nvPr/>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pic>
        <p:nvPicPr>
          <p:cNvPr id="3" name="2 Imagen"/>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6" name="15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8">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Lst>
  <p:timing>
    <p:tnLst>
      <p:par>
        <p:cTn id="1" dur="indefinite" restart="never" nodeType="tmRoot"/>
      </p:par>
    </p:tnLst>
  </p:timing>
  <p:txStyles>
    <p:titleStyle>
      <a:lvl1pPr algn="ctr" rtl="0" eaLnBrk="0" fontAlgn="base" hangingPunct="0">
        <a:spcBef>
          <a:spcPct val="0"/>
        </a:spcBef>
        <a:spcAft>
          <a:spcPct val="0"/>
        </a:spcAft>
        <a:defRPr sz="3600" b="1" kern="1200">
          <a:solidFill>
            <a:srgbClr val="558ED5"/>
          </a:solidFill>
          <a:latin typeface="+mj-lt"/>
          <a:ea typeface="+mj-ea"/>
          <a:cs typeface="+mj-cs"/>
        </a:defRPr>
      </a:lvl1pPr>
      <a:lvl2pPr algn="ctr" rtl="0" eaLnBrk="0" fontAlgn="base" hangingPunct="0">
        <a:spcBef>
          <a:spcPct val="0"/>
        </a:spcBef>
        <a:spcAft>
          <a:spcPct val="0"/>
        </a:spcAft>
        <a:defRPr sz="3600" b="1">
          <a:solidFill>
            <a:srgbClr val="558ED5"/>
          </a:solidFill>
          <a:latin typeface="Calibri" pitchFamily="34" charset="0"/>
        </a:defRPr>
      </a:lvl2pPr>
      <a:lvl3pPr algn="ctr" rtl="0" eaLnBrk="0" fontAlgn="base" hangingPunct="0">
        <a:spcBef>
          <a:spcPct val="0"/>
        </a:spcBef>
        <a:spcAft>
          <a:spcPct val="0"/>
        </a:spcAft>
        <a:defRPr sz="3600" b="1">
          <a:solidFill>
            <a:srgbClr val="558ED5"/>
          </a:solidFill>
          <a:latin typeface="Calibri" pitchFamily="34" charset="0"/>
        </a:defRPr>
      </a:lvl3pPr>
      <a:lvl4pPr algn="ctr" rtl="0" eaLnBrk="0" fontAlgn="base" hangingPunct="0">
        <a:spcBef>
          <a:spcPct val="0"/>
        </a:spcBef>
        <a:spcAft>
          <a:spcPct val="0"/>
        </a:spcAft>
        <a:defRPr sz="3600" b="1">
          <a:solidFill>
            <a:srgbClr val="558ED5"/>
          </a:solidFill>
          <a:latin typeface="Calibri" pitchFamily="34" charset="0"/>
        </a:defRPr>
      </a:lvl4pPr>
      <a:lvl5pPr algn="ctr" rtl="0" eaLnBrk="0" fontAlgn="base" hangingPunct="0">
        <a:spcBef>
          <a:spcPct val="0"/>
        </a:spcBef>
        <a:spcAft>
          <a:spcPct val="0"/>
        </a:spcAft>
        <a:defRPr sz="3600" b="1">
          <a:solidFill>
            <a:srgbClr val="558ED5"/>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5589"/>
            <a:ext cx="5004048"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35496" y="2780928"/>
            <a:ext cx="8856984" cy="1938992"/>
          </a:xfrm>
          <a:prstGeom prst="rect">
            <a:avLst/>
          </a:prstGeom>
          <a:noFill/>
        </p:spPr>
        <p:txBody>
          <a:bodyPr wrap="square" rtlCol="0">
            <a:spAutoFit/>
          </a:bodyPr>
          <a:lstStyle/>
          <a:p>
            <a:pPr algn="ctr"/>
            <a:r>
              <a:rPr lang="es-CO" sz="2000" b="1" dirty="0" smtClean="0"/>
              <a:t>INFORME DEFINITIVO DE LA EVALUACIÓN DEL PROCESO DE SERVICIO INTEGRAL  AL USUARIO</a:t>
            </a:r>
          </a:p>
          <a:p>
            <a:pPr algn="ctr"/>
            <a:r>
              <a:rPr lang="es-CO" sz="2000" b="1" dirty="0" smtClean="0"/>
              <a:t> </a:t>
            </a:r>
          </a:p>
          <a:p>
            <a:pPr algn="ctr"/>
            <a:r>
              <a:rPr lang="es-CO" sz="2000" b="1" dirty="0" smtClean="0"/>
              <a:t>SEGUNDO SEMESTRE DE 2015</a:t>
            </a:r>
          </a:p>
          <a:p>
            <a:pPr algn="ctr"/>
            <a:endParaRPr lang="es-CO" sz="2000" b="1" dirty="0"/>
          </a:p>
          <a:p>
            <a:pPr algn="ctr"/>
            <a:r>
              <a:rPr lang="es-CO" sz="2000" b="1" dirty="0" smtClean="0"/>
              <a:t>16 de mayo de 2016</a:t>
            </a:r>
            <a:endParaRPr lang="es-CO" sz="2000" b="1" dirty="0"/>
          </a:p>
        </p:txBody>
      </p:sp>
    </p:spTree>
    <p:extLst>
      <p:ext uri="{BB962C8B-B14F-4D97-AF65-F5344CB8AC3E}">
        <p14:creationId xmlns:p14="http://schemas.microsoft.com/office/powerpoint/2010/main" val="313654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2698320865"/>
              </p:ext>
            </p:extLst>
          </p:nvPr>
        </p:nvGraphicFramePr>
        <p:xfrm>
          <a:off x="323528" y="1556792"/>
          <a:ext cx="8424936" cy="3904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539552" y="404664"/>
            <a:ext cx="8280920" cy="1384995"/>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800" b="1" dirty="0" smtClean="0"/>
              <a:t>OPORTUNIDAD DE MEJORA</a:t>
            </a:r>
          </a:p>
          <a:p>
            <a:pPr algn="ctr"/>
            <a:r>
              <a:rPr lang="es-MX" sz="2800" dirty="0" smtClean="0"/>
              <a:t>Se da respuesta al peticionario pero no se traslada a  la entidad respectiva</a:t>
            </a:r>
            <a:endParaRPr lang="es-CO" sz="2800" dirty="0"/>
          </a:p>
        </p:txBody>
      </p:sp>
      <p:graphicFrame>
        <p:nvGraphicFramePr>
          <p:cNvPr id="4" name="3 Diagrama"/>
          <p:cNvGraphicFramePr/>
          <p:nvPr>
            <p:extLst>
              <p:ext uri="{D42A27DB-BD31-4B8C-83A1-F6EECF244321}">
                <p14:modId xmlns:p14="http://schemas.microsoft.com/office/powerpoint/2010/main" val="2148284529"/>
              </p:ext>
            </p:extLst>
          </p:nvPr>
        </p:nvGraphicFramePr>
        <p:xfrm>
          <a:off x="539552" y="1988840"/>
          <a:ext cx="8280920" cy="381642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4547400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1771973968"/>
              </p:ext>
            </p:extLst>
          </p:nvPr>
        </p:nvGraphicFramePr>
        <p:xfrm>
          <a:off x="323528" y="1556792"/>
          <a:ext cx="8424936" cy="3904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539552" y="404664"/>
            <a:ext cx="8280920" cy="1384995"/>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800" b="1" dirty="0" smtClean="0"/>
              <a:t>OPORTUNIDAD DE MEJORA</a:t>
            </a:r>
          </a:p>
          <a:p>
            <a:pPr algn="ctr"/>
            <a:r>
              <a:rPr lang="es-MX" sz="2800" dirty="0" smtClean="0"/>
              <a:t>Traslados </a:t>
            </a:r>
            <a:r>
              <a:rPr lang="es-MX" sz="2800" dirty="0"/>
              <a:t>de las PQRSD</a:t>
            </a:r>
            <a:endParaRPr lang="es-CO" sz="2800" dirty="0"/>
          </a:p>
          <a:p>
            <a:pPr algn="ctr"/>
            <a:r>
              <a:rPr lang="es-MX" sz="2800" dirty="0" smtClean="0"/>
              <a:t>realizados de manera extemporánea</a:t>
            </a:r>
            <a:endParaRPr lang="es-CO" sz="2800" dirty="0"/>
          </a:p>
        </p:txBody>
      </p:sp>
      <p:graphicFrame>
        <p:nvGraphicFramePr>
          <p:cNvPr id="4" name="3 Diagrama"/>
          <p:cNvGraphicFramePr/>
          <p:nvPr>
            <p:extLst>
              <p:ext uri="{D42A27DB-BD31-4B8C-83A1-F6EECF244321}">
                <p14:modId xmlns:p14="http://schemas.microsoft.com/office/powerpoint/2010/main" val="4152533161"/>
              </p:ext>
            </p:extLst>
          </p:nvPr>
        </p:nvGraphicFramePr>
        <p:xfrm>
          <a:off x="539552" y="2132856"/>
          <a:ext cx="8280920" cy="352839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1131010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1384995"/>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800" b="1" dirty="0" smtClean="0"/>
              <a:t>OPORTUNIDAD DE MEJORA</a:t>
            </a:r>
          </a:p>
          <a:p>
            <a:pPr lvl="0" algn="ctr"/>
            <a:r>
              <a:rPr lang="es-CO" sz="2800" dirty="0" smtClean="0"/>
              <a:t>Procedimiento de Trámite </a:t>
            </a:r>
            <a:r>
              <a:rPr lang="es-CO" sz="2800" dirty="0"/>
              <a:t>de Quejas, Reclamos y Sugerencias</a:t>
            </a:r>
          </a:p>
        </p:txBody>
      </p:sp>
      <p:graphicFrame>
        <p:nvGraphicFramePr>
          <p:cNvPr id="7" name="6 Diagrama"/>
          <p:cNvGraphicFramePr/>
          <p:nvPr>
            <p:extLst>
              <p:ext uri="{D42A27DB-BD31-4B8C-83A1-F6EECF244321}">
                <p14:modId xmlns:p14="http://schemas.microsoft.com/office/powerpoint/2010/main" val="3416255368"/>
              </p:ext>
            </p:extLst>
          </p:nvPr>
        </p:nvGraphicFramePr>
        <p:xfrm>
          <a:off x="611560" y="1844824"/>
          <a:ext cx="8155954"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3 Grupo"/>
          <p:cNvGrpSpPr/>
          <p:nvPr/>
        </p:nvGrpSpPr>
        <p:grpSpPr>
          <a:xfrm>
            <a:off x="539553" y="1988840"/>
            <a:ext cx="8280919" cy="3816424"/>
            <a:chOff x="0" y="0"/>
            <a:chExt cx="8280919" cy="3816424"/>
          </a:xfrm>
          <a:scene3d>
            <a:camera prst="orthographicFront"/>
            <a:lightRig rig="threePt" dir="t"/>
          </a:scene3d>
        </p:grpSpPr>
        <p:sp>
          <p:nvSpPr>
            <p:cNvPr id="5" name="4 Rectángulo redondeado"/>
            <p:cNvSpPr/>
            <p:nvPr/>
          </p:nvSpPr>
          <p:spPr>
            <a:xfrm>
              <a:off x="0" y="0"/>
              <a:ext cx="8280919" cy="3816424"/>
            </a:xfrm>
            <a:prstGeom prst="roundRect">
              <a:avLst/>
            </a:prstGeom>
            <a:sp3d>
              <a:bevelT w="114300" prst="artDeco"/>
              <a:bevelB w="114300" prst="artDeco"/>
            </a:sp3d>
          </p:spPr>
          <p:style>
            <a:lnRef idx="1">
              <a:schemeClr val="accent1"/>
            </a:lnRef>
            <a:fillRef idx="2">
              <a:schemeClr val="accent1"/>
            </a:fillRef>
            <a:effectRef idx="1">
              <a:schemeClr val="accent1"/>
            </a:effectRef>
            <a:fontRef idx="minor">
              <a:schemeClr val="dk1"/>
            </a:fontRef>
          </p:style>
        </p:sp>
        <p:sp>
          <p:nvSpPr>
            <p:cNvPr id="6" name="5 Rectángulo"/>
            <p:cNvSpPr/>
            <p:nvPr/>
          </p:nvSpPr>
          <p:spPr>
            <a:xfrm>
              <a:off x="173699" y="173699"/>
              <a:ext cx="7933521" cy="321085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endParaRPr lang="es-CO" sz="1800" i="0" kern="1200" dirty="0" smtClean="0">
                <a:solidFill>
                  <a:schemeClr val="tx1"/>
                </a:solidFill>
              </a:endParaRPr>
            </a:p>
            <a:p>
              <a:pPr lvl="0" algn="just" defTabSz="800100">
                <a:lnSpc>
                  <a:spcPct val="90000"/>
                </a:lnSpc>
                <a:spcAft>
                  <a:spcPct val="35000"/>
                </a:spcAft>
              </a:pPr>
              <a:endParaRPr lang="es-CO" dirty="0" smtClean="0">
                <a:solidFill>
                  <a:schemeClr val="tx1"/>
                </a:solidFill>
              </a:endParaRPr>
            </a:p>
            <a:p>
              <a:pPr lvl="0" algn="just" defTabSz="800100">
                <a:lnSpc>
                  <a:spcPct val="90000"/>
                </a:lnSpc>
                <a:spcAft>
                  <a:spcPct val="35000"/>
                </a:spcAft>
              </a:pPr>
              <a:r>
                <a:rPr lang="es-CO" dirty="0" smtClean="0">
                  <a:solidFill>
                    <a:schemeClr val="tx1"/>
                  </a:solidFill>
                </a:rPr>
                <a:t>Si </a:t>
              </a:r>
              <a:r>
                <a:rPr lang="es-CO" dirty="0">
                  <a:solidFill>
                    <a:schemeClr val="tx1"/>
                  </a:solidFill>
                </a:rPr>
                <a:t>bien es cierto que la entidad cuenta con el Procedimiento Trámite de Quejas, Reclamos y Sugerencias V04-ARE-PRC03 el artículo 76 de la ley 1474 de 2011 establece lo siguiente: </a:t>
              </a:r>
              <a:r>
                <a:rPr lang="es-CO" i="1" dirty="0">
                  <a:solidFill>
                    <a:schemeClr val="tx1"/>
                  </a:solidFill>
                </a:rPr>
                <a:t>“Oficina de Quejas, Sugerencias y Reclamos. En toda entidad pública, deberá existir por lo menos una dependencia encargada de recibir, tramitar y resolver las quejas, sugerencias y reclamos que los ciudadanos formulen, y que se relacionen con el cumplimiento de la misión de la </a:t>
              </a:r>
              <a:r>
                <a:rPr lang="es-CO" i="1" dirty="0" smtClean="0">
                  <a:solidFill>
                    <a:schemeClr val="tx1"/>
                  </a:solidFill>
                </a:rPr>
                <a:t>entidad”. </a:t>
              </a:r>
              <a:endParaRPr lang="es-CO" i="1" dirty="0">
                <a:solidFill>
                  <a:schemeClr val="tx1"/>
                </a:solidFill>
              </a:endParaRPr>
            </a:p>
            <a:p>
              <a:pPr lvl="0" algn="just" defTabSz="800100">
                <a:lnSpc>
                  <a:spcPct val="90000"/>
                </a:lnSpc>
                <a:spcAft>
                  <a:spcPct val="35000"/>
                </a:spcAft>
              </a:pPr>
              <a:r>
                <a:rPr lang="es-CO" dirty="0" smtClean="0">
                  <a:solidFill>
                    <a:schemeClr val="tx1"/>
                  </a:solidFill>
                </a:rPr>
                <a:t>Por </a:t>
              </a:r>
              <a:r>
                <a:rPr lang="es-CO" dirty="0">
                  <a:solidFill>
                    <a:schemeClr val="tx1"/>
                  </a:solidFill>
                </a:rPr>
                <a:t>lo anterior si bien es cierto que la entidad cumple con los requerimientos legales para la atención al usuario (ver fortalezas en diapositivas 4 a la 7 del presente documento), se  recomienda observar el citado articulado </a:t>
              </a:r>
              <a:r>
                <a:rPr lang="es-CO" dirty="0" smtClean="0">
                  <a:solidFill>
                    <a:schemeClr val="tx1"/>
                  </a:solidFill>
                </a:rPr>
                <a:t>normativo. La </a:t>
              </a:r>
              <a:r>
                <a:rPr lang="es-CO" dirty="0">
                  <a:solidFill>
                    <a:schemeClr val="tx1"/>
                  </a:solidFill>
                </a:rPr>
                <a:t>Subdirectora Administrativa y Financiera con correo fechado el 13 de mayo de 2016 manifestó lo siguiente: </a:t>
              </a:r>
              <a:r>
                <a:rPr lang="es-CO" i="1" dirty="0">
                  <a:solidFill>
                    <a:schemeClr val="tx1"/>
                  </a:solidFill>
                </a:rPr>
                <a:t>“Considero que no es viable tener una dependencia solo para </a:t>
              </a:r>
              <a:r>
                <a:rPr lang="es-CO" i="1" dirty="0" smtClean="0">
                  <a:solidFill>
                    <a:schemeClr val="tx1"/>
                  </a:solidFill>
                </a:rPr>
                <a:t>atender </a:t>
              </a:r>
              <a:r>
                <a:rPr lang="es-CO" i="1" dirty="0" err="1">
                  <a:solidFill>
                    <a:schemeClr val="tx1"/>
                  </a:solidFill>
                </a:rPr>
                <a:t>PQR.s</a:t>
              </a:r>
              <a:r>
                <a:rPr lang="es-CO" i="1" dirty="0">
                  <a:solidFill>
                    <a:schemeClr val="tx1"/>
                  </a:solidFill>
                </a:rPr>
                <a:t>, esa responsabilidad recae en todas las  áreas de la entidad.”</a:t>
              </a:r>
            </a:p>
            <a:p>
              <a:pPr lvl="0" algn="just" defTabSz="800100">
                <a:lnSpc>
                  <a:spcPct val="90000"/>
                </a:lnSpc>
                <a:spcBef>
                  <a:spcPct val="0"/>
                </a:spcBef>
                <a:spcAft>
                  <a:spcPct val="35000"/>
                </a:spcAft>
              </a:pPr>
              <a:endParaRPr lang="es-CO" sz="1800" i="1" kern="1200" dirty="0">
                <a:solidFill>
                  <a:schemeClr val="tx1"/>
                </a:solidFill>
              </a:endParaRPr>
            </a:p>
          </p:txBody>
        </p:sp>
      </p:grpSp>
    </p:spTree>
    <p:extLst>
      <p:ext uri="{BB962C8B-B14F-4D97-AF65-F5344CB8AC3E}">
        <p14:creationId xmlns:p14="http://schemas.microsoft.com/office/powerpoint/2010/main" val="7904691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523220"/>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800" b="1" dirty="0" smtClean="0">
                <a:latin typeface="Arial Narrow" panose="020B0606020202030204" pitchFamily="34" charset="0"/>
              </a:rPr>
              <a:t>OPORTUNIDAD DE MEJORA</a:t>
            </a:r>
          </a:p>
        </p:txBody>
      </p:sp>
      <p:graphicFrame>
        <p:nvGraphicFramePr>
          <p:cNvPr id="7" name="6 Diagrama"/>
          <p:cNvGraphicFramePr/>
          <p:nvPr>
            <p:extLst>
              <p:ext uri="{D42A27DB-BD31-4B8C-83A1-F6EECF244321}">
                <p14:modId xmlns:p14="http://schemas.microsoft.com/office/powerpoint/2010/main" val="3653866997"/>
              </p:ext>
            </p:extLst>
          </p:nvPr>
        </p:nvGraphicFramePr>
        <p:xfrm>
          <a:off x="611560" y="1988840"/>
          <a:ext cx="8136904" cy="3472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75415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523220"/>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800" b="1" dirty="0" smtClean="0">
                <a:latin typeface="Arial Narrow" panose="020B0606020202030204" pitchFamily="34" charset="0"/>
              </a:rPr>
              <a:t>OPORTUNIDAD DE MEJORA</a:t>
            </a:r>
          </a:p>
        </p:txBody>
      </p:sp>
      <p:graphicFrame>
        <p:nvGraphicFramePr>
          <p:cNvPr id="7" name="6 Diagrama"/>
          <p:cNvGraphicFramePr/>
          <p:nvPr>
            <p:extLst>
              <p:ext uri="{D42A27DB-BD31-4B8C-83A1-F6EECF244321}">
                <p14:modId xmlns:p14="http://schemas.microsoft.com/office/powerpoint/2010/main" val="3398913319"/>
              </p:ext>
            </p:extLst>
          </p:nvPr>
        </p:nvGraphicFramePr>
        <p:xfrm>
          <a:off x="611560" y="1988840"/>
          <a:ext cx="8136904" cy="3472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21815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75656" y="1772816"/>
            <a:ext cx="6480720" cy="156966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MX" sz="9600" dirty="0" smtClean="0"/>
              <a:t>ANEXOS </a:t>
            </a:r>
            <a:endParaRPr lang="es-CO" sz="9600" dirty="0"/>
          </a:p>
        </p:txBody>
      </p:sp>
    </p:spTree>
    <p:extLst>
      <p:ext uri="{BB962C8B-B14F-4D97-AF65-F5344CB8AC3E}">
        <p14:creationId xmlns:p14="http://schemas.microsoft.com/office/powerpoint/2010/main" val="3561814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3143106309"/>
              </p:ext>
            </p:extLst>
          </p:nvPr>
        </p:nvGraphicFramePr>
        <p:xfrm>
          <a:off x="683565" y="1613868"/>
          <a:ext cx="8136906" cy="3259919"/>
        </p:xfrm>
        <a:graphic>
          <a:graphicData uri="http://schemas.openxmlformats.org/drawingml/2006/table">
            <a:tbl>
              <a:tblPr firstRow="1" firstCol="1" bandRow="1">
                <a:tableStyleId>{5C22544A-7EE6-4342-B048-85BDC9FD1C3A}</a:tableStyleId>
              </a:tblPr>
              <a:tblGrid>
                <a:gridCol w="4068453"/>
                <a:gridCol w="4068453"/>
              </a:tblGrid>
              <a:tr h="380155">
                <a:tc>
                  <a:txBody>
                    <a:bodyPr/>
                    <a:lstStyle/>
                    <a:p>
                      <a:pPr algn="ctr">
                        <a:lnSpc>
                          <a:spcPct val="115000"/>
                        </a:lnSpc>
                        <a:spcAft>
                          <a:spcPts val="0"/>
                        </a:spcAft>
                      </a:pPr>
                      <a:r>
                        <a:rPr lang="es-CO" sz="1000" dirty="0">
                          <a:effectLst/>
                        </a:rPr>
                        <a:t>RADICADO NO</a:t>
                      </a:r>
                      <a:endParaRPr lang="es-CO"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000" dirty="0" smtClean="0">
                          <a:effectLst/>
                        </a:rPr>
                        <a:t>NOMBRE DEL PETICIONARIO</a:t>
                      </a:r>
                      <a:endParaRPr lang="es-CO" sz="1100" dirty="0">
                        <a:effectLst/>
                        <a:latin typeface="Calibri"/>
                        <a:ea typeface="Calibri"/>
                        <a:cs typeface="Times New Roman"/>
                      </a:endParaRPr>
                    </a:p>
                  </a:txBody>
                  <a:tcPr marL="68580" marR="68580" marT="0" marB="0"/>
                </a:tc>
              </a:tr>
              <a:tr h="241631">
                <a:tc>
                  <a:txBody>
                    <a:bodyPr/>
                    <a:lstStyle/>
                    <a:p>
                      <a:pPr marL="228600" lvl="0" indent="-228600">
                        <a:lnSpc>
                          <a:spcPct val="115000"/>
                        </a:lnSpc>
                        <a:spcAft>
                          <a:spcPts val="0"/>
                        </a:spcAft>
                        <a:buFont typeface="+mj-lt"/>
                        <a:buAutoNum type="arabicPeriod"/>
                      </a:pPr>
                      <a:r>
                        <a:rPr lang="es-CO" sz="1400" b="0" dirty="0" smtClean="0">
                          <a:solidFill>
                            <a:schemeClr val="tx1"/>
                          </a:solidFill>
                          <a:effectLst/>
                        </a:rPr>
                        <a:t>   20153210039522</a:t>
                      </a:r>
                      <a:endParaRPr lang="es-CO" sz="1400" b="0" dirty="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400" dirty="0">
                          <a:effectLst/>
                        </a:rPr>
                        <a:t>RUBIELA CHINDICUE DE CALDÓN</a:t>
                      </a:r>
                      <a:endParaRPr lang="es-CO" sz="1400" dirty="0">
                        <a:effectLst/>
                        <a:latin typeface="Calibri"/>
                        <a:ea typeface="Calibri"/>
                        <a:cs typeface="Times New Roman"/>
                      </a:endParaRPr>
                    </a:p>
                  </a:txBody>
                  <a:tcPr marL="68580" marR="68580" marT="0" marB="0"/>
                </a:tc>
              </a:tr>
              <a:tr h="241631">
                <a:tc>
                  <a:txBody>
                    <a:bodyPr/>
                    <a:lstStyle/>
                    <a:p>
                      <a:pPr marL="0" lvl="0" indent="0">
                        <a:lnSpc>
                          <a:spcPct val="115000"/>
                        </a:lnSpc>
                        <a:spcAft>
                          <a:spcPts val="0"/>
                        </a:spcAft>
                        <a:buFont typeface="+mj-lt"/>
                        <a:buNone/>
                      </a:pPr>
                      <a:r>
                        <a:rPr lang="es-CO" sz="1400" b="0" dirty="0" smtClean="0">
                          <a:solidFill>
                            <a:schemeClr val="tx1"/>
                          </a:solidFill>
                          <a:effectLst/>
                        </a:rPr>
                        <a:t>2.</a:t>
                      </a:r>
                      <a:r>
                        <a:rPr lang="es-CO" sz="1400" b="0" baseline="0" dirty="0" smtClean="0">
                          <a:solidFill>
                            <a:schemeClr val="tx1"/>
                          </a:solidFill>
                          <a:effectLst/>
                        </a:rPr>
                        <a:t>     </a:t>
                      </a:r>
                      <a:r>
                        <a:rPr lang="es-CO" sz="1400" b="0" dirty="0" smtClean="0">
                          <a:solidFill>
                            <a:schemeClr val="tx1"/>
                          </a:solidFill>
                          <a:effectLst/>
                        </a:rPr>
                        <a:t>20153210041882</a:t>
                      </a:r>
                      <a:endParaRPr lang="es-CO" sz="1400" b="0" dirty="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400" dirty="0">
                          <a:effectLst/>
                        </a:rPr>
                        <a:t>CARLOS ROJAS </a:t>
                      </a:r>
                      <a:endParaRPr lang="es-CO" sz="1400" dirty="0">
                        <a:effectLst/>
                        <a:latin typeface="Calibri"/>
                        <a:ea typeface="Calibri"/>
                        <a:cs typeface="Times New Roman"/>
                      </a:endParaRPr>
                    </a:p>
                  </a:txBody>
                  <a:tcPr marL="68580" marR="68580" marT="0" marB="0"/>
                </a:tc>
              </a:tr>
              <a:tr h="274557">
                <a:tc>
                  <a:txBody>
                    <a:bodyPr/>
                    <a:lstStyle/>
                    <a:p>
                      <a:pPr marL="0" lvl="0" indent="0">
                        <a:lnSpc>
                          <a:spcPct val="115000"/>
                        </a:lnSpc>
                        <a:spcAft>
                          <a:spcPts val="0"/>
                        </a:spcAft>
                        <a:buFont typeface="+mj-lt"/>
                        <a:buNone/>
                      </a:pPr>
                      <a:r>
                        <a:rPr lang="es-CO" sz="1400" b="0" dirty="0" smtClean="0">
                          <a:solidFill>
                            <a:schemeClr val="tx1"/>
                          </a:solidFill>
                          <a:effectLst/>
                        </a:rPr>
                        <a:t>3.     20153210049102</a:t>
                      </a:r>
                      <a:endParaRPr lang="es-CO" sz="1400" b="0" dirty="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400" dirty="0">
                          <a:effectLst/>
                        </a:rPr>
                        <a:t>AMAURY SANCHEZ</a:t>
                      </a:r>
                      <a:endParaRPr lang="es-CO" sz="1400" dirty="0">
                        <a:effectLst/>
                        <a:latin typeface="Calibri"/>
                        <a:ea typeface="Calibri"/>
                        <a:cs typeface="Times New Roman"/>
                      </a:endParaRPr>
                    </a:p>
                  </a:txBody>
                  <a:tcPr marL="68580" marR="68580" marT="0" marB="0"/>
                </a:tc>
              </a:tr>
              <a:tr h="241631">
                <a:tc>
                  <a:txBody>
                    <a:bodyPr/>
                    <a:lstStyle/>
                    <a:p>
                      <a:pPr marL="0" lvl="0" indent="0">
                        <a:lnSpc>
                          <a:spcPct val="115000"/>
                        </a:lnSpc>
                        <a:spcAft>
                          <a:spcPts val="0"/>
                        </a:spcAft>
                        <a:buFont typeface="+mj-lt"/>
                        <a:buNone/>
                      </a:pPr>
                      <a:r>
                        <a:rPr lang="es-CO" sz="1400" b="0" dirty="0" smtClean="0">
                          <a:solidFill>
                            <a:schemeClr val="tx1"/>
                          </a:solidFill>
                          <a:effectLst/>
                        </a:rPr>
                        <a:t>4.     20153210049372</a:t>
                      </a:r>
                      <a:endParaRPr lang="es-CO" sz="1400" b="0" dirty="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400" dirty="0">
                          <a:effectLst/>
                        </a:rPr>
                        <a:t>HERMEL FAVIO ESCOBAR ROSERO</a:t>
                      </a:r>
                      <a:endParaRPr lang="es-CO" sz="1400" dirty="0">
                        <a:effectLst/>
                        <a:latin typeface="Calibri"/>
                        <a:ea typeface="Calibri"/>
                        <a:cs typeface="Times New Roman"/>
                      </a:endParaRPr>
                    </a:p>
                  </a:txBody>
                  <a:tcPr marL="68580" marR="68580" marT="0" marB="0"/>
                </a:tc>
              </a:tr>
              <a:tr h="247922">
                <a:tc>
                  <a:txBody>
                    <a:bodyPr/>
                    <a:lstStyle/>
                    <a:p>
                      <a:pPr marL="0" lvl="0" indent="0">
                        <a:lnSpc>
                          <a:spcPct val="115000"/>
                        </a:lnSpc>
                        <a:spcAft>
                          <a:spcPts val="0"/>
                        </a:spcAft>
                        <a:buFont typeface="+mj-lt"/>
                        <a:buNone/>
                      </a:pPr>
                      <a:r>
                        <a:rPr lang="es-CO" sz="1400" b="0" dirty="0" smtClean="0">
                          <a:solidFill>
                            <a:schemeClr val="tx1"/>
                          </a:solidFill>
                          <a:effectLst/>
                        </a:rPr>
                        <a:t>5.     20153210051642</a:t>
                      </a:r>
                      <a:endParaRPr lang="es-CO" sz="1400" b="0" dirty="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400" dirty="0">
                          <a:effectLst/>
                        </a:rPr>
                        <a:t>EMILSE MANJARRES ALVAREZ.</a:t>
                      </a:r>
                      <a:endParaRPr lang="es-CO" sz="1400" dirty="0">
                        <a:effectLst/>
                        <a:latin typeface="Calibri"/>
                        <a:ea typeface="Calibri"/>
                        <a:cs typeface="Times New Roman"/>
                      </a:endParaRPr>
                    </a:p>
                  </a:txBody>
                  <a:tcPr marL="68580" marR="68580" marT="0" marB="0"/>
                </a:tc>
              </a:tr>
              <a:tr h="274557">
                <a:tc>
                  <a:txBody>
                    <a:bodyPr/>
                    <a:lstStyle/>
                    <a:p>
                      <a:pPr marL="0" lvl="0" indent="0">
                        <a:lnSpc>
                          <a:spcPct val="115000"/>
                        </a:lnSpc>
                        <a:spcAft>
                          <a:spcPts val="0"/>
                        </a:spcAft>
                        <a:buFont typeface="+mj-lt"/>
                        <a:buNone/>
                      </a:pPr>
                      <a:r>
                        <a:rPr lang="es-CO" sz="1400" b="0" dirty="0" smtClean="0">
                          <a:solidFill>
                            <a:schemeClr val="tx1"/>
                          </a:solidFill>
                          <a:effectLst/>
                        </a:rPr>
                        <a:t>6.     20153210058842</a:t>
                      </a:r>
                      <a:endParaRPr lang="es-CO" sz="1400" b="0" dirty="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400" dirty="0">
                          <a:effectLst/>
                        </a:rPr>
                        <a:t>JORGE IVAN CANO</a:t>
                      </a:r>
                      <a:endParaRPr lang="es-CO" sz="1400" dirty="0">
                        <a:effectLst/>
                        <a:latin typeface="Calibri"/>
                        <a:ea typeface="Calibri"/>
                        <a:cs typeface="Times New Roman"/>
                      </a:endParaRPr>
                    </a:p>
                  </a:txBody>
                  <a:tcPr marL="68580" marR="68580" marT="0" marB="0"/>
                </a:tc>
              </a:tr>
              <a:tr h="274557">
                <a:tc>
                  <a:txBody>
                    <a:bodyPr/>
                    <a:lstStyle/>
                    <a:p>
                      <a:pPr marL="0" lvl="0" indent="0">
                        <a:lnSpc>
                          <a:spcPct val="115000"/>
                        </a:lnSpc>
                        <a:spcAft>
                          <a:spcPts val="0"/>
                        </a:spcAft>
                        <a:buFont typeface="+mj-lt"/>
                        <a:buNone/>
                      </a:pPr>
                      <a:r>
                        <a:rPr lang="es-CO" sz="1400" b="0" dirty="0" smtClean="0">
                          <a:solidFill>
                            <a:schemeClr val="tx1"/>
                          </a:solidFill>
                          <a:effectLst/>
                        </a:rPr>
                        <a:t>7.     20153210061162</a:t>
                      </a:r>
                      <a:endParaRPr lang="es-CO" sz="1400" b="0" dirty="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400" dirty="0">
                          <a:effectLst/>
                        </a:rPr>
                        <a:t>DIANA CRISTINA HERNANDEZ MAHECHA</a:t>
                      </a:r>
                      <a:endParaRPr lang="es-CO" sz="1400" dirty="0">
                        <a:effectLst/>
                        <a:latin typeface="Calibri"/>
                        <a:ea typeface="Calibri"/>
                        <a:cs typeface="Times New Roman"/>
                      </a:endParaRPr>
                    </a:p>
                  </a:txBody>
                  <a:tcPr marL="68580" marR="68580" marT="0" marB="0"/>
                </a:tc>
              </a:tr>
              <a:tr h="248408">
                <a:tc>
                  <a:txBody>
                    <a:bodyPr/>
                    <a:lstStyle/>
                    <a:p>
                      <a:pPr marL="0" lvl="0" indent="0">
                        <a:lnSpc>
                          <a:spcPct val="115000"/>
                        </a:lnSpc>
                        <a:spcAft>
                          <a:spcPts val="0"/>
                        </a:spcAft>
                        <a:buFont typeface="+mj-lt"/>
                        <a:buNone/>
                      </a:pPr>
                      <a:r>
                        <a:rPr lang="es-CO" sz="1400" b="0" dirty="0" smtClean="0">
                          <a:solidFill>
                            <a:schemeClr val="tx1"/>
                          </a:solidFill>
                          <a:effectLst/>
                        </a:rPr>
                        <a:t>8.     20153210061452</a:t>
                      </a:r>
                      <a:endParaRPr lang="es-CO" sz="1400" b="0" dirty="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400" dirty="0">
                          <a:effectLst/>
                        </a:rPr>
                        <a:t>ALVARO HERNANDO ÁVILA BELTRÁN</a:t>
                      </a:r>
                      <a:endParaRPr lang="es-CO" sz="1400" dirty="0">
                        <a:effectLst/>
                        <a:latin typeface="Calibri"/>
                        <a:ea typeface="Calibri"/>
                        <a:cs typeface="Times New Roman"/>
                      </a:endParaRPr>
                    </a:p>
                  </a:txBody>
                  <a:tcPr marL="68580" marR="68580" marT="0" marB="0"/>
                </a:tc>
              </a:tr>
              <a:tr h="274557">
                <a:tc>
                  <a:txBody>
                    <a:bodyPr/>
                    <a:lstStyle/>
                    <a:p>
                      <a:pPr marL="0" lvl="0" indent="0">
                        <a:lnSpc>
                          <a:spcPct val="115000"/>
                        </a:lnSpc>
                        <a:spcAft>
                          <a:spcPts val="0"/>
                        </a:spcAft>
                        <a:buFont typeface="+mj-lt"/>
                        <a:buNone/>
                      </a:pPr>
                      <a:r>
                        <a:rPr lang="es-CO" sz="1400" b="0" dirty="0" smtClean="0">
                          <a:solidFill>
                            <a:schemeClr val="tx1"/>
                          </a:solidFill>
                          <a:effectLst/>
                        </a:rPr>
                        <a:t>9.     20153210062992</a:t>
                      </a:r>
                      <a:endParaRPr lang="es-CO" sz="1400" b="0" dirty="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400" dirty="0">
                          <a:effectLst/>
                        </a:rPr>
                        <a:t>DAGOBERTO FLOREZ SILVA</a:t>
                      </a:r>
                      <a:endParaRPr lang="es-CO" sz="1400" dirty="0">
                        <a:effectLst/>
                        <a:latin typeface="Calibri"/>
                        <a:ea typeface="Calibri"/>
                        <a:cs typeface="Times New Roman"/>
                      </a:endParaRPr>
                    </a:p>
                  </a:txBody>
                  <a:tcPr marL="68580" marR="68580" marT="0" marB="0"/>
                </a:tc>
              </a:tr>
              <a:tr h="274557">
                <a:tc>
                  <a:txBody>
                    <a:bodyPr/>
                    <a:lstStyle/>
                    <a:p>
                      <a:pPr marL="0" lvl="0" indent="0">
                        <a:lnSpc>
                          <a:spcPct val="115000"/>
                        </a:lnSpc>
                        <a:spcAft>
                          <a:spcPts val="0"/>
                        </a:spcAft>
                        <a:buFont typeface="+mj-lt"/>
                        <a:buNone/>
                      </a:pPr>
                      <a:r>
                        <a:rPr lang="es-CO" sz="1400" b="0" dirty="0" smtClean="0">
                          <a:solidFill>
                            <a:schemeClr val="tx1"/>
                          </a:solidFill>
                          <a:effectLst/>
                        </a:rPr>
                        <a:t>10.</a:t>
                      </a:r>
                      <a:r>
                        <a:rPr lang="es-CO" sz="1400" b="0" baseline="0" dirty="0" smtClean="0">
                          <a:solidFill>
                            <a:schemeClr val="tx1"/>
                          </a:solidFill>
                          <a:effectLst/>
                        </a:rPr>
                        <a:t>   </a:t>
                      </a:r>
                      <a:r>
                        <a:rPr lang="es-CO" sz="1400" b="0" dirty="0" smtClean="0">
                          <a:solidFill>
                            <a:schemeClr val="tx1"/>
                          </a:solidFill>
                          <a:effectLst/>
                        </a:rPr>
                        <a:t>20153210063522</a:t>
                      </a:r>
                      <a:endParaRPr lang="es-CO" sz="1400" b="0" dirty="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400" dirty="0">
                          <a:effectLst/>
                        </a:rPr>
                        <a:t>KAREN PATRICIA RAMIREZ ALFONSO</a:t>
                      </a:r>
                      <a:endParaRPr lang="es-CO" sz="1400" dirty="0">
                        <a:effectLst/>
                        <a:latin typeface="Calibri"/>
                        <a:ea typeface="Calibri"/>
                        <a:cs typeface="Times New Roman"/>
                      </a:endParaRPr>
                    </a:p>
                  </a:txBody>
                  <a:tcPr marL="68580" marR="68580" marT="0" marB="0"/>
                </a:tc>
              </a:tr>
              <a:tr h="274557">
                <a:tc>
                  <a:txBody>
                    <a:bodyPr/>
                    <a:lstStyle/>
                    <a:p>
                      <a:pPr marL="0" lvl="0" indent="0">
                        <a:lnSpc>
                          <a:spcPct val="115000"/>
                        </a:lnSpc>
                        <a:spcAft>
                          <a:spcPts val="0"/>
                        </a:spcAft>
                        <a:buFont typeface="+mj-lt"/>
                        <a:buNone/>
                      </a:pPr>
                      <a:r>
                        <a:rPr lang="es-CO" sz="1400" b="0" dirty="0" smtClean="0">
                          <a:solidFill>
                            <a:schemeClr val="tx1"/>
                          </a:solidFill>
                          <a:effectLst/>
                        </a:rPr>
                        <a:t>11.   20153210065192</a:t>
                      </a:r>
                      <a:endParaRPr lang="es-CO" sz="1400" b="0" dirty="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400" dirty="0">
                          <a:effectLst/>
                        </a:rPr>
                        <a:t>ANÓNIMO</a:t>
                      </a:r>
                      <a:endParaRPr lang="es-CO" sz="1400" dirty="0">
                        <a:effectLst/>
                        <a:latin typeface="Calibri"/>
                        <a:ea typeface="Calibri"/>
                        <a:cs typeface="Times New Roman"/>
                      </a:endParaRPr>
                    </a:p>
                  </a:txBody>
                  <a:tcPr marL="68580" marR="68580" marT="0" marB="0"/>
                </a:tc>
              </a:tr>
            </a:tbl>
          </a:graphicData>
        </a:graphic>
      </p:graphicFrame>
      <p:sp>
        <p:nvSpPr>
          <p:cNvPr id="5" name="4 CuadroTexto"/>
          <p:cNvSpPr txBox="1"/>
          <p:nvPr/>
        </p:nvSpPr>
        <p:spPr>
          <a:xfrm>
            <a:off x="683568" y="260648"/>
            <a:ext cx="8136904" cy="14773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endParaRPr lang="es-MX" b="1" dirty="0" smtClean="0"/>
          </a:p>
          <a:p>
            <a:pPr algn="ctr"/>
            <a:r>
              <a:rPr lang="es-MX" b="1" dirty="0" smtClean="0"/>
              <a:t>NO SE OBTUVO EVIDENCIA DE LA REMISIÓN DE LA COPIA DEL TRASLADO AL PETICIONARIO</a:t>
            </a:r>
          </a:p>
          <a:p>
            <a:pPr algn="ctr"/>
            <a:r>
              <a:rPr lang="es-MX" b="1" dirty="0" smtClean="0"/>
              <a:t>(ANEXO 1)</a:t>
            </a:r>
            <a:endParaRPr lang="es-CO" b="1" dirty="0" smtClean="0"/>
          </a:p>
          <a:p>
            <a:endParaRPr lang="es-CO" dirty="0"/>
          </a:p>
        </p:txBody>
      </p:sp>
    </p:spTree>
    <p:extLst>
      <p:ext uri="{BB962C8B-B14F-4D97-AF65-F5344CB8AC3E}">
        <p14:creationId xmlns:p14="http://schemas.microsoft.com/office/powerpoint/2010/main" val="2349501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690936817"/>
              </p:ext>
            </p:extLst>
          </p:nvPr>
        </p:nvGraphicFramePr>
        <p:xfrm>
          <a:off x="899589" y="1988839"/>
          <a:ext cx="7776866" cy="3024336"/>
        </p:xfrm>
        <a:graphic>
          <a:graphicData uri="http://schemas.openxmlformats.org/drawingml/2006/table">
            <a:tbl>
              <a:tblPr firstRow="1" firstCol="1" bandRow="1">
                <a:tableStyleId>{5C22544A-7EE6-4342-B048-85BDC9FD1C3A}</a:tableStyleId>
              </a:tblPr>
              <a:tblGrid>
                <a:gridCol w="3888433"/>
                <a:gridCol w="3888433"/>
              </a:tblGrid>
              <a:tr h="756084">
                <a:tc>
                  <a:txBody>
                    <a:bodyPr/>
                    <a:lstStyle/>
                    <a:p>
                      <a:pPr algn="ctr">
                        <a:lnSpc>
                          <a:spcPct val="115000"/>
                        </a:lnSpc>
                        <a:spcAft>
                          <a:spcPts val="0"/>
                        </a:spcAft>
                      </a:pPr>
                      <a:r>
                        <a:rPr lang="es-CO" sz="1000" dirty="0">
                          <a:effectLst/>
                        </a:rPr>
                        <a:t>NO DE RADICADO</a:t>
                      </a:r>
                      <a:endParaRPr lang="es-CO"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000" dirty="0">
                          <a:effectLst/>
                        </a:rPr>
                        <a:t>NOMBRE DEL PETICIONARIO</a:t>
                      </a:r>
                      <a:endParaRPr lang="es-CO" sz="1100" dirty="0">
                        <a:effectLst/>
                        <a:latin typeface="Calibri"/>
                        <a:ea typeface="Calibri"/>
                        <a:cs typeface="Times New Roman"/>
                      </a:endParaRPr>
                    </a:p>
                  </a:txBody>
                  <a:tcPr marL="68580" marR="68580" marT="0" marB="0"/>
                </a:tc>
              </a:tr>
              <a:tr h="756084">
                <a:tc>
                  <a:txBody>
                    <a:bodyPr/>
                    <a:lstStyle/>
                    <a:p>
                      <a:pPr marL="228600" algn="just">
                        <a:lnSpc>
                          <a:spcPct val="115000"/>
                        </a:lnSpc>
                        <a:spcAft>
                          <a:spcPts val="0"/>
                        </a:spcAft>
                      </a:pPr>
                      <a:r>
                        <a:rPr lang="es-CO" sz="1400" dirty="0">
                          <a:effectLst/>
                        </a:rPr>
                        <a:t>1.- 20153210043312</a:t>
                      </a:r>
                      <a:endParaRPr lang="es-CO"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400" dirty="0">
                          <a:effectLst/>
                        </a:rPr>
                        <a:t>WILLIAM JARAMILLO VERGARA</a:t>
                      </a:r>
                      <a:endParaRPr lang="es-CO" sz="1400" dirty="0">
                        <a:effectLst/>
                        <a:latin typeface="Calibri"/>
                        <a:ea typeface="Calibri"/>
                        <a:cs typeface="Times New Roman"/>
                      </a:endParaRPr>
                    </a:p>
                  </a:txBody>
                  <a:tcPr marL="68580" marR="68580" marT="0" marB="0"/>
                </a:tc>
              </a:tr>
              <a:tr h="756084">
                <a:tc>
                  <a:txBody>
                    <a:bodyPr/>
                    <a:lstStyle/>
                    <a:p>
                      <a:pPr marL="228600">
                        <a:lnSpc>
                          <a:spcPct val="115000"/>
                        </a:lnSpc>
                        <a:spcAft>
                          <a:spcPts val="0"/>
                        </a:spcAft>
                      </a:pPr>
                      <a:r>
                        <a:rPr lang="es-CO" sz="1400">
                          <a:effectLst/>
                        </a:rPr>
                        <a:t>2.- 20153210053082</a:t>
                      </a:r>
                      <a:endParaRPr lang="es-CO" sz="1400">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400" dirty="0">
                          <a:effectLst/>
                        </a:rPr>
                        <a:t>JAVIER HERNAN BARRETO CORTES</a:t>
                      </a:r>
                      <a:endParaRPr lang="es-CO" sz="1400" dirty="0">
                        <a:effectLst/>
                        <a:latin typeface="Calibri"/>
                        <a:ea typeface="Calibri"/>
                        <a:cs typeface="Times New Roman"/>
                      </a:endParaRPr>
                    </a:p>
                  </a:txBody>
                  <a:tcPr marL="68580" marR="68580" marT="0" marB="0"/>
                </a:tc>
              </a:tr>
              <a:tr h="756084">
                <a:tc>
                  <a:txBody>
                    <a:bodyPr/>
                    <a:lstStyle/>
                    <a:p>
                      <a:pPr marL="228600">
                        <a:lnSpc>
                          <a:spcPct val="115000"/>
                        </a:lnSpc>
                        <a:spcAft>
                          <a:spcPts val="0"/>
                        </a:spcAft>
                      </a:pPr>
                      <a:r>
                        <a:rPr lang="es-CO" sz="1400" dirty="0">
                          <a:effectLst/>
                        </a:rPr>
                        <a:t>3.- 20153210059902</a:t>
                      </a:r>
                      <a:endParaRPr lang="es-CO" sz="14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400" dirty="0">
                          <a:effectLst/>
                        </a:rPr>
                        <a:t>NESTOR RAÚL PEÑA RUEDA</a:t>
                      </a:r>
                      <a:endParaRPr lang="es-CO" sz="1400" dirty="0">
                        <a:effectLst/>
                        <a:latin typeface="Calibri"/>
                        <a:ea typeface="Calibri"/>
                        <a:cs typeface="Times New Roman"/>
                      </a:endParaRPr>
                    </a:p>
                  </a:txBody>
                  <a:tcPr marL="68580" marR="68580" marT="0" marB="0"/>
                </a:tc>
              </a:tr>
            </a:tbl>
          </a:graphicData>
        </a:graphic>
      </p:graphicFrame>
      <p:sp>
        <p:nvSpPr>
          <p:cNvPr id="4" name="3 CuadroTexto"/>
          <p:cNvSpPr txBox="1"/>
          <p:nvPr/>
        </p:nvSpPr>
        <p:spPr>
          <a:xfrm>
            <a:off x="899592" y="548680"/>
            <a:ext cx="7776864" cy="14773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endParaRPr lang="es-MX" b="1" dirty="0" smtClean="0"/>
          </a:p>
          <a:p>
            <a:pPr algn="ctr"/>
            <a:r>
              <a:rPr lang="es-MX" b="1" dirty="0" smtClean="0"/>
              <a:t>SE DA RESPUESTA AL PETICIONARIO PERO NO SE TRASLADA A  LA ENTIDAD RESPECTIVA</a:t>
            </a:r>
          </a:p>
          <a:p>
            <a:pPr algn="ctr"/>
            <a:r>
              <a:rPr lang="es-MX" b="1" dirty="0" smtClean="0"/>
              <a:t>(ANEXO 2)</a:t>
            </a:r>
            <a:endParaRPr lang="es-CO" b="1" dirty="0" smtClean="0"/>
          </a:p>
          <a:p>
            <a:endParaRPr lang="es-CO" dirty="0"/>
          </a:p>
        </p:txBody>
      </p:sp>
    </p:spTree>
    <p:extLst>
      <p:ext uri="{BB962C8B-B14F-4D97-AF65-F5344CB8AC3E}">
        <p14:creationId xmlns:p14="http://schemas.microsoft.com/office/powerpoint/2010/main" val="1873361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747494166"/>
              </p:ext>
            </p:extLst>
          </p:nvPr>
        </p:nvGraphicFramePr>
        <p:xfrm>
          <a:off x="251519" y="1668462"/>
          <a:ext cx="8496945" cy="4160506"/>
        </p:xfrm>
        <a:graphic>
          <a:graphicData uri="http://schemas.openxmlformats.org/drawingml/2006/table">
            <a:tbl>
              <a:tblPr firstRow="1" firstCol="1" bandRow="1">
                <a:tableStyleId>{5C22544A-7EE6-4342-B048-85BDC9FD1C3A}</a:tableStyleId>
              </a:tblPr>
              <a:tblGrid>
                <a:gridCol w="1419723"/>
                <a:gridCol w="1714647"/>
                <a:gridCol w="1186204"/>
                <a:gridCol w="1319245"/>
                <a:gridCol w="1318315"/>
                <a:gridCol w="1538811"/>
              </a:tblGrid>
              <a:tr h="652382">
                <a:tc>
                  <a:txBody>
                    <a:bodyPr/>
                    <a:lstStyle/>
                    <a:p>
                      <a:pPr algn="ctr">
                        <a:lnSpc>
                          <a:spcPct val="115000"/>
                        </a:lnSpc>
                        <a:spcAft>
                          <a:spcPts val="0"/>
                        </a:spcAft>
                      </a:pPr>
                      <a:r>
                        <a:rPr lang="es-CO" sz="1400" dirty="0">
                          <a:effectLst/>
                        </a:rPr>
                        <a:t>NO DEL RADICADO</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NOMBRE DEL PETICIONARIO</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FECHA DE RECEPCIÓN</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FECHA DE TRASLADO</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DÍAS UTILIZADOS EN EL TRÁMITE</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DÍAS EXTEMPORÁNEOS ARTÍCULO 21 </a:t>
                      </a:r>
                      <a:endParaRPr lang="es-CO" sz="1400" dirty="0">
                        <a:effectLst/>
                        <a:latin typeface="Calibri"/>
                        <a:ea typeface="Calibri"/>
                        <a:cs typeface="Times New Roman"/>
                      </a:endParaRPr>
                    </a:p>
                  </a:txBody>
                  <a:tcPr marL="68580" marR="68580" marT="0" marB="0"/>
                </a:tc>
              </a:tr>
              <a:tr h="462579">
                <a:tc>
                  <a:txBody>
                    <a:bodyPr/>
                    <a:lstStyle/>
                    <a:p>
                      <a:pPr algn="just">
                        <a:lnSpc>
                          <a:spcPct val="115000"/>
                        </a:lnSpc>
                        <a:spcAft>
                          <a:spcPts val="0"/>
                        </a:spcAft>
                      </a:pPr>
                      <a:r>
                        <a:rPr lang="es-CO" sz="1100" dirty="0">
                          <a:effectLst/>
                        </a:rPr>
                        <a:t>1.- 20153210045522</a:t>
                      </a:r>
                    </a:p>
                    <a:p>
                      <a:pPr algn="just">
                        <a:lnSpc>
                          <a:spcPct val="115000"/>
                        </a:lnSpc>
                        <a:spcAft>
                          <a:spcPts val="0"/>
                        </a:spcAft>
                      </a:pPr>
                      <a:r>
                        <a:rPr lang="es-CO" sz="1100" dirty="0">
                          <a:effectLst/>
                        </a:rPr>
                        <a:t> </a:t>
                      </a:r>
                      <a:endParaRPr lang="es-CO"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200" dirty="0">
                          <a:effectLst/>
                        </a:rPr>
                        <a:t>NELSON ESTRADA CARDENAS</a:t>
                      </a:r>
                      <a:endParaRPr lang="es-CO" sz="1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20/08/2015</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01/09/2015</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8</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3</a:t>
                      </a:r>
                      <a:endParaRPr lang="es-CO" sz="1400" dirty="0">
                        <a:effectLst/>
                        <a:latin typeface="Calibri"/>
                        <a:ea typeface="Calibri"/>
                        <a:cs typeface="Times New Roman"/>
                      </a:endParaRPr>
                    </a:p>
                  </a:txBody>
                  <a:tcPr marL="68580" marR="68580" marT="0" marB="0"/>
                </a:tc>
              </a:tr>
              <a:tr h="305323">
                <a:tc>
                  <a:txBody>
                    <a:bodyPr/>
                    <a:lstStyle/>
                    <a:p>
                      <a:pPr algn="just">
                        <a:lnSpc>
                          <a:spcPct val="115000"/>
                        </a:lnSpc>
                        <a:spcAft>
                          <a:spcPts val="0"/>
                        </a:spcAft>
                      </a:pPr>
                      <a:r>
                        <a:rPr lang="es-CO" sz="1100" dirty="0">
                          <a:effectLst/>
                        </a:rPr>
                        <a:t>2.- 20153210049102</a:t>
                      </a:r>
                      <a:endParaRPr lang="es-CO"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200" dirty="0">
                          <a:effectLst/>
                        </a:rPr>
                        <a:t>AMAURY SANCHEZ</a:t>
                      </a:r>
                      <a:endParaRPr lang="es-CO" sz="1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a:effectLst/>
                        </a:rPr>
                        <a:t>04/09/2015</a:t>
                      </a:r>
                      <a:endParaRPr lang="es-CO"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25/09/2015</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a:effectLst/>
                        </a:rPr>
                        <a:t>10</a:t>
                      </a:r>
                      <a:endParaRPr lang="es-CO"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5</a:t>
                      </a:r>
                      <a:endParaRPr lang="es-CO" sz="1400" dirty="0">
                        <a:effectLst/>
                        <a:latin typeface="Calibri"/>
                        <a:ea typeface="Calibri"/>
                        <a:cs typeface="Times New Roman"/>
                      </a:endParaRPr>
                    </a:p>
                  </a:txBody>
                  <a:tcPr marL="68580" marR="68580" marT="0" marB="0"/>
                </a:tc>
              </a:tr>
              <a:tr h="462579">
                <a:tc>
                  <a:txBody>
                    <a:bodyPr/>
                    <a:lstStyle/>
                    <a:p>
                      <a:pPr algn="just">
                        <a:lnSpc>
                          <a:spcPct val="115000"/>
                        </a:lnSpc>
                        <a:spcAft>
                          <a:spcPts val="0"/>
                        </a:spcAft>
                      </a:pPr>
                      <a:r>
                        <a:rPr lang="es-CO" sz="1100" dirty="0">
                          <a:effectLst/>
                        </a:rPr>
                        <a:t>3.- 20153210054612</a:t>
                      </a:r>
                    </a:p>
                    <a:p>
                      <a:pPr algn="just">
                        <a:lnSpc>
                          <a:spcPct val="115000"/>
                        </a:lnSpc>
                        <a:spcAft>
                          <a:spcPts val="0"/>
                        </a:spcAft>
                      </a:pPr>
                      <a:r>
                        <a:rPr lang="es-CO" sz="1100" dirty="0">
                          <a:effectLst/>
                        </a:rPr>
                        <a:t> </a:t>
                      </a:r>
                      <a:endParaRPr lang="es-CO"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200" dirty="0">
                          <a:effectLst/>
                        </a:rPr>
                        <a:t>GLADYS MARINA GRANADOS RIAÑO</a:t>
                      </a:r>
                      <a:endParaRPr lang="es-CO" sz="1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a:effectLst/>
                        </a:rPr>
                        <a:t>01/10/2015</a:t>
                      </a:r>
                      <a:endParaRPr lang="es-CO"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20/10/2015</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a:effectLst/>
                        </a:rPr>
                        <a:t>12</a:t>
                      </a:r>
                      <a:endParaRPr lang="es-CO"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7</a:t>
                      </a:r>
                      <a:endParaRPr lang="es-CO" sz="1400" dirty="0">
                        <a:effectLst/>
                        <a:latin typeface="Calibri"/>
                        <a:ea typeface="Calibri"/>
                        <a:cs typeface="Times New Roman"/>
                      </a:endParaRPr>
                    </a:p>
                  </a:txBody>
                  <a:tcPr marL="68580" marR="68580" marT="0" marB="0"/>
                </a:tc>
              </a:tr>
              <a:tr h="298021">
                <a:tc>
                  <a:txBody>
                    <a:bodyPr/>
                    <a:lstStyle/>
                    <a:p>
                      <a:pPr algn="just">
                        <a:lnSpc>
                          <a:spcPct val="115000"/>
                        </a:lnSpc>
                        <a:spcAft>
                          <a:spcPts val="0"/>
                        </a:spcAft>
                      </a:pPr>
                      <a:r>
                        <a:rPr lang="es-CO" sz="1100" dirty="0">
                          <a:effectLst/>
                        </a:rPr>
                        <a:t>4.- 20153210058842</a:t>
                      </a:r>
                    </a:p>
                    <a:p>
                      <a:pPr algn="just">
                        <a:lnSpc>
                          <a:spcPct val="115000"/>
                        </a:lnSpc>
                        <a:spcAft>
                          <a:spcPts val="0"/>
                        </a:spcAft>
                      </a:pPr>
                      <a:r>
                        <a:rPr lang="es-CO" sz="1100" dirty="0">
                          <a:effectLst/>
                        </a:rPr>
                        <a:t> </a:t>
                      </a:r>
                      <a:endParaRPr lang="es-CO"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200" dirty="0">
                          <a:effectLst/>
                        </a:rPr>
                        <a:t>JORGE IVAN CANO</a:t>
                      </a:r>
                      <a:endParaRPr lang="es-CO" sz="1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a:effectLst/>
                        </a:rPr>
                        <a:t>20/10/2015</a:t>
                      </a:r>
                      <a:endParaRPr lang="es-CO"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04/11/2015</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a:effectLst/>
                        </a:rPr>
                        <a:t>10</a:t>
                      </a:r>
                      <a:endParaRPr lang="es-CO"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5</a:t>
                      </a:r>
                      <a:endParaRPr lang="es-CO" sz="1400" dirty="0">
                        <a:effectLst/>
                        <a:latin typeface="Calibri"/>
                        <a:ea typeface="Calibri"/>
                        <a:cs typeface="Times New Roman"/>
                      </a:endParaRPr>
                    </a:p>
                  </a:txBody>
                  <a:tcPr marL="68580" marR="68580" marT="0" marB="0"/>
                </a:tc>
              </a:tr>
              <a:tr h="462579">
                <a:tc>
                  <a:txBody>
                    <a:bodyPr/>
                    <a:lstStyle/>
                    <a:p>
                      <a:pPr>
                        <a:lnSpc>
                          <a:spcPct val="115000"/>
                        </a:lnSpc>
                        <a:spcAft>
                          <a:spcPts val="0"/>
                        </a:spcAft>
                      </a:pPr>
                      <a:r>
                        <a:rPr lang="es-CO" sz="1100" dirty="0">
                          <a:effectLst/>
                        </a:rPr>
                        <a:t>5.- 20153210059902</a:t>
                      </a:r>
                    </a:p>
                    <a:p>
                      <a:pPr algn="just">
                        <a:lnSpc>
                          <a:spcPct val="115000"/>
                        </a:lnSpc>
                        <a:spcAft>
                          <a:spcPts val="0"/>
                        </a:spcAft>
                      </a:pPr>
                      <a:r>
                        <a:rPr lang="es-CO" sz="1100" dirty="0">
                          <a:effectLst/>
                        </a:rPr>
                        <a:t> </a:t>
                      </a:r>
                      <a:endParaRPr lang="es-CO"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200" dirty="0">
                          <a:effectLst/>
                        </a:rPr>
                        <a:t>NESTOR RAÚL PEÑA RUEDA</a:t>
                      </a:r>
                      <a:endParaRPr lang="es-CO" sz="1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a:effectLst/>
                        </a:rPr>
                        <a:t>26/10/2015</a:t>
                      </a:r>
                      <a:endParaRPr lang="es-CO"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09/11/2015</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a:effectLst/>
                        </a:rPr>
                        <a:t>9</a:t>
                      </a:r>
                      <a:endParaRPr lang="es-CO"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4</a:t>
                      </a:r>
                      <a:endParaRPr lang="es-CO" sz="1400" dirty="0">
                        <a:effectLst/>
                        <a:latin typeface="Calibri"/>
                        <a:ea typeface="Calibri"/>
                        <a:cs typeface="Times New Roman"/>
                      </a:endParaRPr>
                    </a:p>
                  </a:txBody>
                  <a:tcPr marL="68580" marR="68580" marT="0" marB="0"/>
                </a:tc>
              </a:tr>
              <a:tr h="397277">
                <a:tc>
                  <a:txBody>
                    <a:bodyPr/>
                    <a:lstStyle/>
                    <a:p>
                      <a:pPr>
                        <a:lnSpc>
                          <a:spcPct val="115000"/>
                        </a:lnSpc>
                        <a:spcAft>
                          <a:spcPts val="0"/>
                        </a:spcAft>
                      </a:pPr>
                      <a:r>
                        <a:rPr lang="es-CO" sz="1100" dirty="0">
                          <a:effectLst/>
                        </a:rPr>
                        <a:t>6.- 20153210061162</a:t>
                      </a:r>
                    </a:p>
                    <a:p>
                      <a:pPr>
                        <a:lnSpc>
                          <a:spcPct val="115000"/>
                        </a:lnSpc>
                        <a:spcAft>
                          <a:spcPts val="0"/>
                        </a:spcAft>
                      </a:pPr>
                      <a:r>
                        <a:rPr lang="es-CO" sz="1100" dirty="0">
                          <a:effectLst/>
                        </a:rPr>
                        <a:t> </a:t>
                      </a:r>
                      <a:endParaRPr lang="es-CO"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200" dirty="0">
                          <a:effectLst/>
                        </a:rPr>
                        <a:t>DIANA CRISTINA HERNANDEZ MAHECHA</a:t>
                      </a:r>
                      <a:endParaRPr lang="es-CO" sz="1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a:effectLst/>
                        </a:rPr>
                        <a:t>03/11/2015</a:t>
                      </a:r>
                      <a:endParaRPr lang="es-CO"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17/11/2015</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a:effectLst/>
                        </a:rPr>
                        <a:t>9</a:t>
                      </a:r>
                      <a:endParaRPr lang="es-CO"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4</a:t>
                      </a:r>
                      <a:endParaRPr lang="es-CO" sz="1400" dirty="0">
                        <a:effectLst/>
                        <a:latin typeface="Calibri"/>
                        <a:ea typeface="Calibri"/>
                        <a:cs typeface="Times New Roman"/>
                      </a:endParaRPr>
                    </a:p>
                  </a:txBody>
                  <a:tcPr marL="68580" marR="68580" marT="0" marB="0"/>
                </a:tc>
              </a:tr>
              <a:tr h="462579">
                <a:tc>
                  <a:txBody>
                    <a:bodyPr/>
                    <a:lstStyle/>
                    <a:p>
                      <a:pPr algn="just">
                        <a:lnSpc>
                          <a:spcPct val="115000"/>
                        </a:lnSpc>
                        <a:spcAft>
                          <a:spcPts val="0"/>
                        </a:spcAft>
                      </a:pPr>
                      <a:r>
                        <a:rPr lang="es-CO" sz="1100" dirty="0">
                          <a:effectLst/>
                        </a:rPr>
                        <a:t>7.- 20153210062992</a:t>
                      </a:r>
                    </a:p>
                    <a:p>
                      <a:pPr>
                        <a:lnSpc>
                          <a:spcPct val="115000"/>
                        </a:lnSpc>
                        <a:spcAft>
                          <a:spcPts val="0"/>
                        </a:spcAft>
                      </a:pPr>
                      <a:r>
                        <a:rPr lang="es-CO" sz="1100" dirty="0">
                          <a:effectLst/>
                        </a:rPr>
                        <a:t> </a:t>
                      </a:r>
                      <a:endParaRPr lang="es-CO"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200" dirty="0">
                          <a:effectLst/>
                        </a:rPr>
                        <a:t>DAGOBERTO FLOREZ SILVA</a:t>
                      </a:r>
                      <a:endParaRPr lang="es-CO" sz="1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a:effectLst/>
                        </a:rPr>
                        <a:t>10/11/2015</a:t>
                      </a:r>
                      <a:endParaRPr lang="es-CO"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19/11/2015</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a:effectLst/>
                        </a:rPr>
                        <a:t>6</a:t>
                      </a:r>
                      <a:endParaRPr lang="es-CO" sz="140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1</a:t>
                      </a:r>
                      <a:endParaRPr lang="es-CO" sz="1400" dirty="0">
                        <a:effectLst/>
                        <a:latin typeface="Calibri"/>
                        <a:ea typeface="Calibri"/>
                        <a:cs typeface="Times New Roman"/>
                      </a:endParaRPr>
                    </a:p>
                  </a:txBody>
                  <a:tcPr marL="68580" marR="68580" marT="0" marB="0"/>
                </a:tc>
              </a:tr>
              <a:tr h="462579">
                <a:tc>
                  <a:txBody>
                    <a:bodyPr/>
                    <a:lstStyle/>
                    <a:p>
                      <a:pPr>
                        <a:lnSpc>
                          <a:spcPct val="115000"/>
                        </a:lnSpc>
                        <a:spcAft>
                          <a:spcPts val="0"/>
                        </a:spcAft>
                      </a:pPr>
                      <a:r>
                        <a:rPr lang="es-MX" sz="1100" dirty="0" smtClean="0">
                          <a:effectLst/>
                          <a:latin typeface="Calibri"/>
                          <a:ea typeface="Calibri"/>
                          <a:cs typeface="Times New Roman"/>
                        </a:rPr>
                        <a:t>8.- 20153210041882</a:t>
                      </a:r>
                      <a:endParaRPr lang="es-CO"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s-MX" sz="1200" dirty="0" smtClean="0">
                          <a:effectLst/>
                          <a:latin typeface="Calibri"/>
                          <a:ea typeface="Calibri"/>
                          <a:cs typeface="Times New Roman"/>
                        </a:rPr>
                        <a:t>CARLOS ROJAS</a:t>
                      </a:r>
                      <a:endParaRPr lang="es-CO" sz="1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400" dirty="0" smtClean="0">
                          <a:effectLst/>
                          <a:latin typeface="Calibri"/>
                          <a:ea typeface="Calibri"/>
                          <a:cs typeface="Times New Roman"/>
                        </a:rPr>
                        <a:t>29/07/2015</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400" dirty="0" smtClean="0">
                          <a:effectLst/>
                          <a:latin typeface="Calibri"/>
                          <a:ea typeface="Calibri"/>
                          <a:cs typeface="Times New Roman"/>
                        </a:rPr>
                        <a:t>14/08/2015</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400" dirty="0" smtClean="0">
                          <a:effectLst/>
                          <a:latin typeface="Calibri"/>
                          <a:ea typeface="Calibri"/>
                          <a:cs typeface="Times New Roman"/>
                        </a:rPr>
                        <a:t>11</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400" dirty="0" smtClean="0">
                          <a:effectLst/>
                          <a:latin typeface="Calibri"/>
                          <a:ea typeface="Calibri"/>
                          <a:cs typeface="Times New Roman"/>
                        </a:rPr>
                        <a:t>6</a:t>
                      </a:r>
                      <a:endParaRPr lang="es-CO" sz="1400" dirty="0">
                        <a:effectLst/>
                        <a:latin typeface="Calibri"/>
                        <a:ea typeface="Calibri"/>
                        <a:cs typeface="Times New Roman"/>
                      </a:endParaRPr>
                    </a:p>
                  </a:txBody>
                  <a:tcPr marL="68580" marR="68580" marT="0" marB="0"/>
                </a:tc>
              </a:tr>
            </a:tbl>
          </a:graphicData>
        </a:graphic>
      </p:graphicFrame>
      <p:sp>
        <p:nvSpPr>
          <p:cNvPr id="3" name="Rectangle 1"/>
          <p:cNvSpPr>
            <a:spLocks noChangeArrowheads="1"/>
          </p:cNvSpPr>
          <p:nvPr/>
        </p:nvSpPr>
        <p:spPr bwMode="auto">
          <a:xfrm>
            <a:off x="16716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251520" y="610022"/>
            <a:ext cx="8352928" cy="92333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MX" b="1" dirty="0" smtClean="0"/>
              <a:t>TRASLADOS </a:t>
            </a:r>
            <a:r>
              <a:rPr lang="es-MX" b="1" dirty="0"/>
              <a:t>DE LAS PQRSD</a:t>
            </a:r>
            <a:endParaRPr lang="es-CO" b="1" dirty="0"/>
          </a:p>
          <a:p>
            <a:pPr algn="ctr"/>
            <a:r>
              <a:rPr lang="es-MX" b="1" dirty="0" smtClean="0"/>
              <a:t> REALIZADOS DE MANERA EXTEMPORÁNEA</a:t>
            </a:r>
          </a:p>
          <a:p>
            <a:pPr algn="ctr"/>
            <a:r>
              <a:rPr lang="es-MX" b="1" dirty="0" smtClean="0"/>
              <a:t>(ANEXO 3)</a:t>
            </a:r>
            <a:endParaRPr lang="es-CO" dirty="0"/>
          </a:p>
        </p:txBody>
      </p:sp>
    </p:spTree>
    <p:extLst>
      <p:ext uri="{BB962C8B-B14F-4D97-AF65-F5344CB8AC3E}">
        <p14:creationId xmlns:p14="http://schemas.microsoft.com/office/powerpoint/2010/main" val="37067324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5445224"/>
            <a:ext cx="9170641" cy="1412776"/>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5" name="Text Box 5"/>
          <p:cNvSpPr txBox="1">
            <a:spLocks noChangeArrowheads="1"/>
          </p:cNvSpPr>
          <p:nvPr/>
        </p:nvSpPr>
        <p:spPr bwMode="auto">
          <a:xfrm>
            <a:off x="607442" y="2254220"/>
            <a:ext cx="8429054" cy="3046988"/>
          </a:xfrm>
          <a:prstGeom prst="rect">
            <a:avLst/>
          </a:prstGeom>
          <a:noFill/>
          <a:ln w="9525">
            <a:noFill/>
            <a:miter lim="800000"/>
            <a:headEnd/>
            <a:tailEnd/>
          </a:ln>
        </p:spPr>
        <p:txBody>
          <a:bodyPr wrap="square">
            <a:spAutoFit/>
          </a:bodyPr>
          <a:lstStyle/>
          <a:p>
            <a:pPr algn="r" eaLnBrk="0" fontAlgn="auto" hangingPunct="0">
              <a:spcBef>
                <a:spcPts val="0"/>
              </a:spcBef>
              <a:spcAft>
                <a:spcPts val="0"/>
              </a:spcAft>
              <a:defRPr/>
            </a:pPr>
            <a:r>
              <a:rPr lang="es-MX" sz="3200" b="1" dirty="0">
                <a:latin typeface="+mn-lt"/>
              </a:rPr>
              <a:t>Página web: </a:t>
            </a:r>
            <a:r>
              <a:rPr lang="es-MX" sz="3200" b="1" dirty="0">
                <a:solidFill>
                  <a:srgbClr val="1C3481"/>
                </a:solidFill>
                <a:latin typeface="+mn-lt"/>
              </a:rPr>
              <a:t>www.cra.gov.co</a:t>
            </a:r>
          </a:p>
          <a:p>
            <a:pPr algn="r" eaLnBrk="0" fontAlgn="auto" hangingPunct="0">
              <a:spcBef>
                <a:spcPts val="0"/>
              </a:spcBef>
              <a:spcAft>
                <a:spcPts val="0"/>
              </a:spcAft>
              <a:defRPr/>
            </a:pPr>
            <a:r>
              <a:rPr lang="es-CO" sz="3200" b="1" dirty="0" err="1">
                <a:latin typeface="+mn-lt"/>
              </a:rPr>
              <a:t>Twitter</a:t>
            </a:r>
            <a:r>
              <a:rPr lang="es-CO" sz="3200" b="1" dirty="0">
                <a:latin typeface="+mn-lt"/>
              </a:rPr>
              <a:t>: </a:t>
            </a:r>
            <a:r>
              <a:rPr lang="es-CO" sz="3200" b="1" dirty="0">
                <a:solidFill>
                  <a:srgbClr val="1C3481"/>
                </a:solidFill>
                <a:latin typeface="+mn-lt"/>
              </a:rPr>
              <a:t>@</a:t>
            </a:r>
            <a:r>
              <a:rPr lang="es-CO" sz="3200" b="1" dirty="0" err="1">
                <a:solidFill>
                  <a:srgbClr val="1C3481"/>
                </a:solidFill>
                <a:latin typeface="+mn-lt"/>
              </a:rPr>
              <a:t>cracolombia</a:t>
            </a:r>
            <a:endParaRPr lang="es-CO" sz="3200" b="1" dirty="0">
              <a:solidFill>
                <a:srgbClr val="1C3481"/>
              </a:solidFill>
              <a:latin typeface="+mn-lt"/>
            </a:endParaRPr>
          </a:p>
          <a:p>
            <a:pPr algn="r" eaLnBrk="0" fontAlgn="auto" hangingPunct="0">
              <a:spcBef>
                <a:spcPts val="0"/>
              </a:spcBef>
              <a:spcAft>
                <a:spcPts val="0"/>
              </a:spcAft>
              <a:defRPr/>
            </a:pPr>
            <a:r>
              <a:rPr lang="es-CO" sz="3200" b="1" dirty="0">
                <a:latin typeface="+mn-lt"/>
              </a:rPr>
              <a:t>YouTube: </a:t>
            </a:r>
            <a:r>
              <a:rPr lang="es-CO" sz="3200" b="1" dirty="0" err="1">
                <a:solidFill>
                  <a:srgbClr val="1C3481"/>
                </a:solidFill>
                <a:latin typeface="+mn-lt"/>
              </a:rPr>
              <a:t>crapsbcol</a:t>
            </a:r>
            <a:endParaRPr lang="es-CO" sz="3200" b="1" dirty="0">
              <a:solidFill>
                <a:srgbClr val="1C3481"/>
              </a:solidFill>
              <a:latin typeface="+mn-lt"/>
            </a:endParaRPr>
          </a:p>
          <a:p>
            <a:pPr algn="r" eaLnBrk="0" fontAlgn="auto" hangingPunct="0">
              <a:spcBef>
                <a:spcPts val="0"/>
              </a:spcBef>
              <a:spcAft>
                <a:spcPts val="0"/>
              </a:spcAft>
              <a:defRPr/>
            </a:pPr>
            <a:r>
              <a:rPr lang="es-CO" sz="3200" b="1" dirty="0">
                <a:latin typeface="+mn-lt"/>
              </a:rPr>
              <a:t>Facebook: </a:t>
            </a:r>
            <a:r>
              <a:rPr lang="es-CO" sz="3200" b="1" dirty="0">
                <a:solidFill>
                  <a:srgbClr val="1C3481"/>
                </a:solidFill>
                <a:latin typeface="+mn-lt"/>
              </a:rPr>
              <a:t>Comisión de Regulación CRA</a:t>
            </a:r>
          </a:p>
          <a:p>
            <a:pPr algn="r" eaLnBrk="0" fontAlgn="auto" hangingPunct="0">
              <a:spcBef>
                <a:spcPts val="0"/>
              </a:spcBef>
              <a:spcAft>
                <a:spcPts val="0"/>
              </a:spcAft>
              <a:defRPr/>
            </a:pPr>
            <a:r>
              <a:rPr lang="es-MX" sz="3200" b="1" dirty="0" smtClean="0">
                <a:latin typeface="+mn-lt"/>
              </a:rPr>
              <a:t>Correo </a:t>
            </a:r>
            <a:r>
              <a:rPr lang="es-MX" sz="3200" b="1" dirty="0">
                <a:latin typeface="+mn-lt"/>
              </a:rPr>
              <a:t>electrónico:</a:t>
            </a:r>
            <a:r>
              <a:rPr lang="es-MX" sz="3200" b="1" dirty="0">
                <a:solidFill>
                  <a:schemeClr val="tx2">
                    <a:lumMod val="60000"/>
                    <a:lumOff val="40000"/>
                  </a:schemeClr>
                </a:solidFill>
                <a:latin typeface="+mn-lt"/>
              </a:rPr>
              <a:t> </a:t>
            </a:r>
            <a:r>
              <a:rPr lang="es-MX" sz="3200" b="1" dirty="0">
                <a:solidFill>
                  <a:srgbClr val="1C3481"/>
                </a:solidFill>
                <a:latin typeface="+mn-lt"/>
              </a:rPr>
              <a:t>correo@cra.gov.co</a:t>
            </a:r>
          </a:p>
          <a:p>
            <a:pPr algn="r" eaLnBrk="0" fontAlgn="auto" hangingPunct="0">
              <a:spcBef>
                <a:spcPts val="0"/>
              </a:spcBef>
              <a:spcAft>
                <a:spcPts val="0"/>
              </a:spcAft>
              <a:defRPr/>
            </a:pPr>
            <a:r>
              <a:rPr lang="es-MX" sz="3200" b="1" dirty="0">
                <a:latin typeface="+mn-lt"/>
              </a:rPr>
              <a:t>PBX</a:t>
            </a:r>
            <a:r>
              <a:rPr lang="es-MX" sz="3200" b="1" dirty="0" smtClean="0">
                <a:latin typeface="+mn-lt"/>
              </a:rPr>
              <a:t>:</a:t>
            </a:r>
            <a:r>
              <a:rPr lang="es-MX" sz="3200" b="1" dirty="0" smtClean="0">
                <a:solidFill>
                  <a:schemeClr val="tx2">
                    <a:lumMod val="60000"/>
                    <a:lumOff val="40000"/>
                  </a:schemeClr>
                </a:solidFill>
                <a:latin typeface="+mn-lt"/>
              </a:rPr>
              <a:t> </a:t>
            </a:r>
            <a:r>
              <a:rPr lang="es-MX" sz="3200" b="1" dirty="0" smtClean="0">
                <a:solidFill>
                  <a:schemeClr val="tx2">
                    <a:lumMod val="75000"/>
                  </a:schemeClr>
                </a:solidFill>
                <a:latin typeface="+mn-lt"/>
              </a:rPr>
              <a:t>(1)</a:t>
            </a:r>
            <a:r>
              <a:rPr lang="es-MX" sz="3200" b="1" dirty="0" smtClean="0">
                <a:solidFill>
                  <a:schemeClr val="tx2">
                    <a:lumMod val="60000"/>
                    <a:lumOff val="40000"/>
                  </a:schemeClr>
                </a:solidFill>
                <a:latin typeface="+mn-lt"/>
              </a:rPr>
              <a:t> </a:t>
            </a:r>
            <a:r>
              <a:rPr lang="es-MX" sz="3200" b="1" dirty="0" smtClean="0">
                <a:solidFill>
                  <a:schemeClr val="tx2">
                    <a:lumMod val="75000"/>
                  </a:schemeClr>
                </a:solidFill>
                <a:latin typeface="+mn-lt"/>
              </a:rPr>
              <a:t>4873820</a:t>
            </a:r>
            <a:r>
              <a:rPr lang="es-MX" sz="3200" b="1" dirty="0" smtClean="0">
                <a:solidFill>
                  <a:schemeClr val="tx2">
                    <a:lumMod val="60000"/>
                    <a:lumOff val="40000"/>
                  </a:schemeClr>
                </a:solidFill>
                <a:latin typeface="+mn-lt"/>
              </a:rPr>
              <a:t> </a:t>
            </a:r>
            <a:r>
              <a:rPr lang="es-MX" sz="3200" b="1" dirty="0">
                <a:latin typeface="+mn-lt"/>
              </a:rPr>
              <a:t>Línea </a:t>
            </a:r>
            <a:r>
              <a:rPr lang="es-MX" sz="3200" b="1" dirty="0" smtClean="0">
                <a:latin typeface="+mn-lt"/>
              </a:rPr>
              <a:t>Nacional: </a:t>
            </a:r>
            <a:r>
              <a:rPr lang="es-MX" sz="3200" b="1" dirty="0" smtClean="0">
                <a:solidFill>
                  <a:srgbClr val="1C3481"/>
                </a:solidFill>
                <a:latin typeface="+mn-lt"/>
              </a:rPr>
              <a:t>018000517565</a:t>
            </a:r>
            <a:endParaRPr lang="es-ES" sz="3200" b="1" dirty="0">
              <a:solidFill>
                <a:srgbClr val="1C3481"/>
              </a:solidFill>
              <a:latin typeface="+mn-lt"/>
            </a:endParaRPr>
          </a:p>
        </p:txBody>
      </p:sp>
      <p:sp>
        <p:nvSpPr>
          <p:cNvPr id="16" name="15 Rectángulo"/>
          <p:cNvSpPr/>
          <p:nvPr/>
        </p:nvSpPr>
        <p:spPr>
          <a:xfrm>
            <a:off x="-1" y="0"/>
            <a:ext cx="9170641" cy="1700808"/>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dirty="0"/>
          </a:p>
        </p:txBody>
      </p:sp>
      <p:pic>
        <p:nvPicPr>
          <p:cNvPr id="17" name="16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539952" y="260648"/>
            <a:ext cx="3600000" cy="1127471"/>
          </a:xfrm>
          <a:prstGeom prst="rect">
            <a:avLst/>
          </a:prstGeom>
        </p:spPr>
      </p:pic>
      <p:grpSp>
        <p:nvGrpSpPr>
          <p:cNvPr id="10" name="9 Grupo"/>
          <p:cNvGrpSpPr/>
          <p:nvPr/>
        </p:nvGrpSpPr>
        <p:grpSpPr>
          <a:xfrm>
            <a:off x="5004048" y="5697352"/>
            <a:ext cx="4166593" cy="900000"/>
            <a:chOff x="5004048" y="5697352"/>
            <a:chExt cx="4166593" cy="900000"/>
          </a:xfrm>
        </p:grpSpPr>
        <p:sp>
          <p:nvSpPr>
            <p:cNvPr id="11" name="10 Rectángulo redondeado"/>
            <p:cNvSpPr/>
            <p:nvPr/>
          </p:nvSpPr>
          <p:spPr>
            <a:xfrm>
              <a:off x="5004048" y="5697352"/>
              <a:ext cx="4166593" cy="90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dirty="0"/>
            </a:p>
          </p:txBody>
        </p:sp>
        <p:pic>
          <p:nvPicPr>
            <p:cNvPr id="12" name="11 Imagen"/>
            <p:cNvPicPr>
              <a:picLocks noChangeAspect="1"/>
            </p:cNvPicPr>
            <p:nvPr/>
          </p:nvPicPr>
          <p:blipFill rotWithShape="1">
            <a:blip r:embed="rId3">
              <a:extLst>
                <a:ext uri="{28A0092B-C50C-407E-A947-70E740481C1C}">
                  <a14:useLocalDpi xmlns:a14="http://schemas.microsoft.com/office/drawing/2010/main" val="0"/>
                </a:ext>
              </a:extLst>
            </a:blip>
            <a:srcRect t="7813" b="7813"/>
            <a:stretch/>
          </p:blipFill>
          <p:spPr>
            <a:xfrm>
              <a:off x="5285975" y="5733256"/>
              <a:ext cx="3602736" cy="864096"/>
            </a:xfrm>
            <a:prstGeom prst="rect">
              <a:avLst/>
            </a:prstGeom>
          </p:spPr>
        </p:pic>
      </p:grpSp>
    </p:spTree>
    <p:extLst>
      <p:ext uri="{BB962C8B-B14F-4D97-AF65-F5344CB8AC3E}">
        <p14:creationId xmlns:p14="http://schemas.microsoft.com/office/powerpoint/2010/main" val="400024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slide(fromBottom)">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615950"/>
          </a:xfrm>
          <a:prstGeom prst="rect">
            <a:avLst/>
          </a:prstGeom>
          <a:noFill/>
          <a:ln w="9525" algn="ctr">
            <a:noFill/>
            <a:miter lim="800000"/>
            <a:headEnd/>
            <a:tailEnd/>
          </a:ln>
          <a:effectLst/>
        </p:spPr>
        <p:txBody>
          <a:bodyPr>
            <a:spAutoFit/>
          </a:bodyPr>
          <a:lstStyle/>
          <a:p>
            <a:pPr algn="ctr">
              <a:spcBef>
                <a:spcPts val="0"/>
              </a:spcBef>
              <a:defRPr/>
            </a:pPr>
            <a:r>
              <a:rPr lang="es-CO" sz="3400" b="1" dirty="0" smtClean="0">
                <a:latin typeface="+mj-lt"/>
              </a:rPr>
              <a:t>OBJETIVO</a:t>
            </a:r>
            <a:endParaRPr lang="es-CO" sz="3400" b="1" dirty="0">
              <a:latin typeface="+mj-lt"/>
            </a:endParaRPr>
          </a:p>
        </p:txBody>
      </p:sp>
      <p:sp>
        <p:nvSpPr>
          <p:cNvPr id="4" name="1 Rectángulo"/>
          <p:cNvSpPr>
            <a:spLocks noChangeArrowheads="1"/>
          </p:cNvSpPr>
          <p:nvPr/>
        </p:nvSpPr>
        <p:spPr bwMode="auto">
          <a:xfrm>
            <a:off x="315466" y="967582"/>
            <a:ext cx="8360990" cy="1477328"/>
          </a:xfrm>
          <a:prstGeom prst="rect">
            <a:avLst/>
          </a:prstGeom>
          <a:noFill/>
          <a:ln w="9525">
            <a:noFill/>
            <a:miter lim="800000"/>
            <a:headEnd/>
            <a:tailEnd/>
          </a:ln>
        </p:spPr>
        <p:txBody>
          <a:bodyPr wrap="square">
            <a:spAutoFit/>
          </a:bodyPr>
          <a:lstStyle/>
          <a:p>
            <a:pPr marL="0" lvl="1" algn="just">
              <a:defRPr/>
            </a:pPr>
            <a:r>
              <a:rPr lang="es-CO" dirty="0" smtClean="0">
                <a:latin typeface="Arial" panose="020B0604020202020204" pitchFamily="34" charset="0"/>
                <a:cs typeface="Arial" panose="020B0604020202020204" pitchFamily="34" charset="0"/>
              </a:rPr>
              <a:t>Verificar el cumplimiento por parte de la Comisión de Regulación de Agua Potable y Saneamiento Básico – CRA, d</a:t>
            </a:r>
            <a:r>
              <a:rPr lang="es-CO" dirty="0" smtClean="0"/>
              <a:t>el </a:t>
            </a:r>
            <a:r>
              <a:rPr lang="es-CO" dirty="0"/>
              <a:t>artículo 76 de la Ley 1474 de </a:t>
            </a:r>
            <a:r>
              <a:rPr lang="es-CO" dirty="0" smtClean="0"/>
              <a:t>2011, la Ley 1437 de 2011</a:t>
            </a:r>
            <a:r>
              <a:rPr lang="es-CO" dirty="0" smtClean="0">
                <a:latin typeface="Arial" panose="020B0604020202020204" pitchFamily="34" charset="0"/>
                <a:cs typeface="Arial" panose="020B0604020202020204" pitchFamily="34" charset="0"/>
              </a:rPr>
              <a:t>, así como la Ley 1755 de 2015 </a:t>
            </a:r>
            <a:r>
              <a:rPr lang="es-CO" dirty="0"/>
              <a:t>frente a </a:t>
            </a:r>
            <a:r>
              <a:rPr lang="es-CO" dirty="0" smtClean="0"/>
              <a:t>los </a:t>
            </a:r>
            <a:r>
              <a:rPr lang="es-CO" dirty="0" smtClean="0">
                <a:latin typeface="Arial" panose="020B0604020202020204" pitchFamily="34" charset="0"/>
                <a:cs typeface="Arial" panose="020B0604020202020204" pitchFamily="34" charset="0"/>
              </a:rPr>
              <a:t>mecanismos diseñados por la Entidad para la atención de las peticiones, quejas, reclamos, sugerencias y denuncias formuladas por sus usuarios. </a:t>
            </a:r>
            <a:endParaRPr lang="es-CO" b="1" i="1" dirty="0">
              <a:latin typeface="Arial" panose="020B0604020202020204" pitchFamily="34" charset="0"/>
              <a:cs typeface="Arial" panose="020B0604020202020204" pitchFamily="34" charset="0"/>
            </a:endParaRPr>
          </a:p>
        </p:txBody>
      </p:sp>
      <p:sp>
        <p:nvSpPr>
          <p:cNvPr id="2" name="1 CuadroTexto"/>
          <p:cNvSpPr txBox="1"/>
          <p:nvPr/>
        </p:nvSpPr>
        <p:spPr>
          <a:xfrm>
            <a:off x="431540" y="2564904"/>
            <a:ext cx="8280920" cy="5078313"/>
          </a:xfrm>
          <a:prstGeom prst="rect">
            <a:avLst/>
          </a:prstGeom>
          <a:noFill/>
        </p:spPr>
        <p:txBody>
          <a:bodyPr wrap="square" rtlCol="0">
            <a:spAutoFit/>
          </a:bodyPr>
          <a:lstStyle/>
          <a:p>
            <a:pPr algn="ctr"/>
            <a:r>
              <a:rPr lang="es-MX" sz="3400" b="1" dirty="0" smtClean="0">
                <a:latin typeface="+mj-lt"/>
              </a:rPr>
              <a:t>CRITERIOS DE AUDITORÍA</a:t>
            </a:r>
          </a:p>
          <a:p>
            <a:pPr algn="ctr"/>
            <a:endParaRPr lang="es-MX" sz="1000" b="1" dirty="0" smtClean="0">
              <a:latin typeface="+mj-lt"/>
            </a:endParaRPr>
          </a:p>
          <a:p>
            <a:pPr algn="just"/>
            <a:r>
              <a:rPr lang="es-MX" dirty="0" smtClean="0">
                <a:latin typeface="Arial" panose="020B0604020202020204" pitchFamily="34" charset="0"/>
                <a:cs typeface="Arial" panose="020B0604020202020204" pitchFamily="34" charset="0"/>
              </a:rPr>
              <a:t>Los criterios observados en el ejercicio de la auditoría fueron: </a:t>
            </a:r>
          </a:p>
          <a:p>
            <a:pPr algn="just"/>
            <a:endParaRPr lang="es-MX" dirty="0" smtClean="0">
              <a:latin typeface="Arial" panose="020B0604020202020204" pitchFamily="34" charset="0"/>
              <a:cs typeface="Arial" panose="020B0604020202020204" pitchFamily="34" charset="0"/>
            </a:endParaRPr>
          </a:p>
          <a:p>
            <a:pPr marL="266700" indent="-266700" algn="just"/>
            <a:r>
              <a:rPr lang="es-MX" b="1" dirty="0" smtClean="0">
                <a:latin typeface="Arial" panose="020B0604020202020204" pitchFamily="34" charset="0"/>
                <a:cs typeface="Arial" panose="020B0604020202020204" pitchFamily="34" charset="0"/>
              </a:rPr>
              <a:t>1.</a:t>
            </a:r>
            <a:r>
              <a:rPr lang="es-MX" dirty="0" smtClean="0">
                <a:latin typeface="Arial" panose="020B0604020202020204" pitchFamily="34" charset="0"/>
                <a:cs typeface="Arial" panose="020B0604020202020204" pitchFamily="34" charset="0"/>
              </a:rPr>
              <a:t> El cumplimiento de la normatividad que rige las PQRSD (Ley 1755 de 2015; </a:t>
            </a:r>
            <a:r>
              <a:rPr lang="es-MX" dirty="0">
                <a:latin typeface="Arial" panose="020B0604020202020204" pitchFamily="34" charset="0"/>
                <a:cs typeface="Arial" panose="020B0604020202020204" pitchFamily="34" charset="0"/>
              </a:rPr>
              <a:t>artículo 76 de la Ley 1474 de </a:t>
            </a:r>
            <a:r>
              <a:rPr lang="es-MX" dirty="0" smtClean="0">
                <a:latin typeface="Arial" panose="020B0604020202020204" pitchFamily="34" charset="0"/>
                <a:cs typeface="Arial" panose="020B0604020202020204" pitchFamily="34" charset="0"/>
              </a:rPr>
              <a:t>2011 y  la Ley 1437 de 2011).</a:t>
            </a:r>
          </a:p>
          <a:p>
            <a:pPr algn="just"/>
            <a:r>
              <a:rPr lang="es-MX" b="1" dirty="0" smtClean="0">
                <a:latin typeface="Arial" panose="020B0604020202020204" pitchFamily="34" charset="0"/>
                <a:cs typeface="Arial" panose="020B0604020202020204" pitchFamily="34" charset="0"/>
              </a:rPr>
              <a:t>2.</a:t>
            </a:r>
            <a:r>
              <a:rPr lang="es-MX" dirty="0" smtClean="0">
                <a:latin typeface="Arial" panose="020B0604020202020204" pitchFamily="34" charset="0"/>
                <a:cs typeface="Arial" panose="020B0604020202020204" pitchFamily="34" charset="0"/>
              </a:rPr>
              <a:t> El fundamento de las respuestas emitidas por la entidad.</a:t>
            </a:r>
          </a:p>
          <a:p>
            <a:pPr algn="just"/>
            <a:r>
              <a:rPr lang="es-MX" b="1" dirty="0" smtClean="0">
                <a:latin typeface="Arial" panose="020B0604020202020204" pitchFamily="34" charset="0"/>
                <a:cs typeface="Arial" panose="020B0604020202020204" pitchFamily="34" charset="0"/>
              </a:rPr>
              <a:t>3.</a:t>
            </a:r>
            <a:r>
              <a:rPr lang="es-MX" dirty="0" smtClean="0">
                <a:latin typeface="Arial" panose="020B0604020202020204" pitchFamily="34" charset="0"/>
                <a:cs typeface="Arial" panose="020B0604020202020204" pitchFamily="34" charset="0"/>
              </a:rPr>
              <a:t> La remisión por competencia a las entidades respectivas.</a:t>
            </a:r>
          </a:p>
          <a:p>
            <a:pPr algn="just"/>
            <a:r>
              <a:rPr lang="es-MX" b="1" dirty="0" smtClean="0">
                <a:latin typeface="Arial" panose="020B0604020202020204" pitchFamily="34" charset="0"/>
                <a:cs typeface="Arial" panose="020B0604020202020204" pitchFamily="34" charset="0"/>
              </a:rPr>
              <a:t>4.</a:t>
            </a:r>
            <a:r>
              <a:rPr lang="es-MX" dirty="0" smtClean="0">
                <a:latin typeface="Arial" panose="020B0604020202020204" pitchFamily="34" charset="0"/>
                <a:cs typeface="Arial" panose="020B0604020202020204" pitchFamily="34" charset="0"/>
              </a:rPr>
              <a:t> El oportuno cumplimiento de los términos.</a:t>
            </a:r>
          </a:p>
          <a:p>
            <a:pPr algn="just"/>
            <a:endParaRPr lang="es-MX" dirty="0" smtClean="0">
              <a:latin typeface="Arial" panose="020B0604020202020204" pitchFamily="34" charset="0"/>
              <a:cs typeface="Arial" panose="020B0604020202020204" pitchFamily="34" charset="0"/>
            </a:endParaRPr>
          </a:p>
          <a:p>
            <a:pPr algn="just"/>
            <a:endParaRPr lang="es-MX" sz="3400" b="1" dirty="0">
              <a:latin typeface="+mj-lt"/>
            </a:endParaRPr>
          </a:p>
          <a:p>
            <a:pPr algn="ctr"/>
            <a:endParaRPr lang="es-MX" sz="3400" b="1" dirty="0" smtClean="0">
              <a:latin typeface="+mj-lt"/>
            </a:endParaRPr>
          </a:p>
          <a:p>
            <a:pPr algn="ctr"/>
            <a:endParaRPr lang="es-MX" sz="3400" b="1" dirty="0">
              <a:latin typeface="+mj-lt"/>
            </a:endParaRPr>
          </a:p>
          <a:p>
            <a:pPr algn="ctr"/>
            <a:endParaRPr lang="es-CO" sz="3400" b="1" dirty="0">
              <a:latin typeface="+mj-l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584775"/>
          </a:xfrm>
          <a:prstGeom prst="rect">
            <a:avLst/>
          </a:prstGeom>
          <a:noFill/>
          <a:ln w="9525" algn="ctr">
            <a:noFill/>
            <a:miter lim="800000"/>
            <a:headEnd/>
            <a:tailEnd/>
          </a:ln>
          <a:effectLst/>
        </p:spPr>
        <p:txBody>
          <a:bodyPr>
            <a:spAutoFit/>
          </a:bodyPr>
          <a:lstStyle/>
          <a:p>
            <a:pPr algn="ctr"/>
            <a:r>
              <a:rPr lang="es-CO" sz="3200" b="1" dirty="0">
                <a:latin typeface="Arial Narrow"/>
                <a:cs typeface="Arial Narrow"/>
              </a:rPr>
              <a:t>ALCANCE Y SELECCIÓN DE LA MUESTRA</a:t>
            </a:r>
            <a:endParaRPr lang="es-CO" sz="3200" dirty="0"/>
          </a:p>
        </p:txBody>
      </p:sp>
      <p:sp>
        <p:nvSpPr>
          <p:cNvPr id="5" name="1 Rectángulo"/>
          <p:cNvSpPr>
            <a:spLocks noChangeArrowheads="1"/>
          </p:cNvSpPr>
          <p:nvPr/>
        </p:nvSpPr>
        <p:spPr bwMode="auto">
          <a:xfrm>
            <a:off x="315466" y="967582"/>
            <a:ext cx="8360990" cy="4247317"/>
          </a:xfrm>
          <a:prstGeom prst="rect">
            <a:avLst/>
          </a:prstGeom>
          <a:noFill/>
          <a:ln w="9525">
            <a:noFill/>
            <a:miter lim="800000"/>
            <a:headEnd/>
            <a:tailEnd/>
          </a:ln>
        </p:spPr>
        <p:txBody>
          <a:bodyPr wrap="square">
            <a:spAutoFit/>
          </a:bodyPr>
          <a:lstStyle/>
          <a:p>
            <a:pPr marL="0" lvl="1" algn="just">
              <a:defRPr/>
            </a:pPr>
            <a:r>
              <a:rPr lang="es-CO" dirty="0" smtClean="0">
                <a:latin typeface="Arial" panose="020B0604020202020204" pitchFamily="34" charset="0"/>
                <a:cs typeface="Arial" panose="020B0604020202020204" pitchFamily="34" charset="0"/>
              </a:rPr>
              <a:t>El universo de PQRSD para el periodo comprendido entre el 1º de julio y el 31 de diciembre de 2015 fue de 210. La selección de auditoría correspondió al 20% del universo para un total de 42 PQRSD tomadas para muestra de auditoría en el ejercicio.  </a:t>
            </a:r>
          </a:p>
          <a:p>
            <a:pPr marL="0" lvl="1" algn="just">
              <a:defRPr/>
            </a:pPr>
            <a:endParaRPr lang="es-CO" b="1" i="1" dirty="0">
              <a:latin typeface="Arial" panose="020B0604020202020204" pitchFamily="34" charset="0"/>
              <a:cs typeface="Arial" panose="020B0604020202020204" pitchFamily="34" charset="0"/>
            </a:endParaRPr>
          </a:p>
          <a:p>
            <a:pPr marL="0" lvl="1" algn="just">
              <a:defRPr/>
            </a:pPr>
            <a:endParaRPr lang="es-MX" b="1" i="1" dirty="0" smtClean="0">
              <a:latin typeface="Arial" panose="020B0604020202020204" pitchFamily="34" charset="0"/>
              <a:cs typeface="Arial" panose="020B0604020202020204" pitchFamily="34" charset="0"/>
            </a:endParaRPr>
          </a:p>
          <a:p>
            <a:pPr marL="0" lvl="1" algn="just">
              <a:defRPr/>
            </a:pPr>
            <a:endParaRPr lang="es-MX" b="1" i="1" dirty="0">
              <a:latin typeface="Arial" panose="020B0604020202020204" pitchFamily="34" charset="0"/>
              <a:cs typeface="Arial" panose="020B0604020202020204" pitchFamily="34" charset="0"/>
            </a:endParaRPr>
          </a:p>
          <a:p>
            <a:pPr marL="0" lvl="1" algn="just">
              <a:defRPr/>
            </a:pPr>
            <a:endParaRPr lang="es-MX" b="1" i="1" dirty="0" smtClean="0">
              <a:latin typeface="Arial" panose="020B0604020202020204" pitchFamily="34" charset="0"/>
              <a:cs typeface="Arial" panose="020B0604020202020204" pitchFamily="34" charset="0"/>
            </a:endParaRPr>
          </a:p>
          <a:p>
            <a:pPr marL="0" lvl="1" algn="just">
              <a:defRPr/>
            </a:pPr>
            <a:endParaRPr lang="es-MX" b="1" i="1" dirty="0">
              <a:latin typeface="Arial" panose="020B0604020202020204" pitchFamily="34" charset="0"/>
              <a:cs typeface="Arial" panose="020B0604020202020204" pitchFamily="34" charset="0"/>
            </a:endParaRPr>
          </a:p>
          <a:p>
            <a:pPr marL="0" lvl="1" algn="just">
              <a:defRPr/>
            </a:pPr>
            <a:endParaRPr lang="es-MX" b="1" i="1" dirty="0" smtClean="0">
              <a:latin typeface="Arial" panose="020B0604020202020204" pitchFamily="34" charset="0"/>
              <a:cs typeface="Arial" panose="020B0604020202020204" pitchFamily="34" charset="0"/>
            </a:endParaRPr>
          </a:p>
          <a:p>
            <a:pPr marL="0" lvl="1" algn="just">
              <a:defRPr/>
            </a:pPr>
            <a:endParaRPr lang="es-MX" b="1" i="1" dirty="0">
              <a:latin typeface="Arial" panose="020B0604020202020204" pitchFamily="34" charset="0"/>
              <a:cs typeface="Arial" panose="020B0604020202020204" pitchFamily="34" charset="0"/>
            </a:endParaRPr>
          </a:p>
          <a:p>
            <a:pPr marL="0" lvl="1" algn="just">
              <a:defRPr/>
            </a:pPr>
            <a:endParaRPr lang="es-MX" b="1" i="1" dirty="0" smtClean="0">
              <a:latin typeface="Arial" panose="020B0604020202020204" pitchFamily="34" charset="0"/>
              <a:cs typeface="Arial" panose="020B0604020202020204" pitchFamily="34" charset="0"/>
            </a:endParaRPr>
          </a:p>
          <a:p>
            <a:pPr marL="0" lvl="1" algn="just">
              <a:defRPr/>
            </a:pPr>
            <a:endParaRPr lang="es-MX" b="1" i="1" dirty="0">
              <a:latin typeface="Arial" panose="020B0604020202020204" pitchFamily="34" charset="0"/>
              <a:cs typeface="Arial" panose="020B0604020202020204" pitchFamily="34" charset="0"/>
            </a:endParaRPr>
          </a:p>
          <a:p>
            <a:pPr marL="0" lvl="1" algn="just">
              <a:defRPr/>
            </a:pPr>
            <a:endParaRPr lang="es-MX" b="1" i="1" dirty="0" smtClean="0">
              <a:latin typeface="Arial" panose="020B0604020202020204" pitchFamily="34" charset="0"/>
              <a:cs typeface="Arial" panose="020B0604020202020204" pitchFamily="34" charset="0"/>
            </a:endParaRPr>
          </a:p>
          <a:p>
            <a:pPr marL="0" lvl="1" algn="just">
              <a:defRPr/>
            </a:pPr>
            <a:endParaRPr lang="es-CO" b="1" i="1" dirty="0" smtClean="0">
              <a:latin typeface="Arial" panose="020B0604020202020204" pitchFamily="34" charset="0"/>
              <a:cs typeface="Arial" panose="020B0604020202020204" pitchFamily="34" charset="0"/>
            </a:endParaRPr>
          </a:p>
        </p:txBody>
      </p:sp>
      <p:graphicFrame>
        <p:nvGraphicFramePr>
          <p:cNvPr id="4" name="3 Gráfico"/>
          <p:cNvGraphicFramePr/>
          <p:nvPr>
            <p:extLst>
              <p:ext uri="{D42A27DB-BD31-4B8C-83A1-F6EECF244321}">
                <p14:modId xmlns:p14="http://schemas.microsoft.com/office/powerpoint/2010/main" val="4182912234"/>
              </p:ext>
            </p:extLst>
          </p:nvPr>
        </p:nvGraphicFramePr>
        <p:xfrm>
          <a:off x="395536" y="2204864"/>
          <a:ext cx="8136904" cy="36724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700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1077218"/>
          </a:xfrm>
          <a:prstGeom prst="rect">
            <a:avLst/>
          </a:prstGeom>
          <a:noFill/>
          <a:ln w="9525" algn="ctr">
            <a:noFill/>
            <a:miter lim="800000"/>
            <a:headEnd/>
            <a:tailEnd/>
          </a:ln>
          <a:effectLst/>
        </p:spPr>
        <p:txBody>
          <a:bodyPr>
            <a:spAutoFit/>
          </a:bodyPr>
          <a:lstStyle/>
          <a:p>
            <a:pPr algn="ctr">
              <a:spcBef>
                <a:spcPts val="0"/>
              </a:spcBef>
              <a:defRPr/>
            </a:pPr>
            <a:r>
              <a:rPr lang="es-CO" sz="3200" b="1" dirty="0">
                <a:latin typeface="Arial Narrow" panose="020B0606020202030204" pitchFamily="34" charset="0"/>
                <a:cs typeface="Arial" panose="020B0604020202020204" pitchFamily="34" charset="0"/>
              </a:rPr>
              <a:t>FORTALEZAS DEL PROCESO DE SERVICIO </a:t>
            </a:r>
            <a:r>
              <a:rPr lang="es-CO" sz="3200" b="1" dirty="0" smtClean="0">
                <a:latin typeface="Arial Narrow" panose="020B0606020202030204" pitchFamily="34" charset="0"/>
                <a:cs typeface="Arial" panose="020B0604020202020204" pitchFamily="34" charset="0"/>
              </a:rPr>
              <a:t>INTEGRAL </a:t>
            </a:r>
            <a:r>
              <a:rPr lang="es-CO" sz="3200" b="1" dirty="0">
                <a:latin typeface="Arial Narrow" panose="020B0606020202030204" pitchFamily="34" charset="0"/>
                <a:cs typeface="Arial" panose="020B0604020202020204" pitchFamily="34" charset="0"/>
              </a:rPr>
              <a:t>AL USUARIO SEGUNDO SEMESTRE DE 2015</a:t>
            </a:r>
          </a:p>
        </p:txBody>
      </p:sp>
      <p:graphicFrame>
        <p:nvGraphicFramePr>
          <p:cNvPr id="2" name="1 Tabla"/>
          <p:cNvGraphicFramePr>
            <a:graphicFrameLocks noGrp="1"/>
          </p:cNvGraphicFramePr>
          <p:nvPr>
            <p:extLst>
              <p:ext uri="{D42A27DB-BD31-4B8C-83A1-F6EECF244321}">
                <p14:modId xmlns:p14="http://schemas.microsoft.com/office/powerpoint/2010/main" val="588875456"/>
              </p:ext>
            </p:extLst>
          </p:nvPr>
        </p:nvGraphicFramePr>
        <p:xfrm>
          <a:off x="179512" y="1428057"/>
          <a:ext cx="8712968" cy="4449216"/>
        </p:xfrm>
        <a:graphic>
          <a:graphicData uri="http://schemas.openxmlformats.org/drawingml/2006/table">
            <a:tbl>
              <a:tblPr firstRow="1" bandRow="1">
                <a:tableStyleId>{5C22544A-7EE6-4342-B048-85BDC9FD1C3A}</a:tableStyleId>
              </a:tblPr>
              <a:tblGrid>
                <a:gridCol w="4604414"/>
                <a:gridCol w="4108554"/>
              </a:tblGrid>
              <a:tr h="6809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Directrices Ley 1474 de 2011</a:t>
                      </a:r>
                    </a:p>
                    <a:p>
                      <a:pPr algn="ctr"/>
                      <a:r>
                        <a:rPr lang="es-MX" b="1" i="1" dirty="0" smtClean="0"/>
                        <a:t>Artículo</a:t>
                      </a:r>
                      <a:r>
                        <a:rPr lang="es-MX" b="1" i="1" baseline="0" dirty="0" smtClean="0"/>
                        <a:t> 7</a:t>
                      </a:r>
                      <a:r>
                        <a:rPr lang="es-MX" i="1" baseline="0" dirty="0" smtClean="0"/>
                        <a:t>6</a:t>
                      </a:r>
                      <a:endParaRPr lang="es-CO"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Implementación en la CRA</a:t>
                      </a:r>
                    </a:p>
                    <a:p>
                      <a:pPr algn="ctr"/>
                      <a:endParaRPr lang="es-CO" dirty="0"/>
                    </a:p>
                  </a:txBody>
                  <a:tcPr/>
                </a:tc>
              </a:tr>
              <a:tr h="3768250">
                <a:tc>
                  <a:txBody>
                    <a:bodyPr/>
                    <a:lstStyle/>
                    <a:p>
                      <a:pPr marL="342900" lvl="1" indent="-161925" algn="just">
                        <a:buFont typeface="Arial" pitchFamily="34" charset="0"/>
                        <a:buChar char="•"/>
                      </a:pPr>
                      <a:endParaRPr lang="es-CO" sz="1800" dirty="0" smtClean="0"/>
                    </a:p>
                    <a:p>
                      <a:pPr marL="342900" lvl="1" indent="-161925" algn="just">
                        <a:buFont typeface="Arial" pitchFamily="34" charset="0"/>
                        <a:buChar char="•"/>
                      </a:pPr>
                      <a:endParaRPr lang="es-CO" sz="1800" dirty="0" smtClean="0"/>
                    </a:p>
                    <a:p>
                      <a:pPr marL="342900" lvl="1" indent="-161925" algn="just">
                        <a:buFont typeface="Arial" pitchFamily="34" charset="0"/>
                        <a:buChar char="•"/>
                      </a:pPr>
                      <a:r>
                        <a:rPr lang="es-CO" sz="1800" dirty="0" smtClean="0"/>
                        <a:t>“</a:t>
                      </a:r>
                      <a:r>
                        <a:rPr lang="es-CO" sz="1800" i="1" dirty="0" smtClean="0"/>
                        <a:t>En la página web principal de toda entidad pública deberá existir un link de quejas, sugerencias y reclamos de fácil acceso para que los ciudadanos realicen sus comentarios</a:t>
                      </a:r>
                      <a:r>
                        <a:rPr lang="es-CO" sz="1800" dirty="0" smtClean="0"/>
                        <a:t>”.</a:t>
                      </a:r>
                    </a:p>
                    <a:p>
                      <a:pPr marL="342900" lvl="1" indent="-342900" algn="just">
                        <a:buFont typeface="Arial" pitchFamily="34" charset="0"/>
                        <a:buChar char="•"/>
                      </a:pPr>
                      <a:endParaRPr lang="es-CO" sz="1800" dirty="0" smtClean="0"/>
                    </a:p>
                    <a:p>
                      <a:pPr marL="0" lvl="1" indent="0" algn="just">
                        <a:buFont typeface="Arial" pitchFamily="34" charset="0"/>
                        <a:buNone/>
                      </a:pPr>
                      <a:endParaRPr lang="es-CO" sz="1800" dirty="0" smtClean="0"/>
                    </a:p>
                    <a:p>
                      <a:endParaRPr lang="es-CO" dirty="0"/>
                    </a:p>
                  </a:txBody>
                  <a:tcPr/>
                </a:tc>
                <a:tc>
                  <a:txBody>
                    <a:bodyPr/>
                    <a:lstStyle/>
                    <a:p>
                      <a:pPr marL="285750" indent="-285750" algn="just">
                        <a:buFont typeface="Arial" panose="020B0604020202020204" pitchFamily="34" charset="0"/>
                        <a:buChar char="•"/>
                      </a:pPr>
                      <a:endParaRPr lang="es-CO" dirty="0" smtClean="0"/>
                    </a:p>
                    <a:p>
                      <a:pPr marL="285750" indent="-285750" algn="just">
                        <a:buFont typeface="Arial" panose="020B0604020202020204" pitchFamily="34" charset="0"/>
                        <a:buChar char="•"/>
                      </a:pPr>
                      <a:endParaRPr lang="es-CO" dirty="0" smtClean="0"/>
                    </a:p>
                    <a:p>
                      <a:pPr marL="285750" indent="-285750" algn="just">
                        <a:buFont typeface="Arial" panose="020B0604020202020204" pitchFamily="34" charset="0"/>
                        <a:buChar char="•"/>
                      </a:pPr>
                      <a:r>
                        <a:rPr lang="es-CO" dirty="0" smtClean="0"/>
                        <a:t>La entidad cuenta en</a:t>
                      </a:r>
                      <a:r>
                        <a:rPr lang="es-CO" baseline="0" dirty="0" smtClean="0"/>
                        <a:t> la pagina web con un menú denominado “Atención a la Ciudadanía” que despliega una sección de peticiones, quejas, reclamos y denuncias, de fácil acceso a la ciudadanía.</a:t>
                      </a:r>
                    </a:p>
                    <a:p>
                      <a:pPr algn="just"/>
                      <a:endParaRPr lang="es-CO" baseline="0" dirty="0" smtClean="0"/>
                    </a:p>
                    <a:p>
                      <a:pPr algn="just"/>
                      <a:endParaRPr lang="es-CO" dirty="0"/>
                    </a:p>
                  </a:txBody>
                  <a:tcPr/>
                </a:tc>
              </a:tr>
            </a:tbl>
          </a:graphicData>
        </a:graphic>
      </p:graphicFrame>
    </p:spTree>
    <p:extLst>
      <p:ext uri="{BB962C8B-B14F-4D97-AF65-F5344CB8AC3E}">
        <p14:creationId xmlns:p14="http://schemas.microsoft.com/office/powerpoint/2010/main" val="3169785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1077218"/>
          </a:xfrm>
          <a:prstGeom prst="rect">
            <a:avLst/>
          </a:prstGeom>
          <a:noFill/>
          <a:ln w="9525" algn="ctr">
            <a:noFill/>
            <a:miter lim="800000"/>
            <a:headEnd/>
            <a:tailEnd/>
          </a:ln>
          <a:effectLst/>
        </p:spPr>
        <p:txBody>
          <a:bodyPr>
            <a:spAutoFit/>
          </a:bodyPr>
          <a:lstStyle/>
          <a:p>
            <a:pPr algn="ctr">
              <a:spcBef>
                <a:spcPts val="0"/>
              </a:spcBef>
              <a:defRPr/>
            </a:pPr>
            <a:r>
              <a:rPr lang="es-CO" sz="3200" b="1" dirty="0">
                <a:latin typeface="Arial Narrow" panose="020B0606020202030204" pitchFamily="34" charset="0"/>
                <a:cs typeface="Arial" panose="020B0604020202020204" pitchFamily="34" charset="0"/>
              </a:rPr>
              <a:t>FORTALEZAS DEL PROCESO DE SERVICIO INTEGRAL AL USUARIO SEGUNDO SEMESTRE DE 2015</a:t>
            </a:r>
          </a:p>
        </p:txBody>
      </p:sp>
      <p:graphicFrame>
        <p:nvGraphicFramePr>
          <p:cNvPr id="2" name="1 Tabla"/>
          <p:cNvGraphicFramePr>
            <a:graphicFrameLocks noGrp="1"/>
          </p:cNvGraphicFramePr>
          <p:nvPr>
            <p:extLst>
              <p:ext uri="{D42A27DB-BD31-4B8C-83A1-F6EECF244321}">
                <p14:modId xmlns:p14="http://schemas.microsoft.com/office/powerpoint/2010/main" val="1417073567"/>
              </p:ext>
            </p:extLst>
          </p:nvPr>
        </p:nvGraphicFramePr>
        <p:xfrm>
          <a:off x="287524" y="1439516"/>
          <a:ext cx="8568952" cy="4437756"/>
        </p:xfrm>
        <a:graphic>
          <a:graphicData uri="http://schemas.openxmlformats.org/drawingml/2006/table">
            <a:tbl>
              <a:tblPr firstRow="1" bandRow="1">
                <a:tableStyleId>{5C22544A-7EE6-4342-B048-85BDC9FD1C3A}</a:tableStyleId>
              </a:tblPr>
              <a:tblGrid>
                <a:gridCol w="4528308"/>
                <a:gridCol w="4040644"/>
              </a:tblGrid>
              <a:tr h="861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Directrices Ley 1437 de 2011</a:t>
                      </a:r>
                    </a:p>
                    <a:p>
                      <a:pPr marL="0" marR="0" indent="0" algn="ctr" defTabSz="914400" rtl="0" eaLnBrk="1" fontAlgn="auto" latinLnBrk="0" hangingPunct="1">
                        <a:lnSpc>
                          <a:spcPct val="100000"/>
                        </a:lnSpc>
                        <a:spcBef>
                          <a:spcPts val="0"/>
                        </a:spcBef>
                        <a:spcAft>
                          <a:spcPts val="0"/>
                        </a:spcAft>
                        <a:buClrTx/>
                        <a:buSzTx/>
                        <a:buFontTx/>
                        <a:buNone/>
                        <a:tabLst/>
                        <a:defRPr/>
                      </a:pPr>
                      <a:r>
                        <a:rPr lang="es-MX" sz="1800" b="1" i="1" dirty="0" smtClean="0"/>
                        <a:t>Artículo 7º</a:t>
                      </a:r>
                      <a:r>
                        <a:rPr lang="es-MX" sz="1800" b="1" i="1" baseline="0" dirty="0" smtClean="0"/>
                        <a:t> “Deberes de las autoridades en la atención al público”, </a:t>
                      </a:r>
                      <a:r>
                        <a:rPr lang="es-MX" sz="1800" b="1" i="1" dirty="0" smtClean="0"/>
                        <a:t>numeral 4º </a:t>
                      </a:r>
                      <a:endParaRPr lang="es-CO" sz="1800" b="1" i="1" dirty="0" smtClean="0"/>
                    </a:p>
                    <a:p>
                      <a:pPr algn="ctr"/>
                      <a:endParaRPr lang="es-CO"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Implementación en la CRA</a:t>
                      </a:r>
                    </a:p>
                    <a:p>
                      <a:pPr algn="ctr"/>
                      <a:endParaRPr lang="es-CO" dirty="0"/>
                    </a:p>
                  </a:txBody>
                  <a:tcPr/>
                </a:tc>
              </a:tr>
              <a:tr h="3249036">
                <a:tc>
                  <a:txBody>
                    <a:bodyPr/>
                    <a:lstStyle/>
                    <a:p>
                      <a:pPr marL="342900" marR="0" lvl="0" indent="-342900" algn="just" defTabSz="914400" rtl="0" eaLnBrk="1" fontAlgn="base" latinLnBrk="0" hangingPunct="1">
                        <a:lnSpc>
                          <a:spcPct val="100000"/>
                        </a:lnSpc>
                        <a:spcBef>
                          <a:spcPct val="20000"/>
                        </a:spcBef>
                        <a:spcAft>
                          <a:spcPct val="0"/>
                        </a:spcAft>
                        <a:buClrTx/>
                        <a:buSzTx/>
                        <a:buFont typeface="Arial" pitchFamily="34" charset="0"/>
                        <a:buChar char="•"/>
                        <a:tabLst/>
                        <a:defRPr/>
                      </a:pPr>
                      <a:endParaRPr kumimoji="0" lang="es-CO" sz="1900" b="0" i="1" u="none" strike="noStrike" kern="1200" cap="none" spc="0" normalizeH="0" baseline="0" noProof="0" dirty="0" smtClean="0">
                        <a:ln>
                          <a:noFill/>
                        </a:ln>
                        <a:solidFill>
                          <a:sysClr val="windowText" lastClr="000000"/>
                        </a:solidFill>
                        <a:effectLst/>
                        <a:uLnTx/>
                        <a:uFillTx/>
                        <a:latin typeface="+mn-lt"/>
                        <a:ea typeface="+mn-ea"/>
                        <a:cs typeface="+mn-cs"/>
                      </a:endParaRPr>
                    </a:p>
                    <a:p>
                      <a:pPr marL="342900" marR="0" lvl="0" indent="-342900" algn="just"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s-CO" sz="1900" b="0" i="1" u="none" strike="noStrike" kern="1200" cap="none" spc="0" normalizeH="0" baseline="0" noProof="0" dirty="0" smtClean="0">
                          <a:ln>
                            <a:noFill/>
                          </a:ln>
                          <a:solidFill>
                            <a:sysClr val="windowText" lastClr="000000"/>
                          </a:solidFill>
                          <a:effectLst/>
                          <a:uLnTx/>
                          <a:uFillTx/>
                          <a:latin typeface="+mn-lt"/>
                          <a:ea typeface="+mn-ea"/>
                          <a:cs typeface="+mn-cs"/>
                        </a:rPr>
                        <a:t>“Establecer un sistema de turnos acorde con las necesidades del servicio y las nuevas tecnologías, para la ordenada atención de peticiones, quejas, denuncias o reclamos”</a:t>
                      </a:r>
                    </a:p>
                    <a:p>
                      <a:endParaRPr lang="es-CO" dirty="0" smtClean="0"/>
                    </a:p>
                    <a:p>
                      <a:endParaRPr lang="es-CO" dirty="0" smtClean="0"/>
                    </a:p>
                    <a:p>
                      <a:endParaRPr lang="es-CO" dirty="0" smtClean="0"/>
                    </a:p>
                  </a:txBody>
                  <a:tcPr/>
                </a:tc>
                <a:tc>
                  <a:txBody>
                    <a:bodyPr/>
                    <a:lstStyle/>
                    <a:p>
                      <a:pPr marL="0" indent="0" algn="just">
                        <a:buFont typeface="Arial" panose="020B0604020202020204" pitchFamily="34" charset="0"/>
                        <a:buNone/>
                      </a:pPr>
                      <a:endParaRPr lang="es-CO" baseline="0" dirty="0" smtClean="0"/>
                    </a:p>
                    <a:p>
                      <a:pPr marL="285750" indent="-285750" algn="just">
                        <a:buFont typeface="Arial" panose="020B0604020202020204" pitchFamily="34" charset="0"/>
                        <a:buChar char="•"/>
                      </a:pPr>
                      <a:r>
                        <a:rPr lang="es-CO" baseline="0" dirty="0" smtClean="0"/>
                        <a:t>La entidad no cuenta con un sistema de turnos para la atención ordenada para las PQRSD por cuanto las necesidades del servicio no lo requiere, ya que la mayoría de las PQRSD son allegadas por correo electrónico y certificado.</a:t>
                      </a:r>
                    </a:p>
                    <a:p>
                      <a:pPr marL="0" indent="0" algn="just">
                        <a:buFont typeface="Arial" panose="020B0604020202020204" pitchFamily="34" charset="0"/>
                        <a:buNone/>
                      </a:pPr>
                      <a:endParaRPr lang="es-CO" baseline="0" dirty="0" smtClean="0"/>
                    </a:p>
                  </a:txBody>
                  <a:tcPr/>
                </a:tc>
              </a:tr>
            </a:tbl>
          </a:graphicData>
        </a:graphic>
      </p:graphicFrame>
    </p:spTree>
    <p:extLst>
      <p:ext uri="{BB962C8B-B14F-4D97-AF65-F5344CB8AC3E}">
        <p14:creationId xmlns:p14="http://schemas.microsoft.com/office/powerpoint/2010/main" val="2759561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1077218"/>
          </a:xfrm>
          <a:prstGeom prst="rect">
            <a:avLst/>
          </a:prstGeom>
          <a:noFill/>
          <a:ln w="9525" algn="ctr">
            <a:noFill/>
            <a:miter lim="800000"/>
            <a:headEnd/>
            <a:tailEnd/>
          </a:ln>
          <a:effectLst/>
        </p:spPr>
        <p:txBody>
          <a:bodyPr>
            <a:spAutoFit/>
          </a:bodyPr>
          <a:lstStyle/>
          <a:p>
            <a:pPr algn="ctr">
              <a:spcBef>
                <a:spcPts val="0"/>
              </a:spcBef>
              <a:defRPr/>
            </a:pPr>
            <a:r>
              <a:rPr lang="es-CO" sz="3200" b="1" dirty="0">
                <a:latin typeface="Arial Narrow" panose="020B0606020202030204" pitchFamily="34" charset="0"/>
                <a:cs typeface="Arial" panose="020B0604020202020204" pitchFamily="34" charset="0"/>
              </a:rPr>
              <a:t>FORTALEZAS DEL PROCESO DE SERVICIO INTEGRAL AL USUARIO SEGUNDO SEMESTRE DE 2015</a:t>
            </a:r>
          </a:p>
        </p:txBody>
      </p:sp>
      <p:graphicFrame>
        <p:nvGraphicFramePr>
          <p:cNvPr id="2" name="1 Tabla"/>
          <p:cNvGraphicFramePr>
            <a:graphicFrameLocks noGrp="1"/>
          </p:cNvGraphicFramePr>
          <p:nvPr>
            <p:extLst>
              <p:ext uri="{D42A27DB-BD31-4B8C-83A1-F6EECF244321}">
                <p14:modId xmlns:p14="http://schemas.microsoft.com/office/powerpoint/2010/main" val="559248019"/>
              </p:ext>
            </p:extLst>
          </p:nvPr>
        </p:nvGraphicFramePr>
        <p:xfrm>
          <a:off x="143508" y="1377280"/>
          <a:ext cx="8892988" cy="4572000"/>
        </p:xfrm>
        <a:graphic>
          <a:graphicData uri="http://schemas.openxmlformats.org/drawingml/2006/table">
            <a:tbl>
              <a:tblPr firstRow="1" bandRow="1">
                <a:tableStyleId>{5C22544A-7EE6-4342-B048-85BDC9FD1C3A}</a:tableStyleId>
              </a:tblPr>
              <a:tblGrid>
                <a:gridCol w="4699546"/>
                <a:gridCol w="4193442"/>
              </a:tblGrid>
              <a:tr h="8324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Directrices Ley 1437 de 2011</a:t>
                      </a:r>
                    </a:p>
                    <a:p>
                      <a:pPr marL="0" marR="0" indent="0" algn="ctr" defTabSz="914400" rtl="0" eaLnBrk="1" fontAlgn="auto" latinLnBrk="0" hangingPunct="1">
                        <a:lnSpc>
                          <a:spcPct val="100000"/>
                        </a:lnSpc>
                        <a:spcBef>
                          <a:spcPts val="0"/>
                        </a:spcBef>
                        <a:spcAft>
                          <a:spcPts val="0"/>
                        </a:spcAft>
                        <a:buClrTx/>
                        <a:buSzTx/>
                        <a:buFontTx/>
                        <a:buNone/>
                        <a:tabLst/>
                        <a:defRPr/>
                      </a:pPr>
                      <a:r>
                        <a:rPr lang="es-MX" sz="1800" b="1" i="1" dirty="0" smtClean="0"/>
                        <a:t>Artículo 7º</a:t>
                      </a:r>
                      <a:r>
                        <a:rPr lang="es-MX" sz="1800" b="1" i="1" baseline="0" dirty="0" smtClean="0"/>
                        <a:t> “Deberes de las autoridades en la atención al público”, </a:t>
                      </a:r>
                      <a:r>
                        <a:rPr lang="es-MX" sz="1800" b="1" i="1" dirty="0" smtClean="0"/>
                        <a:t> numeral 2 y 6</a:t>
                      </a:r>
                      <a:endParaRPr lang="es-CO" sz="1800" b="1" i="1" dirty="0" smtClean="0"/>
                    </a:p>
                    <a:p>
                      <a:pPr algn="ctr"/>
                      <a:endParaRPr lang="es-CO"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Implementación en la CRA</a:t>
                      </a:r>
                    </a:p>
                    <a:p>
                      <a:pPr algn="ctr"/>
                      <a:endParaRPr lang="es-CO" dirty="0"/>
                    </a:p>
                  </a:txBody>
                  <a:tcPr/>
                </a:tc>
              </a:tr>
              <a:tr h="3347784">
                <a:tc>
                  <a:txBody>
                    <a:bodyPr/>
                    <a:lstStyle/>
                    <a:p>
                      <a:pPr marL="342900" marR="0" lvl="0" indent="-342900" algn="just"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s-CO" sz="1800" b="0" i="1" u="none" strike="noStrike" kern="1200" cap="none" spc="0" normalizeH="0" baseline="0" noProof="0" dirty="0" smtClean="0">
                          <a:ln>
                            <a:noFill/>
                          </a:ln>
                          <a:solidFill>
                            <a:sysClr val="windowText" lastClr="000000"/>
                          </a:solidFill>
                          <a:effectLst/>
                          <a:uLnTx/>
                          <a:uFillTx/>
                          <a:latin typeface="+mn-lt"/>
                          <a:ea typeface="+mn-ea"/>
                          <a:cs typeface="+mn-cs"/>
                        </a:rPr>
                        <a:t>“Garantizar atención personal al público, como mínimo durante cuarenta (40) horas a la semana, las cuales se distribuirán en horarios que satisfagan las necesidades del servicio”. </a:t>
                      </a:r>
                      <a:endParaRPr lang="es-CO" sz="1800" dirty="0" smtClean="0"/>
                    </a:p>
                    <a:p>
                      <a:pPr marL="342900" marR="0" lvl="0" indent="-342900" algn="just"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s-CO" sz="1800" b="0" i="1" u="none" strike="noStrike" kern="1200" cap="none" spc="0" normalizeH="0" baseline="0" dirty="0" smtClean="0">
                          <a:ln>
                            <a:noFill/>
                          </a:ln>
                          <a:solidFill>
                            <a:sysClr val="windowText" lastClr="000000"/>
                          </a:solidFill>
                          <a:effectLst/>
                          <a:uLnTx/>
                          <a:uFillTx/>
                          <a:latin typeface="+mn-lt"/>
                          <a:ea typeface="+mn-ea"/>
                          <a:cs typeface="+mn-cs"/>
                        </a:rPr>
                        <a:t>“Tramitar las peticiones que lleguen vía fax o por medios electrónicos (…)”.</a:t>
                      </a:r>
                    </a:p>
                  </a:txBody>
                  <a:tcPr/>
                </a:tc>
                <a:tc>
                  <a:txBody>
                    <a:bodyPr/>
                    <a:lstStyle/>
                    <a:p>
                      <a:pPr marL="285750" indent="-285750" algn="just">
                        <a:buFont typeface="Arial" panose="020B0604020202020204" pitchFamily="34" charset="0"/>
                        <a:buChar char="•"/>
                      </a:pPr>
                      <a:r>
                        <a:rPr lang="es-CO" baseline="0" dirty="0" smtClean="0"/>
                        <a:t>La CRA cuenta con atención personalizada 40 horas semanales de lunes a viernes de 8:00 a.m. a 4:00 p.m. en jornada continua.</a:t>
                      </a:r>
                    </a:p>
                    <a:p>
                      <a:pPr marL="285750" indent="-285750" algn="just">
                        <a:buFont typeface="Arial" panose="020B0604020202020204" pitchFamily="34" charset="0"/>
                        <a:buChar char="•"/>
                      </a:pPr>
                      <a:endParaRPr lang="es-CO" baseline="0" dirty="0" smtClean="0"/>
                    </a:p>
                    <a:p>
                      <a:pPr marL="285750" indent="-285750" algn="just">
                        <a:buFont typeface="Arial" panose="020B0604020202020204" pitchFamily="34" charset="0"/>
                        <a:buChar char="•"/>
                      </a:pPr>
                      <a:r>
                        <a:rPr lang="es-CO" baseline="0" dirty="0" smtClean="0"/>
                        <a:t>Cuando las PQRSD llegan a la entidad vía fax, éstas son radicadas por el área de correspondencia en el sistema ORFEO, y los medios electrónicos son direccionados directamente al sistema ORFEO en donde son radicados por dicha dependencia.</a:t>
                      </a:r>
                      <a:endParaRPr lang="es-CO" dirty="0" smtClean="0"/>
                    </a:p>
                  </a:txBody>
                  <a:tcPr/>
                </a:tc>
              </a:tr>
            </a:tbl>
          </a:graphicData>
        </a:graphic>
      </p:graphicFrame>
    </p:spTree>
    <p:extLst>
      <p:ext uri="{BB962C8B-B14F-4D97-AF65-F5344CB8AC3E}">
        <p14:creationId xmlns:p14="http://schemas.microsoft.com/office/powerpoint/2010/main" val="2221190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1077218"/>
          </a:xfrm>
          <a:prstGeom prst="rect">
            <a:avLst/>
          </a:prstGeom>
          <a:noFill/>
          <a:ln w="9525" algn="ctr">
            <a:noFill/>
            <a:miter lim="800000"/>
            <a:headEnd/>
            <a:tailEnd/>
          </a:ln>
          <a:effectLst/>
        </p:spPr>
        <p:txBody>
          <a:bodyPr>
            <a:spAutoFit/>
          </a:bodyPr>
          <a:lstStyle/>
          <a:p>
            <a:pPr algn="ctr">
              <a:spcBef>
                <a:spcPts val="0"/>
              </a:spcBef>
              <a:defRPr/>
            </a:pPr>
            <a:r>
              <a:rPr lang="es-CO" sz="3200" b="1" dirty="0">
                <a:latin typeface="Arial Narrow" panose="020B0606020202030204" pitchFamily="34" charset="0"/>
                <a:cs typeface="Arial" panose="020B0604020202020204" pitchFamily="34" charset="0"/>
              </a:rPr>
              <a:t>FORTALEZAS DEL PROCESO DE SERVICIO INTEGRAL AL USUARIO SEGUNDO SEMESTRE DE 2015</a:t>
            </a:r>
          </a:p>
        </p:txBody>
      </p:sp>
      <p:graphicFrame>
        <p:nvGraphicFramePr>
          <p:cNvPr id="2" name="1 Tabla"/>
          <p:cNvGraphicFramePr>
            <a:graphicFrameLocks noGrp="1"/>
          </p:cNvGraphicFramePr>
          <p:nvPr>
            <p:extLst>
              <p:ext uri="{D42A27DB-BD31-4B8C-83A1-F6EECF244321}">
                <p14:modId xmlns:p14="http://schemas.microsoft.com/office/powerpoint/2010/main" val="1557903623"/>
              </p:ext>
            </p:extLst>
          </p:nvPr>
        </p:nvGraphicFramePr>
        <p:xfrm>
          <a:off x="204056" y="1340768"/>
          <a:ext cx="8688424" cy="4464496"/>
        </p:xfrm>
        <a:graphic>
          <a:graphicData uri="http://schemas.openxmlformats.org/drawingml/2006/table">
            <a:tbl>
              <a:tblPr firstRow="1" bandRow="1">
                <a:tableStyleId>{5C22544A-7EE6-4342-B048-85BDC9FD1C3A}</a:tableStyleId>
              </a:tblPr>
              <a:tblGrid>
                <a:gridCol w="4591443"/>
                <a:gridCol w="4096981"/>
              </a:tblGrid>
              <a:tr h="113039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Directrices Ley 1437 de 2011</a:t>
                      </a:r>
                    </a:p>
                    <a:p>
                      <a:pPr marL="0" marR="0" indent="0" algn="ctr" defTabSz="914400" rtl="0" eaLnBrk="1" fontAlgn="auto" latinLnBrk="0" hangingPunct="1">
                        <a:lnSpc>
                          <a:spcPct val="100000"/>
                        </a:lnSpc>
                        <a:spcBef>
                          <a:spcPts val="0"/>
                        </a:spcBef>
                        <a:spcAft>
                          <a:spcPts val="0"/>
                        </a:spcAft>
                        <a:buClrTx/>
                        <a:buSzTx/>
                        <a:buFontTx/>
                        <a:buNone/>
                        <a:tabLst/>
                        <a:defRPr/>
                      </a:pPr>
                      <a:r>
                        <a:rPr lang="es-MX" sz="1800" b="1" i="1" dirty="0" smtClean="0"/>
                        <a:t>Artículo 7º</a:t>
                      </a:r>
                      <a:r>
                        <a:rPr lang="es-MX" sz="1800" b="1" i="1" baseline="0" dirty="0" smtClean="0"/>
                        <a:t> “Deberes de las autoridades en la atención al público”, </a:t>
                      </a:r>
                      <a:r>
                        <a:rPr lang="es-MX" sz="1800" b="1" i="1" dirty="0" smtClean="0"/>
                        <a:t> numeral 8</a:t>
                      </a:r>
                      <a:endParaRPr lang="es-CO" sz="1800" b="1" i="1" dirty="0" smtClean="0"/>
                    </a:p>
                    <a:p>
                      <a:pPr algn="ctr"/>
                      <a:endParaRPr lang="es-CO"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Implementación en la CRA</a:t>
                      </a:r>
                    </a:p>
                    <a:p>
                      <a:pPr algn="ctr"/>
                      <a:endParaRPr lang="es-CO" dirty="0"/>
                    </a:p>
                  </a:txBody>
                  <a:tcPr/>
                </a:tc>
              </a:tr>
              <a:tr h="3275776">
                <a:tc>
                  <a:txBody>
                    <a:bodyPr/>
                    <a:lstStyle/>
                    <a:p>
                      <a:pPr marL="342900" marR="0" lvl="0" indent="-342900" algn="just"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s-CO" sz="1800" b="0" i="1" u="none" strike="noStrike" kern="1200" cap="none" spc="0" normalizeH="0" baseline="0" noProof="0" dirty="0" smtClean="0">
                          <a:ln>
                            <a:noFill/>
                          </a:ln>
                          <a:solidFill>
                            <a:sysClr val="windowText" lastClr="000000"/>
                          </a:solidFill>
                          <a:effectLst/>
                          <a:uLnTx/>
                          <a:uFillTx/>
                          <a:latin typeface="+mn-lt"/>
                          <a:ea typeface="+mn-ea"/>
                          <a:cs typeface="+mn-cs"/>
                        </a:rPr>
                        <a:t>“Adoptar medios tecnológicos para el trámite y resolución de peticiones, y permitir el uso de medios alternativos para quienes no dispongan de aquellos”.</a:t>
                      </a:r>
                    </a:p>
                    <a:p>
                      <a:endParaRPr lang="es-CO" dirty="0" smtClean="0"/>
                    </a:p>
                  </a:txBody>
                  <a:tcPr/>
                </a:tc>
                <a:tc>
                  <a:txBody>
                    <a:bodyPr/>
                    <a:lstStyle/>
                    <a:p>
                      <a:pPr marL="285750" indent="-285750" algn="just">
                        <a:buFont typeface="Arial" panose="020B0604020202020204" pitchFamily="34" charset="0"/>
                        <a:buChar char="•"/>
                      </a:pPr>
                      <a:r>
                        <a:rPr lang="es-CO" baseline="0" dirty="0" smtClean="0"/>
                        <a:t>La entidad cuenta con canales de comunicación para recepcionar y tramitar las PQRSD tales como: presencial y/o correspondencia; telefónico; virtual (página web, correo electrónico, chat); redes sociales como </a:t>
                      </a:r>
                      <a:r>
                        <a:rPr lang="es-CO" baseline="0" dirty="0" err="1" smtClean="0"/>
                        <a:t>facebook</a:t>
                      </a:r>
                      <a:r>
                        <a:rPr lang="es-CO" baseline="0" dirty="0" smtClean="0"/>
                        <a:t>; jornadas de participación; jornadas de divulgación y círculos de regulación.</a:t>
                      </a:r>
                    </a:p>
                    <a:p>
                      <a:pPr marL="0" indent="0" algn="just">
                        <a:buFont typeface="Arial" panose="020B0604020202020204" pitchFamily="34" charset="0"/>
                        <a:buNone/>
                      </a:pPr>
                      <a:endParaRPr lang="es-CO" dirty="0" smtClean="0"/>
                    </a:p>
                  </a:txBody>
                  <a:tcPr/>
                </a:tc>
              </a:tr>
            </a:tbl>
          </a:graphicData>
        </a:graphic>
      </p:graphicFrame>
    </p:spTree>
    <p:extLst>
      <p:ext uri="{BB962C8B-B14F-4D97-AF65-F5344CB8AC3E}">
        <p14:creationId xmlns:p14="http://schemas.microsoft.com/office/powerpoint/2010/main" val="250996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extLst>
              <p:ext uri="{D42A27DB-BD31-4B8C-83A1-F6EECF244321}">
                <p14:modId xmlns:p14="http://schemas.microsoft.com/office/powerpoint/2010/main" val="2091026265"/>
              </p:ext>
            </p:extLst>
          </p:nvPr>
        </p:nvGraphicFramePr>
        <p:xfrm>
          <a:off x="467544" y="476672"/>
          <a:ext cx="8208912" cy="5256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97481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1384995"/>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800" b="1" dirty="0" smtClean="0"/>
              <a:t>OPORTUNIDAD DE MEJORA</a:t>
            </a:r>
          </a:p>
          <a:p>
            <a:pPr algn="ctr"/>
            <a:r>
              <a:rPr lang="es-MX" sz="2800" dirty="0" smtClean="0"/>
              <a:t>No se obtuvo evidencia de la remisión de la copia del traslado al peticionario</a:t>
            </a:r>
            <a:endParaRPr lang="es-CO" sz="2800" dirty="0"/>
          </a:p>
        </p:txBody>
      </p:sp>
      <p:graphicFrame>
        <p:nvGraphicFramePr>
          <p:cNvPr id="7" name="6 Diagrama"/>
          <p:cNvGraphicFramePr/>
          <p:nvPr>
            <p:extLst>
              <p:ext uri="{D42A27DB-BD31-4B8C-83A1-F6EECF244321}">
                <p14:modId xmlns:p14="http://schemas.microsoft.com/office/powerpoint/2010/main" val="3521992706"/>
              </p:ext>
            </p:extLst>
          </p:nvPr>
        </p:nvGraphicFramePr>
        <p:xfrm>
          <a:off x="611560" y="1988840"/>
          <a:ext cx="8136904" cy="3672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2520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17298</TotalTime>
  <Words>1674</Words>
  <Application>Microsoft Office PowerPoint</Application>
  <PresentationFormat>Presentación en pantalla (4:3)</PresentationFormat>
  <Paragraphs>209</Paragraphs>
  <Slides>19</Slides>
  <Notes>6</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Mercadeo básico</dc:title>
  <dc:creator>Preferred Customer</dc:creator>
  <cp:lastModifiedBy>Giovanni Soto Cagua</cp:lastModifiedBy>
  <cp:revision>607</cp:revision>
  <dcterms:created xsi:type="dcterms:W3CDTF">2009-07-03T14:17:45Z</dcterms:created>
  <dcterms:modified xsi:type="dcterms:W3CDTF">2016-05-16T21:07:41Z</dcterms:modified>
</cp:coreProperties>
</file>