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00" r:id="rId2"/>
    <p:sldId id="492" r:id="rId3"/>
    <p:sldId id="629" r:id="rId4"/>
    <p:sldId id="660" r:id="rId5"/>
    <p:sldId id="600" r:id="rId6"/>
    <p:sldId id="587" r:id="rId7"/>
    <p:sldId id="630" r:id="rId8"/>
    <p:sldId id="661" r:id="rId9"/>
    <p:sldId id="662" r:id="rId10"/>
    <p:sldId id="641" r:id="rId11"/>
    <p:sldId id="668" r:id="rId12"/>
    <p:sldId id="667" r:id="rId13"/>
    <p:sldId id="663" r:id="rId14"/>
    <p:sldId id="669" r:id="rId15"/>
    <p:sldId id="664" r:id="rId16"/>
    <p:sldId id="670" r:id="rId17"/>
    <p:sldId id="671" r:id="rId18"/>
    <p:sldId id="672" r:id="rId19"/>
    <p:sldId id="666" r:id="rId20"/>
    <p:sldId id="628" r:id="rId21"/>
    <p:sldId id="528" r:id="rId22"/>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vanni Soto Cagua" initials="GSC" lastIdx="1" clrIdx="0">
    <p:extLst>
      <p:ext uri="{19B8F6BF-5375-455C-9EA6-DF929625EA0E}">
        <p15:presenceInfo xmlns:p15="http://schemas.microsoft.com/office/powerpoint/2012/main" userId="S-1-5-21-3662661018-2918592593-3372715482-5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7842" autoAdjust="0"/>
  </p:normalViewPr>
  <p:slideViewPr>
    <p:cSldViewPr>
      <p:cViewPr varScale="1">
        <p:scale>
          <a:sx n="111" d="100"/>
          <a:sy n="111" d="100"/>
        </p:scale>
        <p:origin x="1398" y="11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Porcentaje de la muestra 50.26%</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Hoja1!$B$1</c:f>
              <c:strCache>
                <c:ptCount val="1"/>
                <c:pt idx="0">
                  <c:v>Porcentaje de la muestra 50.26%</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F12-4FCF-91D8-924DB32DF3AA}"/>
              </c:ext>
            </c:extLst>
          </c:dPt>
          <c:dPt>
            <c:idx val="1"/>
            <c:invertIfNegative val="0"/>
            <c:bubble3D val="0"/>
            <c:spPr>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4F12-4FCF-91D8-924DB32DF3AA}"/>
              </c:ext>
            </c:extLst>
          </c:dPt>
          <c:dLbls>
            <c:dLbl>
              <c:idx val="0"/>
              <c:layout>
                <c:manualLayout>
                  <c:x val="5.6893320097050146E-3"/>
                  <c:y val="0.3124999999999999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F12-4FCF-91D8-924DB32DF3AA}"/>
                </c:ext>
              </c:extLst>
            </c:dLbl>
            <c:dLbl>
              <c:idx val="1"/>
              <c:layout>
                <c:manualLayout>
                  <c:x val="2.8446660048524032E-3"/>
                  <c:y val="0.1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F12-4FCF-91D8-924DB32DF3AA}"/>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Arial" panose="020B0604020202020204" pitchFamily="34" charset="0"/>
                    <a:ea typeface="+mn-ea"/>
                    <a:cs typeface="Arial" panose="020B0604020202020204" pitchFamily="34" charset="0"/>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Valor total de activos</c:v>
                </c:pt>
                <c:pt idx="1">
                  <c:v>Valor de la muestra</c:v>
                </c:pt>
              </c:strCache>
            </c:strRef>
          </c:cat>
          <c:val>
            <c:numRef>
              <c:f>Hoja1!$B$2:$B$3</c:f>
              <c:numCache>
                <c:formatCode>#,##0</c:formatCode>
                <c:ptCount val="2"/>
                <c:pt idx="0">
                  <c:v>2544381270</c:v>
                </c:pt>
                <c:pt idx="1">
                  <c:v>1278896481.3299999</c:v>
                </c:pt>
              </c:numCache>
            </c:numRef>
          </c:val>
          <c:extLst>
            <c:ext xmlns:c16="http://schemas.microsoft.com/office/drawing/2014/chart" uri="{C3380CC4-5D6E-409C-BE32-E72D297353CC}">
              <c16:uniqueId val="{00000000-4F12-4FCF-91D8-924DB32DF3AA}"/>
            </c:ext>
          </c:extLst>
        </c:ser>
        <c:dLbls>
          <c:showLegendKey val="0"/>
          <c:showVal val="0"/>
          <c:showCatName val="0"/>
          <c:showSerName val="0"/>
          <c:showPercent val="0"/>
          <c:showBubbleSize val="0"/>
        </c:dLbls>
        <c:gapWidth val="150"/>
        <c:axId val="210044864"/>
        <c:axId val="210045280"/>
      </c:barChart>
      <c:catAx>
        <c:axId val="210044864"/>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10045280"/>
        <c:crosses val="autoZero"/>
        <c:auto val="1"/>
        <c:lblAlgn val="ctr"/>
        <c:lblOffset val="100"/>
        <c:noMultiLvlLbl val="0"/>
      </c:catAx>
      <c:valAx>
        <c:axId val="210045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10044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90887930014946E-2"/>
          <c:y val="2.3541036319180055E-2"/>
          <c:w val="0.94206344904329631"/>
          <c:h val="0.80759623389608948"/>
        </c:manualLayout>
      </c:layout>
      <c:barChart>
        <c:barDir val="col"/>
        <c:grouping val="clustered"/>
        <c:varyColors val="0"/>
        <c:ser>
          <c:idx val="0"/>
          <c:order val="0"/>
          <c:tx>
            <c:strRef>
              <c:f>Hoja1!$B$1</c:f>
              <c:strCache>
                <c:ptCount val="1"/>
                <c:pt idx="0">
                  <c:v>Valores verificados</c:v>
                </c:pt>
              </c:strCache>
            </c:strRef>
          </c:tx>
          <c:spPr>
            <a:solidFill>
              <a:schemeClr val="accent1"/>
            </a:solidFill>
            <a:ln>
              <a:solidFill>
                <a:schemeClr val="tx1"/>
              </a:solidFill>
            </a:ln>
            <a:effectLst>
              <a:innerShdw blurRad="63500" dist="50800" dir="13500000">
                <a:prstClr val="black">
                  <a:alpha val="50000"/>
                </a:prstClr>
              </a:innerShdw>
            </a:effectLst>
            <a:scene3d>
              <a:camera prst="orthographicFront"/>
              <a:lightRig rig="threePt" dir="t"/>
            </a:scene3d>
            <a:sp3d>
              <a:bevelT w="139700" h="139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Muebles y enseres</c:v>
                </c:pt>
                <c:pt idx="1">
                  <c:v>Equipos y máquinas de oficina</c:v>
                </c:pt>
                <c:pt idx="2">
                  <c:v>Equipos de comunicación</c:v>
                </c:pt>
                <c:pt idx="3">
                  <c:v>Equipos de cómputo</c:v>
                </c:pt>
              </c:strCache>
            </c:strRef>
          </c:cat>
          <c:val>
            <c:numRef>
              <c:f>Hoja1!$B$2:$B$5</c:f>
              <c:numCache>
                <c:formatCode>#,##0</c:formatCode>
                <c:ptCount val="4"/>
                <c:pt idx="0">
                  <c:v>310112744</c:v>
                </c:pt>
                <c:pt idx="1">
                  <c:v>168397305.44999999</c:v>
                </c:pt>
                <c:pt idx="2">
                  <c:v>135318331</c:v>
                </c:pt>
                <c:pt idx="3">
                  <c:v>665068101</c:v>
                </c:pt>
              </c:numCache>
            </c:numRef>
          </c:val>
          <c:extLst>
            <c:ext xmlns:c16="http://schemas.microsoft.com/office/drawing/2014/chart" uri="{C3380CC4-5D6E-409C-BE32-E72D297353CC}">
              <c16:uniqueId val="{00000000-78C8-428A-87BB-C0FAF0DFD04A}"/>
            </c:ext>
          </c:extLst>
        </c:ser>
        <c:ser>
          <c:idx val="1"/>
          <c:order val="1"/>
          <c:tx>
            <c:strRef>
              <c:f>Hoja1!$C$1</c:f>
              <c:strCache>
                <c:ptCount val="1"/>
                <c:pt idx="0">
                  <c:v>Faltantes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Muebles y enseres</c:v>
                </c:pt>
                <c:pt idx="1">
                  <c:v>Equipos y máquinas de oficina</c:v>
                </c:pt>
                <c:pt idx="2">
                  <c:v>Equipos de comunicación</c:v>
                </c:pt>
                <c:pt idx="3">
                  <c:v>Equipos de cómputo</c:v>
                </c:pt>
              </c:strCache>
            </c:strRef>
          </c:cat>
          <c:val>
            <c:numRef>
              <c:f>Hoja1!$C$2:$C$5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A90B-458A-B2B2-660CA01802F6}"/>
            </c:ext>
          </c:extLst>
        </c:ser>
        <c:dLbls>
          <c:showLegendKey val="0"/>
          <c:showVal val="0"/>
          <c:showCatName val="0"/>
          <c:showSerName val="0"/>
          <c:showPercent val="0"/>
          <c:showBubbleSize val="0"/>
        </c:dLbls>
        <c:gapWidth val="219"/>
        <c:overlap val="-27"/>
        <c:axId val="1021240815"/>
        <c:axId val="1021254959"/>
      </c:barChart>
      <c:catAx>
        <c:axId val="102124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54959"/>
        <c:crosses val="autoZero"/>
        <c:auto val="1"/>
        <c:lblAlgn val="ctr"/>
        <c:lblOffset val="100"/>
        <c:noMultiLvlLbl val="0"/>
      </c:catAx>
      <c:valAx>
        <c:axId val="10212549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40815"/>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S"/>
          </a:p>
        </c:txPr>
      </c:legendEntry>
      <c:layout>
        <c:manualLayout>
          <c:xMode val="edge"/>
          <c:yMode val="edge"/>
          <c:x val="0.34430515784984467"/>
          <c:y val="0.15929053691889977"/>
          <c:w val="0.24321827144654179"/>
          <c:h val="9.191339851127652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Porcentaje de la muestra 62%</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stacked"/>
        <c:varyColors val="0"/>
        <c:ser>
          <c:idx val="0"/>
          <c:order val="0"/>
          <c:tx>
            <c:strRef>
              <c:f>Hoja1!$B$1</c:f>
              <c:strCache>
                <c:ptCount val="1"/>
                <c:pt idx="0">
                  <c:v>Porcentaje de la muestra 62%</c:v>
                </c:pt>
              </c:strCache>
            </c:strRef>
          </c:tx>
          <c:spPr>
            <a:solidFill>
              <a:schemeClr val="tx2">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chemeClr val="accent6">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9ED9-4415-AE80-C95EE89D849E}"/>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Arial" panose="020B0604020202020204" pitchFamily="34" charset="0"/>
                    <a:ea typeface="+mn-ea"/>
                    <a:cs typeface="Arial" panose="020B0604020202020204" pitchFamily="34" charset="0"/>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Valor total bienes de consumo</c:v>
                </c:pt>
                <c:pt idx="1">
                  <c:v>Valor de la muestra</c:v>
                </c:pt>
              </c:strCache>
            </c:strRef>
          </c:cat>
          <c:val>
            <c:numRef>
              <c:f>Hoja1!$B$2:$B$3</c:f>
              <c:numCache>
                <c:formatCode>#,##0</c:formatCode>
                <c:ptCount val="2"/>
                <c:pt idx="0">
                  <c:v>62313806.630000003</c:v>
                </c:pt>
                <c:pt idx="1">
                  <c:v>38498670.710000001</c:v>
                </c:pt>
              </c:numCache>
            </c:numRef>
          </c:val>
          <c:extLst>
            <c:ext xmlns:c16="http://schemas.microsoft.com/office/drawing/2014/chart" uri="{C3380CC4-5D6E-409C-BE32-E72D297353CC}">
              <c16:uniqueId val="{00000000-4F12-4FCF-91D8-924DB32DF3AA}"/>
            </c:ext>
          </c:extLst>
        </c:ser>
        <c:dLbls>
          <c:showLegendKey val="0"/>
          <c:showVal val="0"/>
          <c:showCatName val="0"/>
          <c:showSerName val="0"/>
          <c:showPercent val="0"/>
          <c:showBubbleSize val="0"/>
        </c:dLbls>
        <c:gapWidth val="150"/>
        <c:overlap val="100"/>
        <c:axId val="210044864"/>
        <c:axId val="210045280"/>
      </c:barChart>
      <c:catAx>
        <c:axId val="210044864"/>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10045280"/>
        <c:crosses val="autoZero"/>
        <c:auto val="1"/>
        <c:lblAlgn val="ctr"/>
        <c:lblOffset val="100"/>
        <c:noMultiLvlLbl val="0"/>
      </c:catAx>
      <c:valAx>
        <c:axId val="210045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10044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90887930014946E-2"/>
          <c:y val="2.3541036319180055E-2"/>
          <c:w val="0.94206344904329631"/>
          <c:h val="0.76416088448084896"/>
        </c:manualLayout>
      </c:layout>
      <c:barChart>
        <c:barDir val="col"/>
        <c:grouping val="clustered"/>
        <c:varyColors val="0"/>
        <c:ser>
          <c:idx val="0"/>
          <c:order val="0"/>
          <c:tx>
            <c:strRef>
              <c:f>Hoja1!$B$1</c:f>
              <c:strCache>
                <c:ptCount val="1"/>
                <c:pt idx="0">
                  <c:v>Valores verificados</c:v>
                </c:pt>
              </c:strCache>
            </c:strRef>
          </c:tx>
          <c:spPr>
            <a:solidFill>
              <a:schemeClr val="accent1"/>
            </a:solidFill>
            <a:ln>
              <a:solidFill>
                <a:schemeClr val="tx1"/>
              </a:solidFill>
            </a:ln>
            <a:effectLst>
              <a:innerShdw blurRad="63500" dist="50800" dir="13500000">
                <a:prstClr val="black">
                  <a:alpha val="50000"/>
                </a:prstClr>
              </a:innerShdw>
            </a:effectLst>
            <a:scene3d>
              <a:camera prst="orthographicFront"/>
              <a:lightRig rig="threePt" dir="t"/>
            </a:scene3d>
            <a:sp3d>
              <a:bevelT w="139700" h="139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Bienes de consumo</c:v>
                </c:pt>
              </c:strCache>
            </c:strRef>
          </c:cat>
          <c:val>
            <c:numRef>
              <c:f>Hoja1!$B$2</c:f>
              <c:numCache>
                <c:formatCode>#,##0</c:formatCode>
                <c:ptCount val="1"/>
                <c:pt idx="0">
                  <c:v>38498670.710000001</c:v>
                </c:pt>
              </c:numCache>
            </c:numRef>
          </c:val>
          <c:extLst>
            <c:ext xmlns:c16="http://schemas.microsoft.com/office/drawing/2014/chart" uri="{C3380CC4-5D6E-409C-BE32-E72D297353CC}">
              <c16:uniqueId val="{00000000-78C8-428A-87BB-C0FAF0DFD04A}"/>
            </c:ext>
          </c:extLst>
        </c:ser>
        <c:ser>
          <c:idx val="1"/>
          <c:order val="1"/>
          <c:tx>
            <c:strRef>
              <c:f>Hoja1!$C$1</c:f>
              <c:strCache>
                <c:ptCount val="1"/>
                <c:pt idx="0">
                  <c:v>Faltantes</c:v>
                </c:pt>
              </c:strCache>
            </c:strRef>
          </c:tx>
          <c:spPr>
            <a:solidFill>
              <a:schemeClr val="accent2"/>
            </a:solidFill>
            <a:ln>
              <a:noFill/>
            </a:ln>
            <a:effectLst/>
          </c:spPr>
          <c:invertIfNegative val="0"/>
          <c:cat>
            <c:strRef>
              <c:f>Hoja1!$A$2</c:f>
              <c:strCache>
                <c:ptCount val="1"/>
                <c:pt idx="0">
                  <c:v>Bienes de consumo</c:v>
                </c:pt>
              </c:strCache>
            </c:strRef>
          </c:cat>
          <c:val>
            <c:numRef>
              <c:f>Hoja1!$C$2</c:f>
              <c:numCache>
                <c:formatCode>General</c:formatCode>
                <c:ptCount val="1"/>
                <c:pt idx="0">
                  <c:v>0</c:v>
                </c:pt>
              </c:numCache>
            </c:numRef>
          </c:val>
          <c:extLst>
            <c:ext xmlns:c16="http://schemas.microsoft.com/office/drawing/2014/chart" uri="{C3380CC4-5D6E-409C-BE32-E72D297353CC}">
              <c16:uniqueId val="{00000002-A90B-458A-B2B2-660CA01802F6}"/>
            </c:ext>
          </c:extLst>
        </c:ser>
        <c:dLbls>
          <c:showLegendKey val="0"/>
          <c:showVal val="0"/>
          <c:showCatName val="0"/>
          <c:showSerName val="0"/>
          <c:showPercent val="0"/>
          <c:showBubbleSize val="0"/>
        </c:dLbls>
        <c:gapWidth val="219"/>
        <c:overlap val="-27"/>
        <c:axId val="1021240815"/>
        <c:axId val="1021254959"/>
      </c:barChart>
      <c:catAx>
        <c:axId val="102124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54959"/>
        <c:crosses val="autoZero"/>
        <c:auto val="1"/>
        <c:lblAlgn val="ctr"/>
        <c:lblOffset val="100"/>
        <c:noMultiLvlLbl val="0"/>
      </c:catAx>
      <c:valAx>
        <c:axId val="10212549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40815"/>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S"/>
          </a:p>
        </c:txPr>
      </c:legendEntry>
      <c:layout>
        <c:manualLayout>
          <c:xMode val="edge"/>
          <c:yMode val="edge"/>
          <c:x val="0.74540306453404825"/>
          <c:y val="0.13299570487975132"/>
          <c:w val="0.24321827144654179"/>
          <c:h val="0.1415608630207757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EAE452-4797-4B2D-819E-B23A5FCEB5C8}"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s-CO"/>
        </a:p>
      </dgm:t>
    </dgm:pt>
    <dgm:pt modelId="{0329AF3A-2857-4BF2-8A0B-196B122820B5}" type="pres">
      <dgm:prSet presAssocID="{0DEAE452-4797-4B2D-819E-B23A5FCEB5C8}" presName="cycle" presStyleCnt="0">
        <dgm:presLayoutVars>
          <dgm:chMax val="1"/>
          <dgm:dir/>
          <dgm:animLvl val="ctr"/>
          <dgm:resizeHandles val="exact"/>
        </dgm:presLayoutVars>
      </dgm:prSet>
      <dgm:spPr/>
      <dgm:t>
        <a:bodyPr/>
        <a:lstStyle/>
        <a:p>
          <a:endParaRPr lang="es-CO"/>
        </a:p>
      </dgm:t>
    </dgm:pt>
  </dgm:ptLst>
  <dgm:cxnLst>
    <dgm:cxn modelId="{6514B57A-1328-4BBD-A655-709D13066DD2}" type="presOf" srcId="{0DEAE452-4797-4B2D-819E-B23A5FCEB5C8}" destId="{0329AF3A-2857-4BF2-8A0B-196B122820B5}" srcOrd="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6BC9D1-1964-44DB-903C-60D37A0192F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F8E6C2DA-D802-4829-A7B0-E032B2056D99}">
      <dgm:prSet phldrT="[Texto]" custT="1"/>
      <dgm:spPr>
        <a:solidFill>
          <a:schemeClr val="accent1">
            <a:lumMod val="75000"/>
          </a:schemeClr>
        </a:solidFill>
      </dgm:spPr>
      <dgm:t>
        <a:bodyPr/>
        <a:lstStyle/>
        <a:p>
          <a:pPr algn="just"/>
          <a:r>
            <a:rPr lang="es-CO" sz="1600" dirty="0" smtClean="0">
              <a:latin typeface="Arial" panose="020B0604020202020204" pitchFamily="34" charset="0"/>
              <a:cs typeface="Arial" panose="020B0604020202020204" pitchFamily="34" charset="0"/>
            </a:rPr>
            <a:t>Se cuenta con un sistema de información denominado TRIDENT, en el cual se controlan y registran individualmente los bienes adquiridos por la UAE-CRA. </a:t>
          </a:r>
          <a:endParaRPr lang="es-ES" sz="1600" dirty="0">
            <a:latin typeface="Arial" panose="020B0604020202020204" pitchFamily="34" charset="0"/>
            <a:cs typeface="Arial" panose="020B0604020202020204" pitchFamily="34" charset="0"/>
          </a:endParaRPr>
        </a:p>
      </dgm:t>
    </dgm:pt>
    <dgm:pt modelId="{C05F08AD-3356-444A-BAF1-D420F44E5339}" type="parTrans" cxnId="{18006D9C-497D-4DEB-A402-43FF97413F9F}">
      <dgm:prSet/>
      <dgm:spPr/>
      <dgm:t>
        <a:bodyPr/>
        <a:lstStyle/>
        <a:p>
          <a:endParaRPr lang="es-ES"/>
        </a:p>
      </dgm:t>
    </dgm:pt>
    <dgm:pt modelId="{19013A7D-3039-4481-BD30-0A584F18E815}" type="sibTrans" cxnId="{18006D9C-497D-4DEB-A402-43FF97413F9F}">
      <dgm:prSet/>
      <dgm:spPr/>
      <dgm:t>
        <a:bodyPr/>
        <a:lstStyle/>
        <a:p>
          <a:endParaRPr lang="es-ES"/>
        </a:p>
      </dgm:t>
    </dgm:pt>
    <dgm:pt modelId="{8F7AA371-BC83-48A7-BBA6-DA42907191F9}">
      <dgm:prSet phldrT="[Texto]" custT="1"/>
      <dgm:spPr>
        <a:solidFill>
          <a:schemeClr val="tx2">
            <a:lumMod val="75000"/>
          </a:schemeClr>
        </a:solidFill>
      </dgm:spPr>
      <dgm:t>
        <a:bodyPr/>
        <a:lstStyle/>
        <a:p>
          <a:pPr algn="just"/>
          <a:r>
            <a:rPr lang="es-CO" sz="1600" dirty="0" smtClean="0">
              <a:latin typeface="Arial" panose="020B0604020202020204" pitchFamily="34" charset="0"/>
              <a:cs typeface="Arial" panose="020B0604020202020204" pitchFamily="34" charset="0"/>
            </a:rPr>
            <a:t>Los bienes se encuentran clasificados por grupos y series, inventariados con código de barras y números adheridos a cada bien, lo cual facilita la identificación de cada uno de ellos.</a:t>
          </a:r>
          <a:endParaRPr lang="es-ES" sz="1600" dirty="0">
            <a:latin typeface="Arial" panose="020B0604020202020204" pitchFamily="34" charset="0"/>
            <a:cs typeface="Arial" panose="020B0604020202020204" pitchFamily="34" charset="0"/>
          </a:endParaRPr>
        </a:p>
      </dgm:t>
    </dgm:pt>
    <dgm:pt modelId="{6D3A6942-B5F8-4C2C-BAB3-3555E6490EBA}" type="parTrans" cxnId="{E5071152-D1D7-453F-907E-BCA94B450CF1}">
      <dgm:prSet/>
      <dgm:spPr/>
      <dgm:t>
        <a:bodyPr/>
        <a:lstStyle/>
        <a:p>
          <a:endParaRPr lang="es-ES"/>
        </a:p>
      </dgm:t>
    </dgm:pt>
    <dgm:pt modelId="{7EC707F5-E00B-493D-829B-F00A0CE2A07E}" type="sibTrans" cxnId="{E5071152-D1D7-453F-907E-BCA94B450CF1}">
      <dgm:prSet/>
      <dgm:spPr/>
      <dgm:t>
        <a:bodyPr/>
        <a:lstStyle/>
        <a:p>
          <a:endParaRPr lang="es-ES"/>
        </a:p>
      </dgm:t>
    </dgm:pt>
    <dgm:pt modelId="{B3BE1286-5E79-401C-B795-87D95D0AF08C}">
      <dgm:prSet phldrT="[Texto]" custT="1"/>
      <dgm:spPr>
        <a:solidFill>
          <a:schemeClr val="tx2">
            <a:lumMod val="50000"/>
          </a:schemeClr>
        </a:solidFill>
      </dgm:spPr>
      <dgm:t>
        <a:bodyPr/>
        <a:lstStyle/>
        <a:p>
          <a:pPr algn="just"/>
          <a:r>
            <a:rPr lang="es-CO" sz="1600" dirty="0" smtClean="0">
              <a:latin typeface="Arial" panose="020B0604020202020204" pitchFamily="34" charset="0"/>
              <a:cs typeface="Arial" panose="020B0604020202020204" pitchFamily="34" charset="0"/>
            </a:rPr>
            <a:t>Conforme a la toma física practicada a la muestra de auditoría seleccionada de los bienes muebles y de consumo de propiedad de la UAE-CRA, se evidencia un adecuado control de las existencias por parte de los funcionarios encargados del almacén, en la medida que no se evidenciaron faltantes en la verificación practicada.</a:t>
          </a:r>
          <a:endParaRPr lang="es-ES" sz="1600" dirty="0">
            <a:latin typeface="Arial" panose="020B0604020202020204" pitchFamily="34" charset="0"/>
            <a:cs typeface="Arial" panose="020B0604020202020204" pitchFamily="34" charset="0"/>
          </a:endParaRPr>
        </a:p>
      </dgm:t>
    </dgm:pt>
    <dgm:pt modelId="{9C2944B1-8C24-4198-B26E-2B886AF03797}" type="sibTrans" cxnId="{39CAB9C4-1363-43D0-B8E5-AF10B354C131}">
      <dgm:prSet/>
      <dgm:spPr/>
      <dgm:t>
        <a:bodyPr/>
        <a:lstStyle/>
        <a:p>
          <a:endParaRPr lang="es-ES"/>
        </a:p>
      </dgm:t>
    </dgm:pt>
    <dgm:pt modelId="{3CEC1541-A0DF-47A4-A6DB-AC518FC62174}" type="parTrans" cxnId="{39CAB9C4-1363-43D0-B8E5-AF10B354C131}">
      <dgm:prSet/>
      <dgm:spPr/>
      <dgm:t>
        <a:bodyPr/>
        <a:lstStyle/>
        <a:p>
          <a:endParaRPr lang="es-ES"/>
        </a:p>
      </dgm:t>
    </dgm:pt>
    <dgm:pt modelId="{261E71F7-419A-4E45-AA05-4248B6442A7F}" type="pres">
      <dgm:prSet presAssocID="{1B6BC9D1-1964-44DB-903C-60D37A0192F5}" presName="linear" presStyleCnt="0">
        <dgm:presLayoutVars>
          <dgm:dir/>
          <dgm:animLvl val="lvl"/>
          <dgm:resizeHandles val="exact"/>
        </dgm:presLayoutVars>
      </dgm:prSet>
      <dgm:spPr/>
      <dgm:t>
        <a:bodyPr/>
        <a:lstStyle/>
        <a:p>
          <a:endParaRPr lang="es-ES"/>
        </a:p>
      </dgm:t>
    </dgm:pt>
    <dgm:pt modelId="{B6BC46BB-A952-42E3-8BAF-6530F36EB01D}" type="pres">
      <dgm:prSet presAssocID="{F8E6C2DA-D802-4829-A7B0-E032B2056D99}" presName="parentLin" presStyleCnt="0"/>
      <dgm:spPr/>
    </dgm:pt>
    <dgm:pt modelId="{6725E6B7-CF09-45AC-87B4-16E31666208E}" type="pres">
      <dgm:prSet presAssocID="{F8E6C2DA-D802-4829-A7B0-E032B2056D99}" presName="parentLeftMargin" presStyleLbl="node1" presStyleIdx="0" presStyleCnt="3"/>
      <dgm:spPr/>
      <dgm:t>
        <a:bodyPr/>
        <a:lstStyle/>
        <a:p>
          <a:endParaRPr lang="es-ES"/>
        </a:p>
      </dgm:t>
    </dgm:pt>
    <dgm:pt modelId="{314E9BF9-46EA-4E56-8655-872B2FA72A85}" type="pres">
      <dgm:prSet presAssocID="{F8E6C2DA-D802-4829-A7B0-E032B2056D99}" presName="parentText" presStyleLbl="node1" presStyleIdx="0" presStyleCnt="3" custScaleY="140477">
        <dgm:presLayoutVars>
          <dgm:chMax val="0"/>
          <dgm:bulletEnabled val="1"/>
        </dgm:presLayoutVars>
      </dgm:prSet>
      <dgm:spPr/>
      <dgm:t>
        <a:bodyPr/>
        <a:lstStyle/>
        <a:p>
          <a:endParaRPr lang="es-ES"/>
        </a:p>
      </dgm:t>
    </dgm:pt>
    <dgm:pt modelId="{A6E55841-3221-4DD5-BAD5-CF21B5C50CF5}" type="pres">
      <dgm:prSet presAssocID="{F8E6C2DA-D802-4829-A7B0-E032B2056D99}" presName="negativeSpace" presStyleCnt="0"/>
      <dgm:spPr/>
    </dgm:pt>
    <dgm:pt modelId="{574E1067-92E6-4897-A35E-5BADC6AB4EAD}" type="pres">
      <dgm:prSet presAssocID="{F8E6C2DA-D802-4829-A7B0-E032B2056D99}" presName="childText" presStyleLbl="conFgAcc1" presStyleIdx="0" presStyleCnt="3">
        <dgm:presLayoutVars>
          <dgm:bulletEnabled val="1"/>
        </dgm:presLayoutVars>
      </dgm:prSet>
      <dgm:spPr/>
    </dgm:pt>
    <dgm:pt modelId="{C171E4DA-2B32-47B7-9943-DCE92DACCF3C}" type="pres">
      <dgm:prSet presAssocID="{19013A7D-3039-4481-BD30-0A584F18E815}" presName="spaceBetweenRectangles" presStyleCnt="0"/>
      <dgm:spPr/>
    </dgm:pt>
    <dgm:pt modelId="{18218949-2776-48CF-A253-1814CC56D799}" type="pres">
      <dgm:prSet presAssocID="{8F7AA371-BC83-48A7-BBA6-DA42907191F9}" presName="parentLin" presStyleCnt="0"/>
      <dgm:spPr/>
    </dgm:pt>
    <dgm:pt modelId="{08C4DED3-0FB6-4588-B4D1-690928152BAA}" type="pres">
      <dgm:prSet presAssocID="{8F7AA371-BC83-48A7-BBA6-DA42907191F9}" presName="parentLeftMargin" presStyleLbl="node1" presStyleIdx="0" presStyleCnt="3"/>
      <dgm:spPr/>
      <dgm:t>
        <a:bodyPr/>
        <a:lstStyle/>
        <a:p>
          <a:endParaRPr lang="es-ES"/>
        </a:p>
      </dgm:t>
    </dgm:pt>
    <dgm:pt modelId="{B09909EE-8358-416F-940D-661E5A8A6472}" type="pres">
      <dgm:prSet presAssocID="{8F7AA371-BC83-48A7-BBA6-DA42907191F9}" presName="parentText" presStyleLbl="node1" presStyleIdx="1" presStyleCnt="3" custScaleY="144925">
        <dgm:presLayoutVars>
          <dgm:chMax val="0"/>
          <dgm:bulletEnabled val="1"/>
        </dgm:presLayoutVars>
      </dgm:prSet>
      <dgm:spPr/>
      <dgm:t>
        <a:bodyPr/>
        <a:lstStyle/>
        <a:p>
          <a:endParaRPr lang="es-ES"/>
        </a:p>
      </dgm:t>
    </dgm:pt>
    <dgm:pt modelId="{B01E60DD-8777-4E3F-9DDB-524C9AE328E4}" type="pres">
      <dgm:prSet presAssocID="{8F7AA371-BC83-48A7-BBA6-DA42907191F9}" presName="negativeSpace" presStyleCnt="0"/>
      <dgm:spPr/>
    </dgm:pt>
    <dgm:pt modelId="{9C12B8D5-FA14-47D1-A8C9-C5A5C4B1B681}" type="pres">
      <dgm:prSet presAssocID="{8F7AA371-BC83-48A7-BBA6-DA42907191F9}" presName="childText" presStyleLbl="conFgAcc1" presStyleIdx="1" presStyleCnt="3">
        <dgm:presLayoutVars>
          <dgm:bulletEnabled val="1"/>
        </dgm:presLayoutVars>
      </dgm:prSet>
      <dgm:spPr/>
    </dgm:pt>
    <dgm:pt modelId="{49A837A5-5920-490D-909C-F6A0C3226F5C}" type="pres">
      <dgm:prSet presAssocID="{7EC707F5-E00B-493D-829B-F00A0CE2A07E}" presName="spaceBetweenRectangles" presStyleCnt="0"/>
      <dgm:spPr/>
    </dgm:pt>
    <dgm:pt modelId="{4718E6D6-8471-4962-A573-991611544D00}" type="pres">
      <dgm:prSet presAssocID="{B3BE1286-5E79-401C-B795-87D95D0AF08C}" presName="parentLin" presStyleCnt="0"/>
      <dgm:spPr/>
    </dgm:pt>
    <dgm:pt modelId="{207F5331-0F2C-4EA3-BEBE-AB71BBF53FDD}" type="pres">
      <dgm:prSet presAssocID="{B3BE1286-5E79-401C-B795-87D95D0AF08C}" presName="parentLeftMargin" presStyleLbl="node1" presStyleIdx="1" presStyleCnt="3"/>
      <dgm:spPr/>
      <dgm:t>
        <a:bodyPr/>
        <a:lstStyle/>
        <a:p>
          <a:endParaRPr lang="es-ES"/>
        </a:p>
      </dgm:t>
    </dgm:pt>
    <dgm:pt modelId="{A5FB9F5E-6F12-417E-84E0-090394CC601D}" type="pres">
      <dgm:prSet presAssocID="{B3BE1286-5E79-401C-B795-87D95D0AF08C}" presName="parentText" presStyleLbl="node1" presStyleIdx="2" presStyleCnt="3" custScaleX="104720" custScaleY="187423">
        <dgm:presLayoutVars>
          <dgm:chMax val="0"/>
          <dgm:bulletEnabled val="1"/>
        </dgm:presLayoutVars>
      </dgm:prSet>
      <dgm:spPr/>
      <dgm:t>
        <a:bodyPr/>
        <a:lstStyle/>
        <a:p>
          <a:endParaRPr lang="es-ES"/>
        </a:p>
      </dgm:t>
    </dgm:pt>
    <dgm:pt modelId="{BDF2C9AD-8385-48B0-9F29-0178A1D87C11}" type="pres">
      <dgm:prSet presAssocID="{B3BE1286-5E79-401C-B795-87D95D0AF08C}" presName="negativeSpace" presStyleCnt="0"/>
      <dgm:spPr/>
    </dgm:pt>
    <dgm:pt modelId="{530C422B-44D9-41FC-A553-28EAC6E8CC49}" type="pres">
      <dgm:prSet presAssocID="{B3BE1286-5E79-401C-B795-87D95D0AF08C}" presName="childText" presStyleLbl="conFgAcc1" presStyleIdx="2" presStyleCnt="3">
        <dgm:presLayoutVars>
          <dgm:bulletEnabled val="1"/>
        </dgm:presLayoutVars>
      </dgm:prSet>
      <dgm:spPr/>
    </dgm:pt>
  </dgm:ptLst>
  <dgm:cxnLst>
    <dgm:cxn modelId="{8E9C0257-3B6B-4F05-844B-A207EA8FD807}" type="presOf" srcId="{F8E6C2DA-D802-4829-A7B0-E032B2056D99}" destId="{314E9BF9-46EA-4E56-8655-872B2FA72A85}" srcOrd="1" destOrd="0" presId="urn:microsoft.com/office/officeart/2005/8/layout/list1"/>
    <dgm:cxn modelId="{18006D9C-497D-4DEB-A402-43FF97413F9F}" srcId="{1B6BC9D1-1964-44DB-903C-60D37A0192F5}" destId="{F8E6C2DA-D802-4829-A7B0-E032B2056D99}" srcOrd="0" destOrd="0" parTransId="{C05F08AD-3356-444A-BAF1-D420F44E5339}" sibTransId="{19013A7D-3039-4481-BD30-0A584F18E815}"/>
    <dgm:cxn modelId="{39CAB9C4-1363-43D0-B8E5-AF10B354C131}" srcId="{1B6BC9D1-1964-44DB-903C-60D37A0192F5}" destId="{B3BE1286-5E79-401C-B795-87D95D0AF08C}" srcOrd="2" destOrd="0" parTransId="{3CEC1541-A0DF-47A4-A6DB-AC518FC62174}" sibTransId="{9C2944B1-8C24-4198-B26E-2B886AF03797}"/>
    <dgm:cxn modelId="{73444A9E-8008-4BE3-9B70-24D51887493A}" type="presOf" srcId="{B3BE1286-5E79-401C-B795-87D95D0AF08C}" destId="{A5FB9F5E-6F12-417E-84E0-090394CC601D}" srcOrd="1" destOrd="0" presId="urn:microsoft.com/office/officeart/2005/8/layout/list1"/>
    <dgm:cxn modelId="{E5071152-D1D7-453F-907E-BCA94B450CF1}" srcId="{1B6BC9D1-1964-44DB-903C-60D37A0192F5}" destId="{8F7AA371-BC83-48A7-BBA6-DA42907191F9}" srcOrd="1" destOrd="0" parTransId="{6D3A6942-B5F8-4C2C-BAB3-3555E6490EBA}" sibTransId="{7EC707F5-E00B-493D-829B-F00A0CE2A07E}"/>
    <dgm:cxn modelId="{E7441A5B-D853-436C-A4B2-3852AA2F7ED7}" type="presOf" srcId="{8F7AA371-BC83-48A7-BBA6-DA42907191F9}" destId="{B09909EE-8358-416F-940D-661E5A8A6472}" srcOrd="1" destOrd="0" presId="urn:microsoft.com/office/officeart/2005/8/layout/list1"/>
    <dgm:cxn modelId="{39D134A7-7A20-4BB5-B97F-12BC929F6EB9}" type="presOf" srcId="{1B6BC9D1-1964-44DB-903C-60D37A0192F5}" destId="{261E71F7-419A-4E45-AA05-4248B6442A7F}" srcOrd="0" destOrd="0" presId="urn:microsoft.com/office/officeart/2005/8/layout/list1"/>
    <dgm:cxn modelId="{3A258086-0A3E-4DCB-B141-668FE1382A19}" type="presOf" srcId="{F8E6C2DA-D802-4829-A7B0-E032B2056D99}" destId="{6725E6B7-CF09-45AC-87B4-16E31666208E}" srcOrd="0" destOrd="0" presId="urn:microsoft.com/office/officeart/2005/8/layout/list1"/>
    <dgm:cxn modelId="{B0CB0CB6-4246-4A63-BB83-A772C9D27602}" type="presOf" srcId="{8F7AA371-BC83-48A7-BBA6-DA42907191F9}" destId="{08C4DED3-0FB6-4588-B4D1-690928152BAA}" srcOrd="0" destOrd="0" presId="urn:microsoft.com/office/officeart/2005/8/layout/list1"/>
    <dgm:cxn modelId="{7C0E072D-3989-451A-B02C-5EFCA6ABC280}" type="presOf" srcId="{B3BE1286-5E79-401C-B795-87D95D0AF08C}" destId="{207F5331-0F2C-4EA3-BEBE-AB71BBF53FDD}" srcOrd="0" destOrd="0" presId="urn:microsoft.com/office/officeart/2005/8/layout/list1"/>
    <dgm:cxn modelId="{267CD596-8321-41A3-82F3-DA17675E0FB4}" type="presParOf" srcId="{261E71F7-419A-4E45-AA05-4248B6442A7F}" destId="{B6BC46BB-A952-42E3-8BAF-6530F36EB01D}" srcOrd="0" destOrd="0" presId="urn:microsoft.com/office/officeart/2005/8/layout/list1"/>
    <dgm:cxn modelId="{1C96664D-F3D8-43DC-8F33-9BBD3A2F8281}" type="presParOf" srcId="{B6BC46BB-A952-42E3-8BAF-6530F36EB01D}" destId="{6725E6B7-CF09-45AC-87B4-16E31666208E}" srcOrd="0" destOrd="0" presId="urn:microsoft.com/office/officeart/2005/8/layout/list1"/>
    <dgm:cxn modelId="{9D17ECDC-FF1B-4D9E-8B0C-05814A943913}" type="presParOf" srcId="{B6BC46BB-A952-42E3-8BAF-6530F36EB01D}" destId="{314E9BF9-46EA-4E56-8655-872B2FA72A85}" srcOrd="1" destOrd="0" presId="urn:microsoft.com/office/officeart/2005/8/layout/list1"/>
    <dgm:cxn modelId="{CA663BF8-5F1D-4448-976D-AFAB4173FB5D}" type="presParOf" srcId="{261E71F7-419A-4E45-AA05-4248B6442A7F}" destId="{A6E55841-3221-4DD5-BAD5-CF21B5C50CF5}" srcOrd="1" destOrd="0" presId="urn:microsoft.com/office/officeart/2005/8/layout/list1"/>
    <dgm:cxn modelId="{2C6CC176-117C-4571-940B-62C8F23799CA}" type="presParOf" srcId="{261E71F7-419A-4E45-AA05-4248B6442A7F}" destId="{574E1067-92E6-4897-A35E-5BADC6AB4EAD}" srcOrd="2" destOrd="0" presId="urn:microsoft.com/office/officeart/2005/8/layout/list1"/>
    <dgm:cxn modelId="{1F3A4005-2EF9-42CC-831A-84CCB3D19212}" type="presParOf" srcId="{261E71F7-419A-4E45-AA05-4248B6442A7F}" destId="{C171E4DA-2B32-47B7-9943-DCE92DACCF3C}" srcOrd="3" destOrd="0" presId="urn:microsoft.com/office/officeart/2005/8/layout/list1"/>
    <dgm:cxn modelId="{0C363600-149B-40DE-A219-848F2B7E3666}" type="presParOf" srcId="{261E71F7-419A-4E45-AA05-4248B6442A7F}" destId="{18218949-2776-48CF-A253-1814CC56D799}" srcOrd="4" destOrd="0" presId="urn:microsoft.com/office/officeart/2005/8/layout/list1"/>
    <dgm:cxn modelId="{6F25A776-411D-44DA-ABDF-FAE67939E3D0}" type="presParOf" srcId="{18218949-2776-48CF-A253-1814CC56D799}" destId="{08C4DED3-0FB6-4588-B4D1-690928152BAA}" srcOrd="0" destOrd="0" presId="urn:microsoft.com/office/officeart/2005/8/layout/list1"/>
    <dgm:cxn modelId="{A7D097B9-96AA-41C0-9401-2D0F727BC872}" type="presParOf" srcId="{18218949-2776-48CF-A253-1814CC56D799}" destId="{B09909EE-8358-416F-940D-661E5A8A6472}" srcOrd="1" destOrd="0" presId="urn:microsoft.com/office/officeart/2005/8/layout/list1"/>
    <dgm:cxn modelId="{E8BC3FF9-751F-435A-8217-84129F56F926}" type="presParOf" srcId="{261E71F7-419A-4E45-AA05-4248B6442A7F}" destId="{B01E60DD-8777-4E3F-9DDB-524C9AE328E4}" srcOrd="5" destOrd="0" presId="urn:microsoft.com/office/officeart/2005/8/layout/list1"/>
    <dgm:cxn modelId="{AE9E89D4-31B2-4454-87D9-8D860ACA2384}" type="presParOf" srcId="{261E71F7-419A-4E45-AA05-4248B6442A7F}" destId="{9C12B8D5-FA14-47D1-A8C9-C5A5C4B1B681}" srcOrd="6" destOrd="0" presId="urn:microsoft.com/office/officeart/2005/8/layout/list1"/>
    <dgm:cxn modelId="{05ED7C88-0F4C-4FB8-83EF-09352BCACA52}" type="presParOf" srcId="{261E71F7-419A-4E45-AA05-4248B6442A7F}" destId="{49A837A5-5920-490D-909C-F6A0C3226F5C}" srcOrd="7" destOrd="0" presId="urn:microsoft.com/office/officeart/2005/8/layout/list1"/>
    <dgm:cxn modelId="{7270B87A-1AE9-420A-9D53-FD7653E82AA7}" type="presParOf" srcId="{261E71F7-419A-4E45-AA05-4248B6442A7F}" destId="{4718E6D6-8471-4962-A573-991611544D00}" srcOrd="8" destOrd="0" presId="urn:microsoft.com/office/officeart/2005/8/layout/list1"/>
    <dgm:cxn modelId="{55B8E1A3-DCD7-4BFB-850E-2FE4E4C5F5CF}" type="presParOf" srcId="{4718E6D6-8471-4962-A573-991611544D00}" destId="{207F5331-0F2C-4EA3-BEBE-AB71BBF53FDD}" srcOrd="0" destOrd="0" presId="urn:microsoft.com/office/officeart/2005/8/layout/list1"/>
    <dgm:cxn modelId="{3EF6802B-2D4B-4747-A0D3-F02FC097B178}" type="presParOf" srcId="{4718E6D6-8471-4962-A573-991611544D00}" destId="{A5FB9F5E-6F12-417E-84E0-090394CC601D}" srcOrd="1" destOrd="0" presId="urn:microsoft.com/office/officeart/2005/8/layout/list1"/>
    <dgm:cxn modelId="{24C2F145-E2F4-4377-BE85-59557B7D429E}" type="presParOf" srcId="{261E71F7-419A-4E45-AA05-4248B6442A7F}" destId="{BDF2C9AD-8385-48B0-9F29-0178A1D87C11}" srcOrd="9" destOrd="0" presId="urn:microsoft.com/office/officeart/2005/8/layout/list1"/>
    <dgm:cxn modelId="{FEEB435A-E768-43FB-A9EB-A2995DF92926}" type="presParOf" srcId="{261E71F7-419A-4E45-AA05-4248B6442A7F}" destId="{530C422B-44D9-41FC-A553-28EAC6E8CC49}"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507DE0-D0BC-4A12-8018-30189B8A1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CDC6FA15-1775-4824-A4C2-050B3937A7C0}">
      <dgm:prSet phldrT="[Texto]" custT="1"/>
      <dgm:spPr>
        <a:solidFill>
          <a:schemeClr val="tx2">
            <a:lumMod val="75000"/>
          </a:schemeClr>
        </a:solidFill>
      </dgm:spPr>
      <dgm:t>
        <a:bodyPr/>
        <a:lstStyle/>
        <a:p>
          <a:pPr algn="ctr"/>
          <a:r>
            <a:rPr lang="es-CO" sz="2000" dirty="0" smtClean="0"/>
            <a:t>MAPAS DE RIESGOS</a:t>
          </a:r>
          <a:endParaRPr lang="es-CO" sz="2000" dirty="0"/>
        </a:p>
      </dgm:t>
    </dgm:pt>
    <dgm:pt modelId="{40E2B159-69DF-4B9B-8423-97AB36A81AB0}" type="parTrans" cxnId="{4AEE3DA2-60FA-4522-B77B-7248BD53FBC6}">
      <dgm:prSet/>
      <dgm:spPr/>
      <dgm:t>
        <a:bodyPr/>
        <a:lstStyle/>
        <a:p>
          <a:endParaRPr lang="es-CO"/>
        </a:p>
      </dgm:t>
    </dgm:pt>
    <dgm:pt modelId="{B05E8BBF-6CB2-453E-877D-8B7951D52447}" type="sibTrans" cxnId="{4AEE3DA2-60FA-4522-B77B-7248BD53FBC6}">
      <dgm:prSet/>
      <dgm:spPr/>
      <dgm:t>
        <a:bodyPr/>
        <a:lstStyle/>
        <a:p>
          <a:endParaRPr lang="es-CO"/>
        </a:p>
      </dgm:t>
    </dgm:pt>
    <dgm:pt modelId="{A1922071-AF81-422F-9C87-C0735B294A3F}">
      <dgm:prSet phldrT="[Texto]" custT="1"/>
      <dgm:spPr/>
      <dgm:t>
        <a:bodyPr/>
        <a:lstStyle/>
        <a:p>
          <a:pPr algn="just"/>
          <a:r>
            <a:rPr lang="es-CO" sz="1800" dirty="0" smtClean="0">
              <a:latin typeface="Arial" panose="020B0604020202020204" pitchFamily="34" charset="0"/>
              <a:cs typeface="Arial" panose="020B0604020202020204" pitchFamily="34" charset="0"/>
            </a:rPr>
            <a:t>Identificar y registrar dentro de los mapas de Riesgo de Gestión y/o de Corrupción de la UAE CRA, todos aquellos eventos en los cuales puedan verse afectados de manera significativa los bienes muebles de la organización, para efectos de implementar controles que mitiguen el impacto o la probabilidad de estas contingencias; lo anterior, ya que no se encuentran identificados riesgos relacionados con la administración y custodia de estos bienes en los mapas de riesgo institucionales de la presente vigencia, ni las medidas para mitigar o trasladar tales riesgos.</a:t>
          </a:r>
          <a:endParaRPr lang="es-CO" sz="1800" dirty="0">
            <a:latin typeface="Arial" panose="020B0604020202020204" pitchFamily="34" charset="0"/>
            <a:cs typeface="Arial" panose="020B0604020202020204" pitchFamily="34" charset="0"/>
          </a:endParaRPr>
        </a:p>
      </dgm:t>
    </dgm:pt>
    <dgm:pt modelId="{A1992575-3413-4050-9E50-93A609A1F590}" type="parTrans" cxnId="{EE5D29F2-8C62-4786-9DC9-65D753C36535}">
      <dgm:prSet/>
      <dgm:spPr/>
      <dgm:t>
        <a:bodyPr/>
        <a:lstStyle/>
        <a:p>
          <a:endParaRPr lang="es-CO"/>
        </a:p>
      </dgm:t>
    </dgm:pt>
    <dgm:pt modelId="{19D512A5-F835-4E79-A32B-81A85CF598A1}" type="sibTrans" cxnId="{EE5D29F2-8C62-4786-9DC9-65D753C36535}">
      <dgm:prSet/>
      <dgm:spPr/>
      <dgm:t>
        <a:bodyPr/>
        <a:lstStyle/>
        <a:p>
          <a:endParaRPr lang="es-CO"/>
        </a:p>
      </dgm:t>
    </dgm:pt>
    <dgm:pt modelId="{6AB15B04-EDDB-4542-923F-73A8303658A0}" type="pres">
      <dgm:prSet presAssocID="{DD507DE0-D0BC-4A12-8018-30189B8A1CFB}" presName="linear" presStyleCnt="0">
        <dgm:presLayoutVars>
          <dgm:animLvl val="lvl"/>
          <dgm:resizeHandles val="exact"/>
        </dgm:presLayoutVars>
      </dgm:prSet>
      <dgm:spPr/>
      <dgm:t>
        <a:bodyPr/>
        <a:lstStyle/>
        <a:p>
          <a:endParaRPr lang="es-CO"/>
        </a:p>
      </dgm:t>
    </dgm:pt>
    <dgm:pt modelId="{A14D7E61-7DC1-4D90-98A4-2AE9CFF4F81B}" type="pres">
      <dgm:prSet presAssocID="{CDC6FA15-1775-4824-A4C2-050B3937A7C0}" presName="parentText" presStyleLbl="node1" presStyleIdx="0" presStyleCnt="1" custScaleY="52487" custLinFactNeighborX="-303" custLinFactNeighborY="-52346">
        <dgm:presLayoutVars>
          <dgm:chMax val="0"/>
          <dgm:bulletEnabled val="1"/>
        </dgm:presLayoutVars>
      </dgm:prSet>
      <dgm:spPr/>
      <dgm:t>
        <a:bodyPr/>
        <a:lstStyle/>
        <a:p>
          <a:endParaRPr lang="es-CO"/>
        </a:p>
      </dgm:t>
    </dgm:pt>
    <dgm:pt modelId="{A402106A-DA27-42B5-B5BB-5BBB8791A172}" type="pres">
      <dgm:prSet presAssocID="{CDC6FA15-1775-4824-A4C2-050B3937A7C0}" presName="childText" presStyleLbl="revTx" presStyleIdx="0" presStyleCnt="1" custScaleY="101100" custLinFactNeighborX="-303" custLinFactNeighborY="-54233">
        <dgm:presLayoutVars>
          <dgm:bulletEnabled val="1"/>
        </dgm:presLayoutVars>
      </dgm:prSet>
      <dgm:spPr/>
      <dgm:t>
        <a:bodyPr/>
        <a:lstStyle/>
        <a:p>
          <a:endParaRPr lang="es-CO"/>
        </a:p>
      </dgm:t>
    </dgm:pt>
  </dgm:ptLst>
  <dgm:cxnLst>
    <dgm:cxn modelId="{853F366C-873F-45C0-B2E7-30BE6B7DE6A3}" type="presOf" srcId="{DD507DE0-D0BC-4A12-8018-30189B8A1CFB}" destId="{6AB15B04-EDDB-4542-923F-73A8303658A0}" srcOrd="0" destOrd="0" presId="urn:microsoft.com/office/officeart/2005/8/layout/vList2"/>
    <dgm:cxn modelId="{E6391BFB-6308-49A8-B832-59DB6B35ED53}" type="presOf" srcId="{A1922071-AF81-422F-9C87-C0735B294A3F}" destId="{A402106A-DA27-42B5-B5BB-5BBB8791A172}" srcOrd="0" destOrd="0" presId="urn:microsoft.com/office/officeart/2005/8/layout/vList2"/>
    <dgm:cxn modelId="{BBE5B5BC-0803-4FD9-8828-FCB9885D3BB2}" type="presOf" srcId="{CDC6FA15-1775-4824-A4C2-050B3937A7C0}" destId="{A14D7E61-7DC1-4D90-98A4-2AE9CFF4F81B}" srcOrd="0" destOrd="0" presId="urn:microsoft.com/office/officeart/2005/8/layout/vList2"/>
    <dgm:cxn modelId="{EE5D29F2-8C62-4786-9DC9-65D753C36535}" srcId="{CDC6FA15-1775-4824-A4C2-050B3937A7C0}" destId="{A1922071-AF81-422F-9C87-C0735B294A3F}" srcOrd="0" destOrd="0" parTransId="{A1992575-3413-4050-9E50-93A609A1F590}" sibTransId="{19D512A5-F835-4E79-A32B-81A85CF598A1}"/>
    <dgm:cxn modelId="{4AEE3DA2-60FA-4522-B77B-7248BD53FBC6}" srcId="{DD507DE0-D0BC-4A12-8018-30189B8A1CFB}" destId="{CDC6FA15-1775-4824-A4C2-050B3937A7C0}" srcOrd="0" destOrd="0" parTransId="{40E2B159-69DF-4B9B-8423-97AB36A81AB0}" sibTransId="{B05E8BBF-6CB2-453E-877D-8B7951D52447}"/>
    <dgm:cxn modelId="{1B5AA163-0A3C-4949-BAE1-89BFBB29878F}" type="presParOf" srcId="{6AB15B04-EDDB-4542-923F-73A8303658A0}" destId="{A14D7E61-7DC1-4D90-98A4-2AE9CFF4F81B}" srcOrd="0" destOrd="0" presId="urn:microsoft.com/office/officeart/2005/8/layout/vList2"/>
    <dgm:cxn modelId="{3FA2925F-3339-48FE-A5ED-5DD3CE87F43B}" type="presParOf" srcId="{6AB15B04-EDDB-4542-923F-73A8303658A0}" destId="{A402106A-DA27-42B5-B5BB-5BBB8791A17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E1067-92E6-4897-A35E-5BADC6AB4EAD}">
      <dsp:nvSpPr>
        <dsp:cNvPr id="0" name=""/>
        <dsp:cNvSpPr/>
      </dsp:nvSpPr>
      <dsp:spPr>
        <a:xfrm>
          <a:off x="0" y="649012"/>
          <a:ext cx="892899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4E9BF9-46EA-4E56-8655-872B2FA72A85}">
      <dsp:nvSpPr>
        <dsp:cNvPr id="0" name=""/>
        <dsp:cNvSpPr/>
      </dsp:nvSpPr>
      <dsp:spPr>
        <a:xfrm>
          <a:off x="446449" y="34709"/>
          <a:ext cx="6250294" cy="953782"/>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lvl="0" algn="just" defTabSz="711200">
            <a:lnSpc>
              <a:spcPct val="90000"/>
            </a:lnSpc>
            <a:spcBef>
              <a:spcPct val="0"/>
            </a:spcBef>
            <a:spcAft>
              <a:spcPct val="35000"/>
            </a:spcAft>
          </a:pPr>
          <a:r>
            <a:rPr lang="es-CO" sz="1600" kern="1200" dirty="0" smtClean="0">
              <a:latin typeface="Arial" panose="020B0604020202020204" pitchFamily="34" charset="0"/>
              <a:cs typeface="Arial" panose="020B0604020202020204" pitchFamily="34" charset="0"/>
            </a:rPr>
            <a:t>Se cuenta con un sistema de información denominado TRIDENT, en el cual se controlan y registran individualmente los bienes adquiridos por la UAE-CRA. </a:t>
          </a:r>
          <a:endParaRPr lang="es-ES" sz="1600" kern="1200" dirty="0">
            <a:latin typeface="Arial" panose="020B0604020202020204" pitchFamily="34" charset="0"/>
            <a:cs typeface="Arial" panose="020B0604020202020204" pitchFamily="34" charset="0"/>
          </a:endParaRPr>
        </a:p>
      </dsp:txBody>
      <dsp:txXfrm>
        <a:off x="493009" y="81269"/>
        <a:ext cx="6157174" cy="860662"/>
      </dsp:txXfrm>
    </dsp:sp>
    <dsp:sp modelId="{9C12B8D5-FA14-47D1-A8C9-C5A5C4B1B681}">
      <dsp:nvSpPr>
        <dsp:cNvPr id="0" name=""/>
        <dsp:cNvSpPr/>
      </dsp:nvSpPr>
      <dsp:spPr>
        <a:xfrm>
          <a:off x="0" y="1997315"/>
          <a:ext cx="892899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9909EE-8358-416F-940D-661E5A8A6472}">
      <dsp:nvSpPr>
        <dsp:cNvPr id="0" name=""/>
        <dsp:cNvSpPr/>
      </dsp:nvSpPr>
      <dsp:spPr>
        <a:xfrm>
          <a:off x="446449" y="1352812"/>
          <a:ext cx="6250294" cy="983982"/>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lvl="0" algn="just" defTabSz="711200">
            <a:lnSpc>
              <a:spcPct val="90000"/>
            </a:lnSpc>
            <a:spcBef>
              <a:spcPct val="0"/>
            </a:spcBef>
            <a:spcAft>
              <a:spcPct val="35000"/>
            </a:spcAft>
          </a:pPr>
          <a:r>
            <a:rPr lang="es-CO" sz="1600" kern="1200" dirty="0" smtClean="0">
              <a:latin typeface="Arial" panose="020B0604020202020204" pitchFamily="34" charset="0"/>
              <a:cs typeface="Arial" panose="020B0604020202020204" pitchFamily="34" charset="0"/>
            </a:rPr>
            <a:t>Los bienes se encuentran clasificados por grupos y series, inventariados con código de barras y números adheridos a cada bien, lo cual facilita la identificación de cada uno de ellos.</a:t>
          </a:r>
          <a:endParaRPr lang="es-ES" sz="1600" kern="1200" dirty="0">
            <a:latin typeface="Arial" panose="020B0604020202020204" pitchFamily="34" charset="0"/>
            <a:cs typeface="Arial" panose="020B0604020202020204" pitchFamily="34" charset="0"/>
          </a:endParaRPr>
        </a:p>
      </dsp:txBody>
      <dsp:txXfrm>
        <a:off x="494483" y="1400846"/>
        <a:ext cx="6154226" cy="887914"/>
      </dsp:txXfrm>
    </dsp:sp>
    <dsp:sp modelId="{530C422B-44D9-41FC-A553-28EAC6E8CC49}">
      <dsp:nvSpPr>
        <dsp:cNvPr id="0" name=""/>
        <dsp:cNvSpPr/>
      </dsp:nvSpPr>
      <dsp:spPr>
        <a:xfrm>
          <a:off x="0" y="3634162"/>
          <a:ext cx="892899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FB9F5E-6F12-417E-84E0-090394CC601D}">
      <dsp:nvSpPr>
        <dsp:cNvPr id="0" name=""/>
        <dsp:cNvSpPr/>
      </dsp:nvSpPr>
      <dsp:spPr>
        <a:xfrm>
          <a:off x="446449" y="2701115"/>
          <a:ext cx="6545308" cy="1272527"/>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lvl="0" algn="just" defTabSz="711200">
            <a:lnSpc>
              <a:spcPct val="90000"/>
            </a:lnSpc>
            <a:spcBef>
              <a:spcPct val="0"/>
            </a:spcBef>
            <a:spcAft>
              <a:spcPct val="35000"/>
            </a:spcAft>
          </a:pPr>
          <a:r>
            <a:rPr lang="es-CO" sz="1600" kern="1200" dirty="0" smtClean="0">
              <a:latin typeface="Arial" panose="020B0604020202020204" pitchFamily="34" charset="0"/>
              <a:cs typeface="Arial" panose="020B0604020202020204" pitchFamily="34" charset="0"/>
            </a:rPr>
            <a:t>Conforme a la toma física practicada a la muestra de auditoría seleccionada de los bienes muebles y de consumo de propiedad de la UAE-CRA, se evidencia un adecuado control de las existencias por parte de los funcionarios encargados del almacén, en la medida que no se evidenciaron faltantes en la verificación practicada.</a:t>
          </a:r>
          <a:endParaRPr lang="es-ES" sz="1600" kern="1200" dirty="0">
            <a:latin typeface="Arial" panose="020B0604020202020204" pitchFamily="34" charset="0"/>
            <a:cs typeface="Arial" panose="020B0604020202020204" pitchFamily="34" charset="0"/>
          </a:endParaRPr>
        </a:p>
      </dsp:txBody>
      <dsp:txXfrm>
        <a:off x="508569" y="2763235"/>
        <a:ext cx="6421068" cy="11482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D7E61-7DC1-4D90-98A4-2AE9CFF4F81B}">
      <dsp:nvSpPr>
        <dsp:cNvPr id="0" name=""/>
        <dsp:cNvSpPr/>
      </dsp:nvSpPr>
      <dsp:spPr>
        <a:xfrm>
          <a:off x="0" y="206449"/>
          <a:ext cx="9090992" cy="638661"/>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kern="1200" dirty="0" smtClean="0"/>
            <a:t>MAPAS DE RIESGOS</a:t>
          </a:r>
          <a:endParaRPr lang="es-CO" sz="2000" kern="1200" dirty="0"/>
        </a:p>
      </dsp:txBody>
      <dsp:txXfrm>
        <a:off x="31177" y="237626"/>
        <a:ext cx="9028638" cy="576307"/>
      </dsp:txXfrm>
    </dsp:sp>
    <dsp:sp modelId="{A402106A-DA27-42B5-B5BB-5BBB8791A172}">
      <dsp:nvSpPr>
        <dsp:cNvPr id="0" name=""/>
        <dsp:cNvSpPr/>
      </dsp:nvSpPr>
      <dsp:spPr>
        <a:xfrm>
          <a:off x="0" y="1206461"/>
          <a:ext cx="9090992" cy="1972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639" tIns="22860" rIns="128016" bIns="22860" numCol="1" spcCol="1270" anchor="t" anchorCtr="0">
          <a:noAutofit/>
        </a:bodyPr>
        <a:lstStyle/>
        <a:p>
          <a:pPr marL="171450" lvl="1" indent="-171450" algn="just" defTabSz="800100">
            <a:lnSpc>
              <a:spcPct val="90000"/>
            </a:lnSpc>
            <a:spcBef>
              <a:spcPct val="0"/>
            </a:spcBef>
            <a:spcAft>
              <a:spcPct val="20000"/>
            </a:spcAft>
            <a:buChar char="••"/>
          </a:pPr>
          <a:r>
            <a:rPr lang="es-CO" sz="1800" kern="1200" dirty="0" smtClean="0">
              <a:latin typeface="Arial" panose="020B0604020202020204" pitchFamily="34" charset="0"/>
              <a:cs typeface="Arial" panose="020B0604020202020204" pitchFamily="34" charset="0"/>
            </a:rPr>
            <a:t>Identificar y registrar dentro de los mapas de Riesgo de Gestión y/o de Corrupción de la UAE CRA, todos aquellos eventos en los cuales puedan verse afectados de manera significativa los bienes muebles de la organización, para efectos de implementar controles que mitiguen el impacto o la probabilidad de estas contingencias; lo anterior, ya que no se encuentran identificados riesgos relacionados con la administración y custodia de estos bienes en los mapas de riesgo institucionales de la presente vigencia, ni las medidas para mitigar o trasladar tales riesgos.</a:t>
          </a:r>
          <a:endParaRPr lang="es-CO" sz="1800" kern="1200" dirty="0">
            <a:latin typeface="Arial" panose="020B0604020202020204" pitchFamily="34" charset="0"/>
            <a:cs typeface="Arial" panose="020B0604020202020204" pitchFamily="34" charset="0"/>
          </a:endParaRPr>
        </a:p>
      </dsp:txBody>
      <dsp:txXfrm>
        <a:off x="0" y="1206461"/>
        <a:ext cx="9090992" cy="197243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27/10/2017</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ES" noProof="0" smtClean="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13</a:t>
            </a:fld>
            <a:endParaRPr lang="es-ES" sz="1200" dirty="0"/>
          </a:p>
        </p:txBody>
      </p:sp>
    </p:spTree>
    <p:extLst>
      <p:ext uri="{BB962C8B-B14F-4D97-AF65-F5344CB8AC3E}">
        <p14:creationId xmlns:p14="http://schemas.microsoft.com/office/powerpoint/2010/main" val="1928219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14</a:t>
            </a:fld>
            <a:endParaRPr lang="es-ES" sz="1200" dirty="0"/>
          </a:p>
        </p:txBody>
      </p:sp>
    </p:spTree>
    <p:extLst>
      <p:ext uri="{BB962C8B-B14F-4D97-AF65-F5344CB8AC3E}">
        <p14:creationId xmlns:p14="http://schemas.microsoft.com/office/powerpoint/2010/main" val="798807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15</a:t>
            </a:fld>
            <a:endParaRPr lang="es-ES" sz="1200" dirty="0"/>
          </a:p>
        </p:txBody>
      </p:sp>
    </p:spTree>
    <p:extLst>
      <p:ext uri="{BB962C8B-B14F-4D97-AF65-F5344CB8AC3E}">
        <p14:creationId xmlns:p14="http://schemas.microsoft.com/office/powerpoint/2010/main" val="1972948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16</a:t>
            </a:fld>
            <a:endParaRPr lang="es-ES" sz="1200" dirty="0"/>
          </a:p>
        </p:txBody>
      </p:sp>
    </p:spTree>
    <p:extLst>
      <p:ext uri="{BB962C8B-B14F-4D97-AF65-F5344CB8AC3E}">
        <p14:creationId xmlns:p14="http://schemas.microsoft.com/office/powerpoint/2010/main" val="1270534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17</a:t>
            </a:fld>
            <a:endParaRPr lang="es-ES" sz="1200" dirty="0"/>
          </a:p>
        </p:txBody>
      </p:sp>
    </p:spTree>
    <p:extLst>
      <p:ext uri="{BB962C8B-B14F-4D97-AF65-F5344CB8AC3E}">
        <p14:creationId xmlns:p14="http://schemas.microsoft.com/office/powerpoint/2010/main" val="3864904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18</a:t>
            </a:fld>
            <a:endParaRPr lang="es-ES" sz="1200" dirty="0"/>
          </a:p>
        </p:txBody>
      </p:sp>
    </p:spTree>
    <p:extLst>
      <p:ext uri="{BB962C8B-B14F-4D97-AF65-F5344CB8AC3E}">
        <p14:creationId xmlns:p14="http://schemas.microsoft.com/office/powerpoint/2010/main" val="1937976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19</a:t>
            </a:fld>
            <a:endParaRPr lang="es-ES" sz="1200" dirty="0"/>
          </a:p>
        </p:txBody>
      </p:sp>
    </p:spTree>
    <p:extLst>
      <p:ext uri="{BB962C8B-B14F-4D97-AF65-F5344CB8AC3E}">
        <p14:creationId xmlns:p14="http://schemas.microsoft.com/office/powerpoint/2010/main" val="351252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dirty="0"/>
          </a:p>
        </p:txBody>
      </p:sp>
    </p:spTree>
    <p:extLst>
      <p:ext uri="{BB962C8B-B14F-4D97-AF65-F5344CB8AC3E}">
        <p14:creationId xmlns:p14="http://schemas.microsoft.com/office/powerpoint/2010/main" val="2983792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8</a:t>
            </a:fld>
            <a:endParaRPr lang="es-ES" sz="1200" dirty="0"/>
          </a:p>
        </p:txBody>
      </p:sp>
    </p:spTree>
    <p:extLst>
      <p:ext uri="{BB962C8B-B14F-4D97-AF65-F5344CB8AC3E}">
        <p14:creationId xmlns:p14="http://schemas.microsoft.com/office/powerpoint/2010/main" val="810481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9</a:t>
            </a:fld>
            <a:endParaRPr lang="es-ES" sz="1200" dirty="0"/>
          </a:p>
        </p:txBody>
      </p:sp>
    </p:spTree>
    <p:extLst>
      <p:ext uri="{BB962C8B-B14F-4D97-AF65-F5344CB8AC3E}">
        <p14:creationId xmlns:p14="http://schemas.microsoft.com/office/powerpoint/2010/main" val="426509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10</a:t>
            </a:fld>
            <a:endParaRPr lang="es-ES" sz="1200" dirty="0"/>
          </a:p>
        </p:txBody>
      </p:sp>
    </p:spTree>
    <p:extLst>
      <p:ext uri="{BB962C8B-B14F-4D97-AF65-F5344CB8AC3E}">
        <p14:creationId xmlns:p14="http://schemas.microsoft.com/office/powerpoint/2010/main" val="3132125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11</a:t>
            </a:fld>
            <a:endParaRPr lang="es-ES" sz="1200" dirty="0"/>
          </a:p>
        </p:txBody>
      </p:sp>
    </p:spTree>
    <p:extLst>
      <p:ext uri="{BB962C8B-B14F-4D97-AF65-F5344CB8AC3E}">
        <p14:creationId xmlns:p14="http://schemas.microsoft.com/office/powerpoint/2010/main" val="855639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12</a:t>
            </a:fld>
            <a:endParaRPr lang="es-ES" sz="1200" dirty="0"/>
          </a:p>
        </p:txBody>
      </p:sp>
    </p:spTree>
    <p:extLst>
      <p:ext uri="{BB962C8B-B14F-4D97-AF65-F5344CB8AC3E}">
        <p14:creationId xmlns:p14="http://schemas.microsoft.com/office/powerpoint/2010/main" val="4071333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27/10/2017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27/10/2017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27/10/2017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2564904"/>
            <a:ext cx="8605464" cy="1323439"/>
          </a:xfrm>
          <a:prstGeom prst="rect">
            <a:avLst/>
          </a:prstGeom>
          <a:noFill/>
        </p:spPr>
        <p:txBody>
          <a:bodyPr wrap="square" rtlCol="0">
            <a:spAutoFit/>
          </a:bodyPr>
          <a:lstStyle/>
          <a:p>
            <a:pPr algn="ctr" eaLnBrk="1" hangingPunct="1"/>
            <a:r>
              <a:rPr lang="es-CO" sz="2000" b="1" dirty="0" smtClean="0"/>
              <a:t>INFORME DEFINITIVO DE LA AUDITORÍA </a:t>
            </a:r>
            <a:r>
              <a:rPr lang="es-CO" sz="2000" b="1" dirty="0"/>
              <a:t>DE GESTIÓN AL MANEJO DE BIENES </a:t>
            </a:r>
            <a:r>
              <a:rPr lang="es-CO" sz="2000" b="1" dirty="0" smtClean="0"/>
              <a:t>MUEBLES Y DE CONSUMO DE </a:t>
            </a:r>
            <a:r>
              <a:rPr lang="es-CO" sz="2000" b="1" dirty="0"/>
              <a:t>LA ENTIDAD (ALMACÉN)</a:t>
            </a:r>
            <a:endParaRPr lang="es-MX" sz="2000" b="1" dirty="0"/>
          </a:p>
          <a:p>
            <a:pPr algn="ctr"/>
            <a:r>
              <a:rPr lang="es-CO" sz="2000" b="1" dirty="0" smtClean="0"/>
              <a:t> </a:t>
            </a:r>
            <a:endParaRPr lang="es-CO" sz="2000" b="1" dirty="0"/>
          </a:p>
          <a:p>
            <a:pPr algn="ctr"/>
            <a:r>
              <a:rPr lang="es-CO" sz="2000" b="1" dirty="0" smtClean="0"/>
              <a:t>27 de octubre de 2017</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a:latin typeface="Arial" panose="020B0604020202020204" pitchFamily="34" charset="0"/>
                <a:cs typeface="Arial" panose="020B0604020202020204" pitchFamily="34" charset="0"/>
              </a:rPr>
              <a:t>OBSERVACIONES </a:t>
            </a:r>
            <a:r>
              <a:rPr lang="es-CO" sz="2800" b="1" dirty="0" smtClean="0">
                <a:latin typeface="Arial" panose="020B0604020202020204" pitchFamily="34" charset="0"/>
                <a:cs typeface="Arial" panose="020B0604020202020204" pitchFamily="34" charset="0"/>
              </a:rPr>
              <a:t>DE </a:t>
            </a:r>
            <a:r>
              <a:rPr lang="es-CO" sz="2800" b="1" dirty="0">
                <a:latin typeface="Arial" panose="020B0604020202020204" pitchFamily="34" charset="0"/>
                <a:cs typeface="Arial" panose="020B0604020202020204" pitchFamily="34" charset="0"/>
              </a:rPr>
              <a:t>LA AUDITORIA</a:t>
            </a:r>
          </a:p>
        </p:txBody>
      </p:sp>
      <p:sp>
        <p:nvSpPr>
          <p:cNvPr id="7" name="CuadroTexto 6"/>
          <p:cNvSpPr txBox="1"/>
          <p:nvPr/>
        </p:nvSpPr>
        <p:spPr>
          <a:xfrm>
            <a:off x="95517" y="1268760"/>
            <a:ext cx="8928992" cy="5816977"/>
          </a:xfrm>
          <a:prstGeom prst="rect">
            <a:avLst/>
          </a:prstGeom>
          <a:noFill/>
        </p:spPr>
        <p:txBody>
          <a:bodyPr wrap="square" rtlCol="0">
            <a:spAutoFit/>
          </a:bodyPr>
          <a:lstStyle/>
          <a:p>
            <a:pPr marL="285750" indent="-285750" algn="just">
              <a:buFont typeface="Wingdings" panose="05000000000000000000" pitchFamily="2" charset="2"/>
              <a:buChar char="v"/>
            </a:pPr>
            <a:r>
              <a:rPr lang="es-CO" dirty="0" smtClean="0"/>
              <a:t>El “Manual </a:t>
            </a:r>
            <a:r>
              <a:rPr lang="es-CO" dirty="0"/>
              <a:t>para el Manejo administrativo de los bienes de propiedad de la Comisión de Regulación de Agua Potable y Saneamiento Básico y el Control de </a:t>
            </a:r>
            <a:r>
              <a:rPr lang="es-CO" dirty="0" smtClean="0"/>
              <a:t>inventarios” fue aprobado mediante Resolución CRA-UAE 103 del 22 de mayo de 1998, documento que no se ajusta a la dinámica actual de la entidad respecto a los procedimientos de administración y custodia de los bienes gestionados, toda vez que dicho manual contemplaba entre otras diferencias con la gestión actual, el manejo de ficheros y tarjetas de control (</a:t>
            </a:r>
            <a:r>
              <a:rPr lang="es-CO" dirty="0" err="1" smtClean="0"/>
              <a:t>Kardex</a:t>
            </a:r>
            <a:r>
              <a:rPr lang="es-CO" dirty="0" smtClean="0"/>
              <a:t>) para cada tipo de elemento del inventario de bienes, instrumentos que fueron sustituidos por el sistema de información TRIDENT.</a:t>
            </a:r>
          </a:p>
          <a:p>
            <a:pPr marL="285750" indent="-285750" algn="just">
              <a:buFont typeface="Wingdings" panose="05000000000000000000" pitchFamily="2" charset="2"/>
              <a:buChar char="v"/>
            </a:pPr>
            <a:endParaRPr lang="es-CO" dirty="0"/>
          </a:p>
          <a:p>
            <a:pPr marL="285750" indent="-285750" algn="just">
              <a:buFont typeface="Wingdings" panose="05000000000000000000" pitchFamily="2" charset="2"/>
              <a:buChar char="v"/>
            </a:pPr>
            <a:r>
              <a:rPr lang="es-CO" dirty="0"/>
              <a:t>El “Manual para el Manejo administrativo de los bienes de propiedad de la Comisión de Regulación de Agua Potable y Saneamiento Básico y el Control de inventarios” </a:t>
            </a:r>
            <a:r>
              <a:rPr lang="es-CO" dirty="0" smtClean="0"/>
              <a:t>no contiene la forma, los términos y alcances de la información que los funcionarios encargados del manejo de los bienes de la entidad deben tener en cuenta, para el proceso de entrega y recepción de los bienes a cargo del funcionario saliente y entrante, respectivamente, conforme a lo indicado en los artículo 5º y 9º de la Ley 951 de 2005. </a:t>
            </a:r>
          </a:p>
          <a:p>
            <a:pPr algn="just"/>
            <a:endParaRPr lang="es-CO" dirty="0"/>
          </a:p>
          <a:p>
            <a:pPr algn="just"/>
            <a:endParaRPr lang="es-CO" sz="1600" dirty="0" smtClean="0"/>
          </a:p>
          <a:p>
            <a:pPr marL="285750" indent="-285750" algn="just">
              <a:buFont typeface="Wingdings" panose="05000000000000000000" pitchFamily="2" charset="2"/>
              <a:buChar char="v"/>
            </a:pPr>
            <a:endParaRPr lang="es-CO" sz="1600"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365011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a:latin typeface="Arial" panose="020B0604020202020204" pitchFamily="34" charset="0"/>
                <a:cs typeface="Arial" panose="020B0604020202020204" pitchFamily="34" charset="0"/>
              </a:rPr>
              <a:t>OBSERVACIONES </a:t>
            </a:r>
            <a:r>
              <a:rPr lang="es-CO" sz="2800" b="1" dirty="0" smtClean="0">
                <a:latin typeface="Arial" panose="020B0604020202020204" pitchFamily="34" charset="0"/>
                <a:cs typeface="Arial" panose="020B0604020202020204" pitchFamily="34" charset="0"/>
              </a:rPr>
              <a:t>DE </a:t>
            </a:r>
            <a:r>
              <a:rPr lang="es-CO" sz="2800" b="1" dirty="0">
                <a:latin typeface="Arial" panose="020B0604020202020204" pitchFamily="34" charset="0"/>
                <a:cs typeface="Arial" panose="020B0604020202020204" pitchFamily="34" charset="0"/>
              </a:rPr>
              <a:t>LA AUDITORIA</a:t>
            </a:r>
          </a:p>
        </p:txBody>
      </p:sp>
      <p:sp>
        <p:nvSpPr>
          <p:cNvPr id="7" name="CuadroTexto 6"/>
          <p:cNvSpPr txBox="1"/>
          <p:nvPr/>
        </p:nvSpPr>
        <p:spPr>
          <a:xfrm>
            <a:off x="95517" y="1412776"/>
            <a:ext cx="8928992" cy="4154984"/>
          </a:xfrm>
          <a:prstGeom prst="rect">
            <a:avLst/>
          </a:prstGeom>
          <a:noFill/>
        </p:spPr>
        <p:txBody>
          <a:bodyPr wrap="square" rtlCol="0">
            <a:spAutoFit/>
          </a:bodyPr>
          <a:lstStyle/>
          <a:p>
            <a:pPr marL="285750" indent="-285750" algn="just">
              <a:buFont typeface="Wingdings" panose="05000000000000000000" pitchFamily="2" charset="2"/>
              <a:buChar char="v"/>
            </a:pPr>
            <a:r>
              <a:rPr lang="es-CO" dirty="0" smtClean="0"/>
              <a:t>Por lo anterior es necesario ajustar </a:t>
            </a:r>
            <a:r>
              <a:rPr lang="es-CO" dirty="0"/>
              <a:t>el Manual para el Manejo administrativo de los bienes de propiedad de la Comisión de Regulación de Agua Potable y Saneamiento Básico y el Control de Inventarios, conforme a la dinámica actual de gestión de los activos, e incluirse revisiones físicas y periódicas de cada uno de los bienes de la entidad, armonizándolo con el procedimiento de Actualización de inventarios GBS PRC01. </a:t>
            </a:r>
          </a:p>
          <a:p>
            <a:pPr marL="285750" indent="-285750" algn="just">
              <a:buFont typeface="Wingdings" panose="05000000000000000000" pitchFamily="2" charset="2"/>
              <a:buChar char="v"/>
            </a:pPr>
            <a:endParaRPr lang="es-CO" dirty="0"/>
          </a:p>
          <a:p>
            <a:pPr marL="266700" algn="just"/>
            <a:r>
              <a:rPr lang="es-CO" dirty="0"/>
              <a:t>Igualmente, este documento debe contener la forma, los términos y alcances de la información que los funcionarios encargados del manejo de los bienes de la entidad deben tener en cuenta, para el proceso de entrega y recepción de los bienes a cargo del funcionario saliente y entrante, respectivamente.</a:t>
            </a:r>
          </a:p>
          <a:p>
            <a:pPr algn="just"/>
            <a:endParaRPr lang="es-CO" dirty="0"/>
          </a:p>
          <a:p>
            <a:pPr algn="just"/>
            <a:endParaRPr lang="es-CO" sz="1600" dirty="0" smtClean="0"/>
          </a:p>
          <a:p>
            <a:pPr marL="285750" indent="-285750" algn="just">
              <a:buFont typeface="Wingdings" panose="05000000000000000000" pitchFamily="2" charset="2"/>
              <a:buChar char="v"/>
            </a:pPr>
            <a:endParaRPr lang="es-CO" sz="1600"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235682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a:latin typeface="Arial" panose="020B0604020202020204" pitchFamily="34" charset="0"/>
                <a:cs typeface="Arial" panose="020B0604020202020204" pitchFamily="34" charset="0"/>
              </a:rPr>
              <a:t>OBSERVACIONES </a:t>
            </a:r>
            <a:r>
              <a:rPr lang="es-CO" sz="2800" b="1" dirty="0" smtClean="0">
                <a:latin typeface="Arial" panose="020B0604020202020204" pitchFamily="34" charset="0"/>
                <a:cs typeface="Arial" panose="020B0604020202020204" pitchFamily="34" charset="0"/>
              </a:rPr>
              <a:t>DE </a:t>
            </a:r>
            <a:r>
              <a:rPr lang="es-CO" sz="2800" b="1" dirty="0">
                <a:latin typeface="Arial" panose="020B0604020202020204" pitchFamily="34" charset="0"/>
                <a:cs typeface="Arial" panose="020B0604020202020204" pitchFamily="34" charset="0"/>
              </a:rPr>
              <a:t>LA AUDITORIA</a:t>
            </a:r>
          </a:p>
        </p:txBody>
      </p:sp>
      <p:sp>
        <p:nvSpPr>
          <p:cNvPr id="7" name="CuadroTexto 6"/>
          <p:cNvSpPr txBox="1"/>
          <p:nvPr/>
        </p:nvSpPr>
        <p:spPr>
          <a:xfrm>
            <a:off x="95517" y="1340768"/>
            <a:ext cx="8928992" cy="2769989"/>
          </a:xfrm>
          <a:prstGeom prst="rect">
            <a:avLst/>
          </a:prstGeom>
          <a:noFill/>
        </p:spPr>
        <p:txBody>
          <a:bodyPr wrap="square" rtlCol="0">
            <a:spAutoFit/>
          </a:bodyPr>
          <a:lstStyle/>
          <a:p>
            <a:pPr marL="285750" indent="-285750" algn="just">
              <a:buFont typeface="Wingdings" panose="05000000000000000000" pitchFamily="2" charset="2"/>
              <a:buChar char="v"/>
            </a:pPr>
            <a:r>
              <a:rPr lang="es-CO" dirty="0" smtClean="0"/>
              <a:t>El </a:t>
            </a:r>
            <a:r>
              <a:rPr lang="es-CO" i="1" dirty="0" smtClean="0"/>
              <a:t>“Acta de entrega del cargo como técnico administrativo código 3124 grado 15 en la subdirección administrativa y financiera – área almacén e inventarios”</a:t>
            </a:r>
            <a:r>
              <a:rPr lang="es-CO" dirty="0" smtClean="0"/>
              <a:t> fechada el 31 de enero de 2017, con radicado de Orfeo No 20173210010352 del 1º de febrero y suscrita </a:t>
            </a:r>
            <a:r>
              <a:rPr lang="es-CO" dirty="0"/>
              <a:t>por el señor Fabio Orlando Vargas </a:t>
            </a:r>
            <a:r>
              <a:rPr lang="es-CO" dirty="0" smtClean="0"/>
              <a:t>Amín, no contiene evidencia de la verificación realizada a los elementos detallados allí, por parte de los funcionarios designados para la revisión de su contenido, conforme a lo establecido en el numeral 2º del artículo 3º y el artículo 5º de la Ley 951 de 2005. </a:t>
            </a:r>
            <a:endParaRPr lang="es-CO" dirty="0"/>
          </a:p>
          <a:p>
            <a:pPr algn="just"/>
            <a:endParaRPr lang="es-CO" sz="1600" dirty="0" smtClean="0"/>
          </a:p>
          <a:p>
            <a:pPr marL="285750" indent="-285750" algn="just">
              <a:buFont typeface="Wingdings" panose="05000000000000000000" pitchFamily="2" charset="2"/>
              <a:buChar char="v"/>
            </a:pPr>
            <a:endParaRPr lang="es-CO" sz="1600"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88329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OBSERVACIONES DE LA AUDITORIA</a:t>
            </a:r>
            <a:endParaRPr lang="es-CO" sz="2800" b="1" dirty="0">
              <a:latin typeface="Arial" panose="020B0604020202020204" pitchFamily="34" charset="0"/>
              <a:cs typeface="Arial" panose="020B0604020202020204" pitchFamily="34" charset="0"/>
            </a:endParaRPr>
          </a:p>
        </p:txBody>
      </p:sp>
      <p:sp>
        <p:nvSpPr>
          <p:cNvPr id="7" name="CuadroTexto 6"/>
          <p:cNvSpPr txBox="1"/>
          <p:nvPr/>
        </p:nvSpPr>
        <p:spPr>
          <a:xfrm>
            <a:off x="95517" y="980728"/>
            <a:ext cx="8928992" cy="5324535"/>
          </a:xfrm>
          <a:prstGeom prst="rect">
            <a:avLst/>
          </a:prstGeom>
          <a:noFill/>
        </p:spPr>
        <p:txBody>
          <a:bodyPr wrap="square" rtlCol="0">
            <a:spAutoFit/>
          </a:bodyPr>
          <a:lstStyle/>
          <a:p>
            <a:pPr marL="285750" indent="-285750" algn="just">
              <a:buFont typeface="Wingdings" panose="05000000000000000000" pitchFamily="2" charset="2"/>
              <a:buChar char="v"/>
            </a:pPr>
            <a:r>
              <a:rPr lang="es-CO" dirty="0" smtClean="0"/>
              <a:t>La entidad no cuenta con un espacio </a:t>
            </a:r>
            <a:r>
              <a:rPr lang="es-CO" dirty="0"/>
              <a:t>a</a:t>
            </a:r>
            <a:r>
              <a:rPr lang="es-CO" dirty="0" smtClean="0"/>
              <a:t>mplio en sus instalaciones, en el cual se puedan almacenar los bienes existentes en bodega, razón por la cual estos se encuentran atomizados en diferentes sitios, generándose riesgos de deterioro y sustracción de los mismos. Lo anterior ya que se evidenciaron equipos de oficina, comunicación y computación en la sala de cómputo, sala abanico y la cafetería,  que no están siendo utilizados, por lo que es necesario observar lo señalado en el “</a:t>
            </a:r>
            <a:r>
              <a:rPr lang="es-CO" dirty="0"/>
              <a:t>Manual para el Manejo administrativo de los bienes de propiedad de la Comisión de Regulación de Agua Potable y Saneamiento Básico y el Control de </a:t>
            </a:r>
            <a:r>
              <a:rPr lang="es-CO" dirty="0" smtClean="0"/>
              <a:t>inventarios”, especialmente en su numeral </a:t>
            </a:r>
            <a:r>
              <a:rPr lang="es-CO" dirty="0"/>
              <a:t>4,1 </a:t>
            </a:r>
            <a:r>
              <a:rPr lang="es-CO" dirty="0" smtClean="0"/>
              <a:t>en el que se establecen medidas para evitar el deterioro o detrimento patrimonial de estos bienes.</a:t>
            </a:r>
          </a:p>
          <a:p>
            <a:pPr marL="285750" indent="-285750" algn="just">
              <a:buFont typeface="Wingdings" panose="05000000000000000000" pitchFamily="2" charset="2"/>
              <a:buChar char="v"/>
            </a:pPr>
            <a:endParaRPr lang="es-CO" dirty="0"/>
          </a:p>
          <a:p>
            <a:pPr marL="285750" indent="-285750" algn="just">
              <a:buFont typeface="Wingdings" panose="05000000000000000000" pitchFamily="2" charset="2"/>
              <a:buChar char="v"/>
            </a:pPr>
            <a:r>
              <a:rPr lang="es-CO" dirty="0"/>
              <a:t>De acuerdo a la verificación física realizada a los bienes de consumo seleccionados en la muestra de la auditoría, se encontró un </a:t>
            </a:r>
            <a:r>
              <a:rPr lang="es-CO" dirty="0" smtClean="0"/>
              <a:t>stock </a:t>
            </a:r>
            <a:r>
              <a:rPr lang="es-CO" dirty="0"/>
              <a:t>de 84 pares de pilas alcalinas  doble AA no recargables y 103 pares de pilas alcalinas triple AAA no recargables, productos que a pesar de </a:t>
            </a:r>
            <a:r>
              <a:rPr lang="es-CO" dirty="0" smtClean="0"/>
              <a:t>no estar vencidos</a:t>
            </a:r>
            <a:r>
              <a:rPr lang="es-CO" dirty="0"/>
              <a:t>, presentan un bajo consumo en la entidad</a:t>
            </a:r>
            <a:r>
              <a:rPr lang="es-CO" dirty="0" smtClean="0"/>
              <a:t>. Por lo anterior es conveniente revisar los mecanismos internos con los que se determinan las cantidades de bienes consumibles a adquirir, para efectos de evitar existencias superiores a las necesarias. </a:t>
            </a:r>
            <a:endParaRPr lang="es-CO"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105061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400" b="1" dirty="0" smtClean="0">
                <a:latin typeface="Arial" panose="020B0604020202020204" pitchFamily="34" charset="0"/>
                <a:cs typeface="Arial" panose="020B0604020202020204" pitchFamily="34" charset="0"/>
              </a:rPr>
              <a:t>COMENTARIO DE LA SUBDIRECCIÓN ADMINISTRATIVA Y FINANCIERA</a:t>
            </a:r>
            <a:endParaRPr lang="es-CO" sz="2400" b="1" dirty="0">
              <a:latin typeface="Arial" panose="020B0604020202020204" pitchFamily="34" charset="0"/>
              <a:cs typeface="Arial" panose="020B0604020202020204" pitchFamily="34" charset="0"/>
            </a:endParaRPr>
          </a:p>
        </p:txBody>
      </p:sp>
      <p:sp>
        <p:nvSpPr>
          <p:cNvPr id="7" name="CuadroTexto 6"/>
          <p:cNvSpPr txBox="1"/>
          <p:nvPr/>
        </p:nvSpPr>
        <p:spPr>
          <a:xfrm>
            <a:off x="95517" y="1412776"/>
            <a:ext cx="8928992" cy="4770537"/>
          </a:xfrm>
          <a:prstGeom prst="rect">
            <a:avLst/>
          </a:prstGeom>
          <a:noFill/>
        </p:spPr>
        <p:txBody>
          <a:bodyPr wrap="square" rtlCol="0">
            <a:spAutoFit/>
          </a:bodyPr>
          <a:lstStyle/>
          <a:p>
            <a:pPr algn="just"/>
            <a:r>
              <a:rPr lang="es-CO" i="1" dirty="0" smtClean="0"/>
              <a:t>“En </a:t>
            </a:r>
            <a:r>
              <a:rPr lang="es-CO" i="1" dirty="0"/>
              <a:t>cuanto a las cantidades de bienes a adquirir, en este momento se están haciendo pedidos de papelería acorde con los consumos y las necesidades actuales, con respecto a los pedidos (como las pilas alcalinas AA y AAA) a los que hace referencia el informe preliminar de la Oficina de Control Interno, éstas ya se encontraban al recibir la designación de funciones el pasado 30 de marzo de 2017.</a:t>
            </a:r>
            <a:endParaRPr lang="es-ES" i="1" dirty="0"/>
          </a:p>
          <a:p>
            <a:pPr algn="just"/>
            <a:r>
              <a:rPr lang="es-ES" i="1" dirty="0"/>
              <a:t> </a:t>
            </a:r>
          </a:p>
          <a:p>
            <a:pPr algn="just"/>
            <a:r>
              <a:rPr lang="es-ES" i="1" dirty="0"/>
              <a:t>Cabe resaltar que </a:t>
            </a:r>
            <a:r>
              <a:rPr lang="es-CO" i="1" dirty="0"/>
              <a:t>stock de 84 pares de pilas alcalinas  doble AA no recargables y 103 pares de pilas alcalinas triple AAA no recargables, que se registra en la bodega N°2 del almacén </a:t>
            </a:r>
            <a:r>
              <a:rPr lang="es-ES" i="1" dirty="0" smtClean="0"/>
              <a:t>obedece </a:t>
            </a:r>
            <a:r>
              <a:rPr lang="es-ES" i="1" dirty="0"/>
              <a:t>que para la fecha que se realizó la compra de estos elementos no se contaba con existencias en el mismo razón por la cual se tenían que comprar por caja menor.</a:t>
            </a:r>
          </a:p>
          <a:p>
            <a:pPr algn="just"/>
            <a:r>
              <a:rPr lang="es-ES" i="1" dirty="0"/>
              <a:t> </a:t>
            </a:r>
          </a:p>
          <a:p>
            <a:pPr algn="just"/>
            <a:r>
              <a:rPr lang="es-ES" i="1" dirty="0"/>
              <a:t>Para no caer en compras fraccionadas se tomó la decisión de contar con estos elementos en la bodega del almacén por cuanto los estaban requiriendo constantemente  la Oficina Asesora de Planeación para las participaciones ciudadanas llevadas a cabo en su </a:t>
            </a:r>
            <a:r>
              <a:rPr lang="es-ES" i="1" dirty="0" smtClean="0"/>
              <a:t>momento”.</a:t>
            </a:r>
            <a:r>
              <a:rPr lang="es-ES" dirty="0" smtClean="0"/>
              <a:t> </a:t>
            </a:r>
            <a:endParaRPr lang="es-ES" dirty="0"/>
          </a:p>
          <a:p>
            <a:pPr algn="just"/>
            <a:endParaRPr lang="es-CO" sz="1600" dirty="0" smtClean="0"/>
          </a:p>
        </p:txBody>
      </p:sp>
    </p:spTree>
    <p:extLst>
      <p:ext uri="{BB962C8B-B14F-4D97-AF65-F5344CB8AC3E}">
        <p14:creationId xmlns:p14="http://schemas.microsoft.com/office/powerpoint/2010/main" val="405924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OBSERVACIONES DE LA AUDITORIA</a:t>
            </a:r>
            <a:endParaRPr lang="es-CO" sz="2800" b="1" dirty="0">
              <a:latin typeface="Arial" panose="020B0604020202020204" pitchFamily="34" charset="0"/>
              <a:cs typeface="Arial" panose="020B0604020202020204" pitchFamily="34" charset="0"/>
            </a:endParaRPr>
          </a:p>
        </p:txBody>
      </p:sp>
      <p:sp>
        <p:nvSpPr>
          <p:cNvPr id="7" name="CuadroTexto 6"/>
          <p:cNvSpPr txBox="1"/>
          <p:nvPr/>
        </p:nvSpPr>
        <p:spPr>
          <a:xfrm>
            <a:off x="95517" y="1700808"/>
            <a:ext cx="8928992" cy="4185761"/>
          </a:xfrm>
          <a:prstGeom prst="rect">
            <a:avLst/>
          </a:prstGeom>
          <a:noFill/>
        </p:spPr>
        <p:txBody>
          <a:bodyPr wrap="square" rtlCol="0">
            <a:spAutoFit/>
          </a:bodyPr>
          <a:lstStyle/>
          <a:p>
            <a:pPr marL="285750" indent="-285750" algn="just">
              <a:buFont typeface="Wingdings" panose="05000000000000000000" pitchFamily="2" charset="2"/>
              <a:buChar char="v"/>
            </a:pPr>
            <a:r>
              <a:rPr lang="es-CO" dirty="0" smtClean="0"/>
              <a:t>Verificados los registros de los activos que componen las cuentas del balance general de la UAE-CRA, se evidenció que la cuenta 1637 “Propiedades, Planta y Equipo no Explotados” figura con un valor de cero pesos, pese a que se evidenciaron equipos de oficina, de comunicación y computación que no se encuentran en uso, pero que están bajo la responsabilidad y custodia de los funcionarios que realizan funciones de almacén. </a:t>
            </a:r>
          </a:p>
          <a:p>
            <a:pPr marL="285750" indent="-285750" algn="just">
              <a:buFont typeface="Wingdings" panose="05000000000000000000" pitchFamily="2" charset="2"/>
              <a:buChar char="v"/>
            </a:pPr>
            <a:endParaRPr lang="es-CO" dirty="0"/>
          </a:p>
          <a:p>
            <a:pPr marL="271463" algn="just"/>
            <a:r>
              <a:rPr lang="es-CO" dirty="0" smtClean="0"/>
              <a:t>La dinámica contable de esta cuenta conforme </a:t>
            </a:r>
            <a:r>
              <a:rPr lang="es-CO" dirty="0"/>
              <a:t>al Plan General de Contabilidad </a:t>
            </a:r>
            <a:r>
              <a:rPr lang="es-CO" dirty="0" smtClean="0"/>
              <a:t>Pública, es su débito por el valor de los bienes que dejan de utilizarse y su crédito cuando las propiedades, planta y equipo se colocan en servicio.</a:t>
            </a:r>
          </a:p>
          <a:p>
            <a:pPr marL="285750" indent="-285750" algn="just">
              <a:buFont typeface="Wingdings" panose="05000000000000000000" pitchFamily="2" charset="2"/>
              <a:buChar char="v"/>
            </a:pPr>
            <a:endParaRPr lang="es-CO" dirty="0"/>
          </a:p>
          <a:p>
            <a:pPr marL="271463" algn="just"/>
            <a:r>
              <a:rPr lang="es-CO" dirty="0" smtClean="0"/>
              <a:t>Por lo anterior es necesario reclasificar estos bienes a la cuenta antes citada, conforme a lo indicado en el Plan General de Contabilidad Pública. </a:t>
            </a:r>
          </a:p>
          <a:p>
            <a:pPr algn="just"/>
            <a:endParaRPr lang="es-CO" sz="1600"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282546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116632"/>
            <a:ext cx="9144000"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400" b="1" dirty="0" smtClean="0">
                <a:latin typeface="Arial" panose="020B0604020202020204" pitchFamily="34" charset="0"/>
                <a:cs typeface="Arial" panose="020B0604020202020204" pitchFamily="34" charset="0"/>
              </a:rPr>
              <a:t>COMENTARIOS </a:t>
            </a:r>
            <a:r>
              <a:rPr lang="es-CO" sz="2400" b="1" dirty="0">
                <a:latin typeface="Arial" panose="020B0604020202020204" pitchFamily="34" charset="0"/>
                <a:cs typeface="Arial" panose="020B0604020202020204" pitchFamily="34" charset="0"/>
              </a:rPr>
              <a:t>DE LA SUBDIRECCIÓN ADMINISTRATIVA Y FINANCIERA</a:t>
            </a:r>
          </a:p>
        </p:txBody>
      </p:sp>
      <p:sp>
        <p:nvSpPr>
          <p:cNvPr id="7" name="CuadroTexto 6"/>
          <p:cNvSpPr txBox="1"/>
          <p:nvPr/>
        </p:nvSpPr>
        <p:spPr>
          <a:xfrm>
            <a:off x="95517" y="980728"/>
            <a:ext cx="8928992" cy="5555367"/>
          </a:xfrm>
          <a:prstGeom prst="rect">
            <a:avLst/>
          </a:prstGeom>
          <a:noFill/>
        </p:spPr>
        <p:txBody>
          <a:bodyPr wrap="square" rtlCol="0">
            <a:spAutoFit/>
          </a:bodyPr>
          <a:lstStyle/>
          <a:p>
            <a:pPr algn="just"/>
            <a:r>
              <a:rPr lang="es-CO" sz="1700" i="1" dirty="0" smtClean="0"/>
              <a:t>“No </a:t>
            </a:r>
            <a:r>
              <a:rPr lang="es-CO" sz="1700" i="1" dirty="0"/>
              <a:t>es pertinente considerar la recomendación dada en el presente informe: reclasificar los bienes que se encuentran en la bodega a la cuenta 1637-Propiedades, planta y equipo no explotados</a:t>
            </a:r>
            <a:r>
              <a:rPr lang="es-CO" sz="1700" i="1" dirty="0" smtClean="0"/>
              <a:t>”, toda </a:t>
            </a:r>
            <a:r>
              <a:rPr lang="es-CO" sz="1700" i="1" dirty="0"/>
              <a:t>vez que los equipos de oficina, de comunicación y computación evidenciados en el almacén no corresponden a equipo nuevos pendientes de explotación, sino a equipos que fueron retirados de los escritorios de los funcionarios y reemplazados por los adquiridos de acuerdo a la subasta inversa </a:t>
            </a:r>
            <a:r>
              <a:rPr lang="es-CO" sz="1700" i="1" dirty="0" smtClean="0"/>
              <a:t>2016.</a:t>
            </a:r>
            <a:r>
              <a:rPr lang="es-CO" sz="1700" i="1" dirty="0"/>
              <a:t> </a:t>
            </a:r>
            <a:r>
              <a:rPr lang="es-CO" sz="1700" i="1" dirty="0" smtClean="0"/>
              <a:t>Cabe </a:t>
            </a:r>
            <a:r>
              <a:rPr lang="es-CO" sz="1700" i="1" dirty="0"/>
              <a:t>mencionar que en los estudios previos que respaldan el proceso de subasta (memorando 20162200004303 del 02-11-2016) se indica: </a:t>
            </a:r>
            <a:r>
              <a:rPr lang="es-CO" sz="1700" i="1" u="sng" dirty="0"/>
              <a:t>“cabe mencionar que la adquisición de equipos de cómputo es por obsolescencia tecnología</a:t>
            </a:r>
            <a:r>
              <a:rPr lang="es-CO" sz="1700" i="1" u="sng" dirty="0" smtClean="0"/>
              <a:t>….</a:t>
            </a:r>
            <a:r>
              <a:rPr lang="es-CO" sz="1700" i="1" dirty="0" smtClean="0"/>
              <a:t>. Los </a:t>
            </a:r>
            <a:r>
              <a:rPr lang="es-CO" sz="1700" i="1" dirty="0"/>
              <a:t>elementos a la fecha se encuentran totalmente depreciados, es decir, que de producirse una reclasificación su efecto sería cero.</a:t>
            </a:r>
            <a:endParaRPr lang="es-ES" sz="1700" i="1" dirty="0"/>
          </a:p>
          <a:p>
            <a:pPr algn="just"/>
            <a:r>
              <a:rPr lang="es-CO" sz="1700" i="1" dirty="0"/>
              <a:t> </a:t>
            </a:r>
            <a:endParaRPr lang="es-ES" sz="1700" i="1" dirty="0"/>
          </a:p>
          <a:p>
            <a:pPr algn="just"/>
            <a:r>
              <a:rPr lang="es-CO" sz="1700" i="1" dirty="0"/>
              <a:t>Por lo anterior, lo que falta es el registro contable de los retiros, pero a la fecha el área contable no cuenta con el acto administrativo que respalde el dar de baja dichos elementos de los estados financieros conforme al tratamiento contable indicado en el Numeral 23, del Capítulo III, del Título II del Manual de Procedimientos del Régimen de la Contabilidad Pública “RETIRO DE PROPIEDADES, PLANTA Y EQUIPO”. </a:t>
            </a:r>
            <a:endParaRPr lang="es-ES" sz="1700" i="1" dirty="0"/>
          </a:p>
          <a:p>
            <a:pPr algn="just"/>
            <a:r>
              <a:rPr lang="es-CO" sz="1700" i="1" dirty="0"/>
              <a:t> </a:t>
            </a:r>
            <a:endParaRPr lang="es-ES" sz="1700" i="1" dirty="0"/>
          </a:p>
          <a:p>
            <a:pPr algn="just"/>
            <a:r>
              <a:rPr lang="es-CO" sz="1700" i="1" dirty="0"/>
              <a:t>Lo anterior, se encontró respaldo en el concepto 20094-127990 del 07-05-09 expedido por la </a:t>
            </a:r>
            <a:r>
              <a:rPr lang="es-CO" sz="1700" i="1" dirty="0" smtClean="0"/>
              <a:t>CGN”.</a:t>
            </a:r>
            <a:endParaRPr lang="es-ES" sz="1700" i="1" dirty="0"/>
          </a:p>
          <a:p>
            <a:pPr marL="285750" indent="-285750" algn="just">
              <a:buFont typeface="Wingdings" panose="05000000000000000000" pitchFamily="2" charset="2"/>
              <a:buChar char="v"/>
            </a:pPr>
            <a:endParaRPr lang="es-CO" sz="1600" dirty="0"/>
          </a:p>
          <a:p>
            <a:pPr marL="285750" indent="-285750" algn="just">
              <a:buFont typeface="Wingdings" panose="05000000000000000000" pitchFamily="2" charset="2"/>
              <a:buChar char="v"/>
            </a:pPr>
            <a:endParaRPr lang="es-CO" sz="1600" dirty="0" smtClean="0"/>
          </a:p>
        </p:txBody>
      </p:sp>
    </p:spTree>
    <p:extLst>
      <p:ext uri="{BB962C8B-B14F-4D97-AF65-F5344CB8AC3E}">
        <p14:creationId xmlns:p14="http://schemas.microsoft.com/office/powerpoint/2010/main" val="288192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 y="116632"/>
            <a:ext cx="9132013"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2400" b="1" dirty="0" smtClean="0">
                <a:latin typeface="Arial" panose="020B0604020202020204" pitchFamily="34" charset="0"/>
                <a:cs typeface="Arial" panose="020B0604020202020204" pitchFamily="34" charset="0"/>
              </a:rPr>
              <a:t>COMENTARIOS DEL GRUPO DE CONTROL INTERNO FRENTE </a:t>
            </a:r>
            <a:r>
              <a:rPr lang="es-CO" sz="2400" b="1" dirty="0" smtClean="0">
                <a:latin typeface="Arial" panose="020B0604020202020204" pitchFamily="34" charset="0"/>
                <a:cs typeface="Arial" panose="020B0604020202020204" pitchFamily="34" charset="0"/>
              </a:rPr>
              <a:t>A LOS COMENTARIOS </a:t>
            </a:r>
            <a:r>
              <a:rPr lang="es-CO" sz="2400" b="1" dirty="0" smtClean="0">
                <a:latin typeface="Arial" panose="020B0604020202020204" pitchFamily="34" charset="0"/>
                <a:cs typeface="Arial" panose="020B0604020202020204" pitchFamily="34" charset="0"/>
              </a:rPr>
              <a:t>DE LA SAF</a:t>
            </a:r>
            <a:endParaRPr lang="es-CO" sz="2400" b="1" dirty="0">
              <a:latin typeface="Arial" panose="020B0604020202020204" pitchFamily="34" charset="0"/>
              <a:cs typeface="Arial" panose="020B0604020202020204" pitchFamily="34" charset="0"/>
            </a:endParaRPr>
          </a:p>
        </p:txBody>
      </p:sp>
      <p:sp>
        <p:nvSpPr>
          <p:cNvPr id="7" name="CuadroTexto 6"/>
          <p:cNvSpPr txBox="1"/>
          <p:nvPr/>
        </p:nvSpPr>
        <p:spPr>
          <a:xfrm>
            <a:off x="-1" y="1070739"/>
            <a:ext cx="9132013" cy="4770537"/>
          </a:xfrm>
          <a:prstGeom prst="rect">
            <a:avLst/>
          </a:prstGeom>
          <a:noFill/>
        </p:spPr>
        <p:txBody>
          <a:bodyPr wrap="square" rtlCol="0">
            <a:spAutoFit/>
          </a:bodyPr>
          <a:lstStyle/>
          <a:p>
            <a:pPr marL="285750" indent="-285750" algn="just">
              <a:buFont typeface="Wingdings" panose="05000000000000000000" pitchFamily="2" charset="2"/>
              <a:buChar char="ü"/>
            </a:pPr>
            <a:r>
              <a:rPr lang="es-CO" sz="1600" dirty="0" smtClean="0"/>
              <a:t>Teniendo en cuenta las Descripciones y dinámicas del catálogo general de cuentas expedido por la Contaduría General de la Nación, las cuentas 1655 - Maquinaria y equipo; 1565 – Muebles, enseres y equipos de oficina y 1670 – Equipo de comunicación y computación representan los bienes que se encuentran en uso permanente, por lo tanto los bienes que no se encuentran siendo utilizados deben clasificarse en otra cuenta contable, según las dinámicas contables señaladas en el manual de procedimientos de la Contaduría General de la Nación. </a:t>
            </a:r>
          </a:p>
          <a:p>
            <a:pPr algn="just"/>
            <a:endParaRPr lang="es-CO" sz="1600" dirty="0"/>
          </a:p>
          <a:p>
            <a:pPr marL="285750" indent="-285750" algn="just">
              <a:buFont typeface="Wingdings" panose="05000000000000000000" pitchFamily="2" charset="2"/>
              <a:buChar char="ü"/>
            </a:pPr>
            <a:r>
              <a:rPr lang="es-CO" sz="1600" dirty="0" smtClean="0"/>
              <a:t>En atención a lo manifestado sobre “</a:t>
            </a:r>
            <a:r>
              <a:rPr lang="es-CO" sz="1600" i="1" dirty="0" smtClean="0"/>
              <a:t>Los </a:t>
            </a:r>
            <a:r>
              <a:rPr lang="es-CO" sz="1600" i="1" dirty="0"/>
              <a:t>elementos a la fecha se encuentran totalmente depreciados, es decir, que de producirse una reclasificación su efecto sería </a:t>
            </a:r>
            <a:r>
              <a:rPr lang="es-CO" sz="1600" i="1" dirty="0" smtClean="0"/>
              <a:t>cero</a:t>
            </a:r>
            <a:r>
              <a:rPr lang="es-CO" sz="1600" dirty="0" smtClean="0"/>
              <a:t>”, si bien la reclasificación de los bienes no altera el valor total de los activos, sí refleja una adecuada interpretación y clasificación de los hechos y operaciones de la entidad, descritos en el Marco </a:t>
            </a:r>
            <a:r>
              <a:rPr lang="es-CO" sz="1600" dirty="0"/>
              <a:t>C</a:t>
            </a:r>
            <a:r>
              <a:rPr lang="es-CO" sz="1600" dirty="0" smtClean="0"/>
              <a:t>onceptual como del Manual de Procedimientos del Régimen de Contabilidad Pública.</a:t>
            </a:r>
          </a:p>
          <a:p>
            <a:pPr marL="285750" indent="-285750" algn="just">
              <a:buFont typeface="Wingdings" panose="05000000000000000000" pitchFamily="2" charset="2"/>
              <a:buChar char="ü"/>
            </a:pPr>
            <a:endParaRPr lang="es-CO" sz="1600" b="1" dirty="0"/>
          </a:p>
          <a:p>
            <a:pPr marL="285750" indent="-285750" algn="just">
              <a:buFont typeface="Wingdings" panose="05000000000000000000" pitchFamily="2" charset="2"/>
              <a:buChar char="ü"/>
            </a:pPr>
            <a:r>
              <a:rPr lang="es-CO" sz="1600" dirty="0" smtClean="0"/>
              <a:t>Respecto a lo mencionado sobre el “tratamiento </a:t>
            </a:r>
            <a:r>
              <a:rPr lang="es-CO" sz="1600" dirty="0"/>
              <a:t>contable indicado en el Numeral 23, del Capítulo III, del Título II del Manual de Procedimientos del Régimen de la Contabilidad Pública “RETIRO DE PROPIEDADES, PLANTA Y </a:t>
            </a:r>
            <a:r>
              <a:rPr lang="es-CO" sz="1600" dirty="0" smtClean="0"/>
              <a:t>EQUIPO”, este numeral sólo hace referencia a </a:t>
            </a:r>
            <a:r>
              <a:rPr lang="es-CO" sz="1600" i="1" dirty="0" smtClean="0"/>
              <a:t>“los bienes inservibles, los destruidos total o parcialmente y los bienes perdidos se retiran de los activos debitando las subcuentas que correspondan…”, </a:t>
            </a:r>
            <a:r>
              <a:rPr lang="es-CO" sz="1600" dirty="0" smtClean="0"/>
              <a:t>que no es el caso de los bienes referenciados en la auditoría.</a:t>
            </a:r>
          </a:p>
        </p:txBody>
      </p:sp>
    </p:spTree>
    <p:extLst>
      <p:ext uri="{BB962C8B-B14F-4D97-AF65-F5344CB8AC3E}">
        <p14:creationId xmlns:p14="http://schemas.microsoft.com/office/powerpoint/2010/main" val="168027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 y="116632"/>
            <a:ext cx="9132013"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2400" b="1" dirty="0" smtClean="0">
                <a:latin typeface="Arial" panose="020B0604020202020204" pitchFamily="34" charset="0"/>
                <a:cs typeface="Arial" panose="020B0604020202020204" pitchFamily="34" charset="0"/>
              </a:rPr>
              <a:t>COMENTARIOS DEL GRUPO DE CONTROL INTERNO FRENTE </a:t>
            </a:r>
            <a:r>
              <a:rPr lang="es-CO" sz="2400" b="1" dirty="0" smtClean="0">
                <a:latin typeface="Arial" panose="020B0604020202020204" pitchFamily="34" charset="0"/>
                <a:cs typeface="Arial" panose="020B0604020202020204" pitchFamily="34" charset="0"/>
              </a:rPr>
              <a:t>A LOS COMENTARIOS </a:t>
            </a:r>
            <a:r>
              <a:rPr lang="es-CO" sz="2400" b="1" dirty="0" smtClean="0">
                <a:latin typeface="Arial" panose="020B0604020202020204" pitchFamily="34" charset="0"/>
                <a:cs typeface="Arial" panose="020B0604020202020204" pitchFamily="34" charset="0"/>
              </a:rPr>
              <a:t>DE LA SAF</a:t>
            </a:r>
            <a:endParaRPr lang="es-CO" sz="2400" b="1" dirty="0">
              <a:latin typeface="Arial" panose="020B0604020202020204" pitchFamily="34" charset="0"/>
              <a:cs typeface="Arial" panose="020B0604020202020204" pitchFamily="34" charset="0"/>
            </a:endParaRPr>
          </a:p>
        </p:txBody>
      </p:sp>
      <p:sp>
        <p:nvSpPr>
          <p:cNvPr id="7" name="CuadroTexto 6"/>
          <p:cNvSpPr txBox="1"/>
          <p:nvPr/>
        </p:nvSpPr>
        <p:spPr>
          <a:xfrm>
            <a:off x="-1" y="1196752"/>
            <a:ext cx="9132013" cy="3539430"/>
          </a:xfrm>
          <a:prstGeom prst="rect">
            <a:avLst/>
          </a:prstGeom>
          <a:noFill/>
        </p:spPr>
        <p:txBody>
          <a:bodyPr wrap="square" rtlCol="0">
            <a:spAutoFit/>
          </a:bodyPr>
          <a:lstStyle/>
          <a:p>
            <a:pPr marL="285750" indent="-285750" algn="just">
              <a:buFont typeface="Wingdings" panose="05000000000000000000" pitchFamily="2" charset="2"/>
              <a:buChar char="ü"/>
            </a:pPr>
            <a:r>
              <a:rPr lang="es-CO" sz="1600" dirty="0" smtClean="0"/>
              <a:t>En la respuesta de la Subdirección Administrativa y Financiera se afirma que </a:t>
            </a:r>
            <a:r>
              <a:rPr lang="es-CO" sz="1600" i="1" dirty="0" smtClean="0"/>
              <a:t>“(…) </a:t>
            </a:r>
            <a:r>
              <a:rPr lang="es-CO" sz="1600" i="1" dirty="0"/>
              <a:t>lo que falta es el registro contable de los retiros, pero a la fecha el área contable no cuenta con el acto administrativo que respalde el dar de baja dichos elementos de los estados financieros conforme al tratamiento contable indicado en el Numeral 23, del Capítulo III, del Título II del Manual de Procedimientos del Régimen de la Contabilidad Pública “RETIRO DE PROPIEDADES, PLANTA Y EQUIPO</a:t>
            </a:r>
            <a:r>
              <a:rPr lang="es-CO" sz="1600" i="1" dirty="0" smtClean="0"/>
              <a:t>”</a:t>
            </a:r>
          </a:p>
          <a:p>
            <a:pPr marL="285750" indent="-285750" algn="just">
              <a:buFont typeface="Wingdings" panose="05000000000000000000" pitchFamily="2" charset="2"/>
              <a:buChar char="ü"/>
            </a:pPr>
            <a:endParaRPr lang="es-CO" sz="1600" i="1" dirty="0"/>
          </a:p>
          <a:p>
            <a:pPr marL="266700" algn="just"/>
            <a:r>
              <a:rPr lang="es-CO" sz="1600" dirty="0" smtClean="0"/>
              <a:t>Por lo anterior se conmina a la Subdirección Administrativa y Financiera para que expida los actos administrativos requeridos y a cargo de esa dependencia, y se proceda a realizar los registros contables correspondientes para los bienes que pese a estar en desuso por diferentes razones, aún figuran como en uso en las cuentas 1655 - Maquinaria y equipo; 1565 – Muebles, enseres y equipos de oficina y 1670 – Equipo de comunicación y computación, ya que estos rubros no están reflejando contablemente la realidad económica de los bienes de la UAE CRA. </a:t>
            </a:r>
          </a:p>
          <a:p>
            <a:pPr algn="just"/>
            <a:endParaRPr lang="es-CO" sz="1600" dirty="0"/>
          </a:p>
        </p:txBody>
      </p:sp>
    </p:spTree>
    <p:extLst>
      <p:ext uri="{BB962C8B-B14F-4D97-AF65-F5344CB8AC3E}">
        <p14:creationId xmlns:p14="http://schemas.microsoft.com/office/powerpoint/2010/main" val="75532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434171935"/>
              </p:ext>
            </p:extLst>
          </p:nvPr>
        </p:nvGraphicFramePr>
        <p:xfrm>
          <a:off x="27582" y="927884"/>
          <a:ext cx="9090992" cy="5066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OBSERVACIONES DE LA AUDITORIA</a:t>
            </a:r>
            <a:endParaRPr lang="es-CO"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377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688" y="1681644"/>
            <a:ext cx="9144000" cy="523220"/>
          </a:xfrm>
          <a:prstGeom prst="rect">
            <a:avLst/>
          </a:prstGeom>
          <a:solidFill>
            <a:schemeClr val="bg1"/>
          </a:solidFill>
          <a:ln>
            <a:solidFill>
              <a:schemeClr val="bg1"/>
            </a:solidFill>
            <a:headEnd/>
            <a:tailEnd/>
          </a:ln>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2800" b="1" dirty="0" smtClean="0">
                <a:latin typeface="Arial" panose="020B0604020202020204" pitchFamily="34" charset="0"/>
                <a:cs typeface="Arial" panose="020B0604020202020204" pitchFamily="34" charset="0"/>
              </a:rPr>
              <a:t>OBJETIVO GENERAL</a:t>
            </a:r>
            <a:endParaRPr lang="es-CO" sz="2800" b="1" dirty="0">
              <a:latin typeface="Arial" panose="020B0604020202020204" pitchFamily="34" charset="0"/>
              <a:cs typeface="Arial" panose="020B0604020202020204" pitchFamily="34" charset="0"/>
            </a:endParaRPr>
          </a:p>
        </p:txBody>
      </p:sp>
      <p:sp>
        <p:nvSpPr>
          <p:cNvPr id="3" name="CuadroTexto 2"/>
          <p:cNvSpPr txBox="1"/>
          <p:nvPr/>
        </p:nvSpPr>
        <p:spPr>
          <a:xfrm>
            <a:off x="74188" y="2852936"/>
            <a:ext cx="8928992" cy="1754326"/>
          </a:xfrm>
          <a:prstGeom prst="rect">
            <a:avLst/>
          </a:prstGeom>
          <a:noFill/>
        </p:spPr>
        <p:txBody>
          <a:bodyPr wrap="square" rtlCol="0">
            <a:spAutoFit/>
          </a:bodyPr>
          <a:lstStyle/>
          <a:p>
            <a:pPr algn="just"/>
            <a:r>
              <a:rPr lang="es-CO" dirty="0">
                <a:cs typeface="Arial" panose="020B0604020202020204" pitchFamily="34" charset="0"/>
              </a:rPr>
              <a:t>En desarrollo del Objetivo estratégico quinquenal 2016-2020 "Fortalecer la gestión institucional para enfrentar los retos del sector", y el Proyecto estratégico "Optimizar la gestión administrativa para apoyar de manera eficiente el logro de las metas institucionales“, se </a:t>
            </a:r>
            <a:r>
              <a:rPr lang="es-CO" dirty="0" smtClean="0">
                <a:cs typeface="Arial" panose="020B0604020202020204" pitchFamily="34" charset="0"/>
              </a:rPr>
              <a:t>evaluó </a:t>
            </a:r>
            <a:r>
              <a:rPr lang="es-CO" dirty="0">
                <a:cs typeface="Arial" panose="020B0604020202020204" pitchFamily="34" charset="0"/>
              </a:rPr>
              <a:t>la Gestión Institucional respecto al manejo y control de los bienes de la UAE-CRA.</a:t>
            </a:r>
            <a:endParaRPr lang="es-ES" dirty="0">
              <a:cs typeface="Arial" panose="020B0604020202020204" pitchFamily="34" charset="0"/>
            </a:endParaRPr>
          </a:p>
          <a:p>
            <a:endParaRPr lang="es-ES" dirty="0"/>
          </a:p>
        </p:txBody>
      </p:sp>
      <p:sp>
        <p:nvSpPr>
          <p:cNvPr id="4" name="7 CuadroTexto"/>
          <p:cNvSpPr txBox="1"/>
          <p:nvPr/>
        </p:nvSpPr>
        <p:spPr>
          <a:xfrm>
            <a:off x="2688" y="430421"/>
            <a:ext cx="9000492" cy="830997"/>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eaLnBrk="1" hangingPunct="1"/>
            <a:r>
              <a:rPr lang="es-CO" sz="2400" dirty="0">
                <a:solidFill>
                  <a:schemeClr val="tx1"/>
                </a:solidFill>
              </a:rPr>
              <a:t>AUDITORÍA DE GESTIÓN AL MANEJO DE BIENES DE LA ENTIDAD (ALMACÉN)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 Título"/>
          <p:cNvSpPr txBox="1">
            <a:spLocks/>
          </p:cNvSpPr>
          <p:nvPr/>
        </p:nvSpPr>
        <p:spPr>
          <a:xfrm>
            <a:off x="611560" y="4290814"/>
            <a:ext cx="8501062" cy="722362"/>
          </a:xfrm>
          <a:prstGeom prst="rect">
            <a:avLst/>
          </a:prstGeom>
        </p:spPr>
        <p:txBody>
          <a:bodyPr anchor="ctr">
            <a:normAutofit lnSpcReduction="10000"/>
          </a:bodyPr>
          <a:lstStyle/>
          <a:p>
            <a:pPr algn="r" fontAlgn="auto">
              <a:spcAft>
                <a:spcPts val="0"/>
              </a:spcAft>
              <a:defRPr/>
            </a:pPr>
            <a:r>
              <a:rPr lang="es-MX" sz="4400" b="1" dirty="0">
                <a:solidFill>
                  <a:srgbClr val="1C3481"/>
                </a:solidFill>
                <a:latin typeface="+mj-lt"/>
                <a:ea typeface="+mj-ea"/>
                <a:cs typeface="+mj-cs"/>
              </a:rPr>
              <a:t>Muchas Gracias</a:t>
            </a:r>
            <a:endParaRPr lang="es-ES" sz="4400" b="1" dirty="0">
              <a:solidFill>
                <a:srgbClr val="1C3481"/>
              </a:solidFill>
              <a:latin typeface="+mj-lt"/>
              <a:ea typeface="+mj-ea"/>
              <a:cs typeface="+mj-cs"/>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1" name="10 Grupo"/>
          <p:cNvGrpSpPr/>
          <p:nvPr/>
        </p:nvGrpSpPr>
        <p:grpSpPr>
          <a:xfrm>
            <a:off x="5004048" y="5697352"/>
            <a:ext cx="4166593" cy="900000"/>
            <a:chOff x="5004048" y="5697352"/>
            <a:chExt cx="4166593" cy="900000"/>
          </a:xfrm>
        </p:grpSpPr>
        <p:sp>
          <p:nvSpPr>
            <p:cNvPr id="13" name="12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5" name="14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
        <p:nvSpPr>
          <p:cNvPr id="2" name="CuadroTexto 1"/>
          <p:cNvSpPr txBox="1"/>
          <p:nvPr/>
        </p:nvSpPr>
        <p:spPr>
          <a:xfrm>
            <a:off x="179512" y="2420888"/>
            <a:ext cx="8856984" cy="707886"/>
          </a:xfrm>
          <a:prstGeom prst="rect">
            <a:avLst/>
          </a:prstGeom>
          <a:noFill/>
        </p:spPr>
        <p:txBody>
          <a:bodyPr wrap="square" rtlCol="0">
            <a:spAutoFit/>
          </a:bodyPr>
          <a:lstStyle/>
          <a:p>
            <a:pPr algn="ctr"/>
            <a:r>
              <a:rPr lang="es-CO" sz="2000" b="1" dirty="0" smtClean="0"/>
              <a:t>GIOVANNI SOTO CAGUA</a:t>
            </a:r>
          </a:p>
          <a:p>
            <a:pPr algn="ctr"/>
            <a:r>
              <a:rPr lang="es-CO" sz="2000" dirty="0" smtClean="0"/>
              <a:t>Asesor con funciones de Control Interno</a:t>
            </a:r>
            <a:endParaRPr lang="es-ES" sz="2000" dirty="0"/>
          </a:p>
        </p:txBody>
      </p:sp>
    </p:spTree>
    <p:extLst>
      <p:ext uri="{BB962C8B-B14F-4D97-AF65-F5344CB8AC3E}">
        <p14:creationId xmlns:p14="http://schemas.microsoft.com/office/powerpoint/2010/main" val="156373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2000"/>
                                        <p:tgtEl>
                                          <p:spTgt spid="14"/>
                                        </p:tgtEl>
                                      </p:cBhvr>
                                    </p:animEffect>
                                    <p:set>
                                      <p:cBhvr>
                                        <p:cTn id="11"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a:latin typeface="+mn-lt"/>
              </a:rPr>
              <a:t>Twitter: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7524" y="1772816"/>
            <a:ext cx="8712968" cy="3370153"/>
          </a:xfrm>
          <a:prstGeom prst="rect">
            <a:avLst/>
          </a:prstGeom>
          <a:noFill/>
        </p:spPr>
        <p:txBody>
          <a:bodyPr wrap="square" rtlCol="0">
            <a:spAutoFit/>
          </a:bodyPr>
          <a:lstStyle/>
          <a:p>
            <a:pPr algn="ctr"/>
            <a:endParaRPr lang="es-419" sz="900" b="1" dirty="0"/>
          </a:p>
          <a:p>
            <a:pPr algn="ctr"/>
            <a:r>
              <a:rPr lang="es-419" sz="2800" b="1" dirty="0" smtClean="0"/>
              <a:t>ALCANCE </a:t>
            </a:r>
          </a:p>
          <a:p>
            <a:pPr algn="ctr"/>
            <a:endParaRPr lang="es-419" sz="3200" b="1" dirty="0" smtClean="0"/>
          </a:p>
          <a:p>
            <a:pPr algn="just"/>
            <a:r>
              <a:rPr lang="es-CO" dirty="0" smtClean="0"/>
              <a:t>Se verificó el </a:t>
            </a:r>
            <a:r>
              <a:rPr lang="es-CO" dirty="0"/>
              <a:t>proceso de Gestión de Bienes y Servicios de acuerdo al “Manual para el Manejo administrativo de los bienes de propiedad de la Comisión de Regulación de Agua Potable y Saneamiento Básico y el Control de inventarios”. </a:t>
            </a:r>
          </a:p>
          <a:p>
            <a:pPr algn="just"/>
            <a:endParaRPr lang="es-CO" dirty="0"/>
          </a:p>
          <a:p>
            <a:pPr algn="just"/>
            <a:r>
              <a:rPr lang="es-CO" dirty="0"/>
              <a:t>Igualmente se </a:t>
            </a:r>
            <a:r>
              <a:rPr lang="es-CO" dirty="0" smtClean="0"/>
              <a:t>verificó </a:t>
            </a:r>
            <a:r>
              <a:rPr lang="es-CO" dirty="0"/>
              <a:t>la existencia del inventario de los bienes de la entidad; el control adecuado de los bienes en almacén e inventarios; los registros contables y la administración </a:t>
            </a:r>
            <a:r>
              <a:rPr lang="es-CO" dirty="0" smtClean="0"/>
              <a:t>de los riesgos asociados, </a:t>
            </a:r>
            <a:r>
              <a:rPr lang="es-CO" dirty="0"/>
              <a:t>durante el periodo comprendido entre </a:t>
            </a:r>
            <a:r>
              <a:rPr lang="es-CO" dirty="0" smtClean="0"/>
              <a:t>el 1º  </a:t>
            </a:r>
            <a:r>
              <a:rPr lang="es-CO" dirty="0"/>
              <a:t>de enero al 30 de junio de 2017.</a:t>
            </a:r>
            <a:endParaRPr lang="es-419" b="1" dirty="0" smtClean="0"/>
          </a:p>
        </p:txBody>
      </p:sp>
      <p:sp>
        <p:nvSpPr>
          <p:cNvPr id="4" name="7 CuadroTexto"/>
          <p:cNvSpPr txBox="1"/>
          <p:nvPr/>
        </p:nvSpPr>
        <p:spPr>
          <a:xfrm>
            <a:off x="143508" y="476672"/>
            <a:ext cx="9000492" cy="830997"/>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eaLnBrk="1" hangingPunct="1"/>
            <a:r>
              <a:rPr lang="es-CO" sz="2400" dirty="0">
                <a:solidFill>
                  <a:schemeClr val="tx1"/>
                </a:solidFill>
              </a:rPr>
              <a:t>AUDITORÍA DE GESTIÓN AL MANEJO DE BIENES DE LA ENTIDAD (ALMACÉN)</a:t>
            </a:r>
          </a:p>
        </p:txBody>
      </p:sp>
    </p:spTree>
    <p:extLst>
      <p:ext uri="{BB962C8B-B14F-4D97-AF65-F5344CB8AC3E}">
        <p14:creationId xmlns:p14="http://schemas.microsoft.com/office/powerpoint/2010/main" val="3109166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51520" y="620688"/>
            <a:ext cx="8712968" cy="830997"/>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eaLnBrk="1" hangingPunct="1"/>
            <a:r>
              <a:rPr lang="es-CO" sz="2400" dirty="0">
                <a:solidFill>
                  <a:schemeClr val="tx1"/>
                </a:solidFill>
              </a:rPr>
              <a:t>AUDITORÍA DE GESTIÓN AL MANEJO DE BIENES DE LA ENTIDAD (ALMACÉN)</a:t>
            </a:r>
          </a:p>
        </p:txBody>
      </p:sp>
      <p:sp>
        <p:nvSpPr>
          <p:cNvPr id="3" name="CuadroTexto 2"/>
          <p:cNvSpPr txBox="1"/>
          <p:nvPr/>
        </p:nvSpPr>
        <p:spPr>
          <a:xfrm>
            <a:off x="251520" y="1916832"/>
            <a:ext cx="8712968" cy="2062103"/>
          </a:xfrm>
          <a:prstGeom prst="rect">
            <a:avLst/>
          </a:prstGeom>
          <a:noFill/>
        </p:spPr>
        <p:txBody>
          <a:bodyPr wrap="square" rtlCol="0">
            <a:spAutoFit/>
          </a:bodyPr>
          <a:lstStyle/>
          <a:p>
            <a:pPr algn="ctr"/>
            <a:r>
              <a:rPr lang="es-419" sz="3200" b="1" dirty="0" smtClean="0"/>
              <a:t>CRITERIOS DE </a:t>
            </a:r>
            <a:r>
              <a:rPr lang="es-419" sz="3200" b="1" dirty="0"/>
              <a:t>LA </a:t>
            </a:r>
            <a:r>
              <a:rPr lang="es-419" sz="3200" b="1" dirty="0" smtClean="0"/>
              <a:t>AUDITORÍA</a:t>
            </a:r>
          </a:p>
          <a:p>
            <a:pPr algn="just"/>
            <a:endParaRPr lang="es-419" sz="2400" dirty="0">
              <a:latin typeface="+mn-lt"/>
              <a:cs typeface="Arial" panose="020B0604020202020204" pitchFamily="34" charset="0"/>
            </a:endParaRPr>
          </a:p>
          <a:p>
            <a:pPr algn="just"/>
            <a:r>
              <a:rPr lang="es-CO" dirty="0">
                <a:latin typeface="Arial" panose="020B0604020202020204" pitchFamily="34" charset="0"/>
                <a:cs typeface="Arial" panose="020B0604020202020204" pitchFamily="34" charset="0"/>
              </a:rPr>
              <a:t>Los criterios para la realización de esta auditoria están basados </a:t>
            </a:r>
            <a:r>
              <a:rPr lang="es-CO" dirty="0" smtClean="0">
                <a:latin typeface="Arial" panose="020B0604020202020204" pitchFamily="34" charset="0"/>
                <a:cs typeface="Arial" panose="020B0604020202020204" pitchFamily="34" charset="0"/>
              </a:rPr>
              <a:t>en la Resolución N° 103 del 22 de mayo de 1998 “Manual </a:t>
            </a:r>
            <a:r>
              <a:rPr lang="es-CO" dirty="0">
                <a:latin typeface="Arial" panose="020B0604020202020204" pitchFamily="34" charset="0"/>
                <a:cs typeface="Arial" panose="020B0604020202020204" pitchFamily="34" charset="0"/>
              </a:rPr>
              <a:t>para el Manejo administrativo de los bienes de propiedad de la Comisión de Regulación de Agua Potable y Saneamiento Básico y el Control de </a:t>
            </a:r>
            <a:r>
              <a:rPr lang="es-CO" dirty="0" smtClean="0">
                <a:latin typeface="Arial" panose="020B0604020202020204" pitchFamily="34" charset="0"/>
                <a:cs typeface="Arial" panose="020B0604020202020204" pitchFamily="34" charset="0"/>
              </a:rPr>
              <a:t>inventarios”; igualmente en lo establecido en la Ley 951 de 2005. </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875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3200" b="1" dirty="0" smtClean="0">
                <a:latin typeface="Arial" panose="020B0604020202020204" pitchFamily="34" charset="0"/>
                <a:cs typeface="Arial" panose="020B0604020202020204" pitchFamily="34" charset="0"/>
              </a:rPr>
              <a:t>FORTALEZAS</a:t>
            </a:r>
            <a:endParaRPr lang="es-CO" sz="3200" b="1" dirty="0">
              <a:latin typeface="Arial" panose="020B0604020202020204" pitchFamily="34" charset="0"/>
              <a:cs typeface="Arial" panose="020B0604020202020204" pitchFamily="34" charset="0"/>
            </a:endParaRPr>
          </a:p>
        </p:txBody>
      </p:sp>
      <p:graphicFrame>
        <p:nvGraphicFramePr>
          <p:cNvPr id="9" name="8 Diagrama"/>
          <p:cNvGraphicFramePr/>
          <p:nvPr>
            <p:extLst>
              <p:ext uri="{D42A27DB-BD31-4B8C-83A1-F6EECF244321}">
                <p14:modId xmlns:p14="http://schemas.microsoft.com/office/powerpoint/2010/main" val="2503121224"/>
              </p:ext>
            </p:extLst>
          </p:nvPr>
        </p:nvGraphicFramePr>
        <p:xfrm>
          <a:off x="107504" y="935613"/>
          <a:ext cx="8928992" cy="5013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a 1"/>
          <p:cNvGraphicFramePr/>
          <p:nvPr>
            <p:extLst>
              <p:ext uri="{D42A27DB-BD31-4B8C-83A1-F6EECF244321}">
                <p14:modId xmlns:p14="http://schemas.microsoft.com/office/powerpoint/2010/main" val="1868629096"/>
              </p:ext>
            </p:extLst>
          </p:nvPr>
        </p:nvGraphicFramePr>
        <p:xfrm>
          <a:off x="107504" y="1412776"/>
          <a:ext cx="8928992" cy="42484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291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32656"/>
            <a:ext cx="9144000"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SELECCIÓN DE LA MUESTRA</a:t>
            </a:r>
          </a:p>
          <a:p>
            <a:pPr algn="ctr"/>
            <a:r>
              <a:rPr lang="es-CO" sz="2000" b="1" dirty="0" smtClean="0">
                <a:latin typeface="Arial" panose="020B0604020202020204" pitchFamily="34" charset="0"/>
                <a:cs typeface="Arial" panose="020B0604020202020204" pitchFamily="34" charset="0"/>
              </a:rPr>
              <a:t>BIENES MUEBLES SIN INCLUIR VEHICULOS</a:t>
            </a:r>
            <a:endParaRPr lang="es-CO" sz="2000" b="1" dirty="0">
              <a:latin typeface="Arial" panose="020B0604020202020204" pitchFamily="34" charset="0"/>
              <a:cs typeface="Arial" panose="020B0604020202020204" pitchFamily="34" charset="0"/>
            </a:endParaRPr>
          </a:p>
        </p:txBody>
      </p:sp>
      <p:graphicFrame>
        <p:nvGraphicFramePr>
          <p:cNvPr id="9" name="Gráfico 8"/>
          <p:cNvGraphicFramePr/>
          <p:nvPr>
            <p:extLst>
              <p:ext uri="{D42A27DB-BD31-4B8C-83A1-F6EECF244321}">
                <p14:modId xmlns:p14="http://schemas.microsoft.com/office/powerpoint/2010/main" val="2332763542"/>
              </p:ext>
            </p:extLst>
          </p:nvPr>
        </p:nvGraphicFramePr>
        <p:xfrm>
          <a:off x="107504" y="1397000"/>
          <a:ext cx="8928992"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439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5273" y="188640"/>
            <a:ext cx="9011223"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2800" b="1" dirty="0" smtClean="0">
                <a:latin typeface="Arial" panose="020B0604020202020204" pitchFamily="34" charset="0"/>
                <a:cs typeface="Arial" panose="020B0604020202020204" pitchFamily="34" charset="0"/>
              </a:rPr>
              <a:t>RESULTADO DE LA MUESTRA</a:t>
            </a:r>
            <a:endParaRPr lang="es-CO" sz="2800" b="1" dirty="0">
              <a:latin typeface="Arial" panose="020B0604020202020204" pitchFamily="34" charset="0"/>
              <a:cs typeface="Arial" panose="020B0604020202020204" pitchFamily="34" charset="0"/>
            </a:endParaRPr>
          </a:p>
        </p:txBody>
      </p:sp>
      <p:graphicFrame>
        <p:nvGraphicFramePr>
          <p:cNvPr id="9" name="Gráfico 8"/>
          <p:cNvGraphicFramePr/>
          <p:nvPr>
            <p:extLst>
              <p:ext uri="{D42A27DB-BD31-4B8C-83A1-F6EECF244321}">
                <p14:modId xmlns:p14="http://schemas.microsoft.com/office/powerpoint/2010/main" val="3544768588"/>
              </p:ext>
            </p:extLst>
          </p:nvPr>
        </p:nvGraphicFramePr>
        <p:xfrm>
          <a:off x="53752" y="908720"/>
          <a:ext cx="8928992"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3" name="CuadroTexto 2"/>
          <p:cNvSpPr txBox="1"/>
          <p:nvPr/>
        </p:nvSpPr>
        <p:spPr>
          <a:xfrm>
            <a:off x="0" y="5013176"/>
            <a:ext cx="9036496" cy="923330"/>
          </a:xfrm>
          <a:prstGeom prst="rect">
            <a:avLst/>
          </a:prstGeom>
          <a:noFill/>
        </p:spPr>
        <p:txBody>
          <a:bodyPr wrap="square" rtlCol="0">
            <a:spAutoFit/>
          </a:bodyPr>
          <a:lstStyle/>
          <a:p>
            <a:pPr algn="just"/>
            <a:r>
              <a:rPr lang="es-CO" dirty="0" smtClean="0"/>
              <a:t>Conforme a la verificación física realizada a los bienes muebles tomados en la muestra de la auditoría, se evidenció que en éstos no se presentaron faltantes en los activos seleccionados.</a:t>
            </a:r>
            <a:endParaRPr lang="es-ES" dirty="0"/>
          </a:p>
        </p:txBody>
      </p:sp>
    </p:spTree>
    <p:extLst>
      <p:ext uri="{BB962C8B-B14F-4D97-AF65-F5344CB8AC3E}">
        <p14:creationId xmlns:p14="http://schemas.microsoft.com/office/powerpoint/2010/main" val="179730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32656"/>
            <a:ext cx="9144000"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SELECCIÓN DE LA MUESTRA</a:t>
            </a:r>
          </a:p>
          <a:p>
            <a:pPr algn="ctr"/>
            <a:r>
              <a:rPr lang="es-CO" sz="2000" b="1" dirty="0" smtClean="0">
                <a:latin typeface="Arial" panose="020B0604020202020204" pitchFamily="34" charset="0"/>
                <a:cs typeface="Arial" panose="020B0604020202020204" pitchFamily="34" charset="0"/>
              </a:rPr>
              <a:t>BIENES DE CONSUMO</a:t>
            </a:r>
            <a:endParaRPr lang="es-CO" sz="2000" b="1" dirty="0">
              <a:latin typeface="Arial" panose="020B0604020202020204" pitchFamily="34" charset="0"/>
              <a:cs typeface="Arial" panose="020B0604020202020204" pitchFamily="34" charset="0"/>
            </a:endParaRPr>
          </a:p>
        </p:txBody>
      </p:sp>
      <p:graphicFrame>
        <p:nvGraphicFramePr>
          <p:cNvPr id="9" name="Gráfico 8"/>
          <p:cNvGraphicFramePr/>
          <p:nvPr>
            <p:extLst>
              <p:ext uri="{D42A27DB-BD31-4B8C-83A1-F6EECF244321}">
                <p14:modId xmlns:p14="http://schemas.microsoft.com/office/powerpoint/2010/main" val="4019154072"/>
              </p:ext>
            </p:extLst>
          </p:nvPr>
        </p:nvGraphicFramePr>
        <p:xfrm>
          <a:off x="107504" y="1397000"/>
          <a:ext cx="8928992"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002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2515" y="260648"/>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RESULTADO DE LA MUESTRA</a:t>
            </a:r>
            <a:endParaRPr lang="es-CO" sz="2800" b="1" dirty="0">
              <a:latin typeface="Arial" panose="020B0604020202020204" pitchFamily="34" charset="0"/>
              <a:cs typeface="Arial" panose="020B0604020202020204" pitchFamily="34" charset="0"/>
            </a:endParaRPr>
          </a:p>
        </p:txBody>
      </p:sp>
      <p:graphicFrame>
        <p:nvGraphicFramePr>
          <p:cNvPr id="9" name="Gráfico 8"/>
          <p:cNvGraphicFramePr/>
          <p:nvPr>
            <p:extLst>
              <p:ext uri="{D42A27DB-BD31-4B8C-83A1-F6EECF244321}">
                <p14:modId xmlns:p14="http://schemas.microsoft.com/office/powerpoint/2010/main" val="1499648909"/>
              </p:ext>
            </p:extLst>
          </p:nvPr>
        </p:nvGraphicFramePr>
        <p:xfrm>
          <a:off x="0" y="1124744"/>
          <a:ext cx="8928992"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4" name="CuadroTexto 3"/>
          <p:cNvSpPr txBox="1"/>
          <p:nvPr/>
        </p:nvSpPr>
        <p:spPr>
          <a:xfrm>
            <a:off x="0" y="4941168"/>
            <a:ext cx="9036496" cy="923330"/>
          </a:xfrm>
          <a:prstGeom prst="rect">
            <a:avLst/>
          </a:prstGeom>
          <a:noFill/>
        </p:spPr>
        <p:txBody>
          <a:bodyPr wrap="square" rtlCol="0">
            <a:spAutoFit/>
          </a:bodyPr>
          <a:lstStyle/>
          <a:p>
            <a:pPr algn="just"/>
            <a:r>
              <a:rPr lang="es-CO" dirty="0" smtClean="0"/>
              <a:t>Conforme a la verificación física realizada a los bienes de consumo tomados en la muestra de la auditoría, se evidenció que en éstos no se presentaron faltantes en los elementos seleccionados.</a:t>
            </a:r>
            <a:endParaRPr lang="es-ES" dirty="0"/>
          </a:p>
        </p:txBody>
      </p:sp>
    </p:spTree>
    <p:extLst>
      <p:ext uri="{BB962C8B-B14F-4D97-AF65-F5344CB8AC3E}">
        <p14:creationId xmlns:p14="http://schemas.microsoft.com/office/powerpoint/2010/main" val="357795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38677</TotalTime>
  <Words>2188</Words>
  <Application>Microsoft Office PowerPoint</Application>
  <PresentationFormat>Presentación en pantalla (4:3)</PresentationFormat>
  <Paragraphs>108</Paragraphs>
  <Slides>21</Slides>
  <Notes>16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1487</cp:revision>
  <cp:lastPrinted>2017-07-11T16:44:01Z</cp:lastPrinted>
  <dcterms:created xsi:type="dcterms:W3CDTF">2009-07-03T14:17:45Z</dcterms:created>
  <dcterms:modified xsi:type="dcterms:W3CDTF">2017-10-27T23:06:15Z</dcterms:modified>
</cp:coreProperties>
</file>