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500" r:id="rId2"/>
    <p:sldId id="492" r:id="rId3"/>
    <p:sldId id="538" r:id="rId4"/>
    <p:sldId id="533" r:id="rId5"/>
    <p:sldId id="534" r:id="rId6"/>
    <p:sldId id="535" r:id="rId7"/>
    <p:sldId id="537" r:id="rId8"/>
    <p:sldId id="539" r:id="rId9"/>
    <p:sldId id="554" r:id="rId10"/>
    <p:sldId id="585" r:id="rId11"/>
    <p:sldId id="586" r:id="rId12"/>
    <p:sldId id="588" r:id="rId13"/>
    <p:sldId id="579" r:id="rId14"/>
    <p:sldId id="559" r:id="rId15"/>
    <p:sldId id="568" r:id="rId16"/>
    <p:sldId id="591" r:id="rId17"/>
    <p:sldId id="600" r:id="rId18"/>
    <p:sldId id="593" r:id="rId19"/>
    <p:sldId id="599" r:id="rId20"/>
    <p:sldId id="594" r:id="rId21"/>
    <p:sldId id="598" r:id="rId22"/>
    <p:sldId id="595" r:id="rId23"/>
    <p:sldId id="602" r:id="rId24"/>
    <p:sldId id="596" r:id="rId25"/>
    <p:sldId id="603" r:id="rId26"/>
    <p:sldId id="597" r:id="rId27"/>
    <p:sldId id="601" r:id="rId28"/>
    <p:sldId id="528" r:id="rId2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46" autoAdjust="0"/>
    <p:restoredTop sz="98558" autoAdjust="0"/>
  </p:normalViewPr>
  <p:slideViewPr>
    <p:cSldViewPr>
      <p:cViewPr varScale="1">
        <p:scale>
          <a:sx n="111" d="100"/>
          <a:sy n="111" d="100"/>
        </p:scale>
        <p:origin x="21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Hoja1!$B$1</c:f>
              <c:strCache>
                <c:ptCount val="1"/>
                <c:pt idx="0">
                  <c:v>Serie 1</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Hoja1!$A$2:$A$4</c:f>
              <c:strCache>
                <c:ptCount val="3"/>
                <c:pt idx="0">
                  <c:v>PETICIONES </c:v>
                </c:pt>
                <c:pt idx="1">
                  <c:v>DENUNCIAS</c:v>
                </c:pt>
                <c:pt idx="2">
                  <c:v>RECLAMOS </c:v>
                </c:pt>
              </c:strCache>
            </c:strRef>
          </c:cat>
          <c:val>
            <c:numRef>
              <c:f>Hoja1!$B$2:$B$4</c:f>
              <c:numCache>
                <c:formatCode>General</c:formatCode>
                <c:ptCount val="3"/>
                <c:pt idx="0">
                  <c:v>60</c:v>
                </c:pt>
                <c:pt idx="1">
                  <c:v>1</c:v>
                </c:pt>
                <c:pt idx="2">
                  <c:v>1</c:v>
                </c:pt>
              </c:numCache>
            </c:numRef>
          </c:val>
          <c:extLst>
            <c:ext xmlns:c16="http://schemas.microsoft.com/office/drawing/2014/chart" uri="{C3380CC4-5D6E-409C-BE32-E72D297353CC}">
              <c16:uniqueId val="{00000000-4808-47E2-BBB3-2A059906F44D}"/>
            </c:ext>
          </c:extLst>
        </c:ser>
        <c:ser>
          <c:idx val="1"/>
          <c:order val="1"/>
          <c:tx>
            <c:strRef>
              <c:f>Hoja1!$C$1</c:f>
              <c:strCache>
                <c:ptCount val="1"/>
                <c:pt idx="0">
                  <c:v>Columna1</c:v>
                </c:pt>
              </c:strCache>
            </c:strRef>
          </c:tx>
          <c:invertIfNegative val="0"/>
          <c:cat>
            <c:strRef>
              <c:f>Hoja1!$A$2:$A$4</c:f>
              <c:strCache>
                <c:ptCount val="3"/>
                <c:pt idx="0">
                  <c:v>PETICIONES </c:v>
                </c:pt>
                <c:pt idx="1">
                  <c:v>DENUNCIAS</c:v>
                </c:pt>
                <c:pt idx="2">
                  <c:v>RECLAMOS </c:v>
                </c:pt>
              </c:strCache>
            </c:strRef>
          </c:cat>
          <c:val>
            <c:numRef>
              <c:f>Hoja1!$C$2:$C$4</c:f>
              <c:numCache>
                <c:formatCode>General</c:formatCode>
                <c:ptCount val="3"/>
              </c:numCache>
            </c:numRef>
          </c:val>
          <c:extLst>
            <c:ext xmlns:c16="http://schemas.microsoft.com/office/drawing/2014/chart" uri="{C3380CC4-5D6E-409C-BE32-E72D297353CC}">
              <c16:uniqueId val="{00000001-4808-47E2-BBB3-2A059906F44D}"/>
            </c:ext>
          </c:extLst>
        </c:ser>
        <c:ser>
          <c:idx val="2"/>
          <c:order val="2"/>
          <c:tx>
            <c:strRef>
              <c:f>Hoja1!$D$1</c:f>
              <c:strCache>
                <c:ptCount val="1"/>
                <c:pt idx="0">
                  <c:v>Columna2</c:v>
                </c:pt>
              </c:strCache>
            </c:strRef>
          </c:tx>
          <c:invertIfNegative val="0"/>
          <c:cat>
            <c:strRef>
              <c:f>Hoja1!$A$2:$A$4</c:f>
              <c:strCache>
                <c:ptCount val="3"/>
                <c:pt idx="0">
                  <c:v>PETICIONES </c:v>
                </c:pt>
                <c:pt idx="1">
                  <c:v>DENUNCIAS</c:v>
                </c:pt>
                <c:pt idx="2">
                  <c:v>RECLAMOS </c:v>
                </c:pt>
              </c:strCache>
            </c:strRef>
          </c:cat>
          <c:val>
            <c:numRef>
              <c:f>Hoja1!$D$2:$D$4</c:f>
              <c:numCache>
                <c:formatCode>General</c:formatCode>
                <c:ptCount val="3"/>
              </c:numCache>
            </c:numRef>
          </c:val>
          <c:extLst>
            <c:ext xmlns:c16="http://schemas.microsoft.com/office/drawing/2014/chart" uri="{C3380CC4-5D6E-409C-BE32-E72D297353CC}">
              <c16:uniqueId val="{00000002-4808-47E2-BBB3-2A059906F44D}"/>
            </c:ext>
          </c:extLst>
        </c:ser>
        <c:dLbls>
          <c:showLegendKey val="0"/>
          <c:showVal val="0"/>
          <c:showCatName val="0"/>
          <c:showSerName val="0"/>
          <c:showPercent val="0"/>
          <c:showBubbleSize val="0"/>
        </c:dLbls>
        <c:gapWidth val="150"/>
        <c:shape val="box"/>
        <c:axId val="174846336"/>
        <c:axId val="174847872"/>
        <c:axId val="0"/>
      </c:bar3DChart>
      <c:catAx>
        <c:axId val="174846336"/>
        <c:scaling>
          <c:orientation val="minMax"/>
        </c:scaling>
        <c:delete val="0"/>
        <c:axPos val="b"/>
        <c:numFmt formatCode="General" sourceLinked="0"/>
        <c:majorTickMark val="out"/>
        <c:minorTickMark val="none"/>
        <c:tickLblPos val="nextTo"/>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c:spPr>
        <c:txPr>
          <a:bodyPr rot="0"/>
          <a:lstStyle/>
          <a:p>
            <a:pPr>
              <a:defRPr sz="1150" b="1"/>
            </a:pPr>
            <a:endParaRPr lang="es-ES"/>
          </a:p>
        </c:txPr>
        <c:crossAx val="174847872"/>
        <c:crosses val="autoZero"/>
        <c:auto val="1"/>
        <c:lblAlgn val="ctr"/>
        <c:lblOffset val="100"/>
        <c:noMultiLvlLbl val="0"/>
      </c:catAx>
      <c:valAx>
        <c:axId val="174847872"/>
        <c:scaling>
          <c:orientation val="minMax"/>
        </c:scaling>
        <c:delete val="0"/>
        <c:axPos val="l"/>
        <c:majorGridlines>
          <c:spPr>
            <a:ln w="38100" cap="flat" cmpd="sng" algn="ctr">
              <a:solidFill>
                <a:schemeClr val="accent5"/>
              </a:solidFill>
              <a:prstDash val="solid"/>
            </a:ln>
            <a:effectLst>
              <a:outerShdw blurRad="40000" dist="23000" dir="5400000" rotWithShape="0">
                <a:srgbClr val="000000">
                  <a:alpha val="35000"/>
                </a:srgbClr>
              </a:outerShdw>
            </a:effectLst>
          </c:spPr>
        </c:majorGridlines>
        <c:numFmt formatCode="General" sourceLinked="1"/>
        <c:majorTickMark val="out"/>
        <c:minorTickMark val="none"/>
        <c:tickLblPos val="nextTo"/>
        <c:crossAx val="174846336"/>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c:spPr>
    </c:plotArea>
    <c:plotVisOnly val="1"/>
    <c:dispBlanksAs val="gap"/>
    <c:showDLblsOverMax val="0"/>
  </c:chart>
  <c:txPr>
    <a:bodyPr/>
    <a:lstStyle/>
    <a:p>
      <a:pPr>
        <a:defRPr sz="1800"/>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s-CO" dirty="0" smtClean="0"/>
              <a:t>OBSERVACIONES DE LA AUDITORÍA</a:t>
            </a:r>
            <a:endParaRPr lang="es-CO" dirty="0"/>
          </a:p>
        </c:rich>
      </c:tx>
      <c:layout/>
      <c:overlay val="0"/>
    </c:title>
    <c:autoTitleDeleted val="0"/>
    <c:plotArea>
      <c:layout/>
      <c:barChart>
        <c:barDir val="col"/>
        <c:grouping val="clustered"/>
        <c:varyColors val="0"/>
        <c:ser>
          <c:idx val="0"/>
          <c:order val="0"/>
          <c:tx>
            <c:strRef>
              <c:f>Hoja1!$B$1</c:f>
              <c:strCache>
                <c:ptCount val="1"/>
                <c:pt idx="0">
                  <c:v>Universo del hallazgo </c:v>
                </c:pt>
              </c:strCache>
            </c:strRef>
          </c:tx>
          <c:invertIfNegative val="0"/>
          <c:dLbls>
            <c:spPr>
              <a:noFill/>
              <a:ln>
                <a:noFill/>
              </a:ln>
              <a:effectLst/>
            </c:spPr>
            <c:txPr>
              <a:bodyPr/>
              <a:lstStyle/>
              <a:p>
                <a:pPr>
                  <a:defRPr b="1"/>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Hoja1!$A$2:$A$6</c:f>
              <c:strCache>
                <c:ptCount val="4"/>
                <c:pt idx="0">
                  <c:v>No se evidenció respuesta en ORFEO ni física   3.2%</c:v>
                </c:pt>
                <c:pt idx="1">
                  <c:v>Respuesta extemporáneas           4.8%</c:v>
                </c:pt>
                <c:pt idx="2">
                  <c:v>Traslado extemporáneo de PQRSD                              100%</c:v>
                </c:pt>
                <c:pt idx="3">
                  <c:v>PQRSD contestadas pero no registradas en el sistema ORFEO                       9.7%</c:v>
                </c:pt>
              </c:strCache>
            </c:strRef>
          </c:cat>
          <c:val>
            <c:numRef>
              <c:f>Hoja1!$B$2:$B$5</c:f>
              <c:numCache>
                <c:formatCode>General</c:formatCode>
                <c:ptCount val="4"/>
                <c:pt idx="0">
                  <c:v>62</c:v>
                </c:pt>
                <c:pt idx="1">
                  <c:v>62</c:v>
                </c:pt>
                <c:pt idx="2">
                  <c:v>1</c:v>
                </c:pt>
                <c:pt idx="3">
                  <c:v>62</c:v>
                </c:pt>
              </c:numCache>
            </c:numRef>
          </c:val>
          <c:extLst>
            <c:ext xmlns:c16="http://schemas.microsoft.com/office/drawing/2014/chart" uri="{C3380CC4-5D6E-409C-BE32-E72D297353CC}">
              <c16:uniqueId val="{00000000-006D-4EDE-99A0-2B84B2AABD09}"/>
            </c:ext>
          </c:extLst>
        </c:ser>
        <c:ser>
          <c:idx val="1"/>
          <c:order val="1"/>
          <c:tx>
            <c:strRef>
              <c:f>Hoja1!$C$1</c:f>
              <c:strCache>
                <c:ptCount val="1"/>
                <c:pt idx="0">
                  <c:v>Excepciones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Hoja1!$A$2:$A$6</c:f>
              <c:strCache>
                <c:ptCount val="4"/>
                <c:pt idx="0">
                  <c:v>No se evidenció respuesta en ORFEO ni física   3.2%</c:v>
                </c:pt>
                <c:pt idx="1">
                  <c:v>Respuesta extemporáneas           4.8%</c:v>
                </c:pt>
                <c:pt idx="2">
                  <c:v>Traslado extemporáneo de PQRSD                              100%</c:v>
                </c:pt>
                <c:pt idx="3">
                  <c:v>PQRSD contestadas pero no registradas en el sistema ORFEO                       9.7%</c:v>
                </c:pt>
              </c:strCache>
            </c:strRef>
          </c:cat>
          <c:val>
            <c:numRef>
              <c:f>Hoja1!$C$2:$C$5</c:f>
              <c:numCache>
                <c:formatCode>General</c:formatCode>
                <c:ptCount val="4"/>
                <c:pt idx="0">
                  <c:v>2</c:v>
                </c:pt>
                <c:pt idx="1">
                  <c:v>3</c:v>
                </c:pt>
                <c:pt idx="2">
                  <c:v>1</c:v>
                </c:pt>
                <c:pt idx="3">
                  <c:v>6</c:v>
                </c:pt>
              </c:numCache>
            </c:numRef>
          </c:val>
          <c:extLst>
            <c:ext xmlns:c16="http://schemas.microsoft.com/office/drawing/2014/chart" uri="{C3380CC4-5D6E-409C-BE32-E72D297353CC}">
              <c16:uniqueId val="{00000001-006D-4EDE-99A0-2B84B2AABD09}"/>
            </c:ext>
          </c:extLst>
        </c:ser>
        <c:dLbls>
          <c:showLegendKey val="0"/>
          <c:showVal val="0"/>
          <c:showCatName val="0"/>
          <c:showSerName val="0"/>
          <c:showPercent val="0"/>
          <c:showBubbleSize val="0"/>
        </c:dLbls>
        <c:gapWidth val="150"/>
        <c:axId val="175468544"/>
        <c:axId val="175470080"/>
      </c:barChart>
      <c:catAx>
        <c:axId val="175468544"/>
        <c:scaling>
          <c:orientation val="minMax"/>
        </c:scaling>
        <c:delete val="0"/>
        <c:axPos val="b"/>
        <c:numFmt formatCode="General" sourceLinked="0"/>
        <c:majorTickMark val="none"/>
        <c:minorTickMark val="none"/>
        <c:tickLblPos val="nextTo"/>
        <c:spPr>
          <a:noFill/>
          <a:ln>
            <a:solidFill>
              <a:schemeClr val="accent1">
                <a:shade val="95000"/>
                <a:satMod val="105000"/>
              </a:schemeClr>
            </a:solidFill>
          </a:ln>
        </c:spPr>
        <c:txPr>
          <a:bodyPr/>
          <a:lstStyle/>
          <a:p>
            <a:pPr>
              <a:defRPr sz="900" b="1">
                <a:latin typeface="Arial" panose="020B0604020202020204" pitchFamily="34" charset="0"/>
                <a:cs typeface="Arial" panose="020B0604020202020204" pitchFamily="34" charset="0"/>
              </a:defRPr>
            </a:pPr>
            <a:endParaRPr lang="es-ES"/>
          </a:p>
        </c:txPr>
        <c:crossAx val="175470080"/>
        <c:crosses val="autoZero"/>
        <c:auto val="1"/>
        <c:lblAlgn val="ctr"/>
        <c:lblOffset val="100"/>
        <c:noMultiLvlLbl val="0"/>
      </c:catAx>
      <c:valAx>
        <c:axId val="175470080"/>
        <c:scaling>
          <c:orientation val="minMax"/>
        </c:scaling>
        <c:delete val="0"/>
        <c:axPos val="l"/>
        <c:majorGridlines>
          <c:spPr>
            <a:ln w="9525" cap="flat" cmpd="sng" algn="ctr">
              <a:solidFill>
                <a:schemeClr val="accent1">
                  <a:shade val="95000"/>
                  <a:satMod val="105000"/>
                </a:schemeClr>
              </a:solidFill>
              <a:prstDash val="solid"/>
            </a:ln>
            <a:effectLst/>
          </c:spPr>
        </c:majorGridlines>
        <c:numFmt formatCode="General" sourceLinked="1"/>
        <c:majorTickMark val="none"/>
        <c:minorTickMark val="none"/>
        <c:tickLblPos val="nextTo"/>
        <c:crossAx val="175468544"/>
        <c:crosses val="autoZero"/>
        <c:crossBetween val="between"/>
      </c:valAx>
      <c:spPr>
        <a:no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plotArea>
    <c:legend>
      <c:legendPos val="r"/>
      <c:layout/>
      <c:overlay val="0"/>
    </c:legend>
    <c:plotVisOnly val="1"/>
    <c:dispBlanksAs val="gap"/>
    <c:showDLblsOverMax val="0"/>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c:spPr>
  <c:txPr>
    <a:bodyPr/>
    <a:lstStyle/>
    <a:p>
      <a:pPr>
        <a:defRPr>
          <a:solidFill>
            <a:schemeClr val="dk1"/>
          </a:solidFill>
          <a:latin typeface="+mn-lt"/>
          <a:ea typeface="+mn-ea"/>
          <a:cs typeface="+mn-cs"/>
        </a:defRPr>
      </a:pPr>
      <a:endParaRPr lang="es-ES"/>
    </a:p>
  </c:txPr>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slide" Target="../slides/slide16.xml"/></Relationships>
</file>

<file path=ppt/diagrams/_rels/data3.xml.rels><?xml version="1.0" encoding="UTF-8" standalone="yes"?>
<Relationships xmlns="http://schemas.openxmlformats.org/package/2006/relationships"><Relationship Id="rId1" Type="http://schemas.openxmlformats.org/officeDocument/2006/relationships/slide" Target="../slides/slide18.xml"/></Relationships>
</file>

<file path=ppt/diagrams/_rels/data5.xml.rels><?xml version="1.0" encoding="UTF-8" standalone="yes"?>
<Relationships xmlns="http://schemas.openxmlformats.org/package/2006/relationships"><Relationship Id="rId1" Type="http://schemas.openxmlformats.org/officeDocument/2006/relationships/slide" Target="../slides/slide20.xml"/></Relationships>
</file>

<file path=ppt/diagrams/_rels/data7.xml.rels><?xml version="1.0" encoding="UTF-8" standalone="yes"?>
<Relationships xmlns="http://schemas.openxmlformats.org/package/2006/relationships"><Relationship Id="rId1" Type="http://schemas.openxmlformats.org/officeDocument/2006/relationships/slide" Target="../slides/slide2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dirty="0" smtClean="0">
              <a:solidFill>
                <a:schemeClr val="tx1"/>
              </a:solidFill>
            </a:rPr>
            <a:t>En el 3.2% de la muestra de las PQRSD (2 de 62), las cuales corresponden a solicitudes de funcionarios de la entidad, en las que no se obtuvo evidencia de la respuesta en el sistema ORFEO ni en el legajo de hoja de vida de los funcionarios. Lo anterior, ya que el artículo 14 de la </a:t>
          </a:r>
          <a:r>
            <a:rPr lang="es-MX" sz="2000" baseline="0" dirty="0" smtClean="0">
              <a:solidFill>
                <a:schemeClr val="tx1"/>
              </a:solidFill>
            </a:rPr>
            <a:t>Ley 1755 de 2015 establece lo siguiente: </a:t>
          </a:r>
          <a:r>
            <a:rPr lang="es-MX" sz="2000" i="1" dirty="0" smtClean="0">
              <a:solidFill>
                <a:schemeClr val="tx1"/>
              </a:solidFill>
            </a:rPr>
            <a:t>“</a:t>
          </a:r>
          <a:r>
            <a:rPr lang="es-CO" sz="2000" b="1" i="1" dirty="0" smtClean="0">
              <a:solidFill>
                <a:schemeClr val="tx1"/>
              </a:solidFill>
            </a:rPr>
            <a:t>Artículo 14</a:t>
          </a:r>
          <a:r>
            <a:rPr lang="es-CO" sz="2000" i="1" dirty="0" smtClean="0">
              <a:solidFill>
                <a:schemeClr val="tx1"/>
              </a:solidFill>
            </a:rPr>
            <a:t>. Términos para resolver las distintas modalidades de peticiones. Salvo norma legal especial y so pena de sanción disciplinaria, toda petición deberá resolverse dentro de los quince (15) días siguientes a su recepción.”</a:t>
          </a:r>
        </a:p>
        <a:p>
          <a:pPr algn="just"/>
          <a:r>
            <a:rPr lang="es-CO" sz="2000" i="0" dirty="0" smtClean="0">
              <a:solidFill>
                <a:schemeClr val="tx1"/>
              </a:solidFill>
            </a:rPr>
            <a:t>Así las cosas, se reitera que es necesario dar respuesta y dejar evidencia de la misma ante cualquier tipo de solicitud que sea presentada por un ciudadano y/o funcionario de la entidad (ver anexo </a:t>
          </a:r>
          <a:r>
            <a:rPr lang="es-CO" sz="2000" i="0" dirty="0" smtClean="0">
              <a:solidFill>
                <a:schemeClr val="tx1"/>
              </a:solidFill>
              <a:hlinkClick xmlns:r="http://schemas.openxmlformats.org/officeDocument/2006/relationships" r:id="rId1" action="ppaction://hlinksldjump"/>
            </a:rPr>
            <a:t>1</a:t>
          </a:r>
          <a:r>
            <a:rPr lang="es-CO" sz="2000" i="0" dirty="0" smtClean="0">
              <a:solidFill>
                <a:schemeClr val="tx1"/>
              </a:solidFill>
            </a:rPr>
            <a:t>), conforme a la recomendación formulada por este despacho en el informe de auditoría del primer semestre de 2016.  </a:t>
          </a:r>
          <a:endParaRPr lang="es-CO" sz="16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49561" custLinFactNeighborX="-885" custLinFactNeighborY="-32">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6E692F-2934-4E69-9F5B-7BBED5418FE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238A173F-6E94-4D9B-9595-A7F3E86755A0}" type="pres">
      <dgm:prSet presAssocID="{E66E692F-2934-4E69-9F5B-7BBED5418FE9}" presName="rootnode" presStyleCnt="0">
        <dgm:presLayoutVars>
          <dgm:chMax/>
          <dgm:chPref/>
          <dgm:dir/>
          <dgm:animLvl val="lvl"/>
        </dgm:presLayoutVars>
      </dgm:prSet>
      <dgm:spPr/>
      <dgm:t>
        <a:bodyPr/>
        <a:lstStyle/>
        <a:p>
          <a:endParaRPr lang="es-CO"/>
        </a:p>
      </dgm:t>
    </dgm:pt>
  </dgm:ptLst>
  <dgm:cxnLst>
    <dgm:cxn modelId="{3A8EE62C-E383-4265-B742-554EEB163890}" type="presOf" srcId="{E66E692F-2934-4E69-9F5B-7BBED5418FE9}" destId="{238A173F-6E94-4D9B-9595-A7F3E86755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CO" sz="1800" i="0" dirty="0" smtClean="0">
            <a:solidFill>
              <a:schemeClr val="tx1"/>
            </a:solidFill>
          </a:endParaRPr>
        </a:p>
        <a:p>
          <a:pPr algn="just"/>
          <a:r>
            <a:rPr lang="es-CO" sz="2000" i="0" dirty="0" smtClean="0">
              <a:solidFill>
                <a:schemeClr val="tx1"/>
              </a:solidFill>
            </a:rPr>
            <a:t>Se evidenció que en el 4.8% de los casos verificados en la muestra (3 de 62), la respuesta emitida por la entidad se realizó de manera extemporánea sin observarse los términos contenidos en el artículo 14 de la Ley 1755 de 2015 que señala lo siguiente: </a:t>
          </a:r>
          <a:r>
            <a:rPr lang="es-MX" sz="2000" i="1" dirty="0" smtClean="0">
              <a:solidFill>
                <a:schemeClr val="tx1"/>
              </a:solidFill>
            </a:rPr>
            <a:t>“</a:t>
          </a:r>
          <a:r>
            <a:rPr lang="es-CO" sz="2000" b="1" i="1" dirty="0" smtClean="0">
              <a:solidFill>
                <a:schemeClr val="tx1"/>
              </a:solidFill>
            </a:rPr>
            <a:t>Artículo 14.</a:t>
          </a:r>
          <a:r>
            <a:rPr lang="es-CO" sz="2000" i="1" dirty="0" smtClean="0">
              <a:solidFill>
                <a:schemeClr val="tx1"/>
              </a:solidFill>
            </a:rPr>
            <a:t> Términos para resolver las distintas modalidades de peticiones. Salvo norma legal especial y so pena de sanción disciplinaria, </a:t>
          </a:r>
          <a:r>
            <a:rPr lang="es-CO" sz="2000" i="1" u="sng" dirty="0" smtClean="0">
              <a:solidFill>
                <a:schemeClr val="tx1"/>
              </a:solidFill>
            </a:rPr>
            <a:t>toda petición deberá resolverse dentro de los quince (15) días siguientes a su recepción. Estará sometida a término especial la resolución de las siguientes peticiones </a:t>
          </a:r>
          <a:r>
            <a:rPr lang="es-CO" sz="2000" i="1" dirty="0" smtClean="0">
              <a:solidFill>
                <a:schemeClr val="tx1"/>
              </a:solidFill>
            </a:rPr>
            <a:t>(…)”, s</a:t>
          </a:r>
          <a:r>
            <a:rPr lang="es-CO" sz="2000" i="0" dirty="0" smtClean="0">
              <a:solidFill>
                <a:schemeClr val="tx1"/>
              </a:solidFill>
            </a:rPr>
            <a:t>ubrayas fuera de texto.</a:t>
          </a:r>
          <a:r>
            <a:rPr lang="es-CO" sz="2000" i="1" dirty="0" smtClean="0">
              <a:solidFill>
                <a:schemeClr val="tx1"/>
              </a:solidFill>
            </a:rPr>
            <a:t>”</a:t>
          </a:r>
        </a:p>
        <a:p>
          <a:pPr algn="just"/>
          <a:endParaRPr lang="es-CO" sz="900" i="1" dirty="0" smtClean="0">
            <a:solidFill>
              <a:schemeClr val="tx1"/>
            </a:solidFill>
          </a:endParaRPr>
        </a:p>
        <a:p>
          <a:pPr algn="just"/>
          <a:r>
            <a:rPr lang="es-CO" sz="2000" i="0" dirty="0" smtClean="0">
              <a:solidFill>
                <a:schemeClr val="tx1"/>
              </a:solidFill>
            </a:rPr>
            <a:t>Por lo anterior, es necesario atender los términos previstos en la citada ley para los respectivos traslados a las entidades competentes, (ver anexo </a:t>
          </a:r>
          <a:r>
            <a:rPr lang="es-CO" sz="2000" i="0" dirty="0" smtClean="0">
              <a:solidFill>
                <a:schemeClr val="tx1"/>
              </a:solidFill>
              <a:hlinkClick xmlns:r="http://schemas.openxmlformats.org/officeDocument/2006/relationships" r:id="rId1" action="ppaction://hlinksldjump"/>
            </a:rPr>
            <a:t>2</a:t>
          </a:r>
          <a:r>
            <a:rPr lang="es-CO" sz="2000" i="0" dirty="0" smtClean="0">
              <a:solidFill>
                <a:schemeClr val="tx1"/>
              </a:solidFill>
            </a:rPr>
            <a:t>), conforme a la recomendación formulada por este despacho en el informe de auditoría del primer semestre de 2016. </a:t>
          </a:r>
        </a:p>
        <a:p>
          <a:pPr algn="just"/>
          <a:endParaRPr lang="es-CO" sz="18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627463" custLinFactNeighborX="-446" custLinFactNeighborY="-59844">
        <dgm:presLayoutVars>
          <dgm:chMax val="0"/>
          <dgm:bulletEnabled val="1"/>
        </dgm:presLayoutVars>
      </dgm:prSet>
      <dgm:spPr/>
      <dgm:t>
        <a:bodyPr/>
        <a:lstStyle/>
        <a:p>
          <a:endParaRPr lang="es-CO"/>
        </a:p>
      </dgm:t>
    </dgm:pt>
  </dgm:ptLst>
  <dgm:cxnLst>
    <dgm:cxn modelId="{A654B7B6-F7BD-47B0-B211-E293591AFF88}" type="presOf" srcId="{21A6206B-6AC0-4FD5-8C74-4CB477774556}" destId="{497E458B-F51F-4CB1-B1CC-4DE335E23EA3}" srcOrd="0" destOrd="0" presId="urn:microsoft.com/office/officeart/2005/8/layout/vList2"/>
    <dgm:cxn modelId="{0350B006-42AD-4087-A882-055FEC6BFECF}"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F45E7143-69E2-461C-8123-DFDB5CE7E1E8}"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6E692F-2934-4E69-9F5B-7BBED5418FE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238A173F-6E94-4D9B-9595-A7F3E86755A0}" type="pres">
      <dgm:prSet presAssocID="{E66E692F-2934-4E69-9F5B-7BBED5418FE9}" presName="rootnode" presStyleCnt="0">
        <dgm:presLayoutVars>
          <dgm:chMax/>
          <dgm:chPref/>
          <dgm:dir/>
          <dgm:animLvl val="lvl"/>
        </dgm:presLayoutVars>
      </dgm:prSet>
      <dgm:spPr/>
      <dgm:t>
        <a:bodyPr/>
        <a:lstStyle/>
        <a:p>
          <a:endParaRPr lang="es-CO"/>
        </a:p>
      </dgm:t>
    </dgm:pt>
  </dgm:ptLst>
  <dgm:cxnLst>
    <dgm:cxn modelId="{3A8EE62C-E383-4265-B742-554EEB163890}" type="presOf" srcId="{E66E692F-2934-4E69-9F5B-7BBED5418FE9}" destId="{238A173F-6E94-4D9B-9595-A7F3E86755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CO" sz="2000" i="0" dirty="0" smtClean="0">
              <a:solidFill>
                <a:schemeClr val="tx1"/>
              </a:solidFill>
            </a:rPr>
            <a:t>Se evidenció que en el 100% de los casos verificados en la muestra y que fueron trasladados a otras entidades por competencia (1 de 1), se realizó de manera  extemporánea sin observarse los términos contenidos en el artículo 21 de la Ley 1755 de 2015 que señala lo siguiente: </a:t>
          </a:r>
          <a:r>
            <a:rPr lang="es-MX" sz="2000" baseline="0" dirty="0" smtClean="0">
              <a:solidFill>
                <a:schemeClr val="tx1"/>
              </a:solidFill>
            </a:rPr>
            <a:t>“</a:t>
          </a:r>
          <a:r>
            <a:rPr lang="es-CO" sz="2000" b="1" i="1" dirty="0" smtClean="0">
              <a:solidFill>
                <a:schemeClr val="tx1"/>
              </a:solidFill>
            </a:rPr>
            <a:t>Artículo  21. Funcionario sin competencia. </a:t>
          </a:r>
          <a:r>
            <a:rPr lang="es-CO" sz="2000" i="1" dirty="0" smtClean="0">
              <a:solidFill>
                <a:schemeClr val="tx1"/>
              </a:solidFill>
            </a:rPr>
            <a:t>Si la autoridad a quien se dirige la petición no es la competente, se informará de inmediato al interesado si este actúa verbalmente, o </a:t>
          </a:r>
          <a:r>
            <a:rPr lang="es-CO" sz="2000" i="1" u="sng" dirty="0" smtClean="0">
              <a:solidFill>
                <a:schemeClr val="tx1"/>
              </a:solidFill>
            </a:rPr>
            <a:t>dentro de los cinco (5) días siguientes al de la recepción</a:t>
          </a:r>
          <a:r>
            <a:rPr lang="es-CO" sz="2000" i="1" dirty="0" smtClean="0">
              <a:solidFill>
                <a:schemeClr val="tx1"/>
              </a:solidFill>
            </a:rPr>
            <a:t>, si obró por escrito. </a:t>
          </a:r>
          <a:r>
            <a:rPr lang="es-CO" sz="2000" i="1" u="sng" dirty="0" smtClean="0">
              <a:solidFill>
                <a:schemeClr val="tx1"/>
              </a:solidFill>
            </a:rPr>
            <a:t>Dentro del término señalado remitirá la petición al competente</a:t>
          </a:r>
          <a:r>
            <a:rPr lang="es-CO" sz="2000" i="1" dirty="0" smtClean="0">
              <a:solidFill>
                <a:schemeClr val="tx1"/>
              </a:solidFill>
            </a:rPr>
            <a:t> </a:t>
          </a:r>
          <a:r>
            <a:rPr lang="es-CO" sz="2000" i="1" u="none" dirty="0" smtClean="0">
              <a:solidFill>
                <a:schemeClr val="tx1"/>
              </a:solidFill>
            </a:rPr>
            <a:t>y enviará copia del oficio remisorio al peticionario o en caso de no existir funcionario competente así se lo comunicará. </a:t>
          </a:r>
          <a:r>
            <a:rPr lang="es-CO" sz="2000" i="1" dirty="0" smtClean="0">
              <a:solidFill>
                <a:schemeClr val="tx1"/>
              </a:solidFill>
            </a:rPr>
            <a:t>(…)”, </a:t>
          </a:r>
          <a:r>
            <a:rPr lang="es-CO" sz="2000" i="0" dirty="0" smtClean="0">
              <a:solidFill>
                <a:schemeClr val="tx1"/>
              </a:solidFill>
            </a:rPr>
            <a:t>subrayas fuera de texto</a:t>
          </a:r>
          <a:r>
            <a:rPr lang="es-CO" sz="2000" i="1" dirty="0" smtClean="0">
              <a:solidFill>
                <a:schemeClr val="tx1"/>
              </a:solidFill>
            </a:rPr>
            <a:t>.</a:t>
          </a:r>
        </a:p>
        <a:p>
          <a:pPr algn="just"/>
          <a:r>
            <a:rPr lang="es-CO" sz="2000" i="0" dirty="0" smtClean="0">
              <a:solidFill>
                <a:schemeClr val="tx1"/>
              </a:solidFill>
            </a:rPr>
            <a:t>Por lo anterior, es necesario dar cumplimiento a los términos previstos en la ley para los respectivos traslados por competencia a las entidades respectivas, (ver anexo </a:t>
          </a:r>
          <a:r>
            <a:rPr lang="es-CO" sz="2000" i="0" dirty="0" smtClean="0">
              <a:solidFill>
                <a:schemeClr val="tx1"/>
              </a:solidFill>
              <a:hlinkClick xmlns:r="http://schemas.openxmlformats.org/officeDocument/2006/relationships" r:id="rId1" action="ppaction://hlinksldjump"/>
            </a:rPr>
            <a:t>3</a:t>
          </a:r>
          <a:r>
            <a:rPr lang="es-CO" sz="2000" i="0" dirty="0" smtClean="0">
              <a:solidFill>
                <a:schemeClr val="tx1"/>
              </a:solidFill>
            </a:rPr>
            <a:t>), conforme a la recomendación en el informe de auditoría del primer semestre de 2016. </a:t>
          </a:r>
          <a:endParaRPr lang="es-CO" sz="20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78578" custLinFactNeighborX="-446" custLinFactNeighborY="-68601">
        <dgm:presLayoutVars>
          <dgm:chMax val="0"/>
          <dgm:bulletEnabled val="1"/>
        </dgm:presLayoutVars>
      </dgm:prSet>
      <dgm:spPr/>
      <dgm:t>
        <a:bodyPr/>
        <a:lstStyle/>
        <a:p>
          <a:endParaRPr lang="es-CO"/>
        </a:p>
      </dgm:t>
    </dgm:pt>
  </dgm:ptLst>
  <dgm:cxnLst>
    <dgm:cxn modelId="{A654B7B6-F7BD-47B0-B211-E293591AFF88}" type="presOf" srcId="{21A6206B-6AC0-4FD5-8C74-4CB477774556}" destId="{497E458B-F51F-4CB1-B1CC-4DE335E23EA3}" srcOrd="0" destOrd="0" presId="urn:microsoft.com/office/officeart/2005/8/layout/vList2"/>
    <dgm:cxn modelId="{0350B006-42AD-4087-A882-055FEC6BFECF}"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F45E7143-69E2-461C-8123-DFDB5CE7E1E8}"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6E692F-2934-4E69-9F5B-7BBED5418FE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238A173F-6E94-4D9B-9595-A7F3E86755A0}" type="pres">
      <dgm:prSet presAssocID="{E66E692F-2934-4E69-9F5B-7BBED5418FE9}" presName="rootnode" presStyleCnt="0">
        <dgm:presLayoutVars>
          <dgm:chMax/>
          <dgm:chPref/>
          <dgm:dir/>
          <dgm:animLvl val="lvl"/>
        </dgm:presLayoutVars>
      </dgm:prSet>
      <dgm:spPr/>
      <dgm:t>
        <a:bodyPr/>
        <a:lstStyle/>
        <a:p>
          <a:endParaRPr lang="es-CO"/>
        </a:p>
      </dgm:t>
    </dgm:pt>
  </dgm:ptLst>
  <dgm:cxnLst>
    <dgm:cxn modelId="{3A8EE62C-E383-4265-B742-554EEB163890}" type="presOf" srcId="{E66E692F-2934-4E69-9F5B-7BBED5418FE9}" destId="{238A173F-6E94-4D9B-9595-A7F3E86755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CO" sz="2000" i="0" dirty="0" smtClean="0">
            <a:solidFill>
              <a:schemeClr val="tx1"/>
            </a:solidFill>
          </a:endParaRPr>
        </a:p>
        <a:p>
          <a:pPr algn="just"/>
          <a:endParaRPr lang="es-CO" sz="2000" i="0" dirty="0" smtClean="0">
            <a:solidFill>
              <a:schemeClr val="tx1"/>
            </a:solidFill>
          </a:endParaRPr>
        </a:p>
        <a:p>
          <a:pPr algn="just"/>
          <a:endParaRPr lang="es-CO" sz="2000" i="0" dirty="0" smtClean="0">
            <a:solidFill>
              <a:schemeClr val="tx1"/>
            </a:solidFill>
          </a:endParaRPr>
        </a:p>
        <a:p>
          <a:pPr algn="just"/>
          <a:endParaRPr lang="es-CO" sz="2000" i="0" dirty="0" smtClean="0">
            <a:solidFill>
              <a:schemeClr val="tx1"/>
            </a:solidFill>
          </a:endParaRPr>
        </a:p>
        <a:p>
          <a:pPr algn="just"/>
          <a:r>
            <a:rPr lang="es-CO" sz="2000" i="0" dirty="0" smtClean="0">
              <a:solidFill>
                <a:schemeClr val="tx1"/>
              </a:solidFill>
            </a:rPr>
            <a:t>Se evidenció que en el 9.7% de las solicitudes presentadas a la entidad (6 de 62), las peticiones fueron contestadas dentro de los términos de ley; sin embargo dicha respuesta no se registró en el sistema ORFEO, razón por la cual se recomienda ingresar las respuestas emitidas por la entidad a los peticionarios, a fin de mantener la trazabilidad de la atención al ciudadano y el respectivo cumplimiento de los términos y requisitos contenidos en el artículo 13 de la Ley 1755 de 2015 (ver anexo </a:t>
          </a:r>
          <a:r>
            <a:rPr lang="es-CO" sz="2000" i="0" dirty="0" smtClean="0">
              <a:solidFill>
                <a:schemeClr val="tx1"/>
              </a:solidFill>
              <a:hlinkClick xmlns:r="http://schemas.openxmlformats.org/officeDocument/2006/relationships" r:id="rId1" action="ppaction://hlinksldjump"/>
            </a:rPr>
            <a:t>4</a:t>
          </a:r>
          <a:r>
            <a:rPr lang="es-CO" sz="2000" i="0" dirty="0" smtClean="0">
              <a:solidFill>
                <a:schemeClr val="tx1"/>
              </a:solidFill>
            </a:rPr>
            <a:t>). </a:t>
          </a:r>
        </a:p>
        <a:p>
          <a:pPr algn="just"/>
          <a:endParaRPr lang="es-CO" sz="2000" i="0" dirty="0" smtClean="0">
            <a:solidFill>
              <a:schemeClr val="tx1"/>
            </a:solidFill>
          </a:endParaRPr>
        </a:p>
        <a:p>
          <a:pPr algn="just"/>
          <a:endParaRPr lang="es-CO" sz="2000" i="0" dirty="0" smtClean="0">
            <a:solidFill>
              <a:schemeClr val="tx1"/>
            </a:solidFill>
          </a:endParaRPr>
        </a:p>
        <a:p>
          <a:pPr algn="just"/>
          <a:endParaRPr lang="es-CO" sz="2000" i="0" dirty="0" smtClean="0">
            <a:solidFill>
              <a:schemeClr val="tx1"/>
            </a:solidFill>
          </a:endParaRPr>
        </a:p>
        <a:p>
          <a:pPr algn="just"/>
          <a:r>
            <a:rPr lang="es-CO" sz="2000" i="0" dirty="0" smtClean="0">
              <a:solidFill>
                <a:schemeClr val="tx1"/>
              </a:solidFill>
            </a:rPr>
            <a:t> </a:t>
          </a:r>
          <a:endParaRPr lang="es-CO" sz="20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371343" custLinFactY="6355" custLinFactNeighborX="-121" custLinFactNeighborY="100000">
        <dgm:presLayoutVars>
          <dgm:chMax val="0"/>
          <dgm:bulletEnabled val="1"/>
        </dgm:presLayoutVars>
      </dgm:prSet>
      <dgm:spPr/>
      <dgm:t>
        <a:bodyPr/>
        <a:lstStyle/>
        <a:p>
          <a:endParaRPr lang="es-CO"/>
        </a:p>
      </dgm:t>
    </dgm:pt>
  </dgm:ptLst>
  <dgm:cxnLst>
    <dgm:cxn modelId="{A654B7B6-F7BD-47B0-B211-E293591AFF88}" type="presOf" srcId="{21A6206B-6AC0-4FD5-8C74-4CB477774556}" destId="{497E458B-F51F-4CB1-B1CC-4DE335E23EA3}" srcOrd="0" destOrd="0" presId="urn:microsoft.com/office/officeart/2005/8/layout/vList2"/>
    <dgm:cxn modelId="{0350B006-42AD-4087-A882-055FEC6BFECF}"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F45E7143-69E2-461C-8123-DFDB5CE7E1E8}"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1900" i="0" dirty="0" smtClean="0">
              <a:solidFill>
                <a:schemeClr val="tx1"/>
              </a:solidFill>
              <a:latin typeface="+mn-lt"/>
              <a:cs typeface="Arial" panose="020B0604020202020204" pitchFamily="34" charset="0"/>
            </a:rPr>
            <a:t>La entidad cuenta con un espacio en su página web en el que sus usuarios pueden acceder a los diferentes tipos de solicitudes, de conformidad a lo establecido en el inciso primero del artículo 76 de la Ley 1474 de 2011 (petición, queja, reclamo y denuncia). Sin embargo y en opinión de este despacho es conveniente dotar de un espacio independiente al ya existente, en el que se dé tratamiento diferenciado a las denuncias de corrupción en contra de los servidores públicos de la CRA, como lo señala </a:t>
          </a:r>
          <a:r>
            <a:rPr lang="es-MX" sz="1900" i="0" baseline="0" dirty="0" smtClean="0">
              <a:solidFill>
                <a:schemeClr val="tx1"/>
              </a:solidFill>
              <a:latin typeface="+mn-lt"/>
              <a:cs typeface="Arial" panose="020B0604020202020204" pitchFamily="34" charset="0"/>
            </a:rPr>
            <a:t>en su inciso tercero artículo 76 </a:t>
          </a:r>
          <a:r>
            <a:rPr lang="es-MX" sz="1900" i="0" dirty="0" smtClean="0">
              <a:solidFill>
                <a:schemeClr val="tx1"/>
              </a:solidFill>
              <a:latin typeface="+mn-lt"/>
              <a:cs typeface="Arial" panose="020B0604020202020204" pitchFamily="34" charset="0"/>
            </a:rPr>
            <a:t>la Ley </a:t>
          </a:r>
          <a:r>
            <a:rPr lang="es-MX" sz="1900" i="0" baseline="0" dirty="0" smtClean="0">
              <a:solidFill>
                <a:schemeClr val="tx1"/>
              </a:solidFill>
              <a:latin typeface="+mn-lt"/>
              <a:cs typeface="Arial" panose="020B0604020202020204" pitchFamily="34" charset="0"/>
            </a:rPr>
            <a:t>1474 de 2011,</a:t>
          </a:r>
          <a:r>
            <a:rPr lang="es-MX" sz="2000" i="0" baseline="0" dirty="0" smtClean="0">
              <a:solidFill>
                <a:schemeClr val="tx1"/>
              </a:solidFill>
              <a:latin typeface="+mn-lt"/>
              <a:cs typeface="Arial" panose="020B0604020202020204" pitchFamily="34" charset="0"/>
            </a:rPr>
            <a:t> </a:t>
          </a:r>
          <a:r>
            <a:rPr lang="es-CO" sz="1900" i="1" dirty="0" smtClean="0">
              <a:solidFill>
                <a:schemeClr val="tx1"/>
              </a:solidFill>
              <a:latin typeface="+mn-lt"/>
              <a:cs typeface="Arial" panose="020B0604020202020204" pitchFamily="34" charset="0"/>
            </a:rPr>
            <a:t>“Todas las entidades públicas deberán contar con un espacio en su página web principal para que los ciudadanos presenten quejas y denuncias de los actos de corrupción realizados por funcionarios de la entidad, (…)” </a:t>
          </a:r>
          <a:r>
            <a:rPr lang="es-CO" sz="1900" i="0" dirty="0" smtClean="0">
              <a:solidFill>
                <a:schemeClr val="tx1"/>
              </a:solidFill>
              <a:latin typeface="+mn-lt"/>
              <a:cs typeface="Arial" panose="020B0604020202020204" pitchFamily="34" charset="0"/>
            </a:rPr>
            <a:t>(negrillas fuera de texto).</a:t>
          </a:r>
        </a:p>
        <a:p>
          <a:pPr algn="just"/>
          <a:r>
            <a:rPr lang="es-MX" sz="1900" dirty="0" smtClean="0">
              <a:solidFill>
                <a:schemeClr val="tx1"/>
              </a:solidFill>
              <a:latin typeface="+mn-lt"/>
              <a:cs typeface="Arial" panose="020B0604020202020204" pitchFamily="34" charset="0"/>
            </a:rPr>
            <a:t>Por lo anterior, se reitera la conveniencia de crear una pestaña u otra opción de fácil acceso para los ciudadanos, que les permita denunciar ante la entidad los presuntos actos de corrupción de los cuales tengan conocimiento, así como implementar un procedimiento diferenciado para su atención, </a:t>
          </a:r>
          <a:r>
            <a:rPr lang="es-CO" sz="1900" i="0" dirty="0" smtClean="0">
              <a:solidFill>
                <a:schemeClr val="tx1"/>
              </a:solidFill>
            </a:rPr>
            <a:t>conforme a la recomendación formulada por este despacho en el informe de auditoría del primer semestre de 2016. </a:t>
          </a:r>
          <a:endParaRPr lang="es-CO" sz="1900" dirty="0" smtClean="0">
            <a:solidFill>
              <a:schemeClr val="tx1"/>
            </a:solidFill>
            <a:latin typeface="+mn-lt"/>
            <a:cs typeface="Arial" panose="020B0604020202020204" pitchFamily="34" charset="0"/>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Ang="0" custScaleX="100000" custScaleY="959899" custLinFactY="-83822" custLinFactNeighborX="-3430" custLinFactNeighborY="-100000">
        <dgm:presLayoutVars>
          <dgm:chMax val="0"/>
          <dgm:bulletEnabled val="1"/>
        </dgm:presLayoutVars>
      </dgm:prSet>
      <dgm:spPr/>
      <dgm:t>
        <a:bodyPr/>
        <a:lstStyle/>
        <a:p>
          <a:endParaRPr lang="es-CO"/>
        </a:p>
      </dgm:t>
    </dgm:pt>
  </dgm:ptLst>
  <dgm:cxnLst>
    <dgm:cxn modelId="{34CCFB7F-0EA6-41CE-9CA9-B209B94C2B69}" type="presOf" srcId="{21A6206B-6AC0-4FD5-8C74-4CB477774556}" destId="{497E458B-F51F-4CB1-B1CC-4DE335E23EA3}" srcOrd="0" destOrd="0" presId="urn:microsoft.com/office/officeart/2005/8/layout/vList2"/>
    <dgm:cxn modelId="{03A3CFC0-48C6-4320-9D73-7245105ABBA4}"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8867F481-F73D-41D5-B5E2-F6B7E3159DE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i="0" dirty="0" smtClean="0">
              <a:solidFill>
                <a:schemeClr val="tx1"/>
              </a:solidFill>
            </a:rPr>
            <a:t>La Ley 1437 de 2011 en su artículo 7 numeral 5</a:t>
          </a:r>
          <a:r>
            <a:rPr lang="es-MX" sz="2000" i="0" baseline="0" dirty="0" smtClean="0">
              <a:solidFill>
                <a:schemeClr val="tx1"/>
              </a:solidFill>
            </a:rPr>
            <a:t>, señala que se debe </a:t>
          </a:r>
          <a:r>
            <a:rPr kumimoji="0" lang="es-CO" sz="2000" b="0" i="1" u="none" strike="noStrike" cap="none" spc="0" normalizeH="0" baseline="0" dirty="0" smtClean="0">
              <a:ln>
                <a:noFill/>
              </a:ln>
              <a:solidFill>
                <a:sysClr val="windowText" lastClr="000000"/>
              </a:solidFill>
              <a:effectLst/>
              <a:uLnTx/>
              <a:uFillTx/>
              <a:latin typeface="+mn-lt"/>
              <a:ea typeface="+mn-ea"/>
              <a:cs typeface="+mn-cs"/>
            </a:rPr>
            <a:t>“</a:t>
          </a:r>
          <a:r>
            <a:rPr lang="es-CO" sz="2000" i="1" dirty="0" smtClean="0">
              <a:solidFill>
                <a:schemeClr val="tx1"/>
              </a:solidFill>
            </a:rPr>
            <a:t>Expedir, hacer visible y actualizar anualmente una carta de trato digno al usuario donde la respectiva autoridad especifique todos los derechos de los usuarios y los medios puestos a su disposición para garantizarlos efectivamente”, </a:t>
          </a:r>
          <a:r>
            <a:rPr lang="es-CO" sz="2000" i="0" dirty="0" smtClean="0">
              <a:solidFill>
                <a:schemeClr val="tx1"/>
              </a:solidFill>
            </a:rPr>
            <a:t>subrayado fuera de texto. </a:t>
          </a:r>
        </a:p>
        <a:p>
          <a:pPr algn="just"/>
          <a:r>
            <a:rPr lang="es-CO" sz="2000" dirty="0" smtClean="0">
              <a:solidFill>
                <a:schemeClr val="tx1"/>
              </a:solidFill>
            </a:rPr>
            <a:t>Una vez verificada la disposición normativa en la pagina web de la entidad, se encontró que l</a:t>
          </a:r>
          <a:r>
            <a:rPr lang="es-CO" sz="2000" baseline="0" dirty="0" smtClean="0"/>
            <a:t>a carta de trato digno al usuario de la CRA, está ubicada en la ventana de la página web de la CRA denominada “</a:t>
          </a:r>
          <a:r>
            <a:rPr lang="es-CO" sz="2000" b="1" i="1" baseline="0" dirty="0" smtClean="0"/>
            <a:t>Información de la CRA de acuerdo a la Ley transparencia</a:t>
          </a:r>
          <a:r>
            <a:rPr lang="es-CO" sz="2000" baseline="0" dirty="0" smtClean="0"/>
            <a:t>”, en el ítem de “</a:t>
          </a:r>
          <a:r>
            <a:rPr lang="es-CO" sz="2000" b="1" i="1" baseline="0" dirty="0" smtClean="0"/>
            <a:t>Políticas, Planes y Manuales</a:t>
          </a:r>
          <a:r>
            <a:rPr lang="es-CO" sz="2000" baseline="0" dirty="0" smtClean="0"/>
            <a:t>”, por lo que se reitera sea ubicada en un lugar de fácil acceso para todos los usuarios en el menú de “Atención a la Ciudadanía” de la página web de la CRA, </a:t>
          </a:r>
          <a:r>
            <a:rPr lang="es-CO" sz="2000" i="0" dirty="0" smtClean="0">
              <a:solidFill>
                <a:schemeClr val="tx1"/>
              </a:solidFill>
            </a:rPr>
            <a:t>conforme a la recomendación formulada por este despacho en el informe de auditoría del primer semestre de 2016. </a:t>
          </a:r>
          <a:endParaRPr lang="es-CO" sz="2000" i="0" dirty="0">
            <a:solidFill>
              <a:srgbClr val="FF0000"/>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X="102547" custScaleY="1064350" custLinFactNeighborX="98" custLinFactNeighborY="-5585">
        <dgm:presLayoutVars>
          <dgm:chMax val="0"/>
          <dgm:bulletEnabled val="1"/>
        </dgm:presLayoutVars>
      </dgm:prSet>
      <dgm:spPr/>
      <dgm:t>
        <a:bodyPr/>
        <a:lstStyle/>
        <a:p>
          <a:endParaRPr lang="es-CO"/>
        </a:p>
      </dgm:t>
    </dgm:pt>
  </dgm:ptLst>
  <dgm:cxnLst>
    <dgm:cxn modelId="{03C80AD8-66ED-4AB4-8613-ED0215C07DAA}" type="presOf" srcId="{21A6206B-6AC0-4FD5-8C74-4CB477774556}" destId="{497E458B-F51F-4CB1-B1CC-4DE335E23EA3}" srcOrd="0" destOrd="0" presId="urn:microsoft.com/office/officeart/2005/8/layout/vList2"/>
    <dgm:cxn modelId="{96D1FE94-E1C3-46E3-A03B-71C5FF5E1B97}"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BAFE6DCF-0D1B-4B3E-87FB-D8ED904BF1C2}"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1719"/>
          <a:ext cx="8136904" cy="3812697"/>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kern="1200" dirty="0" smtClean="0">
              <a:solidFill>
                <a:schemeClr val="tx1"/>
              </a:solidFill>
            </a:rPr>
            <a:t>En el 3.2% de la muestra de las PQRSD (2 de 62), las cuales corresponden a solicitudes de funcionarios de la entidad, en las que no se obtuvo evidencia de la respuesta en el sistema ORFEO ni en el legajo de hoja de vida de los funcionarios. Lo anterior, ya que el artículo 14 de la </a:t>
          </a:r>
          <a:r>
            <a:rPr lang="es-MX" sz="2000" kern="1200" baseline="0" dirty="0" smtClean="0">
              <a:solidFill>
                <a:schemeClr val="tx1"/>
              </a:solidFill>
            </a:rPr>
            <a:t>Ley 1755 de 2015 establece lo siguiente: </a:t>
          </a:r>
          <a:r>
            <a:rPr lang="es-MX" sz="2000" i="1" kern="1200" dirty="0" smtClean="0">
              <a:solidFill>
                <a:schemeClr val="tx1"/>
              </a:solidFill>
            </a:rPr>
            <a:t>“</a:t>
          </a:r>
          <a:r>
            <a:rPr lang="es-CO" sz="2000" b="1" i="1" kern="1200" dirty="0" smtClean="0">
              <a:solidFill>
                <a:schemeClr val="tx1"/>
              </a:solidFill>
            </a:rPr>
            <a:t>Artículo 14</a:t>
          </a:r>
          <a:r>
            <a:rPr lang="es-CO" sz="2000" i="1" kern="1200" dirty="0" smtClean="0">
              <a:solidFill>
                <a:schemeClr val="tx1"/>
              </a:solidFill>
            </a:rPr>
            <a:t>. Términos para resolver las distintas modalidades de peticiones. Salvo norma legal especial y so pena de sanción disciplinaria, toda petición deberá resolverse dentro de los quince (15) días siguientes a su recepción.”</a:t>
          </a:r>
        </a:p>
        <a:p>
          <a:pPr lvl="0" algn="just" defTabSz="889000">
            <a:lnSpc>
              <a:spcPct val="90000"/>
            </a:lnSpc>
            <a:spcBef>
              <a:spcPct val="0"/>
            </a:spcBef>
            <a:spcAft>
              <a:spcPct val="35000"/>
            </a:spcAft>
          </a:pPr>
          <a:r>
            <a:rPr lang="es-CO" sz="2000" i="0" kern="1200" dirty="0" smtClean="0">
              <a:solidFill>
                <a:schemeClr val="tx1"/>
              </a:solidFill>
            </a:rPr>
            <a:t>Así las cosas, se reitera que es necesario dar respuesta y dejar evidencia de la misma ante cualquier tipo de solicitud que sea presentada por un ciudadano y/o funcionario de la entidad (ver anexo </a:t>
          </a:r>
          <a:r>
            <a:rPr lang="es-CO" sz="2000" i="0" kern="1200" dirty="0" smtClean="0">
              <a:solidFill>
                <a:schemeClr val="tx1"/>
              </a:solidFill>
              <a:hlinkClick xmlns:r="http://schemas.openxmlformats.org/officeDocument/2006/relationships" r:id=""/>
            </a:rPr>
            <a:t>1</a:t>
          </a:r>
          <a:r>
            <a:rPr lang="es-CO" sz="2000" i="0" kern="1200" dirty="0" smtClean="0">
              <a:solidFill>
                <a:schemeClr val="tx1"/>
              </a:solidFill>
            </a:rPr>
            <a:t>), conforme a la recomendación formulada por este despacho en el informe de auditoría del primer semestre de 2016.  </a:t>
          </a:r>
          <a:endParaRPr lang="es-CO" sz="1600" i="1" kern="1200" dirty="0">
            <a:solidFill>
              <a:schemeClr val="tx1"/>
            </a:solidFill>
          </a:endParaRPr>
        </a:p>
      </dsp:txBody>
      <dsp:txXfrm>
        <a:off x="186121" y="187840"/>
        <a:ext cx="7764662" cy="34404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280920" cy="3956572"/>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endParaRPr lang="es-CO" sz="1800" i="0" kern="1200" dirty="0" smtClean="0">
            <a:solidFill>
              <a:schemeClr val="tx1"/>
            </a:solidFill>
          </a:endParaRPr>
        </a:p>
        <a:p>
          <a:pPr lvl="0" algn="just" defTabSz="800100">
            <a:lnSpc>
              <a:spcPct val="90000"/>
            </a:lnSpc>
            <a:spcBef>
              <a:spcPct val="0"/>
            </a:spcBef>
            <a:spcAft>
              <a:spcPct val="35000"/>
            </a:spcAft>
          </a:pPr>
          <a:r>
            <a:rPr lang="es-CO" sz="2000" i="0" kern="1200" dirty="0" smtClean="0">
              <a:solidFill>
                <a:schemeClr val="tx1"/>
              </a:solidFill>
            </a:rPr>
            <a:t>Se evidenció que en el 4.8% de los casos verificados en la muestra (3 de 62), la respuesta emitida por la entidad se realizó de manera extemporánea sin observarse los términos contenidos en el artículo 14 de la Ley 1755 de 2015 que señala lo siguiente: </a:t>
          </a:r>
          <a:r>
            <a:rPr lang="es-MX" sz="2000" i="1" kern="1200" dirty="0" smtClean="0">
              <a:solidFill>
                <a:schemeClr val="tx1"/>
              </a:solidFill>
            </a:rPr>
            <a:t>“</a:t>
          </a:r>
          <a:r>
            <a:rPr lang="es-CO" sz="2000" b="1" i="1" kern="1200" dirty="0" smtClean="0">
              <a:solidFill>
                <a:schemeClr val="tx1"/>
              </a:solidFill>
            </a:rPr>
            <a:t>Artículo 14.</a:t>
          </a:r>
          <a:r>
            <a:rPr lang="es-CO" sz="2000" i="1" kern="1200" dirty="0" smtClean="0">
              <a:solidFill>
                <a:schemeClr val="tx1"/>
              </a:solidFill>
            </a:rPr>
            <a:t> Términos para resolver las distintas modalidades de peticiones. Salvo norma legal especial y so pena de sanción disciplinaria, </a:t>
          </a:r>
          <a:r>
            <a:rPr lang="es-CO" sz="2000" i="1" u="sng" kern="1200" dirty="0" smtClean="0">
              <a:solidFill>
                <a:schemeClr val="tx1"/>
              </a:solidFill>
            </a:rPr>
            <a:t>toda petición deberá resolverse dentro de los quince (15) días siguientes a su recepción. Estará sometida a término especial la resolución de las siguientes peticiones </a:t>
          </a:r>
          <a:r>
            <a:rPr lang="es-CO" sz="2000" i="1" kern="1200" dirty="0" smtClean="0">
              <a:solidFill>
                <a:schemeClr val="tx1"/>
              </a:solidFill>
            </a:rPr>
            <a:t>(…)”, s</a:t>
          </a:r>
          <a:r>
            <a:rPr lang="es-CO" sz="2000" i="0" kern="1200" dirty="0" smtClean="0">
              <a:solidFill>
                <a:schemeClr val="tx1"/>
              </a:solidFill>
            </a:rPr>
            <a:t>ubrayas fuera de texto.</a:t>
          </a:r>
          <a:r>
            <a:rPr lang="es-CO" sz="2000" i="1" kern="1200" dirty="0" smtClean="0">
              <a:solidFill>
                <a:schemeClr val="tx1"/>
              </a:solidFill>
            </a:rPr>
            <a:t>”</a:t>
          </a:r>
        </a:p>
        <a:p>
          <a:pPr lvl="0" algn="just" defTabSz="800100">
            <a:lnSpc>
              <a:spcPct val="90000"/>
            </a:lnSpc>
            <a:spcBef>
              <a:spcPct val="0"/>
            </a:spcBef>
            <a:spcAft>
              <a:spcPct val="35000"/>
            </a:spcAft>
          </a:pPr>
          <a:endParaRPr lang="es-CO" sz="900" i="1" kern="1200" dirty="0" smtClean="0">
            <a:solidFill>
              <a:schemeClr val="tx1"/>
            </a:solidFill>
          </a:endParaRPr>
        </a:p>
        <a:p>
          <a:pPr lvl="0" algn="just" defTabSz="800100">
            <a:lnSpc>
              <a:spcPct val="90000"/>
            </a:lnSpc>
            <a:spcBef>
              <a:spcPct val="0"/>
            </a:spcBef>
            <a:spcAft>
              <a:spcPct val="35000"/>
            </a:spcAft>
          </a:pPr>
          <a:r>
            <a:rPr lang="es-CO" sz="2000" i="0" kern="1200" dirty="0" smtClean="0">
              <a:solidFill>
                <a:schemeClr val="tx1"/>
              </a:solidFill>
            </a:rPr>
            <a:t>Por lo anterior, es necesario atender los términos previstos en la citada ley para los respectivos traslados a las entidades competentes, (ver anexo </a:t>
          </a:r>
          <a:r>
            <a:rPr lang="es-CO" sz="2000" i="0" kern="1200" dirty="0" smtClean="0">
              <a:solidFill>
                <a:schemeClr val="tx1"/>
              </a:solidFill>
              <a:hlinkClick xmlns:r="http://schemas.openxmlformats.org/officeDocument/2006/relationships" r:id=""/>
            </a:rPr>
            <a:t>2</a:t>
          </a:r>
          <a:r>
            <a:rPr lang="es-CO" sz="2000" i="0" kern="1200" dirty="0" smtClean="0">
              <a:solidFill>
                <a:schemeClr val="tx1"/>
              </a:solidFill>
            </a:rPr>
            <a:t>), conforme a la recomendación formulada por este despacho en el informe de auditoría del primer semestre de 2016. </a:t>
          </a:r>
        </a:p>
        <a:p>
          <a:pPr lvl="0" algn="just" defTabSz="800100">
            <a:lnSpc>
              <a:spcPct val="90000"/>
            </a:lnSpc>
            <a:spcBef>
              <a:spcPct val="0"/>
            </a:spcBef>
            <a:spcAft>
              <a:spcPct val="35000"/>
            </a:spcAft>
          </a:pPr>
          <a:endParaRPr lang="es-CO" sz="1800" i="1" kern="1200" dirty="0">
            <a:solidFill>
              <a:schemeClr val="tx1"/>
            </a:solidFill>
          </a:endParaRPr>
        </a:p>
      </dsp:txBody>
      <dsp:txXfrm>
        <a:off x="193144" y="193144"/>
        <a:ext cx="7894632" cy="35702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280920" cy="4514088"/>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CO" sz="2000" i="0" kern="1200" dirty="0" smtClean="0">
              <a:solidFill>
                <a:schemeClr val="tx1"/>
              </a:solidFill>
            </a:rPr>
            <a:t>Se evidenció que en el 100% de los casos verificados en la muestra y que fueron trasladados a otras entidades por competencia (1 de 1), se realizó de manera  extemporánea sin observarse los términos contenidos en el artículo 21 de la Ley 1755 de 2015 que señala lo siguiente: </a:t>
          </a:r>
          <a:r>
            <a:rPr lang="es-MX" sz="2000" kern="1200" baseline="0" dirty="0" smtClean="0">
              <a:solidFill>
                <a:schemeClr val="tx1"/>
              </a:solidFill>
            </a:rPr>
            <a:t>“</a:t>
          </a:r>
          <a:r>
            <a:rPr lang="es-CO" sz="2000" b="1" i="1" kern="1200" dirty="0" smtClean="0">
              <a:solidFill>
                <a:schemeClr val="tx1"/>
              </a:solidFill>
            </a:rPr>
            <a:t>Artículo  21. Funcionario sin competencia. </a:t>
          </a:r>
          <a:r>
            <a:rPr lang="es-CO" sz="2000" i="1" kern="1200" dirty="0" smtClean="0">
              <a:solidFill>
                <a:schemeClr val="tx1"/>
              </a:solidFill>
            </a:rPr>
            <a:t>Si la autoridad a quien se dirige la petición no es la competente, se informará de inmediato al interesado si este actúa verbalmente, o </a:t>
          </a:r>
          <a:r>
            <a:rPr lang="es-CO" sz="2000" i="1" u="sng" kern="1200" dirty="0" smtClean="0">
              <a:solidFill>
                <a:schemeClr val="tx1"/>
              </a:solidFill>
            </a:rPr>
            <a:t>dentro de los cinco (5) días siguientes al de la recepción</a:t>
          </a:r>
          <a:r>
            <a:rPr lang="es-CO" sz="2000" i="1" kern="1200" dirty="0" smtClean="0">
              <a:solidFill>
                <a:schemeClr val="tx1"/>
              </a:solidFill>
            </a:rPr>
            <a:t>, si obró por escrito. </a:t>
          </a:r>
          <a:r>
            <a:rPr lang="es-CO" sz="2000" i="1" u="sng" kern="1200" dirty="0" smtClean="0">
              <a:solidFill>
                <a:schemeClr val="tx1"/>
              </a:solidFill>
            </a:rPr>
            <a:t>Dentro del término señalado remitirá la petición al competente</a:t>
          </a:r>
          <a:r>
            <a:rPr lang="es-CO" sz="2000" i="1" kern="1200" dirty="0" smtClean="0">
              <a:solidFill>
                <a:schemeClr val="tx1"/>
              </a:solidFill>
            </a:rPr>
            <a:t> </a:t>
          </a:r>
          <a:r>
            <a:rPr lang="es-CO" sz="2000" i="1" u="none" kern="1200" dirty="0" smtClean="0">
              <a:solidFill>
                <a:schemeClr val="tx1"/>
              </a:solidFill>
            </a:rPr>
            <a:t>y enviará copia del oficio remisorio al peticionario o en caso de no existir funcionario competente así se lo comunicará. </a:t>
          </a:r>
          <a:r>
            <a:rPr lang="es-CO" sz="2000" i="1" kern="1200" dirty="0" smtClean="0">
              <a:solidFill>
                <a:schemeClr val="tx1"/>
              </a:solidFill>
            </a:rPr>
            <a:t>(…)”, </a:t>
          </a:r>
          <a:r>
            <a:rPr lang="es-CO" sz="2000" i="0" kern="1200" dirty="0" smtClean="0">
              <a:solidFill>
                <a:schemeClr val="tx1"/>
              </a:solidFill>
            </a:rPr>
            <a:t>subrayas fuera de texto</a:t>
          </a:r>
          <a:r>
            <a:rPr lang="es-CO" sz="2000" i="1" kern="1200" dirty="0" smtClean="0">
              <a:solidFill>
                <a:schemeClr val="tx1"/>
              </a:solidFill>
            </a:rPr>
            <a:t>.</a:t>
          </a:r>
        </a:p>
        <a:p>
          <a:pPr lvl="0" algn="just" defTabSz="889000">
            <a:lnSpc>
              <a:spcPct val="90000"/>
            </a:lnSpc>
            <a:spcBef>
              <a:spcPct val="0"/>
            </a:spcBef>
            <a:spcAft>
              <a:spcPct val="35000"/>
            </a:spcAft>
          </a:pPr>
          <a:r>
            <a:rPr lang="es-CO" sz="2000" i="0" kern="1200" dirty="0" smtClean="0">
              <a:solidFill>
                <a:schemeClr val="tx1"/>
              </a:solidFill>
            </a:rPr>
            <a:t>Por lo anterior, es necesario dar cumplimiento a los términos previstos en la ley para los respectivos traslados por competencia a las entidades respectivas, (ver anexo </a:t>
          </a:r>
          <a:r>
            <a:rPr lang="es-CO" sz="2000" i="0" kern="1200" dirty="0" smtClean="0">
              <a:solidFill>
                <a:schemeClr val="tx1"/>
              </a:solidFill>
              <a:hlinkClick xmlns:r="http://schemas.openxmlformats.org/officeDocument/2006/relationships" r:id=""/>
            </a:rPr>
            <a:t>3</a:t>
          </a:r>
          <a:r>
            <a:rPr lang="es-CO" sz="2000" i="0" kern="1200" dirty="0" smtClean="0">
              <a:solidFill>
                <a:schemeClr val="tx1"/>
              </a:solidFill>
            </a:rPr>
            <a:t>), conforme a la recomendación en el informe de auditoría del primer semestre de 2016. </a:t>
          </a:r>
          <a:endParaRPr lang="es-CO" sz="2000" i="1" kern="1200" dirty="0">
            <a:solidFill>
              <a:schemeClr val="tx1"/>
            </a:solidFill>
          </a:endParaRPr>
        </a:p>
      </dsp:txBody>
      <dsp:txXfrm>
        <a:off x="220360" y="220360"/>
        <a:ext cx="7840200" cy="40733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3164"/>
          <a:ext cx="8280920" cy="3237195"/>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endParaRPr lang="es-CO" sz="2000" i="0" kern="1200" dirty="0" smtClean="0">
            <a:solidFill>
              <a:schemeClr val="tx1"/>
            </a:solidFill>
          </a:endParaRPr>
        </a:p>
        <a:p>
          <a:pPr lvl="0" algn="just" defTabSz="889000">
            <a:lnSpc>
              <a:spcPct val="90000"/>
            </a:lnSpc>
            <a:spcBef>
              <a:spcPct val="0"/>
            </a:spcBef>
            <a:spcAft>
              <a:spcPct val="35000"/>
            </a:spcAft>
          </a:pPr>
          <a:endParaRPr lang="es-CO" sz="2000" i="0" kern="1200" dirty="0" smtClean="0">
            <a:solidFill>
              <a:schemeClr val="tx1"/>
            </a:solidFill>
          </a:endParaRPr>
        </a:p>
        <a:p>
          <a:pPr lvl="0" algn="just" defTabSz="889000">
            <a:lnSpc>
              <a:spcPct val="90000"/>
            </a:lnSpc>
            <a:spcBef>
              <a:spcPct val="0"/>
            </a:spcBef>
            <a:spcAft>
              <a:spcPct val="35000"/>
            </a:spcAft>
          </a:pPr>
          <a:endParaRPr lang="es-CO" sz="2000" i="0" kern="1200" dirty="0" smtClean="0">
            <a:solidFill>
              <a:schemeClr val="tx1"/>
            </a:solidFill>
          </a:endParaRPr>
        </a:p>
        <a:p>
          <a:pPr lvl="0" algn="just" defTabSz="889000">
            <a:lnSpc>
              <a:spcPct val="90000"/>
            </a:lnSpc>
            <a:spcBef>
              <a:spcPct val="0"/>
            </a:spcBef>
            <a:spcAft>
              <a:spcPct val="35000"/>
            </a:spcAft>
          </a:pPr>
          <a:endParaRPr lang="es-CO" sz="2000" i="0" kern="1200" dirty="0" smtClean="0">
            <a:solidFill>
              <a:schemeClr val="tx1"/>
            </a:solidFill>
          </a:endParaRPr>
        </a:p>
        <a:p>
          <a:pPr lvl="0" algn="just" defTabSz="889000">
            <a:lnSpc>
              <a:spcPct val="90000"/>
            </a:lnSpc>
            <a:spcBef>
              <a:spcPct val="0"/>
            </a:spcBef>
            <a:spcAft>
              <a:spcPct val="35000"/>
            </a:spcAft>
          </a:pPr>
          <a:r>
            <a:rPr lang="es-CO" sz="2000" i="0" kern="1200" dirty="0" smtClean="0">
              <a:solidFill>
                <a:schemeClr val="tx1"/>
              </a:solidFill>
            </a:rPr>
            <a:t>Se evidenció que en el 9.7% de las solicitudes presentadas a la entidad (6 de 62), las peticiones fueron contestadas dentro de los términos de ley; sin embargo dicha respuesta no se registró en el sistema ORFEO, razón por la cual se recomienda ingresar las respuestas emitidas por la entidad a los peticionarios, a fin de mantener la trazabilidad de la atención al ciudadano y el respectivo cumplimiento de los términos y requisitos contenidos en el artículo 13 de la Ley 1755 de 2015 (ver anexo </a:t>
          </a:r>
          <a:r>
            <a:rPr lang="es-CO" sz="2000" i="0" kern="1200" dirty="0" smtClean="0">
              <a:solidFill>
                <a:schemeClr val="tx1"/>
              </a:solidFill>
              <a:hlinkClick xmlns:r="http://schemas.openxmlformats.org/officeDocument/2006/relationships" r:id=""/>
            </a:rPr>
            <a:t>4</a:t>
          </a:r>
          <a:r>
            <a:rPr lang="es-CO" sz="2000" i="0" kern="1200" dirty="0" smtClean="0">
              <a:solidFill>
                <a:schemeClr val="tx1"/>
              </a:solidFill>
            </a:rPr>
            <a:t>). </a:t>
          </a:r>
        </a:p>
        <a:p>
          <a:pPr lvl="0" algn="just" defTabSz="889000">
            <a:lnSpc>
              <a:spcPct val="90000"/>
            </a:lnSpc>
            <a:spcBef>
              <a:spcPct val="0"/>
            </a:spcBef>
            <a:spcAft>
              <a:spcPct val="35000"/>
            </a:spcAft>
          </a:pPr>
          <a:endParaRPr lang="es-CO" sz="2000" i="0" kern="1200" dirty="0" smtClean="0">
            <a:solidFill>
              <a:schemeClr val="tx1"/>
            </a:solidFill>
          </a:endParaRPr>
        </a:p>
        <a:p>
          <a:pPr lvl="0" algn="just" defTabSz="889000">
            <a:lnSpc>
              <a:spcPct val="90000"/>
            </a:lnSpc>
            <a:spcBef>
              <a:spcPct val="0"/>
            </a:spcBef>
            <a:spcAft>
              <a:spcPct val="35000"/>
            </a:spcAft>
          </a:pPr>
          <a:endParaRPr lang="es-CO" sz="2000" i="0" kern="1200" dirty="0" smtClean="0">
            <a:solidFill>
              <a:schemeClr val="tx1"/>
            </a:solidFill>
          </a:endParaRPr>
        </a:p>
        <a:p>
          <a:pPr lvl="0" algn="just" defTabSz="889000">
            <a:lnSpc>
              <a:spcPct val="90000"/>
            </a:lnSpc>
            <a:spcBef>
              <a:spcPct val="0"/>
            </a:spcBef>
            <a:spcAft>
              <a:spcPct val="35000"/>
            </a:spcAft>
          </a:pPr>
          <a:endParaRPr lang="es-CO" sz="2000" i="0" kern="1200" dirty="0" smtClean="0">
            <a:solidFill>
              <a:schemeClr val="tx1"/>
            </a:solidFill>
          </a:endParaRPr>
        </a:p>
        <a:p>
          <a:pPr lvl="0" algn="just" defTabSz="889000">
            <a:lnSpc>
              <a:spcPct val="90000"/>
            </a:lnSpc>
            <a:spcBef>
              <a:spcPct val="0"/>
            </a:spcBef>
            <a:spcAft>
              <a:spcPct val="35000"/>
            </a:spcAft>
          </a:pPr>
          <a:r>
            <a:rPr lang="es-CO" sz="2000" i="0" kern="1200" dirty="0" smtClean="0">
              <a:solidFill>
                <a:schemeClr val="tx1"/>
              </a:solidFill>
            </a:rPr>
            <a:t> </a:t>
          </a:r>
          <a:endParaRPr lang="es-CO" sz="2000" i="1" kern="1200" dirty="0">
            <a:solidFill>
              <a:schemeClr val="tx1"/>
            </a:solidFill>
          </a:endParaRPr>
        </a:p>
      </dsp:txBody>
      <dsp:txXfrm>
        <a:off x="158027" y="161191"/>
        <a:ext cx="7964866" cy="29211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468852" cy="4819824"/>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s-MX" sz="1900" i="0" kern="1200" dirty="0" smtClean="0">
              <a:solidFill>
                <a:schemeClr val="tx1"/>
              </a:solidFill>
              <a:latin typeface="+mn-lt"/>
              <a:cs typeface="Arial" panose="020B0604020202020204" pitchFamily="34" charset="0"/>
            </a:rPr>
            <a:t>La entidad cuenta con un espacio en su página web en el que sus usuarios pueden acceder a los diferentes tipos de solicitudes, de conformidad a lo establecido en el inciso primero del artículo 76 de la Ley 1474 de 2011 (petición, queja, reclamo y denuncia). Sin embargo y en opinión de este despacho es conveniente dotar de un espacio independiente al ya existente, en el que se dé tratamiento diferenciado a las denuncias de corrupción en contra de los servidores públicos de la CRA, como lo señala </a:t>
          </a:r>
          <a:r>
            <a:rPr lang="es-MX" sz="1900" i="0" kern="1200" baseline="0" dirty="0" smtClean="0">
              <a:solidFill>
                <a:schemeClr val="tx1"/>
              </a:solidFill>
              <a:latin typeface="+mn-lt"/>
              <a:cs typeface="Arial" panose="020B0604020202020204" pitchFamily="34" charset="0"/>
            </a:rPr>
            <a:t>en su inciso tercero artículo 76 </a:t>
          </a:r>
          <a:r>
            <a:rPr lang="es-MX" sz="1900" i="0" kern="1200" dirty="0" smtClean="0">
              <a:solidFill>
                <a:schemeClr val="tx1"/>
              </a:solidFill>
              <a:latin typeface="+mn-lt"/>
              <a:cs typeface="Arial" panose="020B0604020202020204" pitchFamily="34" charset="0"/>
            </a:rPr>
            <a:t>la Ley </a:t>
          </a:r>
          <a:r>
            <a:rPr lang="es-MX" sz="1900" i="0" kern="1200" baseline="0" dirty="0" smtClean="0">
              <a:solidFill>
                <a:schemeClr val="tx1"/>
              </a:solidFill>
              <a:latin typeface="+mn-lt"/>
              <a:cs typeface="Arial" panose="020B0604020202020204" pitchFamily="34" charset="0"/>
            </a:rPr>
            <a:t>1474 de 2011,</a:t>
          </a:r>
          <a:r>
            <a:rPr lang="es-MX" sz="2000" i="0" kern="1200" baseline="0" dirty="0" smtClean="0">
              <a:solidFill>
                <a:schemeClr val="tx1"/>
              </a:solidFill>
              <a:latin typeface="+mn-lt"/>
              <a:cs typeface="Arial" panose="020B0604020202020204" pitchFamily="34" charset="0"/>
            </a:rPr>
            <a:t> </a:t>
          </a:r>
          <a:r>
            <a:rPr lang="es-CO" sz="1900" i="1" kern="1200" dirty="0" smtClean="0">
              <a:solidFill>
                <a:schemeClr val="tx1"/>
              </a:solidFill>
              <a:latin typeface="+mn-lt"/>
              <a:cs typeface="Arial" panose="020B0604020202020204" pitchFamily="34" charset="0"/>
            </a:rPr>
            <a:t>“Todas las entidades públicas deberán contar con un espacio en su página web principal para que los ciudadanos presenten quejas y denuncias de los actos de corrupción realizados por funcionarios de la entidad, (…)” </a:t>
          </a:r>
          <a:r>
            <a:rPr lang="es-CO" sz="1900" i="0" kern="1200" dirty="0" smtClean="0">
              <a:solidFill>
                <a:schemeClr val="tx1"/>
              </a:solidFill>
              <a:latin typeface="+mn-lt"/>
              <a:cs typeface="Arial" panose="020B0604020202020204" pitchFamily="34" charset="0"/>
            </a:rPr>
            <a:t>(negrillas fuera de texto).</a:t>
          </a:r>
        </a:p>
        <a:p>
          <a:pPr lvl="0" algn="just" defTabSz="844550">
            <a:lnSpc>
              <a:spcPct val="90000"/>
            </a:lnSpc>
            <a:spcBef>
              <a:spcPct val="0"/>
            </a:spcBef>
            <a:spcAft>
              <a:spcPct val="35000"/>
            </a:spcAft>
          </a:pPr>
          <a:r>
            <a:rPr lang="es-MX" sz="1900" kern="1200" dirty="0" smtClean="0">
              <a:solidFill>
                <a:schemeClr val="tx1"/>
              </a:solidFill>
              <a:latin typeface="+mn-lt"/>
              <a:cs typeface="Arial" panose="020B0604020202020204" pitchFamily="34" charset="0"/>
            </a:rPr>
            <a:t>Por lo anterior, se reitera la conveniencia de crear una pestaña u otra opción de fácil acceso para los ciudadanos, que les permita denunciar ante la entidad los presuntos actos de corrupción de los cuales tengan conocimiento, así como implementar un procedimiento diferenciado para su atención, </a:t>
          </a:r>
          <a:r>
            <a:rPr lang="es-CO" sz="1900" i="0" kern="1200" dirty="0" smtClean="0">
              <a:solidFill>
                <a:schemeClr val="tx1"/>
              </a:solidFill>
            </a:rPr>
            <a:t>conforme a la recomendación formulada por este despacho en el informe de auditoría del primer semestre de 2016. </a:t>
          </a:r>
          <a:endParaRPr lang="es-CO" sz="1900" kern="1200" dirty="0" smtClean="0">
            <a:solidFill>
              <a:schemeClr val="tx1"/>
            </a:solidFill>
            <a:latin typeface="+mn-lt"/>
            <a:cs typeface="Arial" panose="020B0604020202020204" pitchFamily="34" charset="0"/>
          </a:endParaRPr>
        </a:p>
      </dsp:txBody>
      <dsp:txXfrm>
        <a:off x="235284" y="235284"/>
        <a:ext cx="7998284" cy="43492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136904" cy="4184056"/>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i="0" kern="1200" dirty="0" smtClean="0">
              <a:solidFill>
                <a:schemeClr val="tx1"/>
              </a:solidFill>
            </a:rPr>
            <a:t>La Ley 1437 de 2011 en su artículo 7 numeral 5</a:t>
          </a:r>
          <a:r>
            <a:rPr lang="es-MX" sz="2000" i="0" kern="1200" baseline="0" dirty="0" smtClean="0">
              <a:solidFill>
                <a:schemeClr val="tx1"/>
              </a:solidFill>
            </a:rPr>
            <a:t>, señala que se debe </a:t>
          </a:r>
          <a:r>
            <a:rPr kumimoji="0" lang="es-CO" sz="2000" b="0" i="1" u="none" strike="noStrike" kern="1200" cap="none" spc="0" normalizeH="0" baseline="0" dirty="0" smtClean="0">
              <a:ln>
                <a:noFill/>
              </a:ln>
              <a:solidFill>
                <a:sysClr val="windowText" lastClr="000000"/>
              </a:solidFill>
              <a:effectLst/>
              <a:uLnTx/>
              <a:uFillTx/>
              <a:latin typeface="+mn-lt"/>
              <a:ea typeface="+mn-ea"/>
              <a:cs typeface="+mn-cs"/>
            </a:rPr>
            <a:t>“</a:t>
          </a:r>
          <a:r>
            <a:rPr lang="es-CO" sz="2000" i="1" kern="1200" dirty="0" smtClean="0">
              <a:solidFill>
                <a:schemeClr val="tx1"/>
              </a:solidFill>
            </a:rPr>
            <a:t>Expedir, hacer visible y actualizar anualmente una carta de trato digno al usuario donde la respectiva autoridad especifique todos los derechos de los usuarios y los medios puestos a su disposición para garantizarlos efectivamente”, </a:t>
          </a:r>
          <a:r>
            <a:rPr lang="es-CO" sz="2000" i="0" kern="1200" dirty="0" smtClean="0">
              <a:solidFill>
                <a:schemeClr val="tx1"/>
              </a:solidFill>
            </a:rPr>
            <a:t>subrayado fuera de texto. </a:t>
          </a:r>
        </a:p>
        <a:p>
          <a:pPr lvl="0" algn="just" defTabSz="889000">
            <a:lnSpc>
              <a:spcPct val="90000"/>
            </a:lnSpc>
            <a:spcBef>
              <a:spcPct val="0"/>
            </a:spcBef>
            <a:spcAft>
              <a:spcPct val="35000"/>
            </a:spcAft>
          </a:pPr>
          <a:r>
            <a:rPr lang="es-CO" sz="2000" kern="1200" dirty="0" smtClean="0">
              <a:solidFill>
                <a:schemeClr val="tx1"/>
              </a:solidFill>
            </a:rPr>
            <a:t>Una vez verificada la disposición normativa en la pagina web de la entidad, se encontró que l</a:t>
          </a:r>
          <a:r>
            <a:rPr lang="es-CO" sz="2000" kern="1200" baseline="0" dirty="0" smtClean="0"/>
            <a:t>a carta de trato digno al usuario de la CRA, está ubicada en la ventana de la página web de la CRA denominada “</a:t>
          </a:r>
          <a:r>
            <a:rPr lang="es-CO" sz="2000" b="1" i="1" kern="1200" baseline="0" dirty="0" smtClean="0"/>
            <a:t>Información de la CRA de acuerdo a la Ley transparencia</a:t>
          </a:r>
          <a:r>
            <a:rPr lang="es-CO" sz="2000" kern="1200" baseline="0" dirty="0" smtClean="0"/>
            <a:t>”, en el ítem de “</a:t>
          </a:r>
          <a:r>
            <a:rPr lang="es-CO" sz="2000" b="1" i="1" kern="1200" baseline="0" dirty="0" smtClean="0"/>
            <a:t>Políticas, Planes y Manuales</a:t>
          </a:r>
          <a:r>
            <a:rPr lang="es-CO" sz="2000" kern="1200" baseline="0" dirty="0" smtClean="0"/>
            <a:t>”, por lo que se reitera sea ubicada en un lugar de fácil acceso para todos los usuarios en el menú de “Atención a la Ciudadanía” de la página web de la CRA, </a:t>
          </a:r>
          <a:r>
            <a:rPr lang="es-CO" sz="2000" i="0" kern="1200" dirty="0" smtClean="0">
              <a:solidFill>
                <a:schemeClr val="tx1"/>
              </a:solidFill>
            </a:rPr>
            <a:t>conforme a la recomendación formulada por este despacho en el informe de auditoría del primer semestre de 2016. </a:t>
          </a:r>
          <a:endParaRPr lang="es-CO" sz="2000" i="0" kern="1200" dirty="0">
            <a:solidFill>
              <a:srgbClr val="FF0000"/>
            </a:solidFill>
          </a:endParaRPr>
        </a:p>
      </dsp:txBody>
      <dsp:txXfrm>
        <a:off x="204249" y="204249"/>
        <a:ext cx="7728406" cy="37755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13/02/2017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13/02/2017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13/02/2017</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13/02/2017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07504" y="2348880"/>
            <a:ext cx="8784976" cy="2677656"/>
          </a:xfrm>
          <a:prstGeom prst="rect">
            <a:avLst/>
          </a:prstGeom>
          <a:noFill/>
        </p:spPr>
        <p:txBody>
          <a:bodyPr wrap="square" rtlCol="0">
            <a:spAutoFit/>
          </a:bodyPr>
          <a:lstStyle/>
          <a:p>
            <a:pPr algn="ctr"/>
            <a:r>
              <a:rPr lang="es-CO" sz="2800" b="1" dirty="0" smtClean="0">
                <a:latin typeface="+mn-lt"/>
              </a:rPr>
              <a:t>INFORME </a:t>
            </a:r>
            <a:r>
              <a:rPr lang="es-CO" sz="2800" b="1" dirty="0" smtClean="0">
                <a:latin typeface="+mn-lt"/>
              </a:rPr>
              <a:t>DEFINITIVO </a:t>
            </a:r>
            <a:r>
              <a:rPr lang="es-CO" sz="2800" b="1" dirty="0" smtClean="0">
                <a:latin typeface="+mn-lt"/>
              </a:rPr>
              <a:t>DE LA EVALUACIÓN DEL PROCESO DE SERVICIO INTEGRAL  AL USUARIO</a:t>
            </a:r>
          </a:p>
          <a:p>
            <a:pPr algn="ctr"/>
            <a:r>
              <a:rPr lang="es-CO" sz="2800" b="1" dirty="0" smtClean="0">
                <a:latin typeface="+mn-lt"/>
              </a:rPr>
              <a:t> </a:t>
            </a:r>
          </a:p>
          <a:p>
            <a:pPr algn="ctr"/>
            <a:r>
              <a:rPr lang="es-CO" sz="2800" b="1" dirty="0" smtClean="0">
                <a:latin typeface="+mn-lt"/>
              </a:rPr>
              <a:t>SEGUNDO SEMESTRE DE 2016</a:t>
            </a:r>
          </a:p>
          <a:p>
            <a:pPr algn="ctr"/>
            <a:endParaRPr lang="es-CO" sz="2800" b="1" dirty="0">
              <a:latin typeface="+mn-lt"/>
            </a:endParaRPr>
          </a:p>
          <a:p>
            <a:pPr algn="ctr"/>
            <a:r>
              <a:rPr lang="es-CO" sz="2800" b="1" smtClean="0">
                <a:latin typeface="+mn-lt"/>
              </a:rPr>
              <a:t>14</a:t>
            </a:r>
            <a:r>
              <a:rPr lang="es-CO" sz="2800" b="1" smtClean="0">
                <a:solidFill>
                  <a:srgbClr val="FF0000"/>
                </a:solidFill>
                <a:latin typeface="+mn-lt"/>
              </a:rPr>
              <a:t> </a:t>
            </a:r>
            <a:r>
              <a:rPr lang="es-CO" sz="2800" b="1" dirty="0" smtClean="0">
                <a:latin typeface="+mn-lt"/>
              </a:rPr>
              <a:t>de febrero de 2017</a:t>
            </a:r>
            <a:endParaRPr lang="es-CO" sz="2800" b="1" dirty="0">
              <a:latin typeface="+mn-lt"/>
            </a:endParaRPr>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437513285"/>
              </p:ext>
            </p:extLst>
          </p:nvPr>
        </p:nvGraphicFramePr>
        <p:xfrm>
          <a:off x="323528" y="1268760"/>
          <a:ext cx="842493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539552" y="404664"/>
            <a:ext cx="8280920" cy="954107"/>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Respuestas extemporáneas de las PQRSD</a:t>
            </a:r>
            <a:endParaRPr lang="es-CO" sz="2800" dirty="0"/>
          </a:p>
        </p:txBody>
      </p:sp>
      <p:graphicFrame>
        <p:nvGraphicFramePr>
          <p:cNvPr id="4" name="3 Diagrama"/>
          <p:cNvGraphicFramePr/>
          <p:nvPr>
            <p:extLst>
              <p:ext uri="{D42A27DB-BD31-4B8C-83A1-F6EECF244321}">
                <p14:modId xmlns:p14="http://schemas.microsoft.com/office/powerpoint/2010/main" val="3686520193"/>
              </p:ext>
            </p:extLst>
          </p:nvPr>
        </p:nvGraphicFramePr>
        <p:xfrm>
          <a:off x="539552" y="1700808"/>
          <a:ext cx="8280920" cy="39604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51882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437513285"/>
              </p:ext>
            </p:extLst>
          </p:nvPr>
        </p:nvGraphicFramePr>
        <p:xfrm>
          <a:off x="323528" y="1268760"/>
          <a:ext cx="842493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539552" y="404664"/>
            <a:ext cx="8280920" cy="954107"/>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Traslado extemporáneo de las PQRSD</a:t>
            </a:r>
            <a:endParaRPr lang="es-CO" sz="2800" dirty="0"/>
          </a:p>
        </p:txBody>
      </p:sp>
      <p:graphicFrame>
        <p:nvGraphicFramePr>
          <p:cNvPr id="4" name="3 Diagrama"/>
          <p:cNvGraphicFramePr/>
          <p:nvPr>
            <p:extLst>
              <p:ext uri="{D42A27DB-BD31-4B8C-83A1-F6EECF244321}">
                <p14:modId xmlns:p14="http://schemas.microsoft.com/office/powerpoint/2010/main" val="2147472367"/>
              </p:ext>
            </p:extLst>
          </p:nvPr>
        </p:nvGraphicFramePr>
        <p:xfrm>
          <a:off x="539552" y="1358771"/>
          <a:ext cx="8280920" cy="45185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15838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437513285"/>
              </p:ext>
            </p:extLst>
          </p:nvPr>
        </p:nvGraphicFramePr>
        <p:xfrm>
          <a:off x="323528" y="1268760"/>
          <a:ext cx="842493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539552" y="404664"/>
            <a:ext cx="8280920"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PQRSD contestadas pero no registradas en el sistema ORFEO</a:t>
            </a:r>
            <a:endParaRPr lang="es-CO" sz="2800" dirty="0"/>
          </a:p>
        </p:txBody>
      </p:sp>
      <p:graphicFrame>
        <p:nvGraphicFramePr>
          <p:cNvPr id="4" name="3 Diagrama"/>
          <p:cNvGraphicFramePr/>
          <p:nvPr>
            <p:extLst>
              <p:ext uri="{D42A27DB-BD31-4B8C-83A1-F6EECF244321}">
                <p14:modId xmlns:p14="http://schemas.microsoft.com/office/powerpoint/2010/main" val="1165258582"/>
              </p:ext>
            </p:extLst>
          </p:nvPr>
        </p:nvGraphicFramePr>
        <p:xfrm>
          <a:off x="539552" y="2204864"/>
          <a:ext cx="8280920" cy="32403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31333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Arial Narrow" panose="020B0606020202030204" pitchFamily="34" charset="0"/>
              </a:rPr>
              <a:t>OPORTUNIDAD DE MEJORA</a:t>
            </a:r>
          </a:p>
        </p:txBody>
      </p:sp>
      <p:graphicFrame>
        <p:nvGraphicFramePr>
          <p:cNvPr id="7" name="6 Diagrama"/>
          <p:cNvGraphicFramePr/>
          <p:nvPr>
            <p:extLst>
              <p:ext uri="{D42A27DB-BD31-4B8C-83A1-F6EECF244321}">
                <p14:modId xmlns:p14="http://schemas.microsoft.com/office/powerpoint/2010/main" val="2848922485"/>
              </p:ext>
            </p:extLst>
          </p:nvPr>
        </p:nvGraphicFramePr>
        <p:xfrm>
          <a:off x="351620" y="1124744"/>
          <a:ext cx="846885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33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Arial Narrow" panose="020B0606020202030204" pitchFamily="34" charset="0"/>
              </a:rPr>
              <a:t>OPORTUNIDAD DE MEJORA</a:t>
            </a:r>
          </a:p>
        </p:txBody>
      </p:sp>
      <p:graphicFrame>
        <p:nvGraphicFramePr>
          <p:cNvPr id="7" name="6 Diagrama"/>
          <p:cNvGraphicFramePr/>
          <p:nvPr>
            <p:extLst>
              <p:ext uri="{D42A27DB-BD31-4B8C-83A1-F6EECF244321}">
                <p14:modId xmlns:p14="http://schemas.microsoft.com/office/powerpoint/2010/main" val="3748271250"/>
              </p:ext>
            </p:extLst>
          </p:nvPr>
        </p:nvGraphicFramePr>
        <p:xfrm>
          <a:off x="611560" y="1268760"/>
          <a:ext cx="8136904" cy="4192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181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5656" y="1772816"/>
            <a:ext cx="6480720"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sz="9600" dirty="0" smtClean="0"/>
              <a:t>ANEXOS </a:t>
            </a:r>
            <a:endParaRPr lang="es-CO" sz="9600" dirty="0"/>
          </a:p>
        </p:txBody>
      </p:sp>
    </p:spTree>
    <p:extLst>
      <p:ext uri="{BB962C8B-B14F-4D97-AF65-F5344CB8AC3E}">
        <p14:creationId xmlns:p14="http://schemas.microsoft.com/office/powerpoint/2010/main" val="3561814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nvPr>
        </p:nvGraphicFramePr>
        <p:xfrm>
          <a:off x="323528" y="1700807"/>
          <a:ext cx="8568952" cy="4032449"/>
        </p:xfrm>
        <a:graphic>
          <a:graphicData uri="http://schemas.openxmlformats.org/drawingml/2006/table">
            <a:tbl>
              <a:tblPr firstRow="1" firstCol="1" bandRow="1">
                <a:tableStyleId>{5C22544A-7EE6-4342-B048-85BDC9FD1C3A}</a:tableStyleId>
              </a:tblPr>
              <a:tblGrid>
                <a:gridCol w="2178546">
                  <a:extLst>
                    <a:ext uri="{9D8B030D-6E8A-4147-A177-3AD203B41FA5}">
                      <a16:colId xmlns:a16="http://schemas.microsoft.com/office/drawing/2014/main" val="20000"/>
                    </a:ext>
                  </a:extLst>
                </a:gridCol>
                <a:gridCol w="2105929">
                  <a:extLst>
                    <a:ext uri="{9D8B030D-6E8A-4147-A177-3AD203B41FA5}">
                      <a16:colId xmlns:a16="http://schemas.microsoft.com/office/drawing/2014/main" val="20001"/>
                    </a:ext>
                  </a:extLst>
                </a:gridCol>
                <a:gridCol w="2323783">
                  <a:extLst>
                    <a:ext uri="{9D8B030D-6E8A-4147-A177-3AD203B41FA5}">
                      <a16:colId xmlns:a16="http://schemas.microsoft.com/office/drawing/2014/main" val="20002"/>
                    </a:ext>
                  </a:extLst>
                </a:gridCol>
                <a:gridCol w="1960694">
                  <a:extLst>
                    <a:ext uri="{9D8B030D-6E8A-4147-A177-3AD203B41FA5}">
                      <a16:colId xmlns:a16="http://schemas.microsoft.com/office/drawing/2014/main" val="2520835050"/>
                    </a:ext>
                  </a:extLst>
                </a:gridCol>
              </a:tblGrid>
              <a:tr h="1119738">
                <a:tc>
                  <a:txBody>
                    <a:bodyPr/>
                    <a:lstStyle/>
                    <a:p>
                      <a:pPr algn="ctr">
                        <a:lnSpc>
                          <a:spcPct val="115000"/>
                        </a:lnSpc>
                        <a:spcAft>
                          <a:spcPts val="0"/>
                        </a:spcAft>
                      </a:pPr>
                      <a:r>
                        <a:rPr lang="es-CO" sz="1800" b="1" dirty="0">
                          <a:solidFill>
                            <a:schemeClr val="bg1"/>
                          </a:solidFill>
                          <a:effectLst/>
                        </a:rPr>
                        <a:t>RADICADO NO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rPr>
                        <a:t>NOMBRE DEL PETICIONARIO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800" b="1" dirty="0" smtClean="0">
                          <a:solidFill>
                            <a:schemeClr val="bg1"/>
                          </a:solidFill>
                          <a:effectLst/>
                          <a:latin typeface="Calibri"/>
                          <a:ea typeface="Calibri"/>
                          <a:cs typeface="Times New Roman"/>
                        </a:rPr>
                        <a:t>MOTIVO SOLICITUD</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latin typeface="Calibri"/>
                          <a:ea typeface="Calibri"/>
                          <a:cs typeface="Times New Roman"/>
                        </a:rPr>
                        <a:t>DEPENDENCIA</a:t>
                      </a:r>
                      <a:r>
                        <a:rPr lang="es-CO" sz="1800" b="1" baseline="0" dirty="0" smtClean="0">
                          <a:solidFill>
                            <a:schemeClr val="bg1"/>
                          </a:solidFill>
                          <a:effectLst/>
                          <a:latin typeface="Calibri"/>
                          <a:ea typeface="Calibri"/>
                          <a:cs typeface="Times New Roman"/>
                        </a:rPr>
                        <a:t> </a:t>
                      </a:r>
                      <a:endParaRPr lang="es-CO" sz="1800" b="1" dirty="0">
                        <a:solidFill>
                          <a:schemeClr val="bg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159758">
                <a:tc>
                  <a:txBody>
                    <a:bodyPr/>
                    <a:lstStyle/>
                    <a:p>
                      <a:pPr marL="0" lvl="0" indent="0" algn="ctr" defTabSz="914400" rtl="0" eaLnBrk="1" latinLnBrk="0" hangingPunct="1">
                        <a:lnSpc>
                          <a:spcPct val="115000"/>
                        </a:lnSpc>
                        <a:spcAft>
                          <a:spcPts val="0"/>
                        </a:spcAft>
                        <a:buFont typeface="+mj-lt"/>
                        <a:buNone/>
                      </a:pPr>
                      <a:endParaRPr lang="es-ES" sz="1600" kern="1200" dirty="0" smtClean="0">
                        <a:solidFill>
                          <a:schemeClr val="bg1"/>
                        </a:solidFill>
                        <a:effectLst/>
                        <a:latin typeface="+mn-lt"/>
                        <a:ea typeface="+mn-ea"/>
                        <a:cs typeface="+mn-cs"/>
                      </a:endParaRPr>
                    </a:p>
                    <a:p>
                      <a:pPr marL="0" lvl="0" indent="0" algn="ctr" defTabSz="914400" rtl="0" eaLnBrk="1" latinLnBrk="0" hangingPunct="1">
                        <a:lnSpc>
                          <a:spcPct val="115000"/>
                        </a:lnSpc>
                        <a:spcAft>
                          <a:spcPts val="0"/>
                        </a:spcAft>
                        <a:buFont typeface="+mj-lt"/>
                        <a:buNone/>
                      </a:pPr>
                      <a:r>
                        <a:rPr lang="es-CO" sz="1600" kern="1200" dirty="0" smtClean="0">
                          <a:solidFill>
                            <a:schemeClr val="bg1"/>
                          </a:solidFill>
                          <a:effectLst/>
                          <a:latin typeface="+mn-lt"/>
                          <a:ea typeface="+mn-ea"/>
                          <a:cs typeface="+mn-cs"/>
                        </a:rPr>
                        <a:t>20163210083172</a:t>
                      </a:r>
                      <a:endParaRPr lang="es-CO" sz="1600"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Bibiana Echeverry</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Procedimiento devolución de dinero</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Subdirección Administrativa y Financiera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752953">
                <a:tc>
                  <a:txBody>
                    <a:bodyPr/>
                    <a:lstStyle/>
                    <a:p>
                      <a:pPr marL="0" lvl="0" indent="0" algn="just" defTabSz="914400" rtl="0" eaLnBrk="1" latinLnBrk="0" hangingPunct="1">
                        <a:lnSpc>
                          <a:spcPct val="115000"/>
                        </a:lnSpc>
                        <a:spcAft>
                          <a:spcPts val="0"/>
                        </a:spcAft>
                        <a:buFont typeface="+mj-lt"/>
                        <a:buNone/>
                      </a:pPr>
                      <a:endParaRPr lang="es-CO" sz="1600" kern="1200" dirty="0" smtClean="0">
                        <a:solidFill>
                          <a:schemeClr val="bg1"/>
                        </a:solidFill>
                        <a:effectLst/>
                        <a:latin typeface="+mn-lt"/>
                        <a:ea typeface="+mn-ea"/>
                        <a:cs typeface="+mn-cs"/>
                      </a:endParaRPr>
                    </a:p>
                    <a:p>
                      <a:pPr marL="0" lvl="0" indent="0" algn="just" defTabSz="914400" rtl="0" eaLnBrk="1" latinLnBrk="0" hangingPunct="1">
                        <a:lnSpc>
                          <a:spcPct val="115000"/>
                        </a:lnSpc>
                        <a:spcAft>
                          <a:spcPts val="0"/>
                        </a:spcAft>
                        <a:buFont typeface="+mj-lt"/>
                        <a:buNone/>
                      </a:pPr>
                      <a:endParaRPr lang="es-CO" sz="1600" kern="1200" dirty="0" smtClean="0">
                        <a:solidFill>
                          <a:schemeClr val="bg1"/>
                        </a:solidFill>
                        <a:effectLst/>
                        <a:latin typeface="+mn-lt"/>
                        <a:ea typeface="+mn-ea"/>
                        <a:cs typeface="+mn-cs"/>
                      </a:endParaRPr>
                    </a:p>
                    <a:p>
                      <a:pPr marL="0" lvl="0" indent="0" algn="ctr" defTabSz="914400" rtl="0" eaLnBrk="1" latinLnBrk="0" hangingPunct="1">
                        <a:lnSpc>
                          <a:spcPct val="115000"/>
                        </a:lnSpc>
                        <a:spcAft>
                          <a:spcPts val="0"/>
                        </a:spcAft>
                        <a:buFont typeface="+mj-lt"/>
                        <a:buNone/>
                      </a:pPr>
                      <a:r>
                        <a:rPr lang="es-ES" sz="1600" kern="1200" dirty="0" smtClean="0">
                          <a:solidFill>
                            <a:schemeClr val="bg1"/>
                          </a:solidFill>
                          <a:effectLst/>
                          <a:latin typeface="+mn-lt"/>
                          <a:ea typeface="+mn-ea"/>
                          <a:cs typeface="+mn-cs"/>
                        </a:rPr>
                        <a:t>20163210101962</a:t>
                      </a:r>
                      <a:r>
                        <a:rPr lang="es-CO" sz="1600" kern="1200" dirty="0" smtClean="0">
                          <a:solidFill>
                            <a:schemeClr val="bg1"/>
                          </a:solidFill>
                          <a:effectLst/>
                          <a:latin typeface="+mn-lt"/>
                          <a:ea typeface="+mn-ea"/>
                          <a:cs typeface="+mn-cs"/>
                        </a:rPr>
                        <a:t> </a:t>
                      </a:r>
                      <a:endParaRPr lang="es-CO" sz="1600"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err="1" smtClean="0">
                          <a:solidFill>
                            <a:schemeClr val="dk1"/>
                          </a:solidFill>
                          <a:effectLst/>
                          <a:latin typeface="+mn-lt"/>
                          <a:ea typeface="+mn-ea"/>
                          <a:cs typeface="+mn-cs"/>
                        </a:rPr>
                        <a:t>Jhon</a:t>
                      </a:r>
                      <a:r>
                        <a:rPr lang="es-CO" sz="1600" kern="1200" dirty="0" smtClean="0">
                          <a:solidFill>
                            <a:schemeClr val="dk1"/>
                          </a:solidFill>
                          <a:effectLst/>
                          <a:latin typeface="+mn-lt"/>
                          <a:ea typeface="+mn-ea"/>
                          <a:cs typeface="+mn-cs"/>
                        </a:rPr>
                        <a:t> Quintero Peña</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Permiso cita médica</a:t>
                      </a:r>
                      <a:endParaRPr lang="es-CO" sz="1600" kern="1200" dirty="0">
                        <a:solidFill>
                          <a:schemeClr val="dk1"/>
                        </a:solidFill>
                        <a:effectLst/>
                        <a:latin typeface="+mn-lt"/>
                        <a:ea typeface="+mn-ea"/>
                        <a:cs typeface="+mn-cs"/>
                      </a:endParaRPr>
                    </a:p>
                  </a:txBody>
                  <a:tcPr marL="68580" marR="68580" marT="0" marB="0"/>
                </a:tc>
                <a:tc vMerge="1">
                  <a:txBody>
                    <a:bodyPr/>
                    <a:lstStyle/>
                    <a:p>
                      <a:pPr algn="just">
                        <a:lnSpc>
                          <a:spcPct val="115000"/>
                        </a:lnSpc>
                        <a:spcAft>
                          <a:spcPts val="0"/>
                        </a:spcAft>
                      </a:pPr>
                      <a:endParaRPr lang="es-CO"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bl>
          </a:graphicData>
        </a:graphic>
      </p:graphicFrame>
      <p:sp>
        <p:nvSpPr>
          <p:cNvPr id="5" name="4 CuadroTexto"/>
          <p:cNvSpPr txBox="1"/>
          <p:nvPr/>
        </p:nvSpPr>
        <p:spPr>
          <a:xfrm>
            <a:off x="323528" y="332656"/>
            <a:ext cx="8496944"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NO SE EVIDENCIÓ RESPUESTA DE LAS PQRSD EN EL SISTEMA ORFEO NI FÍSICA EN EL ARCHIVO</a:t>
            </a:r>
          </a:p>
          <a:p>
            <a:pPr algn="ctr"/>
            <a:r>
              <a:rPr lang="es-MX" b="1" dirty="0" smtClean="0"/>
              <a:t>(ANEXO 1)</a:t>
            </a:r>
            <a:endParaRPr lang="es-CO" b="1" dirty="0" smtClean="0"/>
          </a:p>
        </p:txBody>
      </p:sp>
    </p:spTree>
    <p:extLst>
      <p:ext uri="{BB962C8B-B14F-4D97-AF65-F5344CB8AC3E}">
        <p14:creationId xmlns:p14="http://schemas.microsoft.com/office/powerpoint/2010/main" val="2625960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24473240"/>
              </p:ext>
            </p:extLst>
          </p:nvPr>
        </p:nvGraphicFramePr>
        <p:xfrm>
          <a:off x="323528" y="1700807"/>
          <a:ext cx="8568952" cy="4343417"/>
        </p:xfrm>
        <a:graphic>
          <a:graphicData uri="http://schemas.openxmlformats.org/drawingml/2006/table">
            <a:tbl>
              <a:tblPr firstRow="1" firstCol="1" bandRow="1">
                <a:tableStyleId>{5C22544A-7EE6-4342-B048-85BDC9FD1C3A}</a:tableStyleId>
              </a:tblPr>
              <a:tblGrid>
                <a:gridCol w="2178546">
                  <a:extLst>
                    <a:ext uri="{9D8B030D-6E8A-4147-A177-3AD203B41FA5}">
                      <a16:colId xmlns:a16="http://schemas.microsoft.com/office/drawing/2014/main" val="20000"/>
                    </a:ext>
                  </a:extLst>
                </a:gridCol>
                <a:gridCol w="2105929">
                  <a:extLst>
                    <a:ext uri="{9D8B030D-6E8A-4147-A177-3AD203B41FA5}">
                      <a16:colId xmlns:a16="http://schemas.microsoft.com/office/drawing/2014/main" val="20001"/>
                    </a:ext>
                  </a:extLst>
                </a:gridCol>
                <a:gridCol w="4284477">
                  <a:extLst>
                    <a:ext uri="{9D8B030D-6E8A-4147-A177-3AD203B41FA5}">
                      <a16:colId xmlns:a16="http://schemas.microsoft.com/office/drawing/2014/main" val="20002"/>
                    </a:ext>
                  </a:extLst>
                </a:gridCol>
              </a:tblGrid>
              <a:tr h="579892">
                <a:tc>
                  <a:txBody>
                    <a:bodyPr/>
                    <a:lstStyle/>
                    <a:p>
                      <a:pPr algn="ctr">
                        <a:lnSpc>
                          <a:spcPct val="115000"/>
                        </a:lnSpc>
                        <a:spcAft>
                          <a:spcPts val="0"/>
                        </a:spcAft>
                      </a:pPr>
                      <a:r>
                        <a:rPr lang="es-CO" sz="1800" b="1" dirty="0">
                          <a:solidFill>
                            <a:schemeClr val="bg1"/>
                          </a:solidFill>
                          <a:effectLst/>
                        </a:rPr>
                        <a:t>RADICADO NO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rPr>
                        <a:t>NOMBRE DEL PETICIONARIO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800" b="1" dirty="0" smtClean="0">
                          <a:solidFill>
                            <a:schemeClr val="bg1"/>
                          </a:solidFill>
                          <a:effectLst/>
                          <a:latin typeface="Calibri"/>
                          <a:ea typeface="Calibri"/>
                          <a:cs typeface="Times New Roman"/>
                        </a:rPr>
                        <a:t>SUBDIRECCIÓN</a:t>
                      </a:r>
                      <a:r>
                        <a:rPr lang="es-MX" sz="1800" b="1" baseline="0" dirty="0" smtClean="0">
                          <a:solidFill>
                            <a:schemeClr val="bg1"/>
                          </a:solidFill>
                          <a:effectLst/>
                          <a:latin typeface="Calibri"/>
                          <a:ea typeface="Calibri"/>
                          <a:cs typeface="Times New Roman"/>
                        </a:rPr>
                        <a:t> ADMINISTRATIVA Y FINANCIERA</a:t>
                      </a:r>
                      <a:endParaRPr lang="es-CO" sz="1800" b="1" dirty="0">
                        <a:solidFill>
                          <a:schemeClr val="bg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398819">
                <a:tc>
                  <a:txBody>
                    <a:bodyPr/>
                    <a:lstStyle/>
                    <a:p>
                      <a:pPr marL="0" lvl="0" indent="0" algn="ctr" defTabSz="914400" rtl="0" eaLnBrk="1" latinLnBrk="0" hangingPunct="1">
                        <a:lnSpc>
                          <a:spcPct val="115000"/>
                        </a:lnSpc>
                        <a:spcAft>
                          <a:spcPts val="0"/>
                        </a:spcAft>
                        <a:buFont typeface="+mj-lt"/>
                        <a:buNone/>
                      </a:pPr>
                      <a:endParaRPr lang="es-ES" sz="1600" kern="1200" dirty="0" smtClean="0">
                        <a:solidFill>
                          <a:schemeClr val="bg1"/>
                        </a:solidFill>
                        <a:effectLst/>
                        <a:latin typeface="+mn-lt"/>
                        <a:ea typeface="+mn-ea"/>
                        <a:cs typeface="+mn-cs"/>
                      </a:endParaRPr>
                    </a:p>
                    <a:p>
                      <a:pPr marL="0" lvl="0" indent="0" algn="ctr" defTabSz="914400" rtl="0" eaLnBrk="1" latinLnBrk="0" hangingPunct="1">
                        <a:lnSpc>
                          <a:spcPct val="115000"/>
                        </a:lnSpc>
                        <a:spcAft>
                          <a:spcPts val="0"/>
                        </a:spcAft>
                        <a:buFont typeface="+mj-lt"/>
                        <a:buNone/>
                      </a:pPr>
                      <a:r>
                        <a:rPr lang="es-CO" sz="1600" kern="1200" dirty="0" smtClean="0">
                          <a:solidFill>
                            <a:schemeClr val="bg1"/>
                          </a:solidFill>
                          <a:effectLst/>
                          <a:latin typeface="+mn-lt"/>
                          <a:ea typeface="+mn-ea"/>
                          <a:cs typeface="+mn-cs"/>
                        </a:rPr>
                        <a:t>20163210083172</a:t>
                      </a:r>
                      <a:endParaRPr lang="es-CO" sz="1600"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Bibiana Echeverry</a:t>
                      </a:r>
                      <a:endParaRPr lang="es-CO" sz="1600" kern="1200" dirty="0">
                        <a:solidFill>
                          <a:schemeClr val="dk1"/>
                        </a:solidFill>
                        <a:effectLst/>
                        <a:latin typeface="+mn-lt"/>
                        <a:ea typeface="+mn-ea"/>
                        <a:cs typeface="+mn-cs"/>
                      </a:endParaRPr>
                    </a:p>
                  </a:txBody>
                  <a:tcPr marL="68580" marR="68580" marT="0" marB="0"/>
                </a:tc>
                <a:tc>
                  <a:txBody>
                    <a:bodyPr/>
                    <a:lstStyle/>
                    <a:p>
                      <a:pPr marL="0" algn="just" defTabSz="914400" rtl="0" eaLnBrk="1" fontAlgn="ctr" latinLnBrk="0" hangingPunct="1">
                        <a:lnSpc>
                          <a:spcPct val="115000"/>
                        </a:lnSpc>
                        <a:spcAft>
                          <a:spcPts val="0"/>
                        </a:spcAft>
                      </a:pPr>
                      <a:r>
                        <a:rPr lang="es-CO" sz="1600" i="1" kern="1200" dirty="0" smtClean="0">
                          <a:solidFill>
                            <a:schemeClr val="dk1"/>
                          </a:solidFill>
                          <a:effectLst/>
                          <a:latin typeface="+mn-lt"/>
                          <a:ea typeface="+mn-ea"/>
                          <a:cs typeface="+mn-cs"/>
                        </a:rPr>
                        <a:t>“Se </a:t>
                      </a:r>
                      <a:r>
                        <a:rPr lang="es-CO" sz="1600" i="1" kern="1200" dirty="0" smtClean="0">
                          <a:solidFill>
                            <a:schemeClr val="dk1"/>
                          </a:solidFill>
                          <a:effectLst/>
                          <a:latin typeface="+mn-lt"/>
                          <a:ea typeface="+mn-ea"/>
                          <a:cs typeface="+mn-cs"/>
                        </a:rPr>
                        <a:t>archivó </a:t>
                      </a:r>
                      <a:r>
                        <a:rPr lang="es-CO" sz="1600" i="1" kern="1200" dirty="0">
                          <a:solidFill>
                            <a:schemeClr val="dk1"/>
                          </a:solidFill>
                          <a:effectLst/>
                          <a:latin typeface="+mn-lt"/>
                          <a:ea typeface="+mn-ea"/>
                          <a:cs typeface="+mn-cs"/>
                        </a:rPr>
                        <a:t>porque ya la empresa </a:t>
                      </a:r>
                      <a:r>
                        <a:rPr lang="es-CO" sz="1600" i="1" kern="1200" dirty="0" smtClean="0">
                          <a:solidFill>
                            <a:schemeClr val="dk1"/>
                          </a:solidFill>
                          <a:effectLst/>
                          <a:latin typeface="+mn-lt"/>
                          <a:ea typeface="+mn-ea"/>
                          <a:cs typeface="+mn-cs"/>
                        </a:rPr>
                        <a:t>había </a:t>
                      </a:r>
                      <a:r>
                        <a:rPr lang="es-CO" sz="1600" i="1" kern="1200" dirty="0">
                          <a:solidFill>
                            <a:schemeClr val="dk1"/>
                          </a:solidFill>
                          <a:effectLst/>
                          <a:latin typeface="+mn-lt"/>
                          <a:ea typeface="+mn-ea"/>
                          <a:cs typeface="+mn-cs"/>
                        </a:rPr>
                        <a:t>solicitado mediante Orfeo 20163210076752 del 13 de </a:t>
                      </a:r>
                      <a:r>
                        <a:rPr lang="es-CO" sz="1600" i="1" kern="1200" dirty="0" smtClean="0">
                          <a:solidFill>
                            <a:schemeClr val="dk1"/>
                          </a:solidFill>
                          <a:effectLst/>
                          <a:latin typeface="+mn-lt"/>
                          <a:ea typeface="+mn-ea"/>
                          <a:cs typeface="+mn-cs"/>
                        </a:rPr>
                        <a:t>octubre, </a:t>
                      </a:r>
                      <a:r>
                        <a:rPr lang="es-CO" sz="1600" i="1" kern="1200" dirty="0">
                          <a:solidFill>
                            <a:schemeClr val="dk1"/>
                          </a:solidFill>
                          <a:effectLst/>
                          <a:latin typeface="+mn-lt"/>
                          <a:ea typeface="+mn-ea"/>
                          <a:cs typeface="+mn-cs"/>
                        </a:rPr>
                        <a:t>el cual se le </a:t>
                      </a:r>
                      <a:r>
                        <a:rPr lang="es-CO" sz="1600" i="1" kern="1200" dirty="0" smtClean="0">
                          <a:solidFill>
                            <a:schemeClr val="dk1"/>
                          </a:solidFill>
                          <a:effectLst/>
                          <a:latin typeface="+mn-lt"/>
                          <a:ea typeface="+mn-ea"/>
                          <a:cs typeface="+mn-cs"/>
                        </a:rPr>
                        <a:t>dio </a:t>
                      </a:r>
                      <a:r>
                        <a:rPr lang="es-CO" sz="1600" i="1" kern="1200" dirty="0">
                          <a:solidFill>
                            <a:schemeClr val="dk1"/>
                          </a:solidFill>
                          <a:effectLst/>
                          <a:latin typeface="+mn-lt"/>
                          <a:ea typeface="+mn-ea"/>
                          <a:cs typeface="+mn-cs"/>
                        </a:rPr>
                        <a:t>respuesta el 28 de octubre, el estado de </a:t>
                      </a:r>
                      <a:r>
                        <a:rPr lang="es-CO" sz="1600" i="1" kern="1200" dirty="0" smtClean="0">
                          <a:solidFill>
                            <a:schemeClr val="dk1"/>
                          </a:solidFill>
                          <a:effectLst/>
                          <a:latin typeface="+mn-lt"/>
                          <a:ea typeface="+mn-ea"/>
                          <a:cs typeface="+mn-cs"/>
                        </a:rPr>
                        <a:t>cuenta”. </a:t>
                      </a:r>
                      <a:endParaRPr lang="es-CO" sz="1600" i="1" kern="1200" dirty="0" smtClean="0">
                        <a:solidFill>
                          <a:schemeClr val="dk1"/>
                        </a:solidFill>
                        <a:effectLst/>
                        <a:latin typeface="+mn-lt"/>
                        <a:ea typeface="+mn-ea"/>
                        <a:cs typeface="+mn-cs"/>
                      </a:endParaRPr>
                    </a:p>
                    <a:p>
                      <a:pPr marL="0" algn="just" defTabSz="914400" rtl="0" eaLnBrk="1" fontAlgn="ctr" latinLnBrk="0" hangingPunct="1">
                        <a:lnSpc>
                          <a:spcPct val="115000"/>
                        </a:lnSpc>
                        <a:spcAft>
                          <a:spcPts val="0"/>
                        </a:spcAft>
                      </a:pPr>
                      <a:r>
                        <a:rPr lang="es-CO" sz="1600" b="1" i="0" kern="1200" dirty="0" smtClean="0">
                          <a:solidFill>
                            <a:schemeClr val="dk1"/>
                          </a:solidFill>
                          <a:effectLst/>
                          <a:latin typeface="+mn-lt"/>
                          <a:ea typeface="+mn-ea"/>
                          <a:cs typeface="+mn-cs"/>
                        </a:rPr>
                        <a:t>Comentario Grupo de Control Interno</a:t>
                      </a:r>
                      <a:r>
                        <a:rPr lang="es-CO" sz="1600" i="0" kern="1200" dirty="0" smtClean="0">
                          <a:solidFill>
                            <a:schemeClr val="dk1"/>
                          </a:solidFill>
                          <a:effectLst/>
                          <a:latin typeface="+mn-lt"/>
                          <a:ea typeface="+mn-ea"/>
                          <a:cs typeface="+mn-cs"/>
                        </a:rPr>
                        <a:t>: La solicitud de la peticionaria era que se le explicara el procedimiento para la devolución de los</a:t>
                      </a:r>
                      <a:r>
                        <a:rPr lang="es-CO" sz="1600" i="0" kern="1200" baseline="0" dirty="0" smtClean="0">
                          <a:solidFill>
                            <a:schemeClr val="dk1"/>
                          </a:solidFill>
                          <a:effectLst/>
                          <a:latin typeface="+mn-lt"/>
                          <a:ea typeface="+mn-ea"/>
                          <a:cs typeface="+mn-cs"/>
                        </a:rPr>
                        <a:t> dineros consignados de más en la cuenta de la entidad, a lo cual la entidad no dio respuesta.</a:t>
                      </a:r>
                      <a:r>
                        <a:rPr lang="es-CO" sz="1600" i="0" kern="1200" dirty="0" smtClean="0">
                          <a:solidFill>
                            <a:schemeClr val="dk1"/>
                          </a:solidFill>
                          <a:effectLst/>
                          <a:latin typeface="+mn-lt"/>
                          <a:ea typeface="+mn-ea"/>
                          <a:cs typeface="+mn-cs"/>
                        </a:rPr>
                        <a:t> </a:t>
                      </a:r>
                      <a:endParaRPr lang="es-ES" sz="1600" i="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1"/>
                  </a:ext>
                </a:extLst>
              </a:tr>
              <a:tr h="1197754">
                <a:tc>
                  <a:txBody>
                    <a:bodyPr/>
                    <a:lstStyle/>
                    <a:p>
                      <a:pPr marL="0" lvl="0" indent="0" algn="just" defTabSz="914400" rtl="0" eaLnBrk="1" latinLnBrk="0" hangingPunct="1">
                        <a:lnSpc>
                          <a:spcPct val="115000"/>
                        </a:lnSpc>
                        <a:spcAft>
                          <a:spcPts val="0"/>
                        </a:spcAft>
                        <a:buFont typeface="+mj-lt"/>
                        <a:buNone/>
                      </a:pPr>
                      <a:endParaRPr lang="es-CO" sz="1600" kern="1200" dirty="0" smtClean="0">
                        <a:solidFill>
                          <a:schemeClr val="bg1"/>
                        </a:solidFill>
                        <a:effectLst/>
                        <a:latin typeface="+mn-lt"/>
                        <a:ea typeface="+mn-ea"/>
                        <a:cs typeface="+mn-cs"/>
                      </a:endParaRPr>
                    </a:p>
                    <a:p>
                      <a:pPr marL="0" lvl="0" indent="0" algn="just" defTabSz="914400" rtl="0" eaLnBrk="1" latinLnBrk="0" hangingPunct="1">
                        <a:lnSpc>
                          <a:spcPct val="115000"/>
                        </a:lnSpc>
                        <a:spcAft>
                          <a:spcPts val="0"/>
                        </a:spcAft>
                        <a:buFont typeface="+mj-lt"/>
                        <a:buNone/>
                      </a:pPr>
                      <a:endParaRPr lang="es-CO" sz="1600" kern="1200" dirty="0" smtClean="0">
                        <a:solidFill>
                          <a:schemeClr val="bg1"/>
                        </a:solidFill>
                        <a:effectLst/>
                        <a:latin typeface="+mn-lt"/>
                        <a:ea typeface="+mn-ea"/>
                        <a:cs typeface="+mn-cs"/>
                      </a:endParaRPr>
                    </a:p>
                    <a:p>
                      <a:pPr marL="0" lvl="0" indent="0" algn="ctr" defTabSz="914400" rtl="0" eaLnBrk="1" latinLnBrk="0" hangingPunct="1">
                        <a:lnSpc>
                          <a:spcPct val="115000"/>
                        </a:lnSpc>
                        <a:spcAft>
                          <a:spcPts val="0"/>
                        </a:spcAft>
                        <a:buFont typeface="+mj-lt"/>
                        <a:buNone/>
                      </a:pPr>
                      <a:r>
                        <a:rPr lang="es-ES" sz="1600" kern="1200" dirty="0" smtClean="0">
                          <a:solidFill>
                            <a:schemeClr val="bg1"/>
                          </a:solidFill>
                          <a:effectLst/>
                          <a:latin typeface="+mn-lt"/>
                          <a:ea typeface="+mn-ea"/>
                          <a:cs typeface="+mn-cs"/>
                        </a:rPr>
                        <a:t>20163210101962</a:t>
                      </a:r>
                      <a:r>
                        <a:rPr lang="es-CO" sz="1600" kern="1200" dirty="0" smtClean="0">
                          <a:solidFill>
                            <a:schemeClr val="bg1"/>
                          </a:solidFill>
                          <a:effectLst/>
                          <a:latin typeface="+mn-lt"/>
                          <a:ea typeface="+mn-ea"/>
                          <a:cs typeface="+mn-cs"/>
                        </a:rPr>
                        <a:t> </a:t>
                      </a:r>
                      <a:endParaRPr lang="es-CO" sz="1600"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err="1" smtClean="0">
                          <a:solidFill>
                            <a:schemeClr val="dk1"/>
                          </a:solidFill>
                          <a:effectLst/>
                          <a:latin typeface="+mn-lt"/>
                          <a:ea typeface="+mn-ea"/>
                          <a:cs typeface="+mn-cs"/>
                        </a:rPr>
                        <a:t>Jhon</a:t>
                      </a:r>
                      <a:r>
                        <a:rPr lang="es-CO" sz="1600" kern="1200" dirty="0" smtClean="0">
                          <a:solidFill>
                            <a:schemeClr val="dk1"/>
                          </a:solidFill>
                          <a:effectLst/>
                          <a:latin typeface="+mn-lt"/>
                          <a:ea typeface="+mn-ea"/>
                          <a:cs typeface="+mn-cs"/>
                        </a:rPr>
                        <a:t> Quintero Peña</a:t>
                      </a:r>
                      <a:endParaRPr lang="es-CO" sz="16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s-CO" sz="1600" i="1" kern="1200" dirty="0" smtClean="0">
                          <a:solidFill>
                            <a:schemeClr val="dk1"/>
                          </a:solidFill>
                          <a:effectLst/>
                          <a:latin typeface="+mn-lt"/>
                          <a:ea typeface="+mn-ea"/>
                          <a:cs typeface="+mn-cs"/>
                        </a:rPr>
                        <a:t>“</a:t>
                      </a:r>
                      <a:r>
                        <a:rPr lang="es-CO" sz="1600" i="1" kern="1200" dirty="0" smtClean="0">
                          <a:solidFill>
                            <a:schemeClr val="dk1"/>
                          </a:solidFill>
                          <a:effectLst/>
                          <a:latin typeface="+mn-lt"/>
                          <a:ea typeface="+mn-ea"/>
                          <a:cs typeface="+mn-cs"/>
                        </a:rPr>
                        <a:t>Se encontraba el funcionario Javier García de Subdirector Administrativo y Financiero encargado, el cual no dio respuesta a la solicitud del peticionario.” </a:t>
                      </a:r>
                      <a:endParaRPr lang="es-CO" sz="160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bl>
          </a:graphicData>
        </a:graphic>
      </p:graphicFrame>
      <p:sp>
        <p:nvSpPr>
          <p:cNvPr id="5" name="4 CuadroTexto"/>
          <p:cNvSpPr txBox="1"/>
          <p:nvPr/>
        </p:nvSpPr>
        <p:spPr>
          <a:xfrm>
            <a:off x="323528" y="332656"/>
            <a:ext cx="8496944"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COMENTARIOS DE LA SUBDIRECCIÓN ADMINISTRATIVA Y FINANCIERA AL ANEXO 1 </a:t>
            </a:r>
          </a:p>
          <a:p>
            <a:pPr algn="ctr"/>
            <a:r>
              <a:rPr lang="es-MX" b="1" dirty="0" smtClean="0"/>
              <a:t>“NO SE EVIDENCIÓ RESPUESTA DE LAS PQRSD EN EL SISTEMA ORFEO NI FÍSICA EN EL ARCHIVO”</a:t>
            </a:r>
          </a:p>
        </p:txBody>
      </p:sp>
      <p:sp>
        <p:nvSpPr>
          <p:cNvPr id="4" name="Flecha izquierda 3">
            <a:hlinkClick r:id="rId2" action="ppaction://hlinksldjump"/>
          </p:cNvPr>
          <p:cNvSpPr/>
          <p:nvPr/>
        </p:nvSpPr>
        <p:spPr>
          <a:xfrm>
            <a:off x="8532440" y="5733256"/>
            <a:ext cx="216024"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2440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332415553"/>
              </p:ext>
            </p:extLst>
          </p:nvPr>
        </p:nvGraphicFramePr>
        <p:xfrm>
          <a:off x="266679" y="1412776"/>
          <a:ext cx="8352930" cy="4406844"/>
        </p:xfrm>
        <a:graphic>
          <a:graphicData uri="http://schemas.openxmlformats.org/drawingml/2006/table">
            <a:tbl>
              <a:tblPr firstRow="1" firstCol="1" bandRow="1">
                <a:tableStyleId>{5C22544A-7EE6-4342-B048-85BDC9FD1C3A}</a:tableStyleId>
              </a:tblPr>
              <a:tblGrid>
                <a:gridCol w="1425001">
                  <a:extLst>
                    <a:ext uri="{9D8B030D-6E8A-4147-A177-3AD203B41FA5}">
                      <a16:colId xmlns:a16="http://schemas.microsoft.com/office/drawing/2014/main" val="20000"/>
                    </a:ext>
                  </a:extLst>
                </a:gridCol>
                <a:gridCol w="1539855">
                  <a:extLst>
                    <a:ext uri="{9D8B030D-6E8A-4147-A177-3AD203B41FA5}">
                      <a16:colId xmlns:a16="http://schemas.microsoft.com/office/drawing/2014/main" val="20001"/>
                    </a:ext>
                  </a:extLst>
                </a:gridCol>
                <a:gridCol w="1245239">
                  <a:extLst>
                    <a:ext uri="{9D8B030D-6E8A-4147-A177-3AD203B41FA5}">
                      <a16:colId xmlns:a16="http://schemas.microsoft.com/office/drawing/2014/main" val="20002"/>
                    </a:ext>
                  </a:extLst>
                </a:gridCol>
                <a:gridCol w="1334523">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1296144">
                  <a:extLst>
                    <a:ext uri="{9D8B030D-6E8A-4147-A177-3AD203B41FA5}">
                      <a16:colId xmlns:a16="http://schemas.microsoft.com/office/drawing/2014/main" val="4022472209"/>
                    </a:ext>
                  </a:extLst>
                </a:gridCol>
              </a:tblGrid>
              <a:tr h="823084">
                <a:tc>
                  <a:txBody>
                    <a:bodyPr/>
                    <a:lstStyle/>
                    <a:p>
                      <a:pPr algn="ctr">
                        <a:lnSpc>
                          <a:spcPct val="115000"/>
                        </a:lnSpc>
                        <a:spcAft>
                          <a:spcPts val="0"/>
                        </a:spcAft>
                      </a:pPr>
                      <a:endParaRPr lang="es-CO" sz="1400" dirty="0" smtClean="0">
                        <a:effectLst/>
                      </a:endParaRPr>
                    </a:p>
                    <a:p>
                      <a:pPr algn="ctr">
                        <a:lnSpc>
                          <a:spcPct val="115000"/>
                        </a:lnSpc>
                        <a:spcAft>
                          <a:spcPts val="0"/>
                        </a:spcAft>
                      </a:pPr>
                      <a:r>
                        <a:rPr lang="es-CO" sz="1400" dirty="0" smtClean="0">
                          <a:effectLst/>
                        </a:rPr>
                        <a:t>NO </a:t>
                      </a:r>
                      <a:r>
                        <a:rPr lang="es-CO" sz="1400" dirty="0">
                          <a:effectLst/>
                        </a:rPr>
                        <a:t>DEL RADICADO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NOMBRE DEL PETICIONARIO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DE </a:t>
                      </a:r>
                      <a:r>
                        <a:rPr lang="es-CO" sz="1400" dirty="0" smtClean="0">
                          <a:effectLst/>
                        </a:rPr>
                        <a:t>RADICACIÓN</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mn-lt"/>
                          <a:ea typeface="+mn-ea"/>
                          <a:cs typeface="+mn-cs"/>
                        </a:rPr>
                        <a:t>FECHA</a:t>
                      </a:r>
                      <a:r>
                        <a:rPr lang="es-CO" sz="1400" baseline="0" dirty="0" smtClean="0">
                          <a:effectLst/>
                          <a:latin typeface="+mn-lt"/>
                          <a:ea typeface="+mn-ea"/>
                          <a:cs typeface="+mn-cs"/>
                        </a:rPr>
                        <a:t> </a:t>
                      </a:r>
                    </a:p>
                    <a:p>
                      <a:pPr algn="ctr">
                        <a:lnSpc>
                          <a:spcPct val="115000"/>
                        </a:lnSpc>
                        <a:spcAft>
                          <a:spcPts val="0"/>
                        </a:spcAft>
                      </a:pPr>
                      <a:r>
                        <a:rPr lang="es-CO" sz="1400" baseline="0" dirty="0" smtClean="0">
                          <a:effectLst/>
                          <a:latin typeface="+mn-lt"/>
                          <a:ea typeface="+mn-ea"/>
                          <a:cs typeface="+mn-cs"/>
                        </a:rPr>
                        <a:t>DE RESPUESTA</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DÍAS EXTEMPORÁNEOS ARTÍCULO </a:t>
                      </a:r>
                      <a:r>
                        <a:rPr lang="es-CO" sz="1400" dirty="0" smtClean="0">
                          <a:effectLst/>
                        </a:rPr>
                        <a:t>14 LEY 1755/15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Calibri"/>
                          <a:ea typeface="Calibri"/>
                          <a:cs typeface="Times New Roman"/>
                        </a:rPr>
                        <a:t>DEPENDENCIA</a:t>
                      </a:r>
                      <a:r>
                        <a:rPr lang="es-CO" sz="1400" baseline="0" dirty="0" smtClean="0">
                          <a:effectLst/>
                          <a:latin typeface="Calibri"/>
                          <a:ea typeface="Calibri"/>
                          <a:cs typeface="Times New Roman"/>
                        </a:rPr>
                        <a:t> </a:t>
                      </a:r>
                      <a:endParaRPr lang="es-CO"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129711">
                <a:tc>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r>
                        <a:rPr lang="es-CO" sz="1400" b="1" kern="1200" dirty="0" smtClean="0">
                          <a:solidFill>
                            <a:schemeClr val="lt1"/>
                          </a:solidFill>
                          <a:effectLst/>
                          <a:latin typeface="+mn-lt"/>
                          <a:ea typeface="+mn-ea"/>
                          <a:cs typeface="+mn-cs"/>
                        </a:rPr>
                        <a:t>20163210068052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Cesar David Grajales Suarez</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23/09/2016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26/12/2016 </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52</a:t>
                      </a:r>
                      <a:endParaRPr lang="es-CO" sz="1600" kern="1200" dirty="0">
                        <a:solidFill>
                          <a:schemeClr val="dk1"/>
                        </a:solidFill>
                        <a:effectLst/>
                        <a:latin typeface="+mn-lt"/>
                        <a:ea typeface="+mn-ea"/>
                        <a:cs typeface="+mn-cs"/>
                      </a:endParaRPr>
                    </a:p>
                  </a:txBody>
                  <a:tcPr marL="68580" marR="68580" marT="0" marB="0"/>
                </a:tc>
                <a:tc row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419"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419"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419"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419"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419" sz="1400" kern="1200" dirty="0" smtClean="0">
                          <a:solidFill>
                            <a:schemeClr val="dk1"/>
                          </a:solidFill>
                          <a:effectLst/>
                          <a:latin typeface="+mn-lt"/>
                          <a:ea typeface="+mn-ea"/>
                          <a:cs typeface="+mn-cs"/>
                        </a:rPr>
                        <a:t>Subdirección Administrativa y Financiera </a:t>
                      </a:r>
                      <a:endParaRPr lang="es-ES" sz="1400" kern="1200" dirty="0" smtClean="0">
                        <a:solidFill>
                          <a:schemeClr val="dk1"/>
                        </a:solidFill>
                        <a:effectLst/>
                        <a:latin typeface="+mn-lt"/>
                        <a:ea typeface="+mn-ea"/>
                        <a:cs typeface="+mn-cs"/>
                      </a:endParaRPr>
                    </a:p>
                    <a:p>
                      <a:pPr algn="ctr">
                        <a:lnSpc>
                          <a:spcPct val="115000"/>
                        </a:lnSpc>
                        <a:spcAft>
                          <a:spcPts val="0"/>
                        </a:spcAft>
                      </a:pPr>
                      <a:endParaRPr lang="es-CO"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044307">
                <a:tc>
                  <a:txBody>
                    <a:bodyPr/>
                    <a:lstStyle/>
                    <a:p>
                      <a:pPr marL="0" algn="ctr" defTabSz="914400" rtl="0" eaLnBrk="1" latinLnBrk="0" hangingPunct="1">
                        <a:lnSpc>
                          <a:spcPct val="115000"/>
                        </a:lnSpc>
                        <a:spcAft>
                          <a:spcPts val="0"/>
                        </a:spcAft>
                      </a:pPr>
                      <a:endParaRPr lang="es-ES"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ES" sz="1400" b="1" kern="1200" dirty="0" smtClean="0">
                          <a:solidFill>
                            <a:schemeClr val="lt1"/>
                          </a:solidFill>
                          <a:effectLst/>
                          <a:latin typeface="+mn-lt"/>
                          <a:ea typeface="+mn-ea"/>
                          <a:cs typeface="+mn-cs"/>
                        </a:rPr>
                        <a:t>20163210087642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err="1" smtClean="0">
                          <a:solidFill>
                            <a:schemeClr val="dk1"/>
                          </a:solidFill>
                          <a:effectLst/>
                          <a:latin typeface="+mn-lt"/>
                          <a:ea typeface="+mn-ea"/>
                          <a:cs typeface="+mn-cs"/>
                        </a:rPr>
                        <a:t>Dalis</a:t>
                      </a:r>
                      <a:r>
                        <a:rPr lang="es-CO" sz="1600" kern="1200" dirty="0" smtClean="0">
                          <a:solidFill>
                            <a:schemeClr val="dk1"/>
                          </a:solidFill>
                          <a:effectLst/>
                          <a:latin typeface="+mn-lt"/>
                          <a:ea typeface="+mn-ea"/>
                          <a:cs typeface="+mn-cs"/>
                        </a:rPr>
                        <a:t> </a:t>
                      </a:r>
                      <a:r>
                        <a:rPr lang="es-CO" sz="1600" kern="1200" dirty="0" err="1" smtClean="0">
                          <a:solidFill>
                            <a:schemeClr val="dk1"/>
                          </a:solidFill>
                          <a:effectLst/>
                          <a:latin typeface="+mn-lt"/>
                          <a:ea typeface="+mn-ea"/>
                          <a:cs typeface="+mn-cs"/>
                        </a:rPr>
                        <a:t>Javeny</a:t>
                      </a:r>
                      <a:r>
                        <a:rPr lang="es-CO" sz="1600" kern="1200" dirty="0" smtClean="0">
                          <a:solidFill>
                            <a:schemeClr val="dk1"/>
                          </a:solidFill>
                          <a:effectLst/>
                          <a:latin typeface="+mn-lt"/>
                          <a:ea typeface="+mn-ea"/>
                          <a:cs typeface="+mn-cs"/>
                        </a:rPr>
                        <a:t> </a:t>
                      </a:r>
                      <a:r>
                        <a:rPr lang="es-CO" sz="1600" kern="1200" dirty="0" err="1" smtClean="0">
                          <a:solidFill>
                            <a:schemeClr val="dk1"/>
                          </a:solidFill>
                          <a:effectLst/>
                          <a:latin typeface="+mn-lt"/>
                          <a:ea typeface="+mn-ea"/>
                          <a:cs typeface="+mn-cs"/>
                        </a:rPr>
                        <a:t>Muñóz</a:t>
                      </a:r>
                      <a:r>
                        <a:rPr lang="es-CO" sz="1600" kern="1200" dirty="0" smtClean="0">
                          <a:solidFill>
                            <a:schemeClr val="dk1"/>
                          </a:solidFill>
                          <a:effectLst/>
                          <a:latin typeface="+mn-lt"/>
                          <a:ea typeface="+mn-ea"/>
                          <a:cs typeface="+mn-cs"/>
                        </a:rPr>
                        <a:t> Ortega</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16/11/2016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20/12/2016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13</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r h="1251370">
                <a:tc>
                  <a:txBody>
                    <a:bodyPr/>
                    <a:lstStyle/>
                    <a:p>
                      <a:pPr marL="0" algn="ctr" defTabSz="914400" rtl="0" eaLnBrk="1" latinLnBrk="0" hangingPunct="1">
                        <a:lnSpc>
                          <a:spcPct val="115000"/>
                        </a:lnSpc>
                        <a:spcAft>
                          <a:spcPts val="0"/>
                        </a:spcAft>
                      </a:pPr>
                      <a:endParaRPr lang="es-CO"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20163210088682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Empresas Públicas de Briceño S.A. E.S.P</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18/11/2016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26/12/2016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10</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 A LAS PQRSD </a:t>
            </a:r>
            <a:r>
              <a:rPr lang="es-MX" b="1" dirty="0" smtClean="0"/>
              <a:t>EXTEMPORÁNEAS</a:t>
            </a:r>
          </a:p>
          <a:p>
            <a:pPr algn="ctr"/>
            <a:r>
              <a:rPr lang="es-MX" b="1" dirty="0" smtClean="0"/>
              <a:t>(ANEXO </a:t>
            </a:r>
            <a:r>
              <a:rPr lang="es-MX" b="1" dirty="0"/>
              <a:t>2</a:t>
            </a:r>
            <a:r>
              <a:rPr lang="es-MX" b="1" dirty="0" smtClean="0"/>
              <a:t>) </a:t>
            </a:r>
            <a:endParaRPr lang="es-CO" dirty="0"/>
          </a:p>
        </p:txBody>
      </p:sp>
    </p:spTree>
    <p:extLst>
      <p:ext uri="{BB962C8B-B14F-4D97-AF65-F5344CB8AC3E}">
        <p14:creationId xmlns:p14="http://schemas.microsoft.com/office/powerpoint/2010/main" val="2507283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668108329"/>
              </p:ext>
            </p:extLst>
          </p:nvPr>
        </p:nvGraphicFramePr>
        <p:xfrm>
          <a:off x="251518" y="1668462"/>
          <a:ext cx="8352930" cy="4139773"/>
        </p:xfrm>
        <a:graphic>
          <a:graphicData uri="http://schemas.openxmlformats.org/drawingml/2006/table">
            <a:tbl>
              <a:tblPr firstRow="1" firstCol="1" bandRow="1">
                <a:tableStyleId>{5C22544A-7EE6-4342-B048-85BDC9FD1C3A}</a:tableStyleId>
              </a:tblPr>
              <a:tblGrid>
                <a:gridCol w="1440162">
                  <a:extLst>
                    <a:ext uri="{9D8B030D-6E8A-4147-A177-3AD203B41FA5}">
                      <a16:colId xmlns:a16="http://schemas.microsoft.com/office/drawing/2014/main" val="20000"/>
                    </a:ext>
                  </a:extLst>
                </a:gridCol>
                <a:gridCol w="1524694">
                  <a:extLst>
                    <a:ext uri="{9D8B030D-6E8A-4147-A177-3AD203B41FA5}">
                      <a16:colId xmlns:a16="http://schemas.microsoft.com/office/drawing/2014/main" val="20001"/>
                    </a:ext>
                  </a:extLst>
                </a:gridCol>
                <a:gridCol w="1245239">
                  <a:extLst>
                    <a:ext uri="{9D8B030D-6E8A-4147-A177-3AD203B41FA5}">
                      <a16:colId xmlns:a16="http://schemas.microsoft.com/office/drawing/2014/main" val="20002"/>
                    </a:ext>
                  </a:extLst>
                </a:gridCol>
                <a:gridCol w="4142835">
                  <a:extLst>
                    <a:ext uri="{9D8B030D-6E8A-4147-A177-3AD203B41FA5}">
                      <a16:colId xmlns:a16="http://schemas.microsoft.com/office/drawing/2014/main" val="20003"/>
                    </a:ext>
                  </a:extLst>
                </a:gridCol>
              </a:tblGrid>
              <a:tr h="924511">
                <a:tc>
                  <a:txBody>
                    <a:bodyPr/>
                    <a:lstStyle/>
                    <a:p>
                      <a:pPr algn="ctr">
                        <a:lnSpc>
                          <a:spcPct val="115000"/>
                        </a:lnSpc>
                        <a:spcAft>
                          <a:spcPts val="0"/>
                        </a:spcAft>
                      </a:pPr>
                      <a:endParaRPr lang="es-CO" sz="1400" dirty="0" smtClean="0">
                        <a:effectLst/>
                      </a:endParaRPr>
                    </a:p>
                    <a:p>
                      <a:pPr algn="ctr">
                        <a:lnSpc>
                          <a:spcPct val="115000"/>
                        </a:lnSpc>
                        <a:spcAft>
                          <a:spcPts val="0"/>
                        </a:spcAft>
                      </a:pPr>
                      <a:r>
                        <a:rPr lang="es-CO" sz="1400" dirty="0" smtClean="0">
                          <a:effectLst/>
                        </a:rPr>
                        <a:t>NO </a:t>
                      </a:r>
                      <a:r>
                        <a:rPr lang="es-CO" sz="1400" dirty="0">
                          <a:effectLst/>
                        </a:rPr>
                        <a:t>DEL RADICADO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NOMBRE DEL PETICIONARIO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DE </a:t>
                      </a:r>
                      <a:r>
                        <a:rPr lang="es-CO" sz="1400" dirty="0" smtClean="0">
                          <a:effectLst/>
                        </a:rPr>
                        <a:t>RADICACIÓN</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Calibri"/>
                          <a:ea typeface="Calibri"/>
                          <a:cs typeface="Times New Roman"/>
                        </a:rPr>
                        <a:t>COMENTARIOS</a:t>
                      </a:r>
                      <a:r>
                        <a:rPr lang="es-CO" sz="1400" baseline="0" dirty="0" smtClean="0">
                          <a:effectLst/>
                          <a:latin typeface="Calibri"/>
                          <a:ea typeface="Calibri"/>
                          <a:cs typeface="Times New Roman"/>
                        </a:rPr>
                        <a:t> SUBDIRECCIÓN ADMINISTRATIVA Y FINANCIERA </a:t>
                      </a:r>
                      <a:endParaRPr lang="es-CO"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064165">
                <a:tc>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r>
                        <a:rPr lang="es-CO" sz="1400" b="1" kern="1200" dirty="0" smtClean="0">
                          <a:solidFill>
                            <a:schemeClr val="lt1"/>
                          </a:solidFill>
                          <a:effectLst/>
                          <a:latin typeface="+mn-lt"/>
                          <a:ea typeface="+mn-ea"/>
                          <a:cs typeface="+mn-cs"/>
                        </a:rPr>
                        <a:t>20163210068052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Cesar David Grajales Suarez</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23/09/2016</a:t>
                      </a:r>
                      <a:endParaRPr lang="es-CO" sz="1600" kern="1200" dirty="0">
                        <a:solidFill>
                          <a:schemeClr val="dk1"/>
                        </a:solidFill>
                        <a:effectLst/>
                        <a:latin typeface="+mn-lt"/>
                        <a:ea typeface="+mn-ea"/>
                        <a:cs typeface="+mn-cs"/>
                      </a:endParaRPr>
                    </a:p>
                  </a:txBody>
                  <a:tcPr marL="68580" marR="68580" marT="0" marB="0"/>
                </a:tc>
                <a:tc rowSpan="3">
                  <a:txBody>
                    <a:bodyPr/>
                    <a:lstStyle/>
                    <a:p>
                      <a:pPr algn="just" fontAlgn="ctr"/>
                      <a:r>
                        <a:rPr lang="es-CO" sz="1800" i="1" kern="1200" dirty="0" smtClean="0">
                          <a:solidFill>
                            <a:schemeClr val="dk1"/>
                          </a:solidFill>
                          <a:effectLst/>
                          <a:latin typeface="+mn-lt"/>
                          <a:ea typeface="+mn-ea"/>
                          <a:cs typeface="+mn-cs"/>
                        </a:rPr>
                        <a:t>“Es </a:t>
                      </a:r>
                      <a:r>
                        <a:rPr lang="es-CO" sz="1800" i="1" kern="1200" dirty="0">
                          <a:solidFill>
                            <a:schemeClr val="dk1"/>
                          </a:solidFill>
                          <a:effectLst/>
                          <a:latin typeface="+mn-lt"/>
                          <a:ea typeface="+mn-ea"/>
                          <a:cs typeface="+mn-cs"/>
                        </a:rPr>
                        <a:t>importante señalar que es cierto la respuesta </a:t>
                      </a:r>
                      <a:r>
                        <a:rPr lang="es-CO" sz="1800" i="1" kern="1200" dirty="0" smtClean="0">
                          <a:solidFill>
                            <a:schemeClr val="dk1"/>
                          </a:solidFill>
                          <a:effectLst/>
                          <a:latin typeface="+mn-lt"/>
                          <a:ea typeface="+mn-ea"/>
                          <a:cs typeface="+mn-cs"/>
                        </a:rPr>
                        <a:t>extemporánea, </a:t>
                      </a:r>
                      <a:r>
                        <a:rPr lang="es-CO" sz="1800" i="1" kern="1200" dirty="0">
                          <a:solidFill>
                            <a:schemeClr val="dk1"/>
                          </a:solidFill>
                          <a:effectLst/>
                          <a:latin typeface="+mn-lt"/>
                          <a:ea typeface="+mn-ea"/>
                          <a:cs typeface="+mn-cs"/>
                        </a:rPr>
                        <a:t>no obstante es necesario recalcar que debido al plan de choque de contribuciones, se incremento el número de derechos de petición, así como las llamadas </a:t>
                      </a:r>
                      <a:r>
                        <a:rPr lang="es-CO" sz="1800" i="1" kern="1200" dirty="0" smtClean="0">
                          <a:solidFill>
                            <a:schemeClr val="dk1"/>
                          </a:solidFill>
                          <a:effectLst/>
                          <a:latin typeface="+mn-lt"/>
                          <a:ea typeface="+mn-ea"/>
                          <a:cs typeface="+mn-cs"/>
                        </a:rPr>
                        <a:t>telefónicas </a:t>
                      </a:r>
                      <a:r>
                        <a:rPr lang="es-CO" sz="1800" i="1" kern="1200" dirty="0">
                          <a:solidFill>
                            <a:schemeClr val="dk1"/>
                          </a:solidFill>
                          <a:effectLst/>
                          <a:latin typeface="+mn-lt"/>
                          <a:ea typeface="+mn-ea"/>
                          <a:cs typeface="+mn-cs"/>
                        </a:rPr>
                        <a:t>que debía atender los funcionarios de </a:t>
                      </a:r>
                      <a:r>
                        <a:rPr lang="es-CO" sz="1800" i="1" kern="1200" dirty="0" smtClean="0">
                          <a:solidFill>
                            <a:schemeClr val="dk1"/>
                          </a:solidFill>
                          <a:effectLst/>
                          <a:latin typeface="+mn-lt"/>
                          <a:ea typeface="+mn-ea"/>
                          <a:cs typeface="+mn-cs"/>
                        </a:rPr>
                        <a:t>contribuciones”.</a:t>
                      </a:r>
                      <a:endParaRPr lang="es-CO" sz="1800" i="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1"/>
                  </a:ext>
                </a:extLst>
              </a:tr>
              <a:tr h="972332">
                <a:tc>
                  <a:txBody>
                    <a:bodyPr/>
                    <a:lstStyle/>
                    <a:p>
                      <a:pPr marL="0" algn="ctr" defTabSz="914400" rtl="0" eaLnBrk="1" latinLnBrk="0" hangingPunct="1">
                        <a:lnSpc>
                          <a:spcPct val="115000"/>
                        </a:lnSpc>
                        <a:spcAft>
                          <a:spcPts val="0"/>
                        </a:spcAft>
                      </a:pPr>
                      <a:endParaRPr lang="es-ES"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ES" sz="1400" b="1" kern="1200" dirty="0" smtClean="0">
                          <a:solidFill>
                            <a:schemeClr val="lt1"/>
                          </a:solidFill>
                          <a:effectLst/>
                          <a:latin typeface="+mn-lt"/>
                          <a:ea typeface="+mn-ea"/>
                          <a:cs typeface="+mn-cs"/>
                        </a:rPr>
                        <a:t>20163210087642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err="1" smtClean="0">
                          <a:solidFill>
                            <a:schemeClr val="dk1"/>
                          </a:solidFill>
                          <a:effectLst/>
                          <a:latin typeface="+mn-lt"/>
                          <a:ea typeface="+mn-ea"/>
                          <a:cs typeface="+mn-cs"/>
                        </a:rPr>
                        <a:t>Dalis</a:t>
                      </a:r>
                      <a:r>
                        <a:rPr lang="es-CO" sz="1600" kern="1200" dirty="0" smtClean="0">
                          <a:solidFill>
                            <a:schemeClr val="dk1"/>
                          </a:solidFill>
                          <a:effectLst/>
                          <a:latin typeface="+mn-lt"/>
                          <a:ea typeface="+mn-ea"/>
                          <a:cs typeface="+mn-cs"/>
                        </a:rPr>
                        <a:t> </a:t>
                      </a:r>
                      <a:r>
                        <a:rPr lang="es-CO" sz="1600" kern="1200" dirty="0" err="1" smtClean="0">
                          <a:solidFill>
                            <a:schemeClr val="dk1"/>
                          </a:solidFill>
                          <a:effectLst/>
                          <a:latin typeface="+mn-lt"/>
                          <a:ea typeface="+mn-ea"/>
                          <a:cs typeface="+mn-cs"/>
                        </a:rPr>
                        <a:t>Javeny</a:t>
                      </a:r>
                      <a:r>
                        <a:rPr lang="es-CO" sz="1600" kern="1200" dirty="0" smtClean="0">
                          <a:solidFill>
                            <a:schemeClr val="dk1"/>
                          </a:solidFill>
                          <a:effectLst/>
                          <a:latin typeface="+mn-lt"/>
                          <a:ea typeface="+mn-ea"/>
                          <a:cs typeface="+mn-cs"/>
                        </a:rPr>
                        <a:t> </a:t>
                      </a:r>
                      <a:r>
                        <a:rPr lang="es-CO" sz="1600" kern="1200" dirty="0" err="1" smtClean="0">
                          <a:solidFill>
                            <a:schemeClr val="dk1"/>
                          </a:solidFill>
                          <a:effectLst/>
                          <a:latin typeface="+mn-lt"/>
                          <a:ea typeface="+mn-ea"/>
                          <a:cs typeface="+mn-cs"/>
                        </a:rPr>
                        <a:t>Muñóz</a:t>
                      </a:r>
                      <a:r>
                        <a:rPr lang="es-CO" sz="1600" kern="1200" dirty="0" smtClean="0">
                          <a:solidFill>
                            <a:schemeClr val="dk1"/>
                          </a:solidFill>
                          <a:effectLst/>
                          <a:latin typeface="+mn-lt"/>
                          <a:ea typeface="+mn-ea"/>
                          <a:cs typeface="+mn-cs"/>
                        </a:rPr>
                        <a:t> Ortega</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16/11/2016</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r h="1178765">
                <a:tc>
                  <a:txBody>
                    <a:bodyPr/>
                    <a:lstStyle/>
                    <a:p>
                      <a:pPr marL="0" algn="ctr" defTabSz="914400" rtl="0" eaLnBrk="1" latinLnBrk="0" hangingPunct="1">
                        <a:lnSpc>
                          <a:spcPct val="115000"/>
                        </a:lnSpc>
                        <a:spcAft>
                          <a:spcPts val="0"/>
                        </a:spcAft>
                      </a:pPr>
                      <a:endParaRPr lang="es-CO"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20163210088682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Empresas Públicas de Briceño S.A. E.S.P</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18/11/2016</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92333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COMENTARIOS DE LA SUBDIRECCIÓN ADMINISTRATIVA Y FINANCIERA AL ANEXO 2 </a:t>
            </a:r>
          </a:p>
          <a:p>
            <a:pPr algn="ctr"/>
            <a:r>
              <a:rPr lang="es-419" b="1" dirty="0" smtClean="0"/>
              <a:t>“RESPUESTA A LAS PQRSD </a:t>
            </a:r>
            <a:r>
              <a:rPr lang="es-MX" b="1" dirty="0" smtClean="0"/>
              <a:t>EXTEMPORÁNEAS” </a:t>
            </a:r>
            <a:endParaRPr lang="es-CO" dirty="0"/>
          </a:p>
        </p:txBody>
      </p:sp>
      <p:sp>
        <p:nvSpPr>
          <p:cNvPr id="5" name="Flecha izquierda 4">
            <a:hlinkClick r:id="rId2" action="ppaction://hlinksldjump"/>
          </p:cNvPr>
          <p:cNvSpPr/>
          <p:nvPr/>
        </p:nvSpPr>
        <p:spPr>
          <a:xfrm>
            <a:off x="8532440" y="5733256"/>
            <a:ext cx="216024"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44429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615950"/>
          </a:xfrm>
          <a:prstGeom prst="rect">
            <a:avLst/>
          </a:prstGeom>
          <a:noFill/>
          <a:ln w="9525" algn="ctr">
            <a:noFill/>
            <a:miter lim="800000"/>
            <a:headEnd/>
            <a:tailEnd/>
          </a:ln>
          <a:effectLst/>
        </p:spPr>
        <p:txBody>
          <a:bodyPr>
            <a:spAutoFit/>
          </a:bodyPr>
          <a:lstStyle/>
          <a:p>
            <a:pPr algn="ctr">
              <a:spcBef>
                <a:spcPts val="0"/>
              </a:spcBef>
              <a:defRPr/>
            </a:pPr>
            <a:r>
              <a:rPr lang="es-CO" sz="3400" b="1" dirty="0" smtClean="0">
                <a:latin typeface="+mn-lt"/>
              </a:rPr>
              <a:t>OBJETIVO</a:t>
            </a:r>
            <a:endParaRPr lang="es-CO" sz="3400" b="1" dirty="0">
              <a:latin typeface="+mn-lt"/>
            </a:endParaRPr>
          </a:p>
        </p:txBody>
      </p:sp>
      <p:sp>
        <p:nvSpPr>
          <p:cNvPr id="4" name="1 Rectángulo"/>
          <p:cNvSpPr>
            <a:spLocks noChangeArrowheads="1"/>
          </p:cNvSpPr>
          <p:nvPr/>
        </p:nvSpPr>
        <p:spPr bwMode="auto">
          <a:xfrm>
            <a:off x="315466" y="967582"/>
            <a:ext cx="8360990" cy="1477328"/>
          </a:xfrm>
          <a:prstGeom prst="rect">
            <a:avLst/>
          </a:prstGeom>
          <a:noFill/>
          <a:ln w="9525">
            <a:noFill/>
            <a:miter lim="800000"/>
            <a:headEnd/>
            <a:tailEnd/>
          </a:ln>
        </p:spPr>
        <p:txBody>
          <a:bodyPr wrap="square">
            <a:spAutoFit/>
          </a:bodyPr>
          <a:lstStyle/>
          <a:p>
            <a:pPr marL="0" lvl="1" algn="just">
              <a:defRPr/>
            </a:pPr>
            <a:r>
              <a:rPr lang="es-CO" dirty="0" smtClean="0">
                <a:latin typeface="+mn-lt"/>
                <a:cs typeface="Arial" panose="020B0604020202020204" pitchFamily="34" charset="0"/>
              </a:rPr>
              <a:t>Verificar el cumplimiento por parte de la Comisión de Regulación de Agua Potable y Saneamiento Básico – CRA, d</a:t>
            </a:r>
            <a:r>
              <a:rPr lang="es-CO" dirty="0" smtClean="0">
                <a:latin typeface="+mn-lt"/>
              </a:rPr>
              <a:t>el </a:t>
            </a:r>
            <a:r>
              <a:rPr lang="es-CO" dirty="0">
                <a:latin typeface="+mn-lt"/>
              </a:rPr>
              <a:t>artículo 76 de la Ley 1474 de </a:t>
            </a:r>
            <a:r>
              <a:rPr lang="es-CO" dirty="0" smtClean="0">
                <a:latin typeface="+mn-lt"/>
              </a:rPr>
              <a:t>2011, la Ley 1437 de 2011</a:t>
            </a:r>
            <a:r>
              <a:rPr lang="es-CO" dirty="0" smtClean="0">
                <a:latin typeface="+mn-lt"/>
                <a:cs typeface="Arial" panose="020B0604020202020204" pitchFamily="34" charset="0"/>
              </a:rPr>
              <a:t>, así como la Ley 1755 de 2015 </a:t>
            </a:r>
            <a:r>
              <a:rPr lang="es-CO" dirty="0">
                <a:latin typeface="+mn-lt"/>
              </a:rPr>
              <a:t>frente a </a:t>
            </a:r>
            <a:r>
              <a:rPr lang="es-CO" dirty="0" smtClean="0">
                <a:latin typeface="+mn-lt"/>
              </a:rPr>
              <a:t>los </a:t>
            </a:r>
            <a:r>
              <a:rPr lang="es-CO" dirty="0" smtClean="0">
                <a:latin typeface="+mn-lt"/>
                <a:cs typeface="Arial" panose="020B0604020202020204" pitchFamily="34" charset="0"/>
              </a:rPr>
              <a:t>mecanismos diseñados por la Entidad para la atención de las peticiones, quejas, reclamos, sugerencias y denuncias formuladas por sus usuarios. </a:t>
            </a:r>
            <a:endParaRPr lang="es-CO" b="1" i="1" dirty="0">
              <a:latin typeface="+mn-lt"/>
              <a:cs typeface="Arial" panose="020B0604020202020204" pitchFamily="34" charset="0"/>
            </a:endParaRPr>
          </a:p>
        </p:txBody>
      </p:sp>
      <p:sp>
        <p:nvSpPr>
          <p:cNvPr id="2" name="1 CuadroTexto"/>
          <p:cNvSpPr txBox="1"/>
          <p:nvPr/>
        </p:nvSpPr>
        <p:spPr>
          <a:xfrm>
            <a:off x="431540" y="2564904"/>
            <a:ext cx="8280920" cy="5078313"/>
          </a:xfrm>
          <a:prstGeom prst="rect">
            <a:avLst/>
          </a:prstGeom>
          <a:noFill/>
        </p:spPr>
        <p:txBody>
          <a:bodyPr wrap="square" rtlCol="0">
            <a:spAutoFit/>
          </a:bodyPr>
          <a:lstStyle/>
          <a:p>
            <a:pPr algn="ctr"/>
            <a:r>
              <a:rPr lang="es-MX" sz="3400" b="1" dirty="0" smtClean="0">
                <a:latin typeface="+mn-lt"/>
              </a:rPr>
              <a:t>CRITERIOS DE AUDITORÍA</a:t>
            </a:r>
          </a:p>
          <a:p>
            <a:pPr algn="ctr"/>
            <a:endParaRPr lang="es-MX" sz="1000" b="1" dirty="0" smtClean="0">
              <a:latin typeface="+mn-lt"/>
            </a:endParaRPr>
          </a:p>
          <a:p>
            <a:pPr algn="just"/>
            <a:r>
              <a:rPr lang="es-MX" dirty="0" smtClean="0">
                <a:latin typeface="+mn-lt"/>
                <a:cs typeface="Arial" panose="020B0604020202020204" pitchFamily="34" charset="0"/>
              </a:rPr>
              <a:t>Los criterios observados en el ejercicio de la auditoría fueron: </a:t>
            </a:r>
          </a:p>
          <a:p>
            <a:pPr algn="just"/>
            <a:endParaRPr lang="es-MX" dirty="0" smtClean="0">
              <a:latin typeface="+mn-lt"/>
              <a:cs typeface="Arial" panose="020B0604020202020204" pitchFamily="34" charset="0"/>
            </a:endParaRPr>
          </a:p>
          <a:p>
            <a:pPr marL="266700" indent="-266700" algn="just"/>
            <a:r>
              <a:rPr lang="es-MX" b="1" dirty="0" smtClean="0">
                <a:latin typeface="+mn-lt"/>
                <a:cs typeface="Arial" panose="020B0604020202020204" pitchFamily="34" charset="0"/>
              </a:rPr>
              <a:t>1.</a:t>
            </a:r>
            <a:r>
              <a:rPr lang="es-MX" dirty="0" smtClean="0">
                <a:latin typeface="+mn-lt"/>
                <a:cs typeface="Arial" panose="020B0604020202020204" pitchFamily="34" charset="0"/>
              </a:rPr>
              <a:t> El cumplimiento de la normatividad que rige las PQRSD (Ley 1755 de 2015; </a:t>
            </a:r>
            <a:r>
              <a:rPr lang="es-MX" dirty="0">
                <a:latin typeface="+mn-lt"/>
                <a:cs typeface="Arial" panose="020B0604020202020204" pitchFamily="34" charset="0"/>
              </a:rPr>
              <a:t>artículo 76 de la Ley 1474 de </a:t>
            </a:r>
            <a:r>
              <a:rPr lang="es-MX" dirty="0" smtClean="0">
                <a:latin typeface="+mn-lt"/>
                <a:cs typeface="Arial" panose="020B0604020202020204" pitchFamily="34" charset="0"/>
              </a:rPr>
              <a:t>2011 y el artículo 7 de la Ley 1437 de 2011).</a:t>
            </a:r>
          </a:p>
          <a:p>
            <a:pPr algn="just"/>
            <a:r>
              <a:rPr lang="es-MX" b="1" dirty="0" smtClean="0">
                <a:latin typeface="+mn-lt"/>
                <a:cs typeface="Arial" panose="020B0604020202020204" pitchFamily="34" charset="0"/>
              </a:rPr>
              <a:t>2.</a:t>
            </a:r>
            <a:r>
              <a:rPr lang="es-MX" dirty="0" smtClean="0">
                <a:latin typeface="+mn-lt"/>
                <a:cs typeface="Arial" panose="020B0604020202020204" pitchFamily="34" charset="0"/>
              </a:rPr>
              <a:t> El fundamento de las respuestas emitidas por la entidad.</a:t>
            </a:r>
          </a:p>
          <a:p>
            <a:pPr algn="just"/>
            <a:r>
              <a:rPr lang="es-MX" b="1" dirty="0" smtClean="0">
                <a:latin typeface="+mn-lt"/>
                <a:cs typeface="Arial" panose="020B0604020202020204" pitchFamily="34" charset="0"/>
              </a:rPr>
              <a:t>3.</a:t>
            </a:r>
            <a:r>
              <a:rPr lang="es-MX" dirty="0" smtClean="0">
                <a:latin typeface="+mn-lt"/>
                <a:cs typeface="Arial" panose="020B0604020202020204" pitchFamily="34" charset="0"/>
              </a:rPr>
              <a:t> La remisión por competencia a las entidades respectivas.</a:t>
            </a:r>
          </a:p>
          <a:p>
            <a:pPr algn="just"/>
            <a:r>
              <a:rPr lang="es-MX" b="1" dirty="0" smtClean="0">
                <a:latin typeface="+mn-lt"/>
                <a:cs typeface="Arial" panose="020B0604020202020204" pitchFamily="34" charset="0"/>
              </a:rPr>
              <a:t>4.</a:t>
            </a:r>
            <a:r>
              <a:rPr lang="es-MX" dirty="0" smtClean="0">
                <a:latin typeface="+mn-lt"/>
                <a:cs typeface="Arial" panose="020B0604020202020204" pitchFamily="34" charset="0"/>
              </a:rPr>
              <a:t> El oportuno cumplimiento de los términos.</a:t>
            </a:r>
          </a:p>
          <a:p>
            <a:pPr algn="just"/>
            <a:endParaRPr lang="es-MX" dirty="0" smtClean="0">
              <a:latin typeface="Arial" panose="020B0604020202020204" pitchFamily="34" charset="0"/>
              <a:cs typeface="Arial" panose="020B0604020202020204" pitchFamily="34" charset="0"/>
            </a:endParaRPr>
          </a:p>
          <a:p>
            <a:pPr algn="just"/>
            <a:endParaRPr lang="es-MX" sz="3400" b="1" dirty="0">
              <a:latin typeface="+mj-lt"/>
            </a:endParaRPr>
          </a:p>
          <a:p>
            <a:pPr algn="ctr"/>
            <a:endParaRPr lang="es-MX" sz="3400" b="1" dirty="0" smtClean="0">
              <a:latin typeface="+mj-lt"/>
            </a:endParaRPr>
          </a:p>
          <a:p>
            <a:pPr algn="ctr"/>
            <a:endParaRPr lang="es-MX" sz="3400" b="1" dirty="0">
              <a:latin typeface="+mj-lt"/>
            </a:endParaRPr>
          </a:p>
          <a:p>
            <a:pPr algn="ctr"/>
            <a:endParaRPr lang="es-CO" sz="3400" b="1" dirty="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nvPr>
        </p:nvGraphicFramePr>
        <p:xfrm>
          <a:off x="251518" y="2060849"/>
          <a:ext cx="8352928" cy="3744416"/>
        </p:xfrm>
        <a:graphic>
          <a:graphicData uri="http://schemas.openxmlformats.org/drawingml/2006/table">
            <a:tbl>
              <a:tblPr firstRow="1" firstCol="1" bandRow="1">
                <a:tableStyleId>{5C22544A-7EE6-4342-B048-85BDC9FD1C3A}</a:tableStyleId>
              </a:tblPr>
              <a:tblGrid>
                <a:gridCol w="165618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368152">
                  <a:extLst>
                    <a:ext uri="{9D8B030D-6E8A-4147-A177-3AD203B41FA5}">
                      <a16:colId xmlns:a16="http://schemas.microsoft.com/office/drawing/2014/main" val="672880580"/>
                    </a:ext>
                  </a:extLst>
                </a:gridCol>
                <a:gridCol w="1296144">
                  <a:extLst>
                    <a:ext uri="{9D8B030D-6E8A-4147-A177-3AD203B41FA5}">
                      <a16:colId xmlns:a16="http://schemas.microsoft.com/office/drawing/2014/main" val="20003"/>
                    </a:ext>
                  </a:extLst>
                </a:gridCol>
                <a:gridCol w="1224136">
                  <a:extLst>
                    <a:ext uri="{9D8B030D-6E8A-4147-A177-3AD203B41FA5}">
                      <a16:colId xmlns:a16="http://schemas.microsoft.com/office/drawing/2014/main" val="2002099303"/>
                    </a:ext>
                  </a:extLst>
                </a:gridCol>
                <a:gridCol w="1440158">
                  <a:extLst>
                    <a:ext uri="{9D8B030D-6E8A-4147-A177-3AD203B41FA5}">
                      <a16:colId xmlns:a16="http://schemas.microsoft.com/office/drawing/2014/main" val="2101598089"/>
                    </a:ext>
                  </a:extLst>
                </a:gridCol>
              </a:tblGrid>
              <a:tr h="17429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NOMBRE DEL PETICIONARIO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TRASLADO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21</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2001516">
                <a:tc>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endParaRPr lang="es-CO" sz="18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bg1"/>
                          </a:solidFill>
                          <a:effectLst/>
                          <a:latin typeface="+mn-lt"/>
                          <a:ea typeface="+mn-ea"/>
                          <a:cs typeface="+mn-cs"/>
                        </a:rPr>
                        <a:t>20163210083842</a:t>
                      </a:r>
                      <a:endParaRPr lang="es-CO" sz="1600" kern="1200" dirty="0">
                        <a:solidFill>
                          <a:schemeClr val="bg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TAS consultores S.A.S</a:t>
                      </a: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03/11/2016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02/12/2016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14 </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Subdirección de Regulación</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TRASLADOS EXTERMPORÁNEOS DE </a:t>
            </a:r>
            <a:r>
              <a:rPr lang="es-MX" b="1" dirty="0"/>
              <a:t>LAS </a:t>
            </a:r>
            <a:r>
              <a:rPr lang="es-MX" b="1" dirty="0" smtClean="0"/>
              <a:t>PQRSD</a:t>
            </a:r>
          </a:p>
          <a:p>
            <a:pPr algn="ctr"/>
            <a:r>
              <a:rPr lang="es-MX" b="1" dirty="0" smtClean="0"/>
              <a:t>(ANEXO </a:t>
            </a:r>
            <a:r>
              <a:rPr lang="es-MX" b="1" dirty="0"/>
              <a:t>3</a:t>
            </a:r>
            <a:r>
              <a:rPr lang="es-MX" b="1" dirty="0" smtClean="0"/>
              <a:t>) </a:t>
            </a:r>
          </a:p>
          <a:p>
            <a:pPr algn="ctr"/>
            <a:endParaRPr lang="es-CO" dirty="0"/>
          </a:p>
        </p:txBody>
      </p:sp>
    </p:spTree>
    <p:extLst>
      <p:ext uri="{BB962C8B-B14F-4D97-AF65-F5344CB8AC3E}">
        <p14:creationId xmlns:p14="http://schemas.microsoft.com/office/powerpoint/2010/main" val="1007642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50178860"/>
              </p:ext>
            </p:extLst>
          </p:nvPr>
        </p:nvGraphicFramePr>
        <p:xfrm>
          <a:off x="251518" y="2060848"/>
          <a:ext cx="8352930" cy="3593846"/>
        </p:xfrm>
        <a:graphic>
          <a:graphicData uri="http://schemas.openxmlformats.org/drawingml/2006/table">
            <a:tbl>
              <a:tblPr firstRow="1" firstCol="1" bandRow="1">
                <a:tableStyleId>{5C22544A-7EE6-4342-B048-85BDC9FD1C3A}</a:tableStyleId>
              </a:tblPr>
              <a:tblGrid>
                <a:gridCol w="8352930">
                  <a:extLst>
                    <a:ext uri="{9D8B030D-6E8A-4147-A177-3AD203B41FA5}">
                      <a16:colId xmlns:a16="http://schemas.microsoft.com/office/drawing/2014/main" val="20000"/>
                    </a:ext>
                  </a:extLst>
                </a:gridCol>
              </a:tblGrid>
              <a:tr h="331236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Comentarios</a:t>
                      </a:r>
                      <a:r>
                        <a:rPr lang="es-CO" sz="1600" kern="1200" baseline="0" dirty="0" smtClean="0">
                          <a:solidFill>
                            <a:schemeClr val="bg1"/>
                          </a:solidFill>
                          <a:effectLst/>
                          <a:latin typeface="+mn-lt"/>
                          <a:ea typeface="+mn-ea"/>
                          <a:cs typeface="+mn-cs"/>
                        </a:rPr>
                        <a:t> de la Subdirección de Regulación: </a:t>
                      </a:r>
                    </a:p>
                    <a:p>
                      <a:pPr marL="0" marR="0" indent="0" algn="l" defTabSz="914400" rtl="0" eaLnBrk="1" fontAlgn="auto" latinLnBrk="0" hangingPunct="1">
                        <a:lnSpc>
                          <a:spcPct val="115000"/>
                        </a:lnSpc>
                        <a:spcBef>
                          <a:spcPts val="0"/>
                        </a:spcBef>
                        <a:spcAft>
                          <a:spcPts val="0"/>
                        </a:spcAft>
                        <a:buClrTx/>
                        <a:buSzTx/>
                        <a:buFontTx/>
                        <a:buNone/>
                        <a:tabLst/>
                        <a:defRPr/>
                      </a:pPr>
                      <a:endParaRPr lang="es-CO" sz="1600" b="0" kern="1200" baseline="0" dirty="0" smtClean="0">
                        <a:solidFill>
                          <a:schemeClr val="bg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es-CO" sz="1600" b="0" kern="1200" baseline="0" dirty="0" smtClean="0">
                          <a:solidFill>
                            <a:schemeClr val="bg1"/>
                          </a:solidFill>
                          <a:effectLst/>
                          <a:latin typeface="+mn-lt"/>
                          <a:ea typeface="+mn-ea"/>
                          <a:cs typeface="+mn-cs"/>
                        </a:rPr>
                        <a:t>Mediante </a:t>
                      </a:r>
                      <a:r>
                        <a:rPr lang="es-CO" sz="1600" b="0" kern="1200" baseline="0" dirty="0" smtClean="0">
                          <a:solidFill>
                            <a:schemeClr val="bg1"/>
                          </a:solidFill>
                          <a:effectLst/>
                          <a:latin typeface="+mn-lt"/>
                          <a:ea typeface="+mn-ea"/>
                          <a:cs typeface="+mn-cs"/>
                        </a:rPr>
                        <a:t>correo electrónico de fecha 10 de febrero de 2017, la </a:t>
                      </a:r>
                      <a:r>
                        <a:rPr lang="es-CO" sz="1600" b="0" kern="1200" baseline="0" dirty="0" smtClean="0">
                          <a:solidFill>
                            <a:schemeClr val="bg1"/>
                          </a:solidFill>
                          <a:effectLst/>
                          <a:latin typeface="+mn-lt"/>
                          <a:ea typeface="+mn-ea"/>
                          <a:cs typeface="+mn-cs"/>
                        </a:rPr>
                        <a:t>Subdirectora </a:t>
                      </a:r>
                      <a:r>
                        <a:rPr lang="es-CO" sz="1600" b="0" kern="1200" baseline="0" dirty="0" smtClean="0">
                          <a:solidFill>
                            <a:schemeClr val="bg1"/>
                          </a:solidFill>
                          <a:effectLst/>
                          <a:latin typeface="+mn-lt"/>
                          <a:ea typeface="+mn-ea"/>
                          <a:cs typeface="+mn-cs"/>
                        </a:rPr>
                        <a:t>de </a:t>
                      </a:r>
                      <a:r>
                        <a:rPr lang="es-CO" sz="1600" b="0" kern="1200" baseline="0" dirty="0" smtClean="0">
                          <a:solidFill>
                            <a:schemeClr val="bg1"/>
                          </a:solidFill>
                          <a:effectLst/>
                          <a:latin typeface="+mn-lt"/>
                          <a:ea typeface="+mn-ea"/>
                          <a:cs typeface="+mn-cs"/>
                        </a:rPr>
                        <a:t>Regulación </a:t>
                      </a:r>
                      <a:r>
                        <a:rPr lang="es-CO" sz="1600" b="0" kern="1200" baseline="0" dirty="0" smtClean="0">
                          <a:solidFill>
                            <a:schemeClr val="bg1"/>
                          </a:solidFill>
                          <a:effectLst/>
                          <a:latin typeface="+mn-lt"/>
                          <a:ea typeface="+mn-ea"/>
                          <a:cs typeface="+mn-cs"/>
                        </a:rPr>
                        <a:t>(e) , doctora Patricia Pinzón señala</a:t>
                      </a:r>
                      <a:r>
                        <a:rPr lang="es-CO" sz="1600" b="0" kern="1200" baseline="0" dirty="0" smtClean="0">
                          <a:solidFill>
                            <a:schemeClr val="bg1"/>
                          </a:solidFill>
                          <a:effectLst/>
                          <a:latin typeface="+mn-lt"/>
                          <a:ea typeface="+mn-ea"/>
                          <a:cs typeface="+mn-cs"/>
                        </a:rPr>
                        <a:t>: </a:t>
                      </a:r>
                      <a:r>
                        <a:rPr lang="es-CO" sz="1600" b="0" i="1" kern="1200" dirty="0" smtClean="0">
                          <a:solidFill>
                            <a:schemeClr val="lt1"/>
                          </a:solidFill>
                          <a:effectLst/>
                          <a:latin typeface="+mn-lt"/>
                          <a:ea typeface="+mn-ea"/>
                          <a:cs typeface="+mn-cs"/>
                        </a:rPr>
                        <a:t>“</a:t>
                      </a:r>
                      <a:r>
                        <a:rPr lang="es-CO" sz="1600" b="0" i="1" kern="1200" dirty="0" smtClean="0">
                          <a:solidFill>
                            <a:schemeClr val="lt1"/>
                          </a:solidFill>
                          <a:effectLst/>
                          <a:latin typeface="+mn-lt"/>
                          <a:ea typeface="+mn-ea"/>
                          <a:cs typeface="+mn-cs"/>
                        </a:rPr>
                        <a:t>En relación con el Radicado CRA 2016-321-008384-2 de 03 de noviembre de 2016, el cual aparece en el informe como traslado extemporáneo, es importante señalar que en la primera revisión que realizó la Subdirección de Regulación del Orfeo se consideró que se podía dar respuesta a las 4 inquietudes. Posteriormente, al proyectar la respuesta, se analizó nuevamente y se decidió dar traslado de la comunicación al MVCT.  En adelante, se ha dado la instrucción de que si en la primera revisión se considera que no tenemos competencia, se debe dar traslado inmediato.”</a:t>
                      </a:r>
                      <a:endParaRPr lang="es-ES" sz="1600" b="0" i="1" kern="1200" dirty="0" smtClean="0">
                        <a:solidFill>
                          <a:schemeClr val="lt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es-CO" sz="1400" b="0" i="1" kern="1200" baseline="0" dirty="0" smtClean="0">
                        <a:solidFill>
                          <a:schemeClr val="bg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s-CO" sz="1600" kern="1200" baseline="0" dirty="0" smtClean="0">
                          <a:solidFill>
                            <a:schemeClr val="bg1"/>
                          </a:solidFill>
                          <a:effectLst/>
                          <a:latin typeface="+mn-lt"/>
                          <a:ea typeface="+mn-ea"/>
                          <a:cs typeface="+mn-cs"/>
                        </a:rPr>
                        <a:t> </a:t>
                      </a:r>
                      <a:endParaRPr lang="es-CO" sz="1600" kern="1200" dirty="0" smtClean="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COMENTARIOS DE LA SUBDIRECCIÓN DE REGULACIÓN </a:t>
            </a:r>
          </a:p>
          <a:p>
            <a:pPr algn="ctr"/>
            <a:r>
              <a:rPr lang="es-MX" b="1" dirty="0" smtClean="0"/>
              <a:t>AL ANEXO 3</a:t>
            </a:r>
          </a:p>
          <a:p>
            <a:pPr algn="ctr"/>
            <a:r>
              <a:rPr lang="es-MX" b="1" dirty="0" smtClean="0"/>
              <a:t>“TRASLADOS EXTERMPORÁNEOS DE </a:t>
            </a:r>
            <a:r>
              <a:rPr lang="es-MX" b="1" dirty="0"/>
              <a:t>LAS </a:t>
            </a:r>
            <a:r>
              <a:rPr lang="es-MX" b="1" dirty="0" smtClean="0"/>
              <a:t>PQRSD”</a:t>
            </a:r>
          </a:p>
        </p:txBody>
      </p:sp>
      <p:sp>
        <p:nvSpPr>
          <p:cNvPr id="5" name="Flecha izquierda 4">
            <a:hlinkClick r:id="rId2" action="ppaction://hlinksldjump"/>
          </p:cNvPr>
          <p:cNvSpPr/>
          <p:nvPr/>
        </p:nvSpPr>
        <p:spPr>
          <a:xfrm>
            <a:off x="8532440" y="5733256"/>
            <a:ext cx="216024"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28990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008257023"/>
              </p:ext>
            </p:extLst>
          </p:nvPr>
        </p:nvGraphicFramePr>
        <p:xfrm>
          <a:off x="251518" y="1916832"/>
          <a:ext cx="8352929" cy="3912817"/>
        </p:xfrm>
        <a:graphic>
          <a:graphicData uri="http://schemas.openxmlformats.org/drawingml/2006/table">
            <a:tbl>
              <a:tblPr firstRow="1" firstCol="1" bandRow="1">
                <a:tableStyleId>{5C22544A-7EE6-4342-B048-85BDC9FD1C3A}</a:tableStyleId>
              </a:tblPr>
              <a:tblGrid>
                <a:gridCol w="158417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368152">
                  <a:extLst>
                    <a:ext uri="{9D8B030D-6E8A-4147-A177-3AD203B41FA5}">
                      <a16:colId xmlns:a16="http://schemas.microsoft.com/office/drawing/2014/main" val="672880580"/>
                    </a:ext>
                  </a:extLst>
                </a:gridCol>
                <a:gridCol w="1872208">
                  <a:extLst>
                    <a:ext uri="{9D8B030D-6E8A-4147-A177-3AD203B41FA5}">
                      <a16:colId xmlns:a16="http://schemas.microsoft.com/office/drawing/2014/main" val="20003"/>
                    </a:ext>
                  </a:extLst>
                </a:gridCol>
                <a:gridCol w="1008112">
                  <a:extLst>
                    <a:ext uri="{9D8B030D-6E8A-4147-A177-3AD203B41FA5}">
                      <a16:colId xmlns:a16="http://schemas.microsoft.com/office/drawing/2014/main" val="2002099303"/>
                    </a:ext>
                  </a:extLst>
                </a:gridCol>
                <a:gridCol w="1296143">
                  <a:extLst>
                    <a:ext uri="{9D8B030D-6E8A-4147-A177-3AD203B41FA5}">
                      <a16:colId xmlns:a16="http://schemas.microsoft.com/office/drawing/2014/main" val="1526078306"/>
                    </a:ext>
                  </a:extLst>
                </a:gridCol>
              </a:tblGrid>
              <a:tr h="100811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RADICADO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NOMBRE DEL PETICIONARIO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 RADICACIÓN </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 RESPUESTA</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ORFEO</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DEPENDENCIA </a:t>
                      </a:r>
                    </a:p>
                  </a:txBody>
                  <a:tcPr marL="68580" marR="68580" marT="0" marB="0"/>
                </a:tc>
                <a:extLst>
                  <a:ext uri="{0D108BD9-81ED-4DB2-BD59-A6C34878D82A}">
                    <a16:rowId xmlns:a16="http://schemas.microsoft.com/office/drawing/2014/main" val="10000"/>
                  </a:ext>
                </a:extLst>
              </a:tr>
              <a:tr h="1161882">
                <a:tc>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bg1"/>
                          </a:solidFill>
                          <a:effectLst/>
                          <a:latin typeface="+mn-lt"/>
                          <a:ea typeface="+mn-ea"/>
                          <a:cs typeface="+mn-cs"/>
                        </a:rPr>
                        <a:t>2016321090202</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Iveth Sarmiento Puentes</a:t>
                      </a: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22/11/2016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Mediante correo electrónico 23/11/2016</a:t>
                      </a:r>
                      <a:endParaRPr lang="es-CO"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No se evidenció respuesta</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registrada</a:t>
                      </a: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a:solidFill>
                          <a:schemeClr val="dk1"/>
                        </a:solidFill>
                        <a:effectLst/>
                        <a:latin typeface="+mn-lt"/>
                        <a:ea typeface="+mn-ea"/>
                        <a:cs typeface="+mn-cs"/>
                      </a:endParaRPr>
                    </a:p>
                    <a:p>
                      <a:pPr algn="ctr">
                        <a:lnSpc>
                          <a:spcPct val="115000"/>
                        </a:lnSpc>
                        <a:spcAft>
                          <a:spcPts val="0"/>
                        </a:spcAft>
                      </a:pPr>
                      <a:endParaRPr lang="es-CO" sz="1600" kern="1200" dirty="0">
                        <a:solidFill>
                          <a:schemeClr val="dk1"/>
                        </a:solidFill>
                        <a:effectLst/>
                        <a:latin typeface="+mn-lt"/>
                        <a:ea typeface="+mn-ea"/>
                        <a:cs typeface="+mn-cs"/>
                      </a:endParaRPr>
                    </a:p>
                    <a:p>
                      <a:pPr algn="ctr">
                        <a:lnSpc>
                          <a:spcPct val="115000"/>
                        </a:lnSpc>
                        <a:spcAft>
                          <a:spcPts val="0"/>
                        </a:spcAft>
                      </a:pPr>
                      <a:endParaRPr lang="es-CO" sz="1600" kern="1200" dirty="0">
                        <a:solidFill>
                          <a:schemeClr val="dk1"/>
                        </a:solidFill>
                        <a:effectLst/>
                        <a:latin typeface="+mn-lt"/>
                        <a:ea typeface="+mn-ea"/>
                        <a:cs typeface="+mn-cs"/>
                      </a:endParaRPr>
                    </a:p>
                    <a:p>
                      <a:pPr algn="ctr">
                        <a:lnSpc>
                          <a:spcPct val="115000"/>
                        </a:lnSpc>
                        <a:spcAft>
                          <a:spcPts val="0"/>
                        </a:spcAft>
                      </a:pPr>
                      <a:r>
                        <a:rPr lang="es-CO" sz="1400" kern="1200" dirty="0" smtClean="0">
                          <a:solidFill>
                            <a:schemeClr val="dk1"/>
                          </a:solidFill>
                          <a:effectLst/>
                          <a:latin typeface="+mn-lt"/>
                          <a:ea typeface="+mn-ea"/>
                          <a:cs typeface="+mn-cs"/>
                        </a:rPr>
                        <a:t>Subdirección</a:t>
                      </a:r>
                      <a:r>
                        <a:rPr lang="es-CO" sz="1400" kern="1200" baseline="0" dirty="0" smtClean="0">
                          <a:solidFill>
                            <a:schemeClr val="dk1"/>
                          </a:solidFill>
                          <a:effectLst/>
                          <a:latin typeface="+mn-lt"/>
                          <a:ea typeface="+mn-ea"/>
                          <a:cs typeface="+mn-cs"/>
                        </a:rPr>
                        <a:t> Administrativa y Financiera</a:t>
                      </a:r>
                      <a:endParaRPr lang="es-CO" sz="14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742823">
                <a:tc>
                  <a:txBody>
                    <a:bodyPr/>
                    <a:lstStyle/>
                    <a:p>
                      <a:pPr marL="0" algn="ctr" defTabSz="914400" rtl="0" eaLnBrk="1" latinLnBrk="0" hangingPunct="1">
                        <a:lnSpc>
                          <a:spcPct val="115000"/>
                        </a:lnSpc>
                        <a:spcAft>
                          <a:spcPts val="0"/>
                        </a:spcAft>
                      </a:pPr>
                      <a:endParaRPr lang="es-CO" sz="1600" kern="1200" dirty="0" smtClean="0">
                        <a:solidFill>
                          <a:schemeClr val="bg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bg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bg1"/>
                          </a:solidFill>
                          <a:effectLst/>
                          <a:latin typeface="+mn-lt"/>
                          <a:ea typeface="+mn-ea"/>
                          <a:cs typeface="+mn-cs"/>
                        </a:rPr>
                        <a:t>20163210078802</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Humberto </a:t>
                      </a:r>
                      <a:r>
                        <a:rPr lang="es-CO" sz="1600" kern="1200" dirty="0" err="1" smtClean="0">
                          <a:solidFill>
                            <a:schemeClr val="dk1"/>
                          </a:solidFill>
                          <a:effectLst/>
                          <a:latin typeface="+mn-lt"/>
                          <a:ea typeface="+mn-ea"/>
                          <a:cs typeface="+mn-cs"/>
                        </a:rPr>
                        <a:t>Esguerra</a:t>
                      </a:r>
                      <a:r>
                        <a:rPr lang="es-CO" sz="1600" kern="1200" dirty="0" smtClean="0">
                          <a:solidFill>
                            <a:schemeClr val="dk1"/>
                          </a:solidFill>
                          <a:effectLst/>
                          <a:latin typeface="+mn-lt"/>
                          <a:ea typeface="+mn-ea"/>
                          <a:cs typeface="+mn-cs"/>
                        </a:rPr>
                        <a:t> Delgado</a:t>
                      </a: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21/10/2016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Mediante correo electrónico 28/12/2016</a:t>
                      </a: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062761732"/>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PQRSD CONTESTADAS PERO NO REGISTRADAS EN EL SISTEMA ORFEO </a:t>
            </a:r>
          </a:p>
          <a:p>
            <a:pPr algn="ctr"/>
            <a:r>
              <a:rPr lang="es-MX" b="1" dirty="0" smtClean="0"/>
              <a:t>(ANEXO 4) </a:t>
            </a:r>
          </a:p>
          <a:p>
            <a:pPr algn="ctr"/>
            <a:endParaRPr lang="es-CO" dirty="0"/>
          </a:p>
        </p:txBody>
      </p:sp>
    </p:spTree>
    <p:extLst>
      <p:ext uri="{BB962C8B-B14F-4D97-AF65-F5344CB8AC3E}">
        <p14:creationId xmlns:p14="http://schemas.microsoft.com/office/powerpoint/2010/main" val="979338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160514819"/>
              </p:ext>
            </p:extLst>
          </p:nvPr>
        </p:nvGraphicFramePr>
        <p:xfrm>
          <a:off x="251518" y="1916832"/>
          <a:ext cx="8352929" cy="3912818"/>
        </p:xfrm>
        <a:graphic>
          <a:graphicData uri="http://schemas.openxmlformats.org/drawingml/2006/table">
            <a:tbl>
              <a:tblPr firstRow="1" firstCol="1" bandRow="1">
                <a:tableStyleId>{5C22544A-7EE6-4342-B048-85BDC9FD1C3A}</a:tableStyleId>
              </a:tblPr>
              <a:tblGrid>
                <a:gridCol w="158417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5544615">
                  <a:extLst>
                    <a:ext uri="{9D8B030D-6E8A-4147-A177-3AD203B41FA5}">
                      <a16:colId xmlns:a16="http://schemas.microsoft.com/office/drawing/2014/main" val="672880580"/>
                    </a:ext>
                  </a:extLst>
                </a:gridCol>
              </a:tblGrid>
              <a:tr h="100811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RADICADO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NOMBRE DEL PETICIONARIO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COMENTARIOS</a:t>
                      </a:r>
                      <a:r>
                        <a:rPr lang="es-CO" sz="1400" b="1" kern="1200" baseline="0" dirty="0" smtClean="0">
                          <a:solidFill>
                            <a:schemeClr val="lt1"/>
                          </a:solidFill>
                          <a:effectLst/>
                          <a:latin typeface="+mn-lt"/>
                          <a:ea typeface="+mn-ea"/>
                          <a:cs typeface="+mn-cs"/>
                        </a:rPr>
                        <a:t> DE LA SUBDIRECCIÓN ADMINISTRATIVA Y FINANCIERA </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1161882">
                <a:tc>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bg1"/>
                          </a:solidFill>
                          <a:effectLst/>
                          <a:latin typeface="+mn-lt"/>
                          <a:ea typeface="+mn-ea"/>
                          <a:cs typeface="+mn-cs"/>
                        </a:rPr>
                        <a:t>2016321090202</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Iveth Sarmiento Puentes</a:t>
                      </a:r>
                    </a:p>
                  </a:txBody>
                  <a:tcPr marL="68580" marR="68580" marT="0" marB="0"/>
                </a:tc>
                <a:tc rowSpan="2">
                  <a:txBody>
                    <a:bodyPr/>
                    <a:lstStyle/>
                    <a:p>
                      <a:pPr algn="ctr" fontAlgn="ctr"/>
                      <a:r>
                        <a:rPr lang="es-CO" sz="1600" b="0" i="1" u="none" strike="noStrike" kern="1200" dirty="0" smtClean="0">
                          <a:solidFill>
                            <a:srgbClr val="000000"/>
                          </a:solidFill>
                          <a:effectLst/>
                          <a:latin typeface="Calibri" panose="020F0502020204030204" pitchFamily="34" charset="0"/>
                          <a:ea typeface="+mn-ea"/>
                          <a:cs typeface="+mn-cs"/>
                        </a:rPr>
                        <a:t>“Las peticiones fueron contestadas</a:t>
                      </a:r>
                      <a:r>
                        <a:rPr lang="es-CO" sz="1600" b="0" i="1" u="none" strike="noStrike" kern="1200" baseline="0" dirty="0" smtClean="0">
                          <a:solidFill>
                            <a:srgbClr val="000000"/>
                          </a:solidFill>
                          <a:effectLst/>
                          <a:latin typeface="Calibri" panose="020F0502020204030204" pitchFamily="34" charset="0"/>
                          <a:ea typeface="+mn-ea"/>
                          <a:cs typeface="+mn-cs"/>
                        </a:rPr>
                        <a:t> mediante correos electrónicos, los cuales en efecto no aparecen registrados en el sistema ORFEO, teniendo en cuenta que dicho sistema no cuenta con el desarrollo para este tipo de radicaciones; no obstante, se remitió por correo electrónico de fecha 13 de febrero de 2017 a la Oficina Asesora de Planeación una solicitud donde se evalúe la posibilidad de hacer un desarrollo que permita que dichos correos sean radicados como salida y no como entrada, a fin que refleje la respuesta de la petición.”</a:t>
                      </a:r>
                      <a:endParaRPr lang="es-CO" sz="1600" b="0" i="1" u="none" strike="noStrike" kern="1200" dirty="0">
                        <a:solidFill>
                          <a:srgbClr val="000000"/>
                        </a:solidFill>
                        <a:effectLst/>
                        <a:latin typeface="Calibri" panose="020F0502020204030204" pitchFamily="34" charset="0"/>
                        <a:ea typeface="+mn-ea"/>
                        <a:cs typeface="+mn-cs"/>
                      </a:endParaRPr>
                    </a:p>
                  </a:txBody>
                  <a:tcPr marL="9525" marR="9525" marT="9525" marB="0" anchor="ctr"/>
                </a:tc>
                <a:extLst>
                  <a:ext uri="{0D108BD9-81ED-4DB2-BD59-A6C34878D82A}">
                    <a16:rowId xmlns:a16="http://schemas.microsoft.com/office/drawing/2014/main" val="10001"/>
                  </a:ext>
                </a:extLst>
              </a:tr>
              <a:tr h="1742824">
                <a:tc>
                  <a:txBody>
                    <a:bodyPr/>
                    <a:lstStyle/>
                    <a:p>
                      <a:pPr marL="0" algn="ctr" defTabSz="914400" rtl="0" eaLnBrk="1" latinLnBrk="0" hangingPunct="1">
                        <a:lnSpc>
                          <a:spcPct val="115000"/>
                        </a:lnSpc>
                        <a:spcAft>
                          <a:spcPts val="0"/>
                        </a:spcAft>
                      </a:pPr>
                      <a:endParaRPr lang="es-CO" sz="1600" kern="1200" dirty="0" smtClean="0">
                        <a:solidFill>
                          <a:schemeClr val="bg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bg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bg1"/>
                          </a:solidFill>
                          <a:effectLst/>
                          <a:latin typeface="+mn-lt"/>
                          <a:ea typeface="+mn-ea"/>
                          <a:cs typeface="+mn-cs"/>
                        </a:rPr>
                        <a:t>20163210078802</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Humberto </a:t>
                      </a:r>
                      <a:r>
                        <a:rPr lang="es-CO" sz="1600" kern="1200" dirty="0" err="1" smtClean="0">
                          <a:solidFill>
                            <a:schemeClr val="dk1"/>
                          </a:solidFill>
                          <a:effectLst/>
                          <a:latin typeface="+mn-lt"/>
                          <a:ea typeface="+mn-ea"/>
                          <a:cs typeface="+mn-cs"/>
                        </a:rPr>
                        <a:t>Esguerra</a:t>
                      </a:r>
                      <a:r>
                        <a:rPr lang="es-CO" sz="1600" kern="1200" dirty="0" smtClean="0">
                          <a:solidFill>
                            <a:schemeClr val="dk1"/>
                          </a:solidFill>
                          <a:effectLst/>
                          <a:latin typeface="+mn-lt"/>
                          <a:ea typeface="+mn-ea"/>
                          <a:cs typeface="+mn-cs"/>
                        </a:rPr>
                        <a:t> Delgado</a:t>
                      </a: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txBody>
                  <a:tcPr marL="68580" marR="68580" marT="0" marB="0"/>
                </a:tc>
                <a:tc vMerge="1">
                  <a:txBody>
                    <a:bodyPr/>
                    <a:lstStyle/>
                    <a:p>
                      <a:pPr algn="ctr" fontAlgn="ctr"/>
                      <a:endParaRPr lang="es-CO" sz="1600" b="0" i="1" u="none" strike="noStrike" kern="1200" dirty="0">
                        <a:solidFill>
                          <a:srgbClr val="000000"/>
                        </a:solidFill>
                        <a:effectLst/>
                        <a:latin typeface="Calibri" panose="020F0502020204030204" pitchFamily="34" charset="0"/>
                        <a:ea typeface="+mn-ea"/>
                        <a:cs typeface="+mn-cs"/>
                      </a:endParaRPr>
                    </a:p>
                  </a:txBody>
                  <a:tcPr marL="9525" marR="9525" marT="9525" marB="0" anchor="ctr"/>
                </a:tc>
                <a:extLst>
                  <a:ext uri="{0D108BD9-81ED-4DB2-BD59-A6C34878D82A}">
                    <a16:rowId xmlns:a16="http://schemas.microsoft.com/office/drawing/2014/main" val="3062761732"/>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COMENTARIOS DE LA SUBDIRECCIÓN ADMINISTRATIVA Y FINANCIERA DEL ANEXO 4 </a:t>
            </a:r>
          </a:p>
          <a:p>
            <a:pPr algn="ctr"/>
            <a:r>
              <a:rPr lang="es-MX" b="1" dirty="0" smtClean="0"/>
              <a:t>“PQRSD CONTESTADAS PERO NO REGISTRADAS EN EL SISTEMA ORFEO”</a:t>
            </a:r>
          </a:p>
        </p:txBody>
      </p:sp>
    </p:spTree>
    <p:extLst>
      <p:ext uri="{BB962C8B-B14F-4D97-AF65-F5344CB8AC3E}">
        <p14:creationId xmlns:p14="http://schemas.microsoft.com/office/powerpoint/2010/main" val="3761032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608320232"/>
              </p:ext>
            </p:extLst>
          </p:nvPr>
        </p:nvGraphicFramePr>
        <p:xfrm>
          <a:off x="251519" y="1897063"/>
          <a:ext cx="8352929" cy="4016709"/>
        </p:xfrm>
        <a:graphic>
          <a:graphicData uri="http://schemas.openxmlformats.org/drawingml/2006/table">
            <a:tbl>
              <a:tblPr firstRow="1" firstCol="1" bandRow="1">
                <a:tableStyleId>{5C22544A-7EE6-4342-B048-85BDC9FD1C3A}</a:tableStyleId>
              </a:tblPr>
              <a:tblGrid>
                <a:gridCol w="1656185">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672880580"/>
                    </a:ext>
                  </a:extLst>
                </a:gridCol>
                <a:gridCol w="1656184">
                  <a:extLst>
                    <a:ext uri="{9D8B030D-6E8A-4147-A177-3AD203B41FA5}">
                      <a16:colId xmlns:a16="http://schemas.microsoft.com/office/drawing/2014/main" val="20003"/>
                    </a:ext>
                  </a:extLst>
                </a:gridCol>
                <a:gridCol w="1188655">
                  <a:extLst>
                    <a:ext uri="{9D8B030D-6E8A-4147-A177-3AD203B41FA5}">
                      <a16:colId xmlns:a16="http://schemas.microsoft.com/office/drawing/2014/main" val="2002099303"/>
                    </a:ext>
                  </a:extLst>
                </a:gridCol>
                <a:gridCol w="1331625">
                  <a:extLst>
                    <a:ext uri="{9D8B030D-6E8A-4147-A177-3AD203B41FA5}">
                      <a16:colId xmlns:a16="http://schemas.microsoft.com/office/drawing/2014/main" val="1526078306"/>
                    </a:ext>
                  </a:extLst>
                </a:gridCol>
              </a:tblGrid>
              <a:tr h="89243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RADICADO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NOMBRE DEL PETICIONARIO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 RADICACIÓN </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 RESPUESTA</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ORFEO</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DEPENDENCIA </a:t>
                      </a:r>
                    </a:p>
                  </a:txBody>
                  <a:tcPr marL="68580" marR="68580" marT="0" marB="0"/>
                </a:tc>
                <a:extLst>
                  <a:ext uri="{0D108BD9-81ED-4DB2-BD59-A6C34878D82A}">
                    <a16:rowId xmlns:a16="http://schemas.microsoft.com/office/drawing/2014/main" val="10000"/>
                  </a:ext>
                </a:extLst>
              </a:tr>
              <a:tr h="76650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b="1" kern="1200" dirty="0" smtClean="0">
                          <a:solidFill>
                            <a:schemeClr val="bg1"/>
                          </a:solidFill>
                          <a:effectLst/>
                          <a:latin typeface="+mn-lt"/>
                          <a:ea typeface="+mn-ea"/>
                          <a:cs typeface="+mn-cs"/>
                        </a:rPr>
                        <a:t>20163210047102</a:t>
                      </a:r>
                      <a:endParaRPr lang="es-CO" sz="1600" b="1" kern="1200" dirty="0" smtClean="0">
                        <a:solidFill>
                          <a:schemeClr val="bg1"/>
                        </a:solidFill>
                        <a:effectLst/>
                        <a:latin typeface="+mn-lt"/>
                        <a:ea typeface="+mn-ea"/>
                        <a:cs typeface="+mn-cs"/>
                      </a:endParaRPr>
                    </a:p>
                    <a:p>
                      <a:pPr algn="ctr">
                        <a:lnSpc>
                          <a:spcPct val="115000"/>
                        </a:lnSpc>
                        <a:spcAft>
                          <a:spcPts val="0"/>
                        </a:spcAft>
                      </a:pP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Natalia Guzmán </a:t>
                      </a:r>
                      <a:r>
                        <a:rPr lang="es-CO" sz="1600" kern="1200" dirty="0" err="1" smtClean="0">
                          <a:solidFill>
                            <a:schemeClr val="dk1"/>
                          </a:solidFill>
                          <a:effectLst/>
                          <a:latin typeface="+mn-lt"/>
                          <a:ea typeface="+mn-ea"/>
                          <a:cs typeface="+mn-cs"/>
                        </a:rPr>
                        <a:t>Albadán</a:t>
                      </a:r>
                      <a:r>
                        <a:rPr lang="es-CO" sz="1600" kern="1200" dirty="0" smtClean="0">
                          <a:solidFill>
                            <a:schemeClr val="dk1"/>
                          </a:solidFill>
                          <a:effectLst/>
                          <a:latin typeface="+mn-lt"/>
                          <a:ea typeface="+mn-ea"/>
                          <a:cs typeface="+mn-cs"/>
                        </a:rPr>
                        <a:t> </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7/07/2016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Resolución N° 593 del 7 de julio de 2016</a:t>
                      </a:r>
                      <a:endParaRPr lang="es-CO" sz="1600" kern="1200" dirty="0">
                        <a:solidFill>
                          <a:schemeClr val="dk1"/>
                        </a:solidFill>
                        <a:effectLst/>
                        <a:latin typeface="+mn-lt"/>
                        <a:ea typeface="+mn-ea"/>
                        <a:cs typeface="+mn-cs"/>
                      </a:endParaRPr>
                    </a:p>
                  </a:txBody>
                  <a:tcPr marL="68580" marR="68580" marT="0" marB="0"/>
                </a:tc>
                <a:tc rowSpan="3">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No se evidenció respuesta registrada</a:t>
                      </a:r>
                      <a:endParaRPr lang="es-CO" sz="1600" kern="1200" dirty="0">
                        <a:solidFill>
                          <a:schemeClr val="dk1"/>
                        </a:solidFill>
                        <a:effectLst/>
                        <a:latin typeface="+mn-lt"/>
                        <a:ea typeface="+mn-ea"/>
                        <a:cs typeface="+mn-cs"/>
                      </a:endParaRPr>
                    </a:p>
                  </a:txBody>
                  <a:tcPr marL="68580" marR="68580" marT="0" marB="0"/>
                </a:tc>
                <a:tc rowSpan="3">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400" kern="1200" dirty="0" smtClean="0">
                          <a:solidFill>
                            <a:schemeClr val="dk1"/>
                          </a:solidFill>
                          <a:effectLst/>
                          <a:latin typeface="+mn-lt"/>
                          <a:ea typeface="+mn-ea"/>
                          <a:cs typeface="+mn-cs"/>
                        </a:rPr>
                        <a:t>Subdirección Administrativa y Financiera</a:t>
                      </a:r>
                      <a:endParaRPr lang="es-CO" sz="14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733855">
                <a:tc>
                  <a:txBody>
                    <a:bodyPr/>
                    <a:lstStyle/>
                    <a:p>
                      <a:pPr marL="0" algn="ctr" defTabSz="914400" rtl="0" eaLnBrk="1" latinLnBrk="0" hangingPunct="1">
                        <a:lnSpc>
                          <a:spcPct val="115000"/>
                        </a:lnSpc>
                        <a:spcAft>
                          <a:spcPts val="0"/>
                        </a:spcAft>
                      </a:pPr>
                      <a:r>
                        <a:rPr lang="es-CO" sz="1600" b="1" kern="1200" dirty="0" smtClean="0">
                          <a:solidFill>
                            <a:schemeClr val="bg1"/>
                          </a:solidFill>
                          <a:effectLst/>
                          <a:latin typeface="+mn-lt"/>
                          <a:ea typeface="+mn-ea"/>
                          <a:cs typeface="+mn-cs"/>
                        </a:rPr>
                        <a:t>20163210048362</a:t>
                      </a:r>
                      <a:endParaRPr lang="es-CO" sz="1600" b="1"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Claudia Marcela Gaspar </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13/07/2016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Resolución N° 703 del 21 de julio de 2016</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062761732"/>
                  </a:ext>
                </a:extLst>
              </a:tr>
              <a:tr h="1352757">
                <a:tc>
                  <a:txBody>
                    <a:bodyPr/>
                    <a:lstStyle/>
                    <a:p>
                      <a:pPr marL="0" algn="ctr" defTabSz="914400" rtl="0" eaLnBrk="1" latinLnBrk="0" hangingPunct="1">
                        <a:lnSpc>
                          <a:spcPct val="115000"/>
                        </a:lnSpc>
                        <a:spcAft>
                          <a:spcPts val="0"/>
                        </a:spcAft>
                      </a:pPr>
                      <a:r>
                        <a:rPr lang="es-CO" sz="1600" kern="1200" dirty="0" smtClean="0">
                          <a:solidFill>
                            <a:schemeClr val="bg1"/>
                          </a:solidFill>
                          <a:effectLst/>
                          <a:latin typeface="+mn-lt"/>
                          <a:ea typeface="+mn-ea"/>
                          <a:cs typeface="+mn-cs"/>
                        </a:rPr>
                        <a:t>20163210054312</a:t>
                      </a:r>
                      <a:endParaRPr lang="es-CO" sz="1600"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Diana Paulina Valencia</a:t>
                      </a: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Valencia </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08/08/2016</a:t>
                      </a:r>
                      <a:endParaRPr lang="es-CO" sz="1600" kern="1200" dirty="0">
                        <a:solidFill>
                          <a:schemeClr val="dk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Resolución N° 809 del 10 de agosto de 2016</a:t>
                      </a: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972580525"/>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PQRSD CONTESTADAS PERO NO REGISTRADAS EN EL SISTEMA ORFEO </a:t>
            </a:r>
          </a:p>
          <a:p>
            <a:pPr algn="ctr"/>
            <a:r>
              <a:rPr lang="es-MX" b="1" dirty="0" smtClean="0"/>
              <a:t>(ANEXO 4) </a:t>
            </a:r>
          </a:p>
          <a:p>
            <a:pPr algn="ctr"/>
            <a:endParaRPr lang="es-CO" dirty="0"/>
          </a:p>
        </p:txBody>
      </p:sp>
    </p:spTree>
    <p:extLst>
      <p:ext uri="{BB962C8B-B14F-4D97-AF65-F5344CB8AC3E}">
        <p14:creationId xmlns:p14="http://schemas.microsoft.com/office/powerpoint/2010/main" val="1726320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100228544"/>
              </p:ext>
            </p:extLst>
          </p:nvPr>
        </p:nvGraphicFramePr>
        <p:xfrm>
          <a:off x="251519" y="1897063"/>
          <a:ext cx="8352929" cy="3927684"/>
        </p:xfrm>
        <a:graphic>
          <a:graphicData uri="http://schemas.openxmlformats.org/drawingml/2006/table">
            <a:tbl>
              <a:tblPr firstRow="1" firstCol="1" bandRow="1">
                <a:tableStyleId>{5C22544A-7EE6-4342-B048-85BDC9FD1C3A}</a:tableStyleId>
              </a:tblPr>
              <a:tblGrid>
                <a:gridCol w="1656185">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5400600">
                  <a:extLst>
                    <a:ext uri="{9D8B030D-6E8A-4147-A177-3AD203B41FA5}">
                      <a16:colId xmlns:a16="http://schemas.microsoft.com/office/drawing/2014/main" val="672880580"/>
                    </a:ext>
                  </a:extLst>
                </a:gridCol>
              </a:tblGrid>
              <a:tr h="89243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RADICADO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NOMBRE DEL PETICIONARIO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COMENTARIO</a:t>
                      </a:r>
                      <a:r>
                        <a:rPr lang="es-CO" sz="1400" b="1" kern="1200" baseline="0" dirty="0" smtClean="0">
                          <a:solidFill>
                            <a:schemeClr val="lt1"/>
                          </a:solidFill>
                          <a:effectLst/>
                          <a:latin typeface="+mn-lt"/>
                          <a:ea typeface="+mn-ea"/>
                          <a:cs typeface="+mn-cs"/>
                        </a:rPr>
                        <a:t>S DE LA SUBDIRECCIÓN ADMINISTRATIVA Y FINANCIERA </a:t>
                      </a:r>
                      <a:endParaRPr lang="es-CO" sz="1400" b="1" kern="1200" dirty="0" smtClean="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76650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b="1" kern="1200" dirty="0" smtClean="0">
                          <a:solidFill>
                            <a:schemeClr val="bg1"/>
                          </a:solidFill>
                          <a:effectLst/>
                          <a:latin typeface="+mn-lt"/>
                          <a:ea typeface="+mn-ea"/>
                          <a:cs typeface="+mn-cs"/>
                        </a:rPr>
                        <a:t>20163210047102</a:t>
                      </a:r>
                      <a:endParaRPr lang="es-CO" sz="1600" b="1" kern="1200" dirty="0" smtClean="0">
                        <a:solidFill>
                          <a:schemeClr val="bg1"/>
                        </a:solidFill>
                        <a:effectLst/>
                        <a:latin typeface="+mn-lt"/>
                        <a:ea typeface="+mn-ea"/>
                        <a:cs typeface="+mn-cs"/>
                      </a:endParaRPr>
                    </a:p>
                    <a:p>
                      <a:pPr algn="ctr">
                        <a:lnSpc>
                          <a:spcPct val="115000"/>
                        </a:lnSpc>
                        <a:spcAft>
                          <a:spcPts val="0"/>
                        </a:spcAft>
                      </a:pP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Natalia Guzmán </a:t>
                      </a:r>
                      <a:r>
                        <a:rPr lang="es-CO" sz="1600" kern="1200" dirty="0" err="1" smtClean="0">
                          <a:solidFill>
                            <a:schemeClr val="dk1"/>
                          </a:solidFill>
                          <a:effectLst/>
                          <a:latin typeface="+mn-lt"/>
                          <a:ea typeface="+mn-ea"/>
                          <a:cs typeface="+mn-cs"/>
                        </a:rPr>
                        <a:t>Albadán</a:t>
                      </a:r>
                      <a:r>
                        <a:rPr lang="es-CO" sz="1600" kern="1200" dirty="0" smtClean="0">
                          <a:solidFill>
                            <a:schemeClr val="dk1"/>
                          </a:solidFill>
                          <a:effectLst/>
                          <a:latin typeface="+mn-lt"/>
                          <a:ea typeface="+mn-ea"/>
                          <a:cs typeface="+mn-cs"/>
                        </a:rPr>
                        <a:t> </a:t>
                      </a:r>
                    </a:p>
                  </a:txBody>
                  <a:tcPr marL="68580" marR="68580" marT="0" marB="0"/>
                </a:tc>
                <a:tc rowSpan="3">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i="1" kern="1200" dirty="0" smtClean="0">
                          <a:solidFill>
                            <a:schemeClr val="dk1"/>
                          </a:solidFill>
                          <a:effectLst/>
                          <a:latin typeface="+mn-lt"/>
                          <a:ea typeface="+mn-ea"/>
                          <a:cs typeface="+mn-cs"/>
                        </a:rPr>
                        <a:t>“Las resoluciones por medio de las cuales se les dio respuesta a las</a:t>
                      </a:r>
                      <a:r>
                        <a:rPr lang="es-CO" sz="1600" i="1" kern="1200" baseline="0" dirty="0" smtClean="0">
                          <a:solidFill>
                            <a:schemeClr val="dk1"/>
                          </a:solidFill>
                          <a:effectLst/>
                          <a:latin typeface="+mn-lt"/>
                          <a:ea typeface="+mn-ea"/>
                          <a:cs typeface="+mn-cs"/>
                        </a:rPr>
                        <a:t> mencionadas funcionarias, no fueron radicadas en el sistema ORFEO teniendo en cuenta que no se ha implementado en el mismo esta opción; sin embargo, para el próximo Comité IDA se llevará para su respectiva aprobación y posterior implementación”. </a:t>
                      </a:r>
                      <a:endParaRPr lang="es-CO" sz="160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841248">
                <a:tc>
                  <a:txBody>
                    <a:bodyPr/>
                    <a:lstStyle/>
                    <a:p>
                      <a:pPr marL="0" algn="ctr" defTabSz="914400" rtl="0" eaLnBrk="1" latinLnBrk="0" hangingPunct="1">
                        <a:lnSpc>
                          <a:spcPct val="115000"/>
                        </a:lnSpc>
                        <a:spcAft>
                          <a:spcPts val="0"/>
                        </a:spcAft>
                      </a:pPr>
                      <a:r>
                        <a:rPr lang="es-CO" sz="1600" b="1" kern="1200" dirty="0" smtClean="0">
                          <a:solidFill>
                            <a:schemeClr val="bg1"/>
                          </a:solidFill>
                          <a:effectLst/>
                          <a:latin typeface="+mn-lt"/>
                          <a:ea typeface="+mn-ea"/>
                          <a:cs typeface="+mn-cs"/>
                        </a:rPr>
                        <a:t>20163210048362</a:t>
                      </a:r>
                      <a:endParaRPr lang="es-CO" sz="1600" b="1"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Claudia Marcela Gaspar </a:t>
                      </a: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062761732"/>
                  </a:ext>
                </a:extLst>
              </a:tr>
              <a:tr h="1352757">
                <a:tc>
                  <a:txBody>
                    <a:bodyPr/>
                    <a:lstStyle/>
                    <a:p>
                      <a:pPr marL="0" algn="ctr" defTabSz="914400" rtl="0" eaLnBrk="1" latinLnBrk="0" hangingPunct="1">
                        <a:lnSpc>
                          <a:spcPct val="115000"/>
                        </a:lnSpc>
                        <a:spcAft>
                          <a:spcPts val="0"/>
                        </a:spcAft>
                      </a:pPr>
                      <a:r>
                        <a:rPr lang="es-CO" sz="1600" kern="1200" dirty="0" smtClean="0">
                          <a:solidFill>
                            <a:schemeClr val="bg1"/>
                          </a:solidFill>
                          <a:effectLst/>
                          <a:latin typeface="+mn-lt"/>
                          <a:ea typeface="+mn-ea"/>
                          <a:cs typeface="+mn-cs"/>
                        </a:rPr>
                        <a:t>20163210054312</a:t>
                      </a:r>
                      <a:endParaRPr lang="es-CO" sz="1600" kern="1200" dirty="0">
                        <a:solidFill>
                          <a:schemeClr val="bg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Diana Paulina Valencia</a:t>
                      </a: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Valencia </a:t>
                      </a: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972580525"/>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COMENTARIOS DE LA SUBDIRECCIÓN ADMINISTRATIVA Y FINANCIERA AL ANEXO 4 </a:t>
            </a:r>
          </a:p>
          <a:p>
            <a:pPr algn="ctr"/>
            <a:r>
              <a:rPr lang="es-MX" b="1" dirty="0" smtClean="0"/>
              <a:t>“PQRSD CONTESTADAS PERO NO REGISTRADAS EN EL SISTEMA ORFEO”</a:t>
            </a:r>
          </a:p>
        </p:txBody>
      </p:sp>
    </p:spTree>
    <p:extLst>
      <p:ext uri="{BB962C8B-B14F-4D97-AF65-F5344CB8AC3E}">
        <p14:creationId xmlns:p14="http://schemas.microsoft.com/office/powerpoint/2010/main" val="1909153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49321386"/>
              </p:ext>
            </p:extLst>
          </p:nvPr>
        </p:nvGraphicFramePr>
        <p:xfrm>
          <a:off x="251519" y="1897062"/>
          <a:ext cx="8352929" cy="3620169"/>
        </p:xfrm>
        <a:graphic>
          <a:graphicData uri="http://schemas.openxmlformats.org/drawingml/2006/table">
            <a:tbl>
              <a:tblPr firstRow="1" firstCol="1" bandRow="1">
                <a:tableStyleId>{5C22544A-7EE6-4342-B048-85BDC9FD1C3A}</a:tableStyleId>
              </a:tblPr>
              <a:tblGrid>
                <a:gridCol w="1728193">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672880580"/>
                    </a:ext>
                  </a:extLst>
                </a:gridCol>
                <a:gridCol w="1656184">
                  <a:extLst>
                    <a:ext uri="{9D8B030D-6E8A-4147-A177-3AD203B41FA5}">
                      <a16:colId xmlns:a16="http://schemas.microsoft.com/office/drawing/2014/main" val="20003"/>
                    </a:ext>
                  </a:extLst>
                </a:gridCol>
                <a:gridCol w="1188655">
                  <a:extLst>
                    <a:ext uri="{9D8B030D-6E8A-4147-A177-3AD203B41FA5}">
                      <a16:colId xmlns:a16="http://schemas.microsoft.com/office/drawing/2014/main" val="2002099303"/>
                    </a:ext>
                  </a:extLst>
                </a:gridCol>
                <a:gridCol w="1331625">
                  <a:extLst>
                    <a:ext uri="{9D8B030D-6E8A-4147-A177-3AD203B41FA5}">
                      <a16:colId xmlns:a16="http://schemas.microsoft.com/office/drawing/2014/main" val="1526078306"/>
                    </a:ext>
                  </a:extLst>
                </a:gridCol>
              </a:tblGrid>
              <a:tr h="121352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RADICADO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NOMBRE DEL PETICIONARIO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 RADICACIÓN </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 RESPUESTA</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ORFEO</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DEPENDENCIA </a:t>
                      </a:r>
                    </a:p>
                  </a:txBody>
                  <a:tcPr marL="68580" marR="68580" marT="0" marB="0"/>
                </a:tc>
                <a:extLst>
                  <a:ext uri="{0D108BD9-81ED-4DB2-BD59-A6C34878D82A}">
                    <a16:rowId xmlns:a16="http://schemas.microsoft.com/office/drawing/2014/main" val="10000"/>
                  </a:ext>
                </a:extLst>
              </a:tr>
              <a:tr h="240664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600" kern="1200" dirty="0" smtClean="0">
                        <a:solidFill>
                          <a:schemeClr val="dk1"/>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600" kern="1200" dirty="0" smtClean="0">
                        <a:solidFill>
                          <a:schemeClr val="dk1"/>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ES" sz="1600" kern="1200" dirty="0" smtClean="0">
                          <a:solidFill>
                            <a:schemeClr val="bg1"/>
                          </a:solidFill>
                          <a:effectLst/>
                          <a:latin typeface="+mn-lt"/>
                          <a:ea typeface="+mn-ea"/>
                          <a:cs typeface="+mn-cs"/>
                        </a:rPr>
                        <a:t>20163210094502</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Nicole Niño</a:t>
                      </a: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6/12/2016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Formato</a:t>
                      </a:r>
                      <a:r>
                        <a:rPr lang="es-CO" sz="1600" kern="1200" baseline="0" dirty="0" smtClean="0">
                          <a:solidFill>
                            <a:schemeClr val="dk1"/>
                          </a:solidFill>
                          <a:effectLst/>
                          <a:latin typeface="+mn-lt"/>
                          <a:ea typeface="+mn-ea"/>
                          <a:cs typeface="+mn-cs"/>
                        </a:rPr>
                        <a:t> diligenciado de novedad de personal de fecha 7 de diciembre de 2016 </a:t>
                      </a:r>
                      <a:endParaRPr lang="es-CO" sz="1600" kern="1200" dirty="0" smtClean="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No se evidenció respuesta registrada</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400" kern="1200" dirty="0" smtClean="0">
                          <a:solidFill>
                            <a:schemeClr val="dk1"/>
                          </a:solidFill>
                          <a:effectLst/>
                          <a:latin typeface="+mn-lt"/>
                          <a:ea typeface="+mn-ea"/>
                          <a:cs typeface="+mn-cs"/>
                        </a:rPr>
                        <a:t>Subdirección Administrativa y Financiera</a:t>
                      </a:r>
                      <a:endParaRPr lang="es-CO" sz="14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PQRSD CONTESTADAS PERO NO REGISTRADAS EN EL SISTEMA ORFEO </a:t>
            </a:r>
          </a:p>
          <a:p>
            <a:pPr algn="ctr"/>
            <a:r>
              <a:rPr lang="es-MX" b="1" dirty="0" smtClean="0"/>
              <a:t>(ANEXO 4) </a:t>
            </a:r>
          </a:p>
          <a:p>
            <a:pPr algn="ctr"/>
            <a:endParaRPr lang="es-CO" dirty="0"/>
          </a:p>
        </p:txBody>
      </p:sp>
    </p:spTree>
    <p:extLst>
      <p:ext uri="{BB962C8B-B14F-4D97-AF65-F5344CB8AC3E}">
        <p14:creationId xmlns:p14="http://schemas.microsoft.com/office/powerpoint/2010/main" val="18939523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861139407"/>
              </p:ext>
            </p:extLst>
          </p:nvPr>
        </p:nvGraphicFramePr>
        <p:xfrm>
          <a:off x="251519" y="1897062"/>
          <a:ext cx="8352929" cy="3620169"/>
        </p:xfrm>
        <a:graphic>
          <a:graphicData uri="http://schemas.openxmlformats.org/drawingml/2006/table">
            <a:tbl>
              <a:tblPr firstRow="1" firstCol="1" bandRow="1">
                <a:tableStyleId>{5C22544A-7EE6-4342-B048-85BDC9FD1C3A}</a:tableStyleId>
              </a:tblPr>
              <a:tblGrid>
                <a:gridCol w="1728193">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5400600">
                  <a:extLst>
                    <a:ext uri="{9D8B030D-6E8A-4147-A177-3AD203B41FA5}">
                      <a16:colId xmlns:a16="http://schemas.microsoft.com/office/drawing/2014/main" val="672880580"/>
                    </a:ext>
                  </a:extLst>
                </a:gridCol>
              </a:tblGrid>
              <a:tr h="121352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RADICADO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NOMBRE DEL PETICIONARIO</a:t>
                      </a:r>
                      <a:endParaRPr lang="es-CO" sz="1400" b="1" kern="1200" dirty="0">
                        <a:solidFill>
                          <a:schemeClr val="lt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400" b="1" kern="1200" dirty="0" smtClean="0">
                          <a:solidFill>
                            <a:schemeClr val="lt1"/>
                          </a:solidFill>
                          <a:effectLst/>
                          <a:latin typeface="+mn-lt"/>
                          <a:ea typeface="+mn-ea"/>
                          <a:cs typeface="+mn-cs"/>
                        </a:rPr>
                        <a:t>COMENTARIOS</a:t>
                      </a:r>
                      <a:r>
                        <a:rPr lang="es-CO" sz="1400" b="1" kern="1200" baseline="0" dirty="0" smtClean="0">
                          <a:solidFill>
                            <a:schemeClr val="lt1"/>
                          </a:solidFill>
                          <a:effectLst/>
                          <a:latin typeface="+mn-lt"/>
                          <a:ea typeface="+mn-ea"/>
                          <a:cs typeface="+mn-cs"/>
                        </a:rPr>
                        <a:t> DE LA SUBDIRECCIÓN ADMINISTRATIVA Y FINANCIERA </a:t>
                      </a: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baseline="0" dirty="0" smtClean="0">
                        <a:solidFill>
                          <a:schemeClr val="lt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400" b="1" kern="1200" dirty="0" smtClean="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240664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600" kern="1200" dirty="0" smtClean="0">
                        <a:solidFill>
                          <a:schemeClr val="dk1"/>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s-ES" sz="1600" kern="1200" dirty="0" smtClean="0">
                        <a:solidFill>
                          <a:schemeClr val="dk1"/>
                        </a:solidFill>
                        <a:effectLst/>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s-ES" sz="1600" kern="1200" dirty="0" smtClean="0">
                          <a:solidFill>
                            <a:schemeClr val="bg1"/>
                          </a:solidFill>
                          <a:effectLst/>
                          <a:latin typeface="+mn-lt"/>
                          <a:ea typeface="+mn-ea"/>
                          <a:cs typeface="+mn-cs"/>
                        </a:rPr>
                        <a:t>20163210094502</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Nicole Niño</a:t>
                      </a: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a:t>
                      </a:r>
                      <a:r>
                        <a:rPr lang="es-CO" sz="1600" i="1" kern="1200" dirty="0" smtClean="0">
                          <a:solidFill>
                            <a:schemeClr val="dk1"/>
                          </a:solidFill>
                          <a:effectLst/>
                          <a:latin typeface="+mn-lt"/>
                          <a:ea typeface="+mn-ea"/>
                          <a:cs typeface="+mn-cs"/>
                        </a:rPr>
                        <a:t>Esta</a:t>
                      </a:r>
                      <a:r>
                        <a:rPr lang="es-CO" sz="1600" i="1" kern="1200" baseline="0" dirty="0" smtClean="0">
                          <a:solidFill>
                            <a:schemeClr val="dk1"/>
                          </a:solidFill>
                          <a:effectLst/>
                          <a:latin typeface="+mn-lt"/>
                          <a:ea typeface="+mn-ea"/>
                          <a:cs typeface="+mn-cs"/>
                        </a:rPr>
                        <a:t> subdirección financiera informa que la funcionaria Nicole Niño a pesar de haber diligenciado y archivado en su respectiva carpeta el permiso en el formato requerido para ello, no fue radicado por parte de la mencionada funcionara en el sistema ORFEO”. </a:t>
                      </a:r>
                      <a:endParaRPr lang="es-CO" sz="160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120032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COMENTARIOS DE LA SUBDIRECCIÓN ADMINISTRATIVA Y FINANCERA DEL ANEXO 4 </a:t>
            </a:r>
          </a:p>
          <a:p>
            <a:pPr algn="ctr"/>
            <a:r>
              <a:rPr lang="es-MX" b="1" dirty="0" smtClean="0"/>
              <a:t>“PQRSD CONTESTADAS PERO NO REGISTRADAS EN EL SISTEMA ORFEO” </a:t>
            </a:r>
          </a:p>
        </p:txBody>
      </p:sp>
    </p:spTree>
    <p:extLst>
      <p:ext uri="{BB962C8B-B14F-4D97-AF65-F5344CB8AC3E}">
        <p14:creationId xmlns:p14="http://schemas.microsoft.com/office/powerpoint/2010/main" val="2552668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err="1">
                <a:latin typeface="+mn-lt"/>
              </a:rPr>
              <a:t>Twitter</a:t>
            </a:r>
            <a:r>
              <a:rPr lang="es-CO" sz="3200" b="1" dirty="0">
                <a:latin typeface="+mn-lt"/>
              </a:rPr>
              <a:t>: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584775"/>
          </a:xfrm>
          <a:prstGeom prst="rect">
            <a:avLst/>
          </a:prstGeom>
          <a:noFill/>
          <a:ln w="9525" algn="ctr">
            <a:noFill/>
            <a:miter lim="800000"/>
            <a:headEnd/>
            <a:tailEnd/>
          </a:ln>
          <a:effectLst/>
        </p:spPr>
        <p:txBody>
          <a:bodyPr>
            <a:spAutoFit/>
          </a:bodyPr>
          <a:lstStyle/>
          <a:p>
            <a:pPr algn="ctr"/>
            <a:r>
              <a:rPr lang="es-CO" sz="3200" b="1" dirty="0">
                <a:latin typeface="+mn-lt"/>
                <a:cs typeface="Arial Narrow"/>
              </a:rPr>
              <a:t>ALCANCE Y SELECCIÓN DE LA MUESTRA</a:t>
            </a:r>
            <a:endParaRPr lang="es-CO" sz="3200" dirty="0">
              <a:latin typeface="+mn-lt"/>
            </a:endParaRPr>
          </a:p>
        </p:txBody>
      </p:sp>
      <p:sp>
        <p:nvSpPr>
          <p:cNvPr id="5" name="1 Rectángulo"/>
          <p:cNvSpPr>
            <a:spLocks noChangeArrowheads="1"/>
          </p:cNvSpPr>
          <p:nvPr/>
        </p:nvSpPr>
        <p:spPr bwMode="auto">
          <a:xfrm>
            <a:off x="315466" y="967582"/>
            <a:ext cx="8360990" cy="3970318"/>
          </a:xfrm>
          <a:prstGeom prst="rect">
            <a:avLst/>
          </a:prstGeom>
          <a:noFill/>
          <a:ln w="9525">
            <a:noFill/>
            <a:miter lim="800000"/>
            <a:headEnd/>
            <a:tailEnd/>
          </a:ln>
        </p:spPr>
        <p:txBody>
          <a:bodyPr wrap="square">
            <a:spAutoFit/>
          </a:bodyPr>
          <a:lstStyle/>
          <a:p>
            <a:pPr marL="0" lvl="1" algn="just">
              <a:defRPr/>
            </a:pPr>
            <a:r>
              <a:rPr lang="es-CO" dirty="0" smtClean="0">
                <a:latin typeface="+mn-lt"/>
                <a:cs typeface="Arial" panose="020B0604020202020204" pitchFamily="34" charset="0"/>
              </a:rPr>
              <a:t>El universo de PQRSD para el periodo comprendido entre el 1º de julio y el 31 de diciembre de 2016 fue de 616. La selección de auditoría correspondió al 10% del universo para un total de 62 PQRSD tomadas para muestra de auditoría en el ejercicio.  </a:t>
            </a:r>
          </a:p>
          <a:p>
            <a:pPr marL="0" lvl="1" algn="just">
              <a:defRPr/>
            </a:pPr>
            <a:endParaRPr lang="es-CO"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CO" b="1" i="1" dirty="0" smtClean="0">
              <a:latin typeface="Arial" panose="020B0604020202020204" pitchFamily="34" charset="0"/>
              <a:cs typeface="Arial" panose="020B0604020202020204" pitchFamily="34" charset="0"/>
            </a:endParaRPr>
          </a:p>
        </p:txBody>
      </p:sp>
      <p:graphicFrame>
        <p:nvGraphicFramePr>
          <p:cNvPr id="4" name="3 Gráfico"/>
          <p:cNvGraphicFramePr/>
          <p:nvPr>
            <p:extLst>
              <p:ext uri="{D42A27DB-BD31-4B8C-83A1-F6EECF244321}">
                <p14:modId xmlns:p14="http://schemas.microsoft.com/office/powerpoint/2010/main" val="627653147"/>
              </p:ext>
            </p:extLst>
          </p:nvPr>
        </p:nvGraphicFramePr>
        <p:xfrm>
          <a:off x="395536" y="2204864"/>
          <a:ext cx="8136904"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70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569660"/>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 DEL PROCESO DE SERVICIO </a:t>
            </a:r>
            <a:r>
              <a:rPr lang="es-CO" sz="3200" b="1" dirty="0" smtClean="0">
                <a:latin typeface="+mn-lt"/>
                <a:cs typeface="Arial" panose="020B0604020202020204" pitchFamily="34" charset="0"/>
              </a:rPr>
              <a:t>INTEGRAL </a:t>
            </a:r>
            <a:r>
              <a:rPr lang="es-CO" sz="3200" b="1" dirty="0">
                <a:latin typeface="+mn-lt"/>
                <a:cs typeface="Arial" panose="020B0604020202020204" pitchFamily="34" charset="0"/>
              </a:rPr>
              <a:t>AL USUARIO </a:t>
            </a:r>
            <a:r>
              <a:rPr lang="es-CO" sz="3200" b="1" dirty="0" smtClean="0">
                <a:latin typeface="+mn-lt"/>
                <a:cs typeface="Arial" panose="020B0604020202020204" pitchFamily="34" charset="0"/>
              </a:rPr>
              <a:t>SEGUNDO </a:t>
            </a:r>
            <a:r>
              <a:rPr lang="es-CO" sz="3200" b="1" dirty="0">
                <a:latin typeface="Calibri" panose="020F0502020204030204" pitchFamily="34" charset="0"/>
                <a:cs typeface="Calibri" panose="020F0502020204030204" pitchFamily="34" charset="0"/>
              </a:rPr>
              <a:t>SEMESTRE DE </a:t>
            </a:r>
            <a:r>
              <a:rPr lang="es-CO" sz="3200" b="1" dirty="0" smtClean="0">
                <a:latin typeface="Calibri" panose="020F0502020204030204" pitchFamily="34" charset="0"/>
                <a:cs typeface="Calibri" panose="020F0502020204030204" pitchFamily="34" charset="0"/>
              </a:rPr>
              <a:t>2016</a:t>
            </a:r>
          </a:p>
          <a:p>
            <a:pPr algn="ctr">
              <a:spcBef>
                <a:spcPts val="0"/>
              </a:spcBef>
              <a:defRPr/>
            </a:pPr>
            <a:endParaRPr lang="es-CO" sz="3200" b="1" dirty="0">
              <a:latin typeface="Arial Narrow" panose="020B060602020203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990375965"/>
              </p:ext>
            </p:extLst>
          </p:nvPr>
        </p:nvGraphicFramePr>
        <p:xfrm>
          <a:off x="179512" y="1428057"/>
          <a:ext cx="8712968" cy="4449216"/>
        </p:xfrm>
        <a:graphic>
          <a:graphicData uri="http://schemas.openxmlformats.org/drawingml/2006/table">
            <a:tbl>
              <a:tblPr firstRow="1" bandRow="1">
                <a:tableStyleId>{5C22544A-7EE6-4342-B048-85BDC9FD1C3A}</a:tableStyleId>
              </a:tblPr>
              <a:tblGrid>
                <a:gridCol w="4604414">
                  <a:extLst>
                    <a:ext uri="{9D8B030D-6E8A-4147-A177-3AD203B41FA5}">
                      <a16:colId xmlns:a16="http://schemas.microsoft.com/office/drawing/2014/main" val="20000"/>
                    </a:ext>
                  </a:extLst>
                </a:gridCol>
                <a:gridCol w="4108554">
                  <a:extLst>
                    <a:ext uri="{9D8B030D-6E8A-4147-A177-3AD203B41FA5}">
                      <a16:colId xmlns:a16="http://schemas.microsoft.com/office/drawing/2014/main" val="20001"/>
                    </a:ext>
                  </a:extLst>
                </a:gridCol>
              </a:tblGrid>
              <a:tr h="6809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1474 de 2011</a:t>
                      </a:r>
                    </a:p>
                    <a:p>
                      <a:pPr algn="ctr"/>
                      <a:r>
                        <a:rPr lang="es-MX" b="1" i="1" dirty="0" smtClean="0"/>
                        <a:t>Artículo</a:t>
                      </a:r>
                      <a:r>
                        <a:rPr lang="es-MX" b="1" i="1" baseline="0" dirty="0" smtClean="0"/>
                        <a:t> 7</a:t>
                      </a:r>
                      <a:r>
                        <a:rPr lang="es-MX" i="1" baseline="0" dirty="0" smtClean="0"/>
                        <a:t>6</a:t>
                      </a:r>
                      <a:endParaRPr lang="es-CO"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3768250">
                <a:tc>
                  <a:txBody>
                    <a:bodyPr/>
                    <a:lstStyle/>
                    <a:p>
                      <a:pPr marL="342900" lvl="1" indent="-161925" algn="just">
                        <a:buFont typeface="Arial" pitchFamily="34" charset="0"/>
                        <a:buChar char="•"/>
                      </a:pPr>
                      <a:endParaRPr lang="es-CO" sz="1800" dirty="0" smtClean="0">
                        <a:latin typeface="+mn-lt"/>
                        <a:cs typeface="Arial" panose="020B0604020202020204" pitchFamily="34" charset="0"/>
                      </a:endParaRPr>
                    </a:p>
                    <a:p>
                      <a:pPr marL="342900" lvl="1" indent="-161925" algn="just">
                        <a:buFont typeface="Arial" pitchFamily="34" charset="0"/>
                        <a:buChar char="•"/>
                      </a:pPr>
                      <a:endParaRPr lang="es-CO" sz="1800" dirty="0" smtClean="0">
                        <a:latin typeface="+mn-lt"/>
                        <a:cs typeface="Arial" panose="020B0604020202020204" pitchFamily="34" charset="0"/>
                      </a:endParaRPr>
                    </a:p>
                    <a:p>
                      <a:pPr marL="342900" lvl="1" indent="-161925" algn="just">
                        <a:buFont typeface="Arial" pitchFamily="34" charset="0"/>
                        <a:buChar char="•"/>
                      </a:pPr>
                      <a:r>
                        <a:rPr lang="es-CO" sz="1800" dirty="0" smtClean="0">
                          <a:latin typeface="+mn-lt"/>
                          <a:cs typeface="Arial" panose="020B0604020202020204" pitchFamily="34" charset="0"/>
                        </a:rPr>
                        <a:t>“</a:t>
                      </a:r>
                      <a:r>
                        <a:rPr lang="es-CO" sz="1800" i="1" dirty="0" smtClean="0">
                          <a:latin typeface="+mn-lt"/>
                          <a:cs typeface="Arial" panose="020B0604020202020204" pitchFamily="34" charset="0"/>
                        </a:rPr>
                        <a:t>En la página web principal de toda entidad pública deberá existir un link de quejas, sugerencias y reclamos de fácil acceso para que los ciudadanos realicen sus comentarios</a:t>
                      </a:r>
                      <a:r>
                        <a:rPr lang="es-CO" sz="1800" dirty="0" smtClean="0">
                          <a:latin typeface="+mn-lt"/>
                          <a:cs typeface="Arial" panose="020B0604020202020204" pitchFamily="34" charset="0"/>
                        </a:rPr>
                        <a:t>”.</a:t>
                      </a:r>
                    </a:p>
                    <a:p>
                      <a:pPr marL="342900" lvl="1" indent="-342900" algn="just">
                        <a:buFont typeface="Arial" pitchFamily="34" charset="0"/>
                        <a:buChar char="•"/>
                      </a:pPr>
                      <a:endParaRPr lang="es-CO" sz="1800" dirty="0" smtClean="0">
                        <a:latin typeface="+mn-lt"/>
                        <a:cs typeface="Arial" panose="020B0604020202020204" pitchFamily="34" charset="0"/>
                      </a:endParaRPr>
                    </a:p>
                    <a:p>
                      <a:pPr marL="0" lvl="1" indent="0" algn="just">
                        <a:buFont typeface="Arial" pitchFamily="34" charset="0"/>
                        <a:buNone/>
                      </a:pPr>
                      <a:endParaRPr lang="es-CO" sz="1800" dirty="0" smtClean="0">
                        <a:latin typeface="+mn-lt"/>
                        <a:cs typeface="Arial" panose="020B0604020202020204" pitchFamily="34" charset="0"/>
                      </a:endParaRPr>
                    </a:p>
                    <a:p>
                      <a:endParaRPr lang="es-CO" dirty="0">
                        <a:latin typeface="+mn-lt"/>
                        <a:cs typeface="Arial" panose="020B0604020202020204" pitchFamily="34" charset="0"/>
                      </a:endParaRPr>
                    </a:p>
                  </a:txBody>
                  <a:tcPr/>
                </a:tc>
                <a:tc>
                  <a:txBody>
                    <a:bodyPr/>
                    <a:lstStyle/>
                    <a:p>
                      <a:pPr marL="285750" indent="-285750" algn="just">
                        <a:buFont typeface="Arial" panose="020B0604020202020204" pitchFamily="34" charset="0"/>
                        <a:buChar char="•"/>
                      </a:pPr>
                      <a:endParaRPr lang="es-CO" dirty="0" smtClean="0">
                        <a:latin typeface="+mn-lt"/>
                        <a:cs typeface="Arial" panose="020B0604020202020204" pitchFamily="34" charset="0"/>
                      </a:endParaRPr>
                    </a:p>
                    <a:p>
                      <a:pPr marL="285750" indent="-285750" algn="just">
                        <a:buFont typeface="Arial" panose="020B0604020202020204" pitchFamily="34" charset="0"/>
                        <a:buChar char="•"/>
                      </a:pPr>
                      <a:endParaRPr lang="es-CO" dirty="0" smtClean="0">
                        <a:latin typeface="+mn-lt"/>
                        <a:cs typeface="Arial" panose="020B0604020202020204" pitchFamily="34" charset="0"/>
                      </a:endParaRPr>
                    </a:p>
                    <a:p>
                      <a:pPr marL="285750" indent="-285750" algn="just">
                        <a:buFont typeface="Arial" panose="020B0604020202020204" pitchFamily="34" charset="0"/>
                        <a:buChar char="•"/>
                      </a:pPr>
                      <a:r>
                        <a:rPr lang="es-CO" dirty="0" smtClean="0">
                          <a:latin typeface="+mn-lt"/>
                          <a:cs typeface="Arial" panose="020B0604020202020204" pitchFamily="34" charset="0"/>
                        </a:rPr>
                        <a:t>La entidad cuenta en</a:t>
                      </a:r>
                      <a:r>
                        <a:rPr lang="es-CO" baseline="0" dirty="0" smtClean="0">
                          <a:latin typeface="+mn-lt"/>
                          <a:cs typeface="Arial" panose="020B0604020202020204" pitchFamily="34" charset="0"/>
                        </a:rPr>
                        <a:t> la pagina web con un menú denominado “Atención a la Ciudadanía” que despliega una sección de peticiones, quejas, reclamos y denuncias, de fácil acceso a la ciudadanía.</a:t>
                      </a:r>
                    </a:p>
                    <a:p>
                      <a:pPr algn="just"/>
                      <a:endParaRPr lang="es-CO" baseline="0" dirty="0" smtClean="0">
                        <a:latin typeface="+mn-lt"/>
                        <a:cs typeface="Arial" panose="020B0604020202020204" pitchFamily="34" charset="0"/>
                      </a:endParaRPr>
                    </a:p>
                    <a:p>
                      <a:pPr algn="just"/>
                      <a:endParaRPr lang="es-CO" dirty="0">
                        <a:latin typeface="+mn-lt"/>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978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 DEL PROCESO DE SERVICIO INTEGRAL AL USUARIO </a:t>
            </a:r>
            <a:r>
              <a:rPr lang="es-CO" sz="3200" b="1" dirty="0" smtClean="0">
                <a:latin typeface="+mn-lt"/>
                <a:cs typeface="Arial" panose="020B0604020202020204" pitchFamily="34" charset="0"/>
              </a:rPr>
              <a:t>SEGUNDO </a:t>
            </a:r>
            <a:r>
              <a:rPr lang="es-CO" sz="3200" b="1" dirty="0">
                <a:latin typeface="+mn-lt"/>
                <a:cs typeface="Arial" panose="020B0604020202020204" pitchFamily="34" charset="0"/>
              </a:rPr>
              <a:t>SEMESTRE DE </a:t>
            </a:r>
            <a:r>
              <a:rPr lang="es-CO" sz="3200" b="1" dirty="0" smtClean="0">
                <a:latin typeface="+mn-lt"/>
                <a:cs typeface="Arial" panose="020B0604020202020204" pitchFamily="34" charset="0"/>
              </a:rPr>
              <a:t>2016</a:t>
            </a:r>
            <a:endParaRPr lang="es-CO" sz="3200" b="1" dirty="0">
              <a:latin typeface="+mn-lt"/>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378963926"/>
              </p:ext>
            </p:extLst>
          </p:nvPr>
        </p:nvGraphicFramePr>
        <p:xfrm>
          <a:off x="287524" y="1439516"/>
          <a:ext cx="8568952" cy="4437756"/>
        </p:xfrm>
        <a:graphic>
          <a:graphicData uri="http://schemas.openxmlformats.org/drawingml/2006/table">
            <a:tbl>
              <a:tblPr firstRow="1" bandRow="1">
                <a:tableStyleId>{5C22544A-7EE6-4342-B048-85BDC9FD1C3A}</a:tableStyleId>
              </a:tblPr>
              <a:tblGrid>
                <a:gridCol w="4528308">
                  <a:extLst>
                    <a:ext uri="{9D8B030D-6E8A-4147-A177-3AD203B41FA5}">
                      <a16:colId xmlns:a16="http://schemas.microsoft.com/office/drawing/2014/main" val="20000"/>
                    </a:ext>
                  </a:extLst>
                </a:gridCol>
                <a:gridCol w="4040644">
                  <a:extLst>
                    <a:ext uri="{9D8B030D-6E8A-4147-A177-3AD203B41FA5}">
                      <a16:colId xmlns:a16="http://schemas.microsoft.com/office/drawing/2014/main" val="20001"/>
                    </a:ext>
                  </a:extLst>
                </a:gridCol>
              </a:tblGrid>
              <a:tr h="861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numeral 4º </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3249036">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“Establecer un sistema de turnos acorde con las necesidades del servicio y las nuevas tecnologías, para la ordenada atención de peticiones, quejas, denuncias o reclamos”</a:t>
                      </a:r>
                    </a:p>
                    <a:p>
                      <a:endParaRPr lang="es-CO" sz="1800" dirty="0" smtClean="0"/>
                    </a:p>
                    <a:p>
                      <a:endParaRPr lang="es-CO" sz="1800" dirty="0" smtClean="0"/>
                    </a:p>
                    <a:p>
                      <a:endParaRPr lang="es-CO" sz="1800" dirty="0" smtClean="0"/>
                    </a:p>
                  </a:txBody>
                  <a:tcPr/>
                </a:tc>
                <a:tc>
                  <a:txBody>
                    <a:bodyPr/>
                    <a:lstStyle/>
                    <a:p>
                      <a:pPr marL="0" indent="0" algn="just">
                        <a:buFont typeface="Arial" panose="020B0604020202020204" pitchFamily="34" charset="0"/>
                        <a:buNone/>
                      </a:pPr>
                      <a:endParaRPr lang="es-CO" sz="1800" baseline="0" dirty="0" smtClean="0"/>
                    </a:p>
                    <a:p>
                      <a:pPr marL="285750" indent="-285750" algn="just">
                        <a:buFont typeface="Arial" panose="020B0604020202020204" pitchFamily="34" charset="0"/>
                        <a:buChar char="•"/>
                      </a:pPr>
                      <a:r>
                        <a:rPr lang="es-CO" sz="1800" baseline="0" dirty="0" smtClean="0"/>
                        <a:t>La entidad no cuenta con un sistema de turnos para la atención ordenada para las PQRSD por cuanto las necesidades del servicio no lo requiere, ya que la mayoría de las PQRSD son allegadas por correo electrónico y certificado.</a:t>
                      </a:r>
                    </a:p>
                    <a:p>
                      <a:pPr marL="0" indent="0" algn="just">
                        <a:buFont typeface="Arial" panose="020B0604020202020204" pitchFamily="34" charset="0"/>
                        <a:buNone/>
                      </a:pPr>
                      <a:endParaRPr lang="es-CO" sz="1800" baseline="0"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5956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 DEL PROCESO DE SERVICIO INTEGRAL AL USUARIO </a:t>
            </a:r>
            <a:r>
              <a:rPr lang="es-CO" sz="3200" b="1" dirty="0" smtClean="0">
                <a:latin typeface="+mn-lt"/>
                <a:cs typeface="Arial" panose="020B0604020202020204" pitchFamily="34" charset="0"/>
              </a:rPr>
              <a:t>SEGUNDO </a:t>
            </a:r>
            <a:r>
              <a:rPr lang="es-CO" sz="3200" b="1" dirty="0">
                <a:latin typeface="+mn-lt"/>
                <a:cs typeface="Arial" panose="020B0604020202020204" pitchFamily="34" charset="0"/>
              </a:rPr>
              <a:t>SEMESTRE DE </a:t>
            </a:r>
            <a:r>
              <a:rPr lang="es-CO" sz="3200" b="1" dirty="0" smtClean="0">
                <a:latin typeface="+mn-lt"/>
                <a:cs typeface="Arial" panose="020B0604020202020204" pitchFamily="34" charset="0"/>
              </a:rPr>
              <a:t>2016</a:t>
            </a:r>
            <a:endParaRPr lang="es-CO" sz="3200" b="1" dirty="0">
              <a:latin typeface="+mn-lt"/>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116793186"/>
              </p:ext>
            </p:extLst>
          </p:nvPr>
        </p:nvGraphicFramePr>
        <p:xfrm>
          <a:off x="143508" y="1377280"/>
          <a:ext cx="8892988" cy="4572000"/>
        </p:xfrm>
        <a:graphic>
          <a:graphicData uri="http://schemas.openxmlformats.org/drawingml/2006/table">
            <a:tbl>
              <a:tblPr firstRow="1" bandRow="1">
                <a:tableStyleId>{5C22544A-7EE6-4342-B048-85BDC9FD1C3A}</a:tableStyleId>
              </a:tblPr>
              <a:tblGrid>
                <a:gridCol w="4699546">
                  <a:extLst>
                    <a:ext uri="{9D8B030D-6E8A-4147-A177-3AD203B41FA5}">
                      <a16:colId xmlns:a16="http://schemas.microsoft.com/office/drawing/2014/main" val="20000"/>
                    </a:ext>
                  </a:extLst>
                </a:gridCol>
                <a:gridCol w="4193442">
                  <a:extLst>
                    <a:ext uri="{9D8B030D-6E8A-4147-A177-3AD203B41FA5}">
                      <a16:colId xmlns:a16="http://schemas.microsoft.com/office/drawing/2014/main" val="20001"/>
                    </a:ext>
                  </a:extLst>
                </a:gridCol>
              </a:tblGrid>
              <a:tr h="899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2 y 6</a:t>
                      </a:r>
                      <a:endParaRPr lang="es-CO" sz="1800" b="1" i="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3347784">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“Garantizar atención personal al público, como mínimo durante cuarenta (40) horas a la semana, las cuales se distribuirán en horarios que satisfagan las necesidades del servicio”. </a:t>
                      </a: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endParaRPr lang="es-CO" sz="1050" dirty="0" smtClean="0"/>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dirty="0" smtClean="0">
                          <a:ln>
                            <a:noFill/>
                          </a:ln>
                          <a:solidFill>
                            <a:sysClr val="windowText" lastClr="000000"/>
                          </a:solidFill>
                          <a:effectLst/>
                          <a:uLnTx/>
                          <a:uFillTx/>
                          <a:latin typeface="+mn-lt"/>
                          <a:ea typeface="+mn-ea"/>
                          <a:cs typeface="+mn-cs"/>
                        </a:rPr>
                        <a:t>“Tramitar las peticiones que lleguen vía fax o por medios electrónicos (…)”.</a:t>
                      </a:r>
                    </a:p>
                  </a:txBody>
                  <a:tcPr/>
                </a:tc>
                <a:tc>
                  <a:txBody>
                    <a:bodyPr/>
                    <a:lstStyle/>
                    <a:p>
                      <a:pPr marL="285750" indent="-285750" algn="just">
                        <a:buFont typeface="Arial" panose="020B0604020202020204" pitchFamily="34" charset="0"/>
                        <a:buChar char="•"/>
                      </a:pPr>
                      <a:r>
                        <a:rPr lang="es-CO" baseline="0" dirty="0" smtClean="0"/>
                        <a:t>La CRA cuenta con atención personalizada 40 horas semanales de lunes a viernes de 8:00 a.m. a 4:00 p.m. en jornada continua, conforme a lo establecido en la Resolución N° 099 del 03 de marzo de 2015.</a:t>
                      </a:r>
                    </a:p>
                    <a:p>
                      <a:pPr marL="285750" indent="-285750" algn="just">
                        <a:buFont typeface="Arial" panose="020B0604020202020204" pitchFamily="34" charset="0"/>
                        <a:buChar char="•"/>
                      </a:pPr>
                      <a:r>
                        <a:rPr lang="es-CO" baseline="0" dirty="0" smtClean="0"/>
                        <a:t>Cuando las PQRSD llegan a la entidad vía fax, éstas son radicadas por el área de correspondencia en el sistema ORFEO, y los medios electrónicos son direccionados directamente al sistema ORFEO en donde son radicados por dicha dependencia.</a:t>
                      </a:r>
                      <a:endParaRPr lang="es-CO"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119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 DEL PROCESO DE SERVICIO INTEGRAL AL USUARIO </a:t>
            </a:r>
            <a:r>
              <a:rPr lang="es-CO" sz="3200" b="1" dirty="0" smtClean="0">
                <a:latin typeface="+mn-lt"/>
                <a:cs typeface="Arial" panose="020B0604020202020204" pitchFamily="34" charset="0"/>
              </a:rPr>
              <a:t>SEGUNDO </a:t>
            </a:r>
            <a:r>
              <a:rPr lang="es-CO" sz="3200" b="1" dirty="0">
                <a:latin typeface="+mn-lt"/>
                <a:cs typeface="Arial" panose="020B0604020202020204" pitchFamily="34" charset="0"/>
              </a:rPr>
              <a:t>SEMESTRE DE </a:t>
            </a:r>
            <a:r>
              <a:rPr lang="es-CO" sz="3200" b="1" dirty="0" smtClean="0">
                <a:latin typeface="+mn-lt"/>
                <a:cs typeface="Arial" panose="020B0604020202020204" pitchFamily="34" charset="0"/>
              </a:rPr>
              <a:t>2016</a:t>
            </a:r>
            <a:endParaRPr lang="es-CO" sz="3200" b="1" dirty="0">
              <a:latin typeface="+mn-lt"/>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695088786"/>
              </p:ext>
            </p:extLst>
          </p:nvPr>
        </p:nvGraphicFramePr>
        <p:xfrm>
          <a:off x="204056" y="1340768"/>
          <a:ext cx="8688424" cy="4464496"/>
        </p:xfrm>
        <a:graphic>
          <a:graphicData uri="http://schemas.openxmlformats.org/drawingml/2006/table">
            <a:tbl>
              <a:tblPr firstRow="1" bandRow="1">
                <a:tableStyleId>{5C22544A-7EE6-4342-B048-85BDC9FD1C3A}</a:tableStyleId>
              </a:tblPr>
              <a:tblGrid>
                <a:gridCol w="4591443">
                  <a:extLst>
                    <a:ext uri="{9D8B030D-6E8A-4147-A177-3AD203B41FA5}">
                      <a16:colId xmlns:a16="http://schemas.microsoft.com/office/drawing/2014/main" val="20000"/>
                    </a:ext>
                  </a:extLst>
                </a:gridCol>
                <a:gridCol w="4096981">
                  <a:extLst>
                    <a:ext uri="{9D8B030D-6E8A-4147-A177-3AD203B41FA5}">
                      <a16:colId xmlns:a16="http://schemas.microsoft.com/office/drawing/2014/main" val="20001"/>
                    </a:ext>
                  </a:extLst>
                </a:gridCol>
              </a:tblGrid>
              <a:tr h="11303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8</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3275776">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“Adoptar medios tecnológicos para el trámite y resolución de peticiones, y permitir el uso de medios alternativos para quienes no dispongan de aquellos”.</a:t>
                      </a:r>
                    </a:p>
                    <a:p>
                      <a:endParaRPr lang="es-CO" dirty="0" smtClean="0"/>
                    </a:p>
                  </a:txBody>
                  <a:tcPr/>
                </a:tc>
                <a:tc>
                  <a:txBody>
                    <a:bodyPr/>
                    <a:lstStyle/>
                    <a:p>
                      <a:pPr marL="285750" indent="-285750" algn="just">
                        <a:buFont typeface="Arial" panose="020B0604020202020204" pitchFamily="34" charset="0"/>
                        <a:buChar char="•"/>
                      </a:pPr>
                      <a:r>
                        <a:rPr lang="es-CO" baseline="0" dirty="0" smtClean="0"/>
                        <a:t>La entidad cuenta con canales de comunicación para recepcionar y tramitar las PQRSD tales como: presencial y/o correspondencia; telefónico; virtual (página web, correo electrónico, chat); redes sociales como </a:t>
                      </a:r>
                      <a:r>
                        <a:rPr lang="es-CO" baseline="0" dirty="0" err="1" smtClean="0"/>
                        <a:t>facebook</a:t>
                      </a:r>
                      <a:r>
                        <a:rPr lang="es-CO" baseline="0" dirty="0" smtClean="0"/>
                        <a:t>, </a:t>
                      </a:r>
                      <a:r>
                        <a:rPr lang="es-CO" sz="1800" kern="1200" dirty="0" smtClean="0">
                          <a:solidFill>
                            <a:schemeClr val="dk1"/>
                          </a:solidFill>
                          <a:effectLst/>
                          <a:latin typeface="+mn-lt"/>
                          <a:ea typeface="+mn-ea"/>
                          <a:cs typeface="+mn-cs"/>
                        </a:rPr>
                        <a:t>twitter, </a:t>
                      </a:r>
                      <a:r>
                        <a:rPr lang="es-CO" sz="1800" kern="1200" dirty="0" err="1" smtClean="0">
                          <a:solidFill>
                            <a:schemeClr val="dk1"/>
                          </a:solidFill>
                          <a:effectLst/>
                          <a:latin typeface="+mn-lt"/>
                          <a:ea typeface="+mn-ea"/>
                          <a:cs typeface="+mn-cs"/>
                        </a:rPr>
                        <a:t>youtube</a:t>
                      </a:r>
                      <a:r>
                        <a:rPr lang="es-CO" baseline="0" dirty="0" smtClean="0"/>
                        <a:t>; jornadas de participación, jornadas de divulgación y círculos de regulación.</a:t>
                      </a:r>
                    </a:p>
                    <a:p>
                      <a:pPr marL="0" indent="0" algn="just">
                        <a:buFont typeface="Arial" panose="020B0604020202020204" pitchFamily="34" charset="0"/>
                        <a:buNone/>
                      </a:pPr>
                      <a:endParaRPr lang="es-CO"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099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670026713"/>
              </p:ext>
            </p:extLst>
          </p:nvPr>
        </p:nvGraphicFramePr>
        <p:xfrm>
          <a:off x="467544" y="476672"/>
          <a:ext cx="8208912"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7481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No se evidenció respuesta de las PQRSD ni en el sistema ORFEO ni física en el archivo</a:t>
            </a:r>
            <a:endParaRPr lang="es-CO" sz="2800" dirty="0"/>
          </a:p>
        </p:txBody>
      </p:sp>
      <p:graphicFrame>
        <p:nvGraphicFramePr>
          <p:cNvPr id="7" name="6 Diagrama"/>
          <p:cNvGraphicFramePr/>
          <p:nvPr>
            <p:extLst>
              <p:ext uri="{D42A27DB-BD31-4B8C-83A1-F6EECF244321}">
                <p14:modId xmlns:p14="http://schemas.microsoft.com/office/powerpoint/2010/main" val="3907104682"/>
              </p:ext>
            </p:extLst>
          </p:nvPr>
        </p:nvGraphicFramePr>
        <p:xfrm>
          <a:off x="611560" y="1988840"/>
          <a:ext cx="8136904"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520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22094</TotalTime>
  <Words>2699</Words>
  <Application>Microsoft Office PowerPoint</Application>
  <PresentationFormat>Presentación en pantalla (4:3)</PresentationFormat>
  <Paragraphs>438</Paragraphs>
  <Slides>28</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Arial Narrow</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969</cp:revision>
  <dcterms:created xsi:type="dcterms:W3CDTF">2009-07-03T14:17:45Z</dcterms:created>
  <dcterms:modified xsi:type="dcterms:W3CDTF">2017-02-13T22:05:51Z</dcterms:modified>
</cp:coreProperties>
</file>