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500" r:id="rId2"/>
    <p:sldId id="492" r:id="rId3"/>
    <p:sldId id="538" r:id="rId4"/>
    <p:sldId id="533" r:id="rId5"/>
    <p:sldId id="534" r:id="rId6"/>
    <p:sldId id="535" r:id="rId7"/>
    <p:sldId id="537" r:id="rId8"/>
    <p:sldId id="625" r:id="rId9"/>
    <p:sldId id="586" r:id="rId10"/>
    <p:sldId id="627" r:id="rId11"/>
    <p:sldId id="609" r:id="rId12"/>
    <p:sldId id="626" r:id="rId13"/>
    <p:sldId id="629" r:id="rId14"/>
    <p:sldId id="630" r:id="rId15"/>
    <p:sldId id="631" r:id="rId16"/>
    <p:sldId id="632" r:id="rId17"/>
    <p:sldId id="579" r:id="rId18"/>
    <p:sldId id="559" r:id="rId19"/>
    <p:sldId id="633" r:id="rId20"/>
    <p:sldId id="568" r:id="rId21"/>
    <p:sldId id="593" r:id="rId22"/>
    <p:sldId id="604" r:id="rId23"/>
    <p:sldId id="607" r:id="rId24"/>
    <p:sldId id="611" r:id="rId25"/>
    <p:sldId id="612" r:id="rId26"/>
    <p:sldId id="613" r:id="rId27"/>
    <p:sldId id="614" r:id="rId28"/>
    <p:sldId id="615" r:id="rId29"/>
    <p:sldId id="616" r:id="rId30"/>
    <p:sldId id="617" r:id="rId31"/>
    <p:sldId id="618" r:id="rId32"/>
    <p:sldId id="619" r:id="rId33"/>
    <p:sldId id="620" r:id="rId34"/>
    <p:sldId id="621" r:id="rId35"/>
    <p:sldId id="528" r:id="rId36"/>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3481"/>
    <a:srgbClr val="003399"/>
    <a:srgbClr val="961D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474" autoAdjust="0"/>
    <p:restoredTop sz="98558" autoAdjust="0"/>
  </p:normalViewPr>
  <p:slideViewPr>
    <p:cSldViewPr>
      <p:cViewPr varScale="1">
        <p:scale>
          <a:sx n="107" d="100"/>
          <a:sy n="107" d="100"/>
        </p:scale>
        <p:origin x="420"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Hoja_de_c_lculo_de_Microsoft_Excel.xlsx"/></Relationships>
</file>

<file path=ppt/charts/_rels/chart2.xml.rels><?xml version="1.0" encoding="UTF-8" standalone="yes"?>
<Relationships xmlns="http://schemas.openxmlformats.org/package/2006/relationships"><Relationship Id="rId3" Type="http://schemas.openxmlformats.org/officeDocument/2006/relationships/package" Target="../embeddings/Hoja_de_c_lculo_de_Microsoft_Excel1.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package" Target="../embeddings/Hoja_de_c_lculo_de_Microsoft_Excel2.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package" Target="../embeddings/Hoja_de_c_lculo_de_Microsoft_Excel3.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7.5123272907371669E-2"/>
          <c:y val="0.10125649619178116"/>
          <c:w val="0.92886557344169229"/>
          <c:h val="0.78684709635437333"/>
        </c:manualLayout>
      </c:layout>
      <c:bar3DChart>
        <c:barDir val="col"/>
        <c:grouping val="stacked"/>
        <c:varyColors val="0"/>
        <c:ser>
          <c:idx val="0"/>
          <c:order val="0"/>
          <c:tx>
            <c:strRef>
              <c:f>Hoja1!$B$1</c:f>
              <c:strCache>
                <c:ptCount val="1"/>
                <c:pt idx="0">
                  <c:v>Serie 1</c:v>
                </c:pt>
              </c:strCache>
            </c:strRef>
          </c:tx>
          <c:spPr>
            <a:solidFill>
              <a:schemeClr val="accent1"/>
            </a:solidFill>
          </c:spPr>
          <c:invertIfNegative val="0"/>
          <c:dLbls>
            <c:dLbl>
              <c:idx val="0"/>
              <c:layout/>
              <c:tx>
                <c:rich>
                  <a:bodyPr/>
                  <a:lstStyle/>
                  <a:p>
                    <a:r>
                      <a:rPr lang="en-US" dirty="0" smtClean="0"/>
                      <a:t>82</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57AA-4023-BC1C-9FAA452A424B}"/>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Hoja1!$A$2:$A$3</c:f>
              <c:strCache>
                <c:ptCount val="2"/>
                <c:pt idx="0">
                  <c:v>PETICIONES Y DENUNCIAS</c:v>
                </c:pt>
                <c:pt idx="1">
                  <c:v>PQRSD EXTEMPORÁNEAS SEGÚN ORFEO</c:v>
                </c:pt>
              </c:strCache>
            </c:strRef>
          </c:cat>
          <c:val>
            <c:numRef>
              <c:f>Hoja1!$B$2:$B$3</c:f>
              <c:numCache>
                <c:formatCode>General</c:formatCode>
                <c:ptCount val="2"/>
                <c:pt idx="0">
                  <c:v>82</c:v>
                </c:pt>
                <c:pt idx="1">
                  <c:v>125</c:v>
                </c:pt>
              </c:numCache>
            </c:numRef>
          </c:val>
          <c:extLst>
            <c:ext xmlns:c16="http://schemas.microsoft.com/office/drawing/2014/chart" uri="{C3380CC4-5D6E-409C-BE32-E72D297353CC}">
              <c16:uniqueId val="{00000000-4808-47E2-BBB3-2A059906F44D}"/>
            </c:ext>
          </c:extLst>
        </c:ser>
        <c:ser>
          <c:idx val="1"/>
          <c:order val="1"/>
          <c:tx>
            <c:strRef>
              <c:f>Hoja1!$C$1</c:f>
              <c:strCache>
                <c:ptCount val="1"/>
                <c:pt idx="0">
                  <c:v>Columna1</c:v>
                </c:pt>
              </c:strCache>
            </c:strRef>
          </c:tx>
          <c:invertIfNegative val="0"/>
          <c:cat>
            <c:strRef>
              <c:f>Hoja1!$A$2:$A$3</c:f>
              <c:strCache>
                <c:ptCount val="2"/>
                <c:pt idx="0">
                  <c:v>PETICIONES Y DENUNCIAS</c:v>
                </c:pt>
                <c:pt idx="1">
                  <c:v>PQRSD EXTEMPORÁNEAS SEGÚN ORFEO</c:v>
                </c:pt>
              </c:strCache>
            </c:strRef>
          </c:cat>
          <c:val>
            <c:numRef>
              <c:f>Hoja1!$C$2:$C$3</c:f>
              <c:numCache>
                <c:formatCode>General</c:formatCode>
                <c:ptCount val="2"/>
              </c:numCache>
            </c:numRef>
          </c:val>
          <c:extLst>
            <c:ext xmlns:c16="http://schemas.microsoft.com/office/drawing/2014/chart" uri="{C3380CC4-5D6E-409C-BE32-E72D297353CC}">
              <c16:uniqueId val="{00000001-4808-47E2-BBB3-2A059906F44D}"/>
            </c:ext>
          </c:extLst>
        </c:ser>
        <c:ser>
          <c:idx val="2"/>
          <c:order val="2"/>
          <c:tx>
            <c:strRef>
              <c:f>Hoja1!$D$1</c:f>
              <c:strCache>
                <c:ptCount val="1"/>
                <c:pt idx="0">
                  <c:v>Columna2</c:v>
                </c:pt>
              </c:strCache>
            </c:strRef>
          </c:tx>
          <c:invertIfNegative val="0"/>
          <c:cat>
            <c:strRef>
              <c:f>Hoja1!$A$2:$A$3</c:f>
              <c:strCache>
                <c:ptCount val="2"/>
                <c:pt idx="0">
                  <c:v>PETICIONES Y DENUNCIAS</c:v>
                </c:pt>
                <c:pt idx="1">
                  <c:v>PQRSD EXTEMPORÁNEAS SEGÚN ORFEO</c:v>
                </c:pt>
              </c:strCache>
            </c:strRef>
          </c:cat>
          <c:val>
            <c:numRef>
              <c:f>Hoja1!$D$2:$D$3</c:f>
              <c:numCache>
                <c:formatCode>General</c:formatCode>
                <c:ptCount val="2"/>
              </c:numCache>
            </c:numRef>
          </c:val>
          <c:extLst>
            <c:ext xmlns:c16="http://schemas.microsoft.com/office/drawing/2014/chart" uri="{C3380CC4-5D6E-409C-BE32-E72D297353CC}">
              <c16:uniqueId val="{00000002-4808-47E2-BBB3-2A059906F44D}"/>
            </c:ext>
          </c:extLst>
        </c:ser>
        <c:dLbls>
          <c:showLegendKey val="0"/>
          <c:showVal val="0"/>
          <c:showCatName val="0"/>
          <c:showSerName val="0"/>
          <c:showPercent val="0"/>
          <c:showBubbleSize val="0"/>
        </c:dLbls>
        <c:gapWidth val="150"/>
        <c:shape val="box"/>
        <c:axId val="174846336"/>
        <c:axId val="174847872"/>
        <c:axId val="0"/>
      </c:bar3DChart>
      <c:catAx>
        <c:axId val="174846336"/>
        <c:scaling>
          <c:orientation val="minMax"/>
        </c:scaling>
        <c:delete val="0"/>
        <c:axPos val="b"/>
        <c:numFmt formatCode="General" sourceLinked="0"/>
        <c:majorTickMark val="out"/>
        <c:minorTickMark val="none"/>
        <c:tickLblPos val="nextTo"/>
        <c:spPr>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ffectLst>
            <a:innerShdw blurRad="63500" dist="50800" dir="13500000">
              <a:prstClr val="black">
                <a:alpha val="50000"/>
              </a:prstClr>
            </a:innerShdw>
          </a:effectLst>
        </c:spPr>
        <c:txPr>
          <a:bodyPr rot="0"/>
          <a:lstStyle/>
          <a:p>
            <a:pPr>
              <a:defRPr sz="1150" b="1"/>
            </a:pPr>
            <a:endParaRPr lang="es-ES"/>
          </a:p>
        </c:txPr>
        <c:crossAx val="174847872"/>
        <c:crosses val="autoZero"/>
        <c:auto val="1"/>
        <c:lblAlgn val="ctr"/>
        <c:lblOffset val="100"/>
        <c:noMultiLvlLbl val="0"/>
      </c:catAx>
      <c:valAx>
        <c:axId val="174847872"/>
        <c:scaling>
          <c:orientation val="minMax"/>
        </c:scaling>
        <c:delete val="0"/>
        <c:axPos val="l"/>
        <c:majorGridlines>
          <c:spPr>
            <a:ln w="38100" cap="flat" cmpd="sng" algn="ctr">
              <a:solidFill>
                <a:schemeClr val="accent5"/>
              </a:solidFill>
              <a:prstDash val="solid"/>
            </a:ln>
            <a:effectLst>
              <a:outerShdw blurRad="40000" dist="23000" dir="5400000" rotWithShape="0">
                <a:srgbClr val="000000">
                  <a:alpha val="35000"/>
                </a:srgbClr>
              </a:outerShdw>
            </a:effectLst>
          </c:spPr>
        </c:majorGridlines>
        <c:numFmt formatCode="General" sourceLinked="1"/>
        <c:majorTickMark val="out"/>
        <c:minorTickMark val="none"/>
        <c:tickLblPos val="nextTo"/>
        <c:crossAx val="174846336"/>
        <c:crosses val="autoZero"/>
        <c:crossBetween val="between"/>
      </c:valAx>
      <c: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cene3d>
          <a:camera prst="orthographicFront"/>
          <a:lightRig rig="threePt" dir="t"/>
        </a:scene3d>
        <a:sp3d>
          <a:bevelT w="114300" prst="artDeco"/>
          <a:bevelB w="114300" prst="artDeco"/>
        </a:sp3d>
      </c:spPr>
    </c:plotArea>
    <c:plotVisOnly val="1"/>
    <c:dispBlanksAs val="gap"/>
    <c:showDLblsOverMax val="0"/>
  </c:chart>
  <c:txPr>
    <a:bodyPr/>
    <a:lstStyle/>
    <a:p>
      <a:pPr>
        <a:defRPr sz="1800"/>
      </a:pPr>
      <a:endParaRPr lang="es-E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0790490871384658E-2"/>
          <c:y val="1.9817940005733434E-2"/>
          <c:w val="0.9558678665333481"/>
          <c:h val="0.77942389679478896"/>
        </c:manualLayout>
      </c:layout>
      <c:barChart>
        <c:barDir val="col"/>
        <c:grouping val="clustered"/>
        <c:varyColors val="0"/>
        <c:ser>
          <c:idx val="0"/>
          <c:order val="0"/>
          <c:tx>
            <c:strRef>
              <c:f>Hoja1!$B$1</c:f>
              <c:strCache>
                <c:ptCount val="1"/>
                <c:pt idx="0">
                  <c:v>Universo</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Hoja1!$A$2:$A$3</c:f>
              <c:strCache>
                <c:ptCount val="2"/>
                <c:pt idx="0">
                  <c:v>Traslado extemporáneo 50%</c:v>
                </c:pt>
                <c:pt idx="1">
                  <c:v>PQRSD con respuestas extemporáneas                                                      15%</c:v>
                </c:pt>
              </c:strCache>
            </c:strRef>
          </c:cat>
          <c:val>
            <c:numRef>
              <c:f>Hoja1!$B$2:$B$3</c:f>
              <c:numCache>
                <c:formatCode>General</c:formatCode>
                <c:ptCount val="2"/>
                <c:pt idx="0">
                  <c:v>10</c:v>
                </c:pt>
                <c:pt idx="1">
                  <c:v>533</c:v>
                </c:pt>
              </c:numCache>
            </c:numRef>
          </c:val>
          <c:extLst>
            <c:ext xmlns:c16="http://schemas.microsoft.com/office/drawing/2014/chart" uri="{C3380CC4-5D6E-409C-BE32-E72D297353CC}">
              <c16:uniqueId val="{00000000-B170-4615-A87B-FE9D601F7402}"/>
            </c:ext>
          </c:extLst>
        </c:ser>
        <c:ser>
          <c:idx val="1"/>
          <c:order val="1"/>
          <c:tx>
            <c:strRef>
              <c:f>Hoja1!$C$1</c:f>
              <c:strCache>
                <c:ptCount val="1"/>
                <c:pt idx="0">
                  <c:v>Excepciones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Hoja1!$A$2:$A$3</c:f>
              <c:strCache>
                <c:ptCount val="2"/>
                <c:pt idx="0">
                  <c:v>Traslado extemporáneo 50%</c:v>
                </c:pt>
                <c:pt idx="1">
                  <c:v>PQRSD con respuestas extemporáneas                                                      15%</c:v>
                </c:pt>
              </c:strCache>
            </c:strRef>
          </c:cat>
          <c:val>
            <c:numRef>
              <c:f>Hoja1!$C$2:$C$3</c:f>
              <c:numCache>
                <c:formatCode>General</c:formatCode>
                <c:ptCount val="2"/>
                <c:pt idx="0">
                  <c:v>5</c:v>
                </c:pt>
                <c:pt idx="1">
                  <c:v>81</c:v>
                </c:pt>
              </c:numCache>
            </c:numRef>
          </c:val>
          <c:extLst>
            <c:ext xmlns:c16="http://schemas.microsoft.com/office/drawing/2014/chart" uri="{C3380CC4-5D6E-409C-BE32-E72D297353CC}">
              <c16:uniqueId val="{00000001-B170-4615-A87B-FE9D601F7402}"/>
            </c:ext>
          </c:extLst>
        </c:ser>
        <c:dLbls>
          <c:showLegendKey val="0"/>
          <c:showVal val="0"/>
          <c:showCatName val="0"/>
          <c:showSerName val="0"/>
          <c:showPercent val="0"/>
          <c:showBubbleSize val="0"/>
        </c:dLbls>
        <c:gapWidth val="219"/>
        <c:overlap val="-27"/>
        <c:axId val="558939296"/>
        <c:axId val="558926816"/>
      </c:barChart>
      <c:catAx>
        <c:axId val="558939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s-ES"/>
          </a:p>
        </c:txPr>
        <c:crossAx val="558926816"/>
        <c:crosses val="autoZero"/>
        <c:auto val="1"/>
        <c:lblAlgn val="ctr"/>
        <c:lblOffset val="100"/>
        <c:noMultiLvlLbl val="0"/>
      </c:catAx>
      <c:valAx>
        <c:axId val="5589268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ES"/>
          </a:p>
        </c:txPr>
        <c:crossAx val="558939296"/>
        <c:crosses val="autoZero"/>
        <c:crossBetween val="between"/>
      </c:valAx>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c:spPr>
    </c:plotArea>
    <c:legend>
      <c:legendPos val="b"/>
      <c:layout>
        <c:manualLayout>
          <c:xMode val="edge"/>
          <c:yMode val="edge"/>
          <c:x val="8.9429762433803642E-2"/>
          <c:y val="0.13874779602479134"/>
          <c:w val="0.19062013942895237"/>
          <c:h val="5.5516891197642373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ES"/>
        </a:p>
      </c:txPr>
    </c:legend>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Hoja1!$B$1</c:f>
              <c:strCache>
                <c:ptCount val="1"/>
                <c:pt idx="0">
                  <c:v>Universo</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Hoja1!$A$2:$A$4</c:f>
              <c:strCache>
                <c:ptCount val="3"/>
                <c:pt idx="0">
                  <c:v>1° SEMESTRE 2016                                            86%</c:v>
                </c:pt>
                <c:pt idx="1">
                  <c:v>2° SEMESTRE 2016                                                                     100%</c:v>
                </c:pt>
                <c:pt idx="2">
                  <c:v>1° SEMESTRE 2017                                                                    50%</c:v>
                </c:pt>
              </c:strCache>
            </c:strRef>
          </c:cat>
          <c:val>
            <c:numRef>
              <c:f>Hoja1!$B$2:$B$4</c:f>
              <c:numCache>
                <c:formatCode>General</c:formatCode>
                <c:ptCount val="3"/>
                <c:pt idx="0">
                  <c:v>7</c:v>
                </c:pt>
                <c:pt idx="1">
                  <c:v>1</c:v>
                </c:pt>
                <c:pt idx="2">
                  <c:v>10</c:v>
                </c:pt>
              </c:numCache>
            </c:numRef>
          </c:val>
          <c:extLst>
            <c:ext xmlns:c16="http://schemas.microsoft.com/office/drawing/2014/chart" uri="{C3380CC4-5D6E-409C-BE32-E72D297353CC}">
              <c16:uniqueId val="{00000000-8D21-4140-88C8-8FC91A2271E8}"/>
            </c:ext>
          </c:extLst>
        </c:ser>
        <c:ser>
          <c:idx val="1"/>
          <c:order val="1"/>
          <c:tx>
            <c:strRef>
              <c:f>Hoja1!$C$1</c:f>
              <c:strCache>
                <c:ptCount val="1"/>
                <c:pt idx="0">
                  <c:v>Excepción </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Hoja1!$A$2:$A$4</c:f>
              <c:strCache>
                <c:ptCount val="3"/>
                <c:pt idx="0">
                  <c:v>1° SEMESTRE 2016                                            86%</c:v>
                </c:pt>
                <c:pt idx="1">
                  <c:v>2° SEMESTRE 2016                                                                     100%</c:v>
                </c:pt>
                <c:pt idx="2">
                  <c:v>1° SEMESTRE 2017                                                                    50%</c:v>
                </c:pt>
              </c:strCache>
            </c:strRef>
          </c:cat>
          <c:val>
            <c:numRef>
              <c:f>Hoja1!$C$2:$C$4</c:f>
              <c:numCache>
                <c:formatCode>General</c:formatCode>
                <c:ptCount val="3"/>
                <c:pt idx="0">
                  <c:v>6</c:v>
                </c:pt>
                <c:pt idx="1">
                  <c:v>1</c:v>
                </c:pt>
                <c:pt idx="2">
                  <c:v>5</c:v>
                </c:pt>
              </c:numCache>
            </c:numRef>
          </c:val>
          <c:extLst>
            <c:ext xmlns:c16="http://schemas.microsoft.com/office/drawing/2014/chart" uri="{C3380CC4-5D6E-409C-BE32-E72D297353CC}">
              <c16:uniqueId val="{00000003-8D21-4140-88C8-8FC91A2271E8}"/>
            </c:ext>
          </c:extLst>
        </c:ser>
        <c:dLbls>
          <c:showLegendKey val="0"/>
          <c:showVal val="0"/>
          <c:showCatName val="0"/>
          <c:showSerName val="0"/>
          <c:showPercent val="0"/>
          <c:showBubbleSize val="0"/>
        </c:dLbls>
        <c:gapWidth val="219"/>
        <c:overlap val="-27"/>
        <c:axId val="654372704"/>
        <c:axId val="654380608"/>
      </c:barChart>
      <c:catAx>
        <c:axId val="654372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s-ES"/>
          </a:p>
        </c:txPr>
        <c:crossAx val="654380608"/>
        <c:crosses val="autoZero"/>
        <c:auto val="1"/>
        <c:lblAlgn val="ctr"/>
        <c:lblOffset val="100"/>
        <c:noMultiLvlLbl val="0"/>
      </c:catAx>
      <c:valAx>
        <c:axId val="6543806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ES"/>
          </a:p>
        </c:txPr>
        <c:crossAx val="654372704"/>
        <c:crosses val="autoZero"/>
        <c:crossBetween val="between"/>
      </c:valAx>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ES"/>
        </a:p>
      </c:txPr>
    </c:legend>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Hoja1!$B$1</c:f>
              <c:strCache>
                <c:ptCount val="1"/>
                <c:pt idx="0">
                  <c:v>Respuestas extemporáneas </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733-4479-966B-017D6C7804F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733-4479-966B-017D6C7804F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733-4479-966B-017D6C7804F1}"/>
              </c:ext>
            </c:extLst>
          </c:dPt>
          <c:dLbls>
            <c:spPr>
              <a:noFill/>
              <a:ln>
                <a:noFill/>
              </a:ln>
              <a:effectLst/>
            </c:spPr>
            <c:txPr>
              <a:bodyPr rot="0" spcFirstLastPara="1" vertOverflow="ellipsis" vert="horz" wrap="square" anchor="ctr" anchorCtr="1"/>
              <a:lstStyle/>
              <a:p>
                <a:pPr>
                  <a:defRPr sz="1197" b="0" i="0" u="none" strike="noStrike" kern="1200" baseline="0">
                    <a:solidFill>
                      <a:schemeClr val="dk1"/>
                    </a:solidFill>
                    <a:latin typeface="+mn-lt"/>
                    <a:ea typeface="+mn-ea"/>
                    <a:cs typeface="+mn-cs"/>
                  </a:defRPr>
                </a:pPr>
                <a:endParaRPr lang="es-E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Hoja1!$A$2:$A$4</c:f>
              <c:strCache>
                <c:ptCount val="3"/>
                <c:pt idx="0">
                  <c:v>Subdirección Administrativa y Financiera  (56/81)</c:v>
                </c:pt>
                <c:pt idx="1">
                  <c:v>Oficina Asesora Jurídica  (11/81)</c:v>
                </c:pt>
                <c:pt idx="2">
                  <c:v>Subdirección de Regulación (14/81)</c:v>
                </c:pt>
              </c:strCache>
            </c:strRef>
          </c:cat>
          <c:val>
            <c:numRef>
              <c:f>Hoja1!$B$2:$B$4</c:f>
              <c:numCache>
                <c:formatCode>0%</c:formatCode>
                <c:ptCount val="3"/>
                <c:pt idx="0">
                  <c:v>0.69</c:v>
                </c:pt>
                <c:pt idx="1">
                  <c:v>0.14000000000000001</c:v>
                </c:pt>
                <c:pt idx="2">
                  <c:v>0.17</c:v>
                </c:pt>
              </c:numCache>
            </c:numRef>
          </c:val>
          <c:extLst>
            <c:ext xmlns:c16="http://schemas.microsoft.com/office/drawing/2014/chart" uri="{C3380CC4-5D6E-409C-BE32-E72D297353CC}">
              <c16:uniqueId val="{00000000-9A84-4F35-A5B5-216E6A65AA90}"/>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4.4397905122970739E-2"/>
          <c:y val="0.82664247614209518"/>
          <c:w val="0.91120418975405848"/>
          <c:h val="0.15492434413440256"/>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dk1"/>
              </a:solidFill>
              <a:latin typeface="+mn-lt"/>
              <a:ea typeface="+mn-ea"/>
              <a:cs typeface="+mn-cs"/>
            </a:defRPr>
          </a:pPr>
          <a:endParaRPr lang="es-ES"/>
        </a:p>
      </c:txPr>
    </c:legend>
    <c:plotVisOnly val="1"/>
    <c:dispBlanksAs val="gap"/>
    <c:showDLblsOverMax val="0"/>
  </c:chart>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c:spPr>
  <c:txPr>
    <a:bodyPr/>
    <a:lstStyle/>
    <a:p>
      <a:pPr>
        <a:defRPr>
          <a:solidFill>
            <a:schemeClr val="dk1"/>
          </a:solidFill>
          <a:latin typeface="+mn-lt"/>
          <a:ea typeface="+mn-ea"/>
          <a:cs typeface="+mn-cs"/>
        </a:defRPr>
      </a:pPr>
      <a:endParaRPr lang="es-E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6E692F-2934-4E69-9F5B-7BBED5418FE9}"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s-CO"/>
        </a:p>
      </dgm:t>
    </dgm:pt>
    <dgm:pt modelId="{238A173F-6E94-4D9B-9595-A7F3E86755A0}" type="pres">
      <dgm:prSet presAssocID="{E66E692F-2934-4E69-9F5B-7BBED5418FE9}" presName="rootnode" presStyleCnt="0">
        <dgm:presLayoutVars>
          <dgm:chMax/>
          <dgm:chPref/>
          <dgm:dir/>
          <dgm:animLvl val="lvl"/>
        </dgm:presLayoutVars>
      </dgm:prSet>
      <dgm:spPr/>
      <dgm:t>
        <a:bodyPr/>
        <a:lstStyle/>
        <a:p>
          <a:endParaRPr lang="es-CO"/>
        </a:p>
      </dgm:t>
    </dgm:pt>
  </dgm:ptLst>
  <dgm:cxnLst>
    <dgm:cxn modelId="{3A8EE62C-E383-4265-B742-554EEB163890}" type="presOf" srcId="{E66E692F-2934-4E69-9F5B-7BBED5418FE9}" destId="{238A173F-6E94-4D9B-9595-A7F3E86755A0}"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1A6206B-6AC0-4FD5-8C74-4CB47777455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CO"/>
        </a:p>
      </dgm:t>
    </dgm:pt>
    <dgm:pt modelId="{DE24BE00-17B6-4530-BC4E-15938EB7B8A8}">
      <dgm:prSet phldrT="[Texto]" custT="1">
        <dgm:style>
          <a:lnRef idx="1">
            <a:schemeClr val="accent1"/>
          </a:lnRef>
          <a:fillRef idx="2">
            <a:schemeClr val="accent1"/>
          </a:fillRef>
          <a:effectRef idx="1">
            <a:schemeClr val="accent1"/>
          </a:effectRef>
          <a:fontRef idx="minor">
            <a:schemeClr val="dk1"/>
          </a:fontRef>
        </dgm:style>
      </dgm:prSet>
      <dgm:spPr>
        <a:scene3d>
          <a:camera prst="orthographicFront"/>
          <a:lightRig rig="threePt" dir="t"/>
        </a:scene3d>
        <a:sp3d>
          <a:bevelT w="114300" prst="artDeco"/>
          <a:bevelB w="114300" prst="artDeco"/>
        </a:sp3d>
      </dgm:spPr>
      <dgm:t>
        <a:bodyPr/>
        <a:lstStyle/>
        <a:p>
          <a:pPr algn="just"/>
          <a:r>
            <a:rPr lang="es-CO" sz="2000" i="0" dirty="0" smtClean="0">
              <a:solidFill>
                <a:schemeClr val="tx1"/>
              </a:solidFill>
            </a:rPr>
            <a:t>Se evidenció que en el </a:t>
          </a:r>
          <a:r>
            <a:rPr lang="es-CO" sz="2000" i="0" dirty="0" smtClean="0">
              <a:solidFill>
                <a:schemeClr val="tx1"/>
              </a:solidFill>
            </a:rPr>
            <a:t>50</a:t>
          </a:r>
          <a:r>
            <a:rPr lang="es-CO" sz="2000" i="0" dirty="0" smtClean="0">
              <a:solidFill>
                <a:schemeClr val="tx1"/>
              </a:solidFill>
            </a:rPr>
            <a:t>% de los casos verificados en la muestra y que fueron trasladados a otras entidades por competencia </a:t>
          </a:r>
          <a:r>
            <a:rPr lang="es-CO" sz="2000" i="0" dirty="0" smtClean="0">
              <a:solidFill>
                <a:schemeClr val="tx1"/>
              </a:solidFill>
            </a:rPr>
            <a:t>(5 </a:t>
          </a:r>
          <a:r>
            <a:rPr lang="es-CO" sz="2000" i="0" dirty="0" smtClean="0">
              <a:solidFill>
                <a:schemeClr val="tx1"/>
              </a:solidFill>
            </a:rPr>
            <a:t>de 10), se realizaron de manera  extemporánea sin observarse los términos contenidos en el artículo 21 de la Ley 1755 de 2015 que señala lo siguiente: </a:t>
          </a:r>
          <a:r>
            <a:rPr lang="es-MX" sz="2000" baseline="0" dirty="0" smtClean="0">
              <a:solidFill>
                <a:schemeClr val="tx1"/>
              </a:solidFill>
            </a:rPr>
            <a:t>“</a:t>
          </a:r>
          <a:r>
            <a:rPr lang="es-CO" sz="2000" b="1" i="1" dirty="0" smtClean="0">
              <a:solidFill>
                <a:schemeClr val="tx1"/>
              </a:solidFill>
            </a:rPr>
            <a:t>Artículo  21. Funcionario sin competencia. </a:t>
          </a:r>
          <a:r>
            <a:rPr lang="es-CO" sz="2000" i="1" dirty="0" smtClean="0">
              <a:solidFill>
                <a:schemeClr val="tx1"/>
              </a:solidFill>
            </a:rPr>
            <a:t>Si la autoridad a quien se dirige la petición no es la competente, se informará de inmediato al interesado si este actúa verbalmente, o </a:t>
          </a:r>
          <a:r>
            <a:rPr lang="es-CO" sz="2000" i="1" u="sng" dirty="0" smtClean="0">
              <a:solidFill>
                <a:schemeClr val="tx1"/>
              </a:solidFill>
            </a:rPr>
            <a:t>dentro de los cinco (5) días siguientes al de la recepción</a:t>
          </a:r>
          <a:r>
            <a:rPr lang="es-CO" sz="2000" i="1" dirty="0" smtClean="0">
              <a:solidFill>
                <a:schemeClr val="tx1"/>
              </a:solidFill>
            </a:rPr>
            <a:t>, si obró por escrito. </a:t>
          </a:r>
          <a:r>
            <a:rPr lang="es-CO" sz="2000" i="1" u="sng" dirty="0" smtClean="0">
              <a:solidFill>
                <a:schemeClr val="tx1"/>
              </a:solidFill>
            </a:rPr>
            <a:t>Dentro del término señalado remitirá la petición al competente</a:t>
          </a:r>
          <a:r>
            <a:rPr lang="es-CO" sz="2000" i="1" dirty="0" smtClean="0">
              <a:solidFill>
                <a:schemeClr val="tx1"/>
              </a:solidFill>
            </a:rPr>
            <a:t> </a:t>
          </a:r>
          <a:r>
            <a:rPr lang="es-CO" sz="2000" i="1" u="none" dirty="0" smtClean="0">
              <a:solidFill>
                <a:schemeClr val="tx1"/>
              </a:solidFill>
            </a:rPr>
            <a:t>y enviará copia del oficio remisorio al peticionario o en caso de no existir funcionario competente así se lo comunicará. </a:t>
          </a:r>
          <a:r>
            <a:rPr lang="es-CO" sz="2000" i="1" dirty="0" smtClean="0">
              <a:solidFill>
                <a:schemeClr val="tx1"/>
              </a:solidFill>
            </a:rPr>
            <a:t>(…)”. </a:t>
          </a:r>
          <a:r>
            <a:rPr lang="es-CO" sz="2000" i="0" dirty="0" smtClean="0">
              <a:solidFill>
                <a:schemeClr val="tx1"/>
              </a:solidFill>
            </a:rPr>
            <a:t>(subrayas fuera de texto), (ver anexo 1)</a:t>
          </a:r>
          <a:r>
            <a:rPr lang="es-CO" sz="2000" i="1" dirty="0" smtClean="0">
              <a:solidFill>
                <a:schemeClr val="tx1"/>
              </a:solidFill>
            </a:rPr>
            <a:t>.</a:t>
          </a:r>
        </a:p>
        <a:p>
          <a:pPr algn="just"/>
          <a:r>
            <a:rPr lang="es-CO" sz="2000" i="0" dirty="0" smtClean="0">
              <a:solidFill>
                <a:schemeClr val="tx1"/>
              </a:solidFill>
            </a:rPr>
            <a:t>Por lo anterior, es necesario dar cumplimiento a los términos previstos en la ley para los respectivos traslados por competencia a las entidades respectivas, conforme a las recomendaciones formuladas por este despacho en los informes de auditoría del 1°y 2°semestre de 2016.</a:t>
          </a:r>
          <a:endParaRPr lang="es-CO" sz="2000" i="1" dirty="0">
            <a:solidFill>
              <a:schemeClr val="tx1"/>
            </a:solidFill>
          </a:endParaRPr>
        </a:p>
      </dgm:t>
    </dgm:pt>
    <dgm:pt modelId="{63D801B0-4BD1-4E14-B546-355AC8769F8B}" type="parTrans" cxnId="{9821DED8-C8DC-4C6D-A4DB-D3E71DAFE71F}">
      <dgm:prSet/>
      <dgm:spPr/>
      <dgm:t>
        <a:bodyPr/>
        <a:lstStyle/>
        <a:p>
          <a:endParaRPr lang="es-CO"/>
        </a:p>
      </dgm:t>
    </dgm:pt>
    <dgm:pt modelId="{05656E00-56BD-48CE-96B2-4B6F40C19314}" type="sibTrans" cxnId="{9821DED8-C8DC-4C6D-A4DB-D3E71DAFE71F}">
      <dgm:prSet/>
      <dgm:spPr/>
      <dgm:t>
        <a:bodyPr/>
        <a:lstStyle/>
        <a:p>
          <a:endParaRPr lang="es-CO"/>
        </a:p>
      </dgm:t>
    </dgm:pt>
    <dgm:pt modelId="{497E458B-F51F-4CB1-B1CC-4DE335E23EA3}" type="pres">
      <dgm:prSet presAssocID="{21A6206B-6AC0-4FD5-8C74-4CB477774556}" presName="linear" presStyleCnt="0">
        <dgm:presLayoutVars>
          <dgm:animLvl val="lvl"/>
          <dgm:resizeHandles val="exact"/>
        </dgm:presLayoutVars>
      </dgm:prSet>
      <dgm:spPr/>
      <dgm:t>
        <a:bodyPr/>
        <a:lstStyle/>
        <a:p>
          <a:endParaRPr lang="es-CO"/>
        </a:p>
      </dgm:t>
    </dgm:pt>
    <dgm:pt modelId="{71B9CE27-079B-4C90-B9B4-8C518B923002}" type="pres">
      <dgm:prSet presAssocID="{DE24BE00-17B6-4530-BC4E-15938EB7B8A8}" presName="parentText" presStyleLbl="node1" presStyleIdx="0" presStyleCnt="1" custScaleY="878578" custLinFactNeighborX="-446" custLinFactNeighborY="-68601">
        <dgm:presLayoutVars>
          <dgm:chMax val="0"/>
          <dgm:bulletEnabled val="1"/>
        </dgm:presLayoutVars>
      </dgm:prSet>
      <dgm:spPr/>
      <dgm:t>
        <a:bodyPr/>
        <a:lstStyle/>
        <a:p>
          <a:endParaRPr lang="es-CO"/>
        </a:p>
      </dgm:t>
    </dgm:pt>
  </dgm:ptLst>
  <dgm:cxnLst>
    <dgm:cxn modelId="{A654B7B6-F7BD-47B0-B211-E293591AFF88}" type="presOf" srcId="{21A6206B-6AC0-4FD5-8C74-4CB477774556}" destId="{497E458B-F51F-4CB1-B1CC-4DE335E23EA3}" srcOrd="0" destOrd="0" presId="urn:microsoft.com/office/officeart/2005/8/layout/vList2"/>
    <dgm:cxn modelId="{0350B006-42AD-4087-A882-055FEC6BFECF}" type="presOf" srcId="{DE24BE00-17B6-4530-BC4E-15938EB7B8A8}" destId="{71B9CE27-079B-4C90-B9B4-8C518B923002}" srcOrd="0" destOrd="0" presId="urn:microsoft.com/office/officeart/2005/8/layout/vList2"/>
    <dgm:cxn modelId="{9821DED8-C8DC-4C6D-A4DB-D3E71DAFE71F}" srcId="{21A6206B-6AC0-4FD5-8C74-4CB477774556}" destId="{DE24BE00-17B6-4530-BC4E-15938EB7B8A8}" srcOrd="0" destOrd="0" parTransId="{63D801B0-4BD1-4E14-B546-355AC8769F8B}" sibTransId="{05656E00-56BD-48CE-96B2-4B6F40C19314}"/>
    <dgm:cxn modelId="{F45E7143-69E2-461C-8123-DFDB5CE7E1E8}" type="presParOf" srcId="{497E458B-F51F-4CB1-B1CC-4DE335E23EA3}" destId="{71B9CE27-079B-4C90-B9B4-8C518B923002}"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1A6206B-6AC0-4FD5-8C74-4CB47777455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CO"/>
        </a:p>
      </dgm:t>
    </dgm:pt>
    <dgm:pt modelId="{DE24BE00-17B6-4530-BC4E-15938EB7B8A8}">
      <dgm:prSet phldrT="[Texto]" custT="1">
        <dgm:style>
          <a:lnRef idx="1">
            <a:schemeClr val="accent1"/>
          </a:lnRef>
          <a:fillRef idx="2">
            <a:schemeClr val="accent1"/>
          </a:fillRef>
          <a:effectRef idx="1">
            <a:schemeClr val="accent1"/>
          </a:effectRef>
          <a:fontRef idx="minor">
            <a:schemeClr val="dk1"/>
          </a:fontRef>
        </dgm:style>
      </dgm:prSet>
      <dgm:spPr>
        <a:scene3d>
          <a:camera prst="orthographicFront"/>
          <a:lightRig rig="threePt" dir="t"/>
        </a:scene3d>
        <a:sp3d>
          <a:bevelT w="114300" prst="artDeco"/>
          <a:bevelB w="114300" prst="artDeco"/>
        </a:sp3d>
      </dgm:spPr>
      <dgm:t>
        <a:bodyPr/>
        <a:lstStyle/>
        <a:p>
          <a:pPr algn="just"/>
          <a:r>
            <a:rPr lang="es-MX" sz="2000" dirty="0" smtClean="0">
              <a:solidFill>
                <a:schemeClr val="tx1"/>
              </a:solidFill>
            </a:rPr>
            <a:t>En el análisis de las peticiones contestadas extemporáneamente según el reporte del sistema ORFEO, correspondiente al primer semestre del presente año, se evidenció que el </a:t>
          </a:r>
          <a:r>
            <a:rPr lang="es-MX" sz="2000" dirty="0" smtClean="0">
              <a:solidFill>
                <a:schemeClr val="tx1"/>
              </a:solidFill>
            </a:rPr>
            <a:t>15% </a:t>
          </a:r>
          <a:r>
            <a:rPr lang="es-MX" sz="2000" dirty="0" smtClean="0">
              <a:solidFill>
                <a:schemeClr val="tx1"/>
              </a:solidFill>
            </a:rPr>
            <a:t>(</a:t>
          </a:r>
          <a:r>
            <a:rPr lang="es-MX" sz="2000" dirty="0" smtClean="0">
              <a:solidFill>
                <a:schemeClr val="tx1"/>
              </a:solidFill>
            </a:rPr>
            <a:t>81 </a:t>
          </a:r>
          <a:r>
            <a:rPr lang="es-MX" sz="2000" dirty="0" smtClean="0">
              <a:solidFill>
                <a:schemeClr val="tx1"/>
              </a:solidFill>
            </a:rPr>
            <a:t>de </a:t>
          </a:r>
          <a:r>
            <a:rPr lang="es-MX" sz="2000" dirty="0" smtClean="0">
              <a:solidFill>
                <a:schemeClr val="tx1"/>
              </a:solidFill>
            </a:rPr>
            <a:t>533), </a:t>
          </a:r>
          <a:r>
            <a:rPr lang="es-MX" sz="2000" dirty="0" smtClean="0">
              <a:solidFill>
                <a:schemeClr val="tx1"/>
              </a:solidFill>
            </a:rPr>
            <a:t>en efecto, fueron contestadas por fuera de los términos establecidos en el artículo 14 de la </a:t>
          </a:r>
          <a:r>
            <a:rPr lang="es-MX" sz="2000" baseline="0" dirty="0" smtClean="0">
              <a:solidFill>
                <a:schemeClr val="tx1"/>
              </a:solidFill>
            </a:rPr>
            <a:t>Ley 1755 de 2015, en la que establece lo siguiente: </a:t>
          </a:r>
          <a:r>
            <a:rPr lang="es-MX" sz="1900" i="1" dirty="0" smtClean="0">
              <a:solidFill>
                <a:schemeClr val="tx1"/>
              </a:solidFill>
            </a:rPr>
            <a:t>“</a:t>
          </a:r>
          <a:r>
            <a:rPr lang="es-CO" sz="1900" b="1" i="1" dirty="0" smtClean="0">
              <a:solidFill>
                <a:schemeClr val="tx1"/>
              </a:solidFill>
            </a:rPr>
            <a:t>Artículo 14</a:t>
          </a:r>
          <a:r>
            <a:rPr lang="es-CO" sz="1900" i="1" dirty="0" smtClean="0">
              <a:solidFill>
                <a:schemeClr val="tx1"/>
              </a:solidFill>
            </a:rPr>
            <a:t>. Términos para resolver las distintas modalidades de peticiones. Salvo norma legal especial y so pena de sanción disciplinaria, </a:t>
          </a:r>
          <a:r>
            <a:rPr lang="es-CO" sz="1900" i="1" u="sng" dirty="0" smtClean="0">
              <a:solidFill>
                <a:schemeClr val="tx1"/>
              </a:solidFill>
            </a:rPr>
            <a:t>toda petición deberá resolverse dentro de los quince (15) días siguientes a su recepción</a:t>
          </a:r>
          <a:r>
            <a:rPr lang="es-CO" sz="1900" i="1" u="none" dirty="0" smtClean="0">
              <a:solidFill>
                <a:schemeClr val="tx1"/>
              </a:solidFill>
            </a:rPr>
            <a:t>.”</a:t>
          </a:r>
          <a:r>
            <a:rPr lang="es-CO" sz="2000" i="1" u="none" dirty="0" smtClean="0">
              <a:solidFill>
                <a:schemeClr val="tx1"/>
              </a:solidFill>
            </a:rPr>
            <a:t>, </a:t>
          </a:r>
          <a:r>
            <a:rPr lang="es-CO" sz="2000" i="0" u="none" dirty="0" smtClean="0">
              <a:solidFill>
                <a:schemeClr val="tx1"/>
              </a:solidFill>
            </a:rPr>
            <a:t>(</a:t>
          </a:r>
          <a:r>
            <a:rPr lang="es-CO" sz="2000" i="0" dirty="0" smtClean="0">
              <a:solidFill>
                <a:schemeClr val="tx1"/>
              </a:solidFill>
            </a:rPr>
            <a:t>subrayas fuera de texto)  y en el Decreto 707 de 1995 artículo 4° </a:t>
          </a:r>
          <a:r>
            <a:rPr lang="es-CO" sz="1900" i="1" dirty="0" smtClean="0">
              <a:solidFill>
                <a:schemeClr val="tx1"/>
              </a:solidFill>
            </a:rPr>
            <a:t>“Liquidación definitiva (…) procederá en un plazo máximo de sesenta (60) días calendario, contados a partir de la fecha de recibo de los estados financieros (…)”. </a:t>
          </a:r>
          <a:r>
            <a:rPr lang="es-CO" sz="2000" i="0" dirty="0" smtClean="0">
              <a:solidFill>
                <a:schemeClr val="tx1"/>
              </a:solidFill>
            </a:rPr>
            <a:t>(ver anexo </a:t>
          </a:r>
          <a:r>
            <a:rPr lang="es-CO" sz="2000" i="0" dirty="0" smtClean="0">
              <a:solidFill>
                <a:schemeClr val="tx1"/>
              </a:solidFill>
            </a:rPr>
            <a:t>2).</a:t>
          </a:r>
          <a:endParaRPr lang="es-CO" sz="2000" i="0" dirty="0" smtClean="0">
            <a:solidFill>
              <a:schemeClr val="tx1"/>
            </a:solidFill>
          </a:endParaRPr>
        </a:p>
        <a:p>
          <a:pPr algn="just"/>
          <a:r>
            <a:rPr lang="es-CO" sz="2000" i="0" dirty="0" smtClean="0">
              <a:solidFill>
                <a:schemeClr val="tx1"/>
              </a:solidFill>
            </a:rPr>
            <a:t>Por lo anterior, se exhorta a la entidad a dar respuesta dentro de los términos establecidos en la ley, para efectos de evitar riesgos legales en contra de la UAE CRA.</a:t>
          </a:r>
        </a:p>
      </dgm:t>
    </dgm:pt>
    <dgm:pt modelId="{63D801B0-4BD1-4E14-B546-355AC8769F8B}" type="parTrans" cxnId="{9821DED8-C8DC-4C6D-A4DB-D3E71DAFE71F}">
      <dgm:prSet/>
      <dgm:spPr/>
      <dgm:t>
        <a:bodyPr/>
        <a:lstStyle/>
        <a:p>
          <a:endParaRPr lang="es-CO"/>
        </a:p>
      </dgm:t>
    </dgm:pt>
    <dgm:pt modelId="{05656E00-56BD-48CE-96B2-4B6F40C19314}" type="sibTrans" cxnId="{9821DED8-C8DC-4C6D-A4DB-D3E71DAFE71F}">
      <dgm:prSet/>
      <dgm:spPr/>
      <dgm:t>
        <a:bodyPr/>
        <a:lstStyle/>
        <a:p>
          <a:endParaRPr lang="es-CO"/>
        </a:p>
      </dgm:t>
    </dgm:pt>
    <dgm:pt modelId="{497E458B-F51F-4CB1-B1CC-4DE335E23EA3}" type="pres">
      <dgm:prSet presAssocID="{21A6206B-6AC0-4FD5-8C74-4CB477774556}" presName="linear" presStyleCnt="0">
        <dgm:presLayoutVars>
          <dgm:animLvl val="lvl"/>
          <dgm:resizeHandles val="exact"/>
        </dgm:presLayoutVars>
      </dgm:prSet>
      <dgm:spPr/>
      <dgm:t>
        <a:bodyPr/>
        <a:lstStyle/>
        <a:p>
          <a:endParaRPr lang="es-CO"/>
        </a:p>
      </dgm:t>
    </dgm:pt>
    <dgm:pt modelId="{71B9CE27-079B-4C90-B9B4-8C518B923002}" type="pres">
      <dgm:prSet presAssocID="{DE24BE00-17B6-4530-BC4E-15938EB7B8A8}" presName="parentText" presStyleLbl="node1" presStyleIdx="0" presStyleCnt="1" custScaleY="1034027" custLinFactNeighborX="-885" custLinFactNeighborY="-32">
        <dgm:presLayoutVars>
          <dgm:chMax val="0"/>
          <dgm:bulletEnabled val="1"/>
        </dgm:presLayoutVars>
      </dgm:prSet>
      <dgm:spPr/>
      <dgm:t>
        <a:bodyPr/>
        <a:lstStyle/>
        <a:p>
          <a:endParaRPr lang="es-CO"/>
        </a:p>
      </dgm:t>
    </dgm:pt>
  </dgm:ptLst>
  <dgm:cxnLst>
    <dgm:cxn modelId="{ECA969BA-BEFE-4D6A-97A8-07F84DD2BFCB}" type="presOf" srcId="{DE24BE00-17B6-4530-BC4E-15938EB7B8A8}" destId="{71B9CE27-079B-4C90-B9B4-8C518B923002}" srcOrd="0" destOrd="0" presId="urn:microsoft.com/office/officeart/2005/8/layout/vList2"/>
    <dgm:cxn modelId="{7495A349-8964-4D61-8D45-43B12D13A617}" type="presOf" srcId="{21A6206B-6AC0-4FD5-8C74-4CB477774556}" destId="{497E458B-F51F-4CB1-B1CC-4DE335E23EA3}" srcOrd="0" destOrd="0" presId="urn:microsoft.com/office/officeart/2005/8/layout/vList2"/>
    <dgm:cxn modelId="{9821DED8-C8DC-4C6D-A4DB-D3E71DAFE71F}" srcId="{21A6206B-6AC0-4FD5-8C74-4CB477774556}" destId="{DE24BE00-17B6-4530-BC4E-15938EB7B8A8}" srcOrd="0" destOrd="0" parTransId="{63D801B0-4BD1-4E14-B546-355AC8769F8B}" sibTransId="{05656E00-56BD-48CE-96B2-4B6F40C19314}"/>
    <dgm:cxn modelId="{92936591-F0BC-4BC9-AD0B-9B8B14C14E66}" type="presParOf" srcId="{497E458B-F51F-4CB1-B1CC-4DE335E23EA3}" destId="{71B9CE27-079B-4C90-B9B4-8C518B92300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1A6206B-6AC0-4FD5-8C74-4CB47777455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CO"/>
        </a:p>
      </dgm:t>
    </dgm:pt>
    <dgm:pt modelId="{DE24BE00-17B6-4530-BC4E-15938EB7B8A8}">
      <dgm:prSet phldrT="[Texto]" custT="1">
        <dgm:style>
          <a:lnRef idx="1">
            <a:schemeClr val="accent1"/>
          </a:lnRef>
          <a:fillRef idx="2">
            <a:schemeClr val="accent1"/>
          </a:fillRef>
          <a:effectRef idx="1">
            <a:schemeClr val="accent1"/>
          </a:effectRef>
          <a:fontRef idx="minor">
            <a:schemeClr val="dk1"/>
          </a:fontRef>
        </dgm:style>
      </dgm:prSet>
      <dgm:spPr>
        <a:scene3d>
          <a:camera prst="orthographicFront"/>
          <a:lightRig rig="threePt" dir="t"/>
        </a:scene3d>
        <a:sp3d>
          <a:bevelT w="114300" prst="artDeco"/>
          <a:bevelB w="114300" prst="artDeco"/>
        </a:sp3d>
      </dgm:spPr>
      <dgm:t>
        <a:bodyPr/>
        <a:lstStyle/>
        <a:p>
          <a:pPr algn="just"/>
          <a:r>
            <a:rPr lang="es-MX" sz="1900" i="0" dirty="0" smtClean="0">
              <a:solidFill>
                <a:schemeClr val="tx1"/>
              </a:solidFill>
              <a:latin typeface="+mn-lt"/>
              <a:cs typeface="Arial" panose="020B0604020202020204" pitchFamily="34" charset="0"/>
            </a:rPr>
            <a:t>La entidad cuenta con un espacio en su página web en el que sus usuarios pueden acceder a los diferentes tipos de solicitudes, de conformidad a lo establecido en el inciso primero del artículo 76 de la Ley 1474 de 2011 (petición, queja, reclamo y denuncia). Sin embargo y en opinión de este despacho es conveniente dotar de un espacio independiente al ya existente, en el que se dé tratamiento diferenciado a las denuncias de corrupción en contra de los servidores públicos de la CRA, como lo señala </a:t>
          </a:r>
          <a:r>
            <a:rPr lang="es-MX" sz="1900" i="0" baseline="0" dirty="0" smtClean="0">
              <a:solidFill>
                <a:schemeClr val="tx1"/>
              </a:solidFill>
              <a:latin typeface="+mn-lt"/>
              <a:cs typeface="Arial" panose="020B0604020202020204" pitchFamily="34" charset="0"/>
            </a:rPr>
            <a:t>en su inciso tercero artículo 76 </a:t>
          </a:r>
          <a:r>
            <a:rPr lang="es-MX" sz="1900" i="0" dirty="0" smtClean="0">
              <a:solidFill>
                <a:schemeClr val="tx1"/>
              </a:solidFill>
              <a:latin typeface="+mn-lt"/>
              <a:cs typeface="Arial" panose="020B0604020202020204" pitchFamily="34" charset="0"/>
            </a:rPr>
            <a:t>la Ley </a:t>
          </a:r>
          <a:r>
            <a:rPr lang="es-MX" sz="1900" i="0" baseline="0" dirty="0" smtClean="0">
              <a:solidFill>
                <a:schemeClr val="tx1"/>
              </a:solidFill>
              <a:latin typeface="+mn-lt"/>
              <a:cs typeface="Arial" panose="020B0604020202020204" pitchFamily="34" charset="0"/>
            </a:rPr>
            <a:t>1474 de 2011,</a:t>
          </a:r>
          <a:r>
            <a:rPr lang="es-MX" sz="2000" i="0" baseline="0" dirty="0" smtClean="0">
              <a:solidFill>
                <a:schemeClr val="tx1"/>
              </a:solidFill>
              <a:latin typeface="+mn-lt"/>
              <a:cs typeface="Arial" panose="020B0604020202020204" pitchFamily="34" charset="0"/>
            </a:rPr>
            <a:t> </a:t>
          </a:r>
          <a:r>
            <a:rPr lang="es-CO" sz="1900" i="1" dirty="0" smtClean="0">
              <a:solidFill>
                <a:schemeClr val="tx1"/>
              </a:solidFill>
              <a:latin typeface="+mn-lt"/>
              <a:cs typeface="Arial" panose="020B0604020202020204" pitchFamily="34" charset="0"/>
            </a:rPr>
            <a:t>“Todas las entidades públicas deberán contar con un espacio en su página web principal para que los ciudadanos presenten quejas y denuncias de los actos de corrupción realizados por funcionarios de la entidad, (…)”</a:t>
          </a:r>
          <a:r>
            <a:rPr lang="es-CO" sz="1900" i="0" dirty="0" smtClean="0">
              <a:solidFill>
                <a:schemeClr val="tx1"/>
              </a:solidFill>
              <a:latin typeface="+mn-lt"/>
              <a:cs typeface="Arial" panose="020B0604020202020204" pitchFamily="34" charset="0"/>
            </a:rPr>
            <a:t>.</a:t>
          </a:r>
        </a:p>
        <a:p>
          <a:pPr algn="just"/>
          <a:r>
            <a:rPr lang="es-MX" sz="1900" dirty="0" smtClean="0">
              <a:solidFill>
                <a:schemeClr val="tx1"/>
              </a:solidFill>
              <a:latin typeface="+mn-lt"/>
              <a:cs typeface="Arial" panose="020B0604020202020204" pitchFamily="34" charset="0"/>
            </a:rPr>
            <a:t>Por lo anterior, se reitera la conveniencia de crear una pestaña u otra opción de fácil acceso para los ciudadanos, que les permita denunciar ante la entidad los presuntos actos de corrupción de los cuales tengan conocimiento, así como implementar un procedimiento diferenciado para su atención, </a:t>
          </a:r>
          <a:r>
            <a:rPr lang="es-CO" sz="1900" i="0" dirty="0" smtClean="0">
              <a:solidFill>
                <a:schemeClr val="tx1"/>
              </a:solidFill>
            </a:rPr>
            <a:t>conforme a la recomendación formulada por este despacho los informes de auditoría del 2º  semestre de 2015, 1º y 2º  semestre de 2016. </a:t>
          </a:r>
          <a:endParaRPr lang="es-CO" sz="1900" dirty="0" smtClean="0">
            <a:solidFill>
              <a:schemeClr val="tx1"/>
            </a:solidFill>
            <a:latin typeface="+mn-lt"/>
            <a:cs typeface="Arial" panose="020B0604020202020204" pitchFamily="34" charset="0"/>
          </a:endParaRPr>
        </a:p>
      </dgm:t>
    </dgm:pt>
    <dgm:pt modelId="{63D801B0-4BD1-4E14-B546-355AC8769F8B}" type="parTrans" cxnId="{9821DED8-C8DC-4C6D-A4DB-D3E71DAFE71F}">
      <dgm:prSet/>
      <dgm:spPr/>
      <dgm:t>
        <a:bodyPr/>
        <a:lstStyle/>
        <a:p>
          <a:endParaRPr lang="es-CO"/>
        </a:p>
      </dgm:t>
    </dgm:pt>
    <dgm:pt modelId="{05656E00-56BD-48CE-96B2-4B6F40C19314}" type="sibTrans" cxnId="{9821DED8-C8DC-4C6D-A4DB-D3E71DAFE71F}">
      <dgm:prSet/>
      <dgm:spPr/>
      <dgm:t>
        <a:bodyPr/>
        <a:lstStyle/>
        <a:p>
          <a:endParaRPr lang="es-CO"/>
        </a:p>
      </dgm:t>
    </dgm:pt>
    <dgm:pt modelId="{497E458B-F51F-4CB1-B1CC-4DE335E23EA3}" type="pres">
      <dgm:prSet presAssocID="{21A6206B-6AC0-4FD5-8C74-4CB477774556}" presName="linear" presStyleCnt="0">
        <dgm:presLayoutVars>
          <dgm:animLvl val="lvl"/>
          <dgm:resizeHandles val="exact"/>
        </dgm:presLayoutVars>
      </dgm:prSet>
      <dgm:spPr/>
      <dgm:t>
        <a:bodyPr/>
        <a:lstStyle/>
        <a:p>
          <a:endParaRPr lang="es-CO"/>
        </a:p>
      </dgm:t>
    </dgm:pt>
    <dgm:pt modelId="{71B9CE27-079B-4C90-B9B4-8C518B923002}" type="pres">
      <dgm:prSet presAssocID="{DE24BE00-17B6-4530-BC4E-15938EB7B8A8}" presName="parentText" presStyleLbl="node1" presStyleIdx="0" presStyleCnt="1" custAng="0" custScaleX="100000" custScaleY="959899" custLinFactY="-83822" custLinFactNeighborX="-3430" custLinFactNeighborY="-100000">
        <dgm:presLayoutVars>
          <dgm:chMax val="0"/>
          <dgm:bulletEnabled val="1"/>
        </dgm:presLayoutVars>
      </dgm:prSet>
      <dgm:spPr/>
      <dgm:t>
        <a:bodyPr/>
        <a:lstStyle/>
        <a:p>
          <a:endParaRPr lang="es-CO"/>
        </a:p>
      </dgm:t>
    </dgm:pt>
  </dgm:ptLst>
  <dgm:cxnLst>
    <dgm:cxn modelId="{34CCFB7F-0EA6-41CE-9CA9-B209B94C2B69}" type="presOf" srcId="{21A6206B-6AC0-4FD5-8C74-4CB477774556}" destId="{497E458B-F51F-4CB1-B1CC-4DE335E23EA3}" srcOrd="0" destOrd="0" presId="urn:microsoft.com/office/officeart/2005/8/layout/vList2"/>
    <dgm:cxn modelId="{03A3CFC0-48C6-4320-9D73-7245105ABBA4}" type="presOf" srcId="{DE24BE00-17B6-4530-BC4E-15938EB7B8A8}" destId="{71B9CE27-079B-4C90-B9B4-8C518B923002}" srcOrd="0" destOrd="0" presId="urn:microsoft.com/office/officeart/2005/8/layout/vList2"/>
    <dgm:cxn modelId="{9821DED8-C8DC-4C6D-A4DB-D3E71DAFE71F}" srcId="{21A6206B-6AC0-4FD5-8C74-4CB477774556}" destId="{DE24BE00-17B6-4530-BC4E-15938EB7B8A8}" srcOrd="0" destOrd="0" parTransId="{63D801B0-4BD1-4E14-B546-355AC8769F8B}" sibTransId="{05656E00-56BD-48CE-96B2-4B6F40C19314}"/>
    <dgm:cxn modelId="{8867F481-F73D-41D5-B5E2-F6B7E3159DE6}" type="presParOf" srcId="{497E458B-F51F-4CB1-B1CC-4DE335E23EA3}" destId="{71B9CE27-079B-4C90-B9B4-8C518B92300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1A6206B-6AC0-4FD5-8C74-4CB47777455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CO"/>
        </a:p>
      </dgm:t>
    </dgm:pt>
    <dgm:pt modelId="{DE24BE00-17B6-4530-BC4E-15938EB7B8A8}">
      <dgm:prSet phldrT="[Texto]" custT="1">
        <dgm:style>
          <a:lnRef idx="1">
            <a:schemeClr val="accent1"/>
          </a:lnRef>
          <a:fillRef idx="2">
            <a:schemeClr val="accent1"/>
          </a:fillRef>
          <a:effectRef idx="1">
            <a:schemeClr val="accent1"/>
          </a:effectRef>
          <a:fontRef idx="minor">
            <a:schemeClr val="dk1"/>
          </a:fontRef>
        </dgm:style>
      </dgm:prSet>
      <dgm:spPr>
        <a:scene3d>
          <a:camera prst="orthographicFront"/>
          <a:lightRig rig="threePt" dir="t"/>
        </a:scene3d>
        <a:sp3d>
          <a:bevelT w="114300" prst="artDeco"/>
          <a:bevelB w="114300" prst="artDeco"/>
        </a:sp3d>
      </dgm:spPr>
      <dgm:t>
        <a:bodyPr/>
        <a:lstStyle/>
        <a:p>
          <a:pPr algn="just"/>
          <a:r>
            <a:rPr lang="es-MX" sz="2000" i="0" dirty="0" smtClean="0">
              <a:solidFill>
                <a:schemeClr val="tx1"/>
              </a:solidFill>
            </a:rPr>
            <a:t>La Ley 1437 de 2011 en su artículo 7 numeral 5</a:t>
          </a:r>
          <a:r>
            <a:rPr lang="es-MX" sz="2000" i="0" baseline="0" dirty="0" smtClean="0">
              <a:solidFill>
                <a:schemeClr val="tx1"/>
              </a:solidFill>
            </a:rPr>
            <a:t>, señala que se debe </a:t>
          </a:r>
          <a:r>
            <a:rPr kumimoji="0" lang="es-CO" sz="2000" b="0" i="1" u="none" strike="noStrike" cap="none" spc="0" normalizeH="0" baseline="0" dirty="0" smtClean="0">
              <a:ln>
                <a:noFill/>
              </a:ln>
              <a:solidFill>
                <a:sysClr val="windowText" lastClr="000000"/>
              </a:solidFill>
              <a:effectLst/>
              <a:uLnTx/>
              <a:uFillTx/>
              <a:latin typeface="+mn-lt"/>
              <a:ea typeface="+mn-ea"/>
              <a:cs typeface="+mn-cs"/>
            </a:rPr>
            <a:t>“</a:t>
          </a:r>
          <a:r>
            <a:rPr lang="es-CO" sz="2000" i="1" dirty="0" smtClean="0">
              <a:solidFill>
                <a:schemeClr val="tx1"/>
              </a:solidFill>
            </a:rPr>
            <a:t>Expedir, hacer visible y actualizar anualmente una carta de trato digno al usuario donde la respectiva autoridad especifique todos los derechos de los usuarios y los medios puestos a su disposición para garantizarlos efectivamente”, </a:t>
          </a:r>
          <a:r>
            <a:rPr lang="es-CO" sz="2000" i="0" dirty="0" smtClean="0">
              <a:solidFill>
                <a:schemeClr val="tx1"/>
              </a:solidFill>
            </a:rPr>
            <a:t>subrayado fuera de texto. </a:t>
          </a:r>
        </a:p>
        <a:p>
          <a:pPr algn="just"/>
          <a:r>
            <a:rPr lang="es-CO" sz="2000" dirty="0" smtClean="0">
              <a:solidFill>
                <a:schemeClr val="tx1"/>
              </a:solidFill>
            </a:rPr>
            <a:t>Una vez verificada la disposición normativa en la pagina web de la entidad, se encontró que l</a:t>
          </a:r>
          <a:r>
            <a:rPr lang="es-CO" sz="2000" baseline="0" dirty="0" smtClean="0"/>
            <a:t>a carta de trato digno al usuario de la CRA, está ubicada en la ventana de la página web de la CRA denominada “</a:t>
          </a:r>
          <a:r>
            <a:rPr lang="es-CO" sz="2000" b="1" baseline="0" dirty="0" smtClean="0"/>
            <a:t>Nuestra Gestión</a:t>
          </a:r>
          <a:r>
            <a:rPr lang="es-CO" sz="2000" baseline="0" dirty="0" smtClean="0"/>
            <a:t>”, en el ítem de “</a:t>
          </a:r>
          <a:r>
            <a:rPr lang="es-CO" sz="2000" b="1" i="1" baseline="0" dirty="0" smtClean="0"/>
            <a:t>Políticas y Manuales</a:t>
          </a:r>
          <a:r>
            <a:rPr lang="es-CO" sz="2000" baseline="0" dirty="0" smtClean="0"/>
            <a:t>”, por lo que se reitera sea ubicada en un lugar de fácil acceso para todos los usuarios en el menú de “Atención a la Ciudadanía” de la página web de la CRA, </a:t>
          </a:r>
          <a:r>
            <a:rPr lang="es-CO" sz="2000" i="0" dirty="0" smtClean="0">
              <a:solidFill>
                <a:schemeClr val="tx1"/>
              </a:solidFill>
            </a:rPr>
            <a:t>conforme a la recomendación formulada por este despacho en los informes de auditoría del 2º semestre de 2015, 1º y 2º semestre de 2016.</a:t>
          </a:r>
          <a:endParaRPr lang="es-CO" sz="2000" i="0" dirty="0">
            <a:solidFill>
              <a:srgbClr val="FF0000"/>
            </a:solidFill>
          </a:endParaRPr>
        </a:p>
      </dgm:t>
    </dgm:pt>
    <dgm:pt modelId="{63D801B0-4BD1-4E14-B546-355AC8769F8B}" type="parTrans" cxnId="{9821DED8-C8DC-4C6D-A4DB-D3E71DAFE71F}">
      <dgm:prSet/>
      <dgm:spPr/>
      <dgm:t>
        <a:bodyPr/>
        <a:lstStyle/>
        <a:p>
          <a:endParaRPr lang="es-CO"/>
        </a:p>
      </dgm:t>
    </dgm:pt>
    <dgm:pt modelId="{05656E00-56BD-48CE-96B2-4B6F40C19314}" type="sibTrans" cxnId="{9821DED8-C8DC-4C6D-A4DB-D3E71DAFE71F}">
      <dgm:prSet/>
      <dgm:spPr/>
      <dgm:t>
        <a:bodyPr/>
        <a:lstStyle/>
        <a:p>
          <a:endParaRPr lang="es-CO"/>
        </a:p>
      </dgm:t>
    </dgm:pt>
    <dgm:pt modelId="{497E458B-F51F-4CB1-B1CC-4DE335E23EA3}" type="pres">
      <dgm:prSet presAssocID="{21A6206B-6AC0-4FD5-8C74-4CB477774556}" presName="linear" presStyleCnt="0">
        <dgm:presLayoutVars>
          <dgm:animLvl val="lvl"/>
          <dgm:resizeHandles val="exact"/>
        </dgm:presLayoutVars>
      </dgm:prSet>
      <dgm:spPr/>
      <dgm:t>
        <a:bodyPr/>
        <a:lstStyle/>
        <a:p>
          <a:endParaRPr lang="es-CO"/>
        </a:p>
      </dgm:t>
    </dgm:pt>
    <dgm:pt modelId="{71B9CE27-079B-4C90-B9B4-8C518B923002}" type="pres">
      <dgm:prSet presAssocID="{DE24BE00-17B6-4530-BC4E-15938EB7B8A8}" presName="parentText" presStyleLbl="node1" presStyleIdx="0" presStyleCnt="1" custScaleX="102547" custScaleY="1064350" custLinFactNeighborX="98" custLinFactNeighborY="-5585">
        <dgm:presLayoutVars>
          <dgm:chMax val="0"/>
          <dgm:bulletEnabled val="1"/>
        </dgm:presLayoutVars>
      </dgm:prSet>
      <dgm:spPr/>
      <dgm:t>
        <a:bodyPr/>
        <a:lstStyle/>
        <a:p>
          <a:endParaRPr lang="es-CO"/>
        </a:p>
      </dgm:t>
    </dgm:pt>
  </dgm:ptLst>
  <dgm:cxnLst>
    <dgm:cxn modelId="{03C80AD8-66ED-4AB4-8613-ED0215C07DAA}" type="presOf" srcId="{21A6206B-6AC0-4FD5-8C74-4CB477774556}" destId="{497E458B-F51F-4CB1-B1CC-4DE335E23EA3}" srcOrd="0" destOrd="0" presId="urn:microsoft.com/office/officeart/2005/8/layout/vList2"/>
    <dgm:cxn modelId="{96D1FE94-E1C3-46E3-A03B-71C5FF5E1B97}" type="presOf" srcId="{DE24BE00-17B6-4530-BC4E-15938EB7B8A8}" destId="{71B9CE27-079B-4C90-B9B4-8C518B923002}" srcOrd="0" destOrd="0" presId="urn:microsoft.com/office/officeart/2005/8/layout/vList2"/>
    <dgm:cxn modelId="{9821DED8-C8DC-4C6D-A4DB-D3E71DAFE71F}" srcId="{21A6206B-6AC0-4FD5-8C74-4CB477774556}" destId="{DE24BE00-17B6-4530-BC4E-15938EB7B8A8}" srcOrd="0" destOrd="0" parTransId="{63D801B0-4BD1-4E14-B546-355AC8769F8B}" sibTransId="{05656E00-56BD-48CE-96B2-4B6F40C19314}"/>
    <dgm:cxn modelId="{BAFE6DCF-0D1B-4B3E-87FB-D8ED904BF1C2}" type="presParOf" srcId="{497E458B-F51F-4CB1-B1CC-4DE335E23EA3}" destId="{71B9CE27-079B-4C90-B9B4-8C518B92300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B9CE27-079B-4C90-B9B4-8C518B923002}">
      <dsp:nvSpPr>
        <dsp:cNvPr id="0" name=""/>
        <dsp:cNvSpPr/>
      </dsp:nvSpPr>
      <dsp:spPr>
        <a:xfrm>
          <a:off x="0" y="0"/>
          <a:ext cx="8280920" cy="4514088"/>
        </a:xfrm>
        <a:prstGeom prst="round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a:scene3d>
          <a:camera prst="orthographicFront"/>
          <a:lightRig rig="threePt" dir="t"/>
        </a:scene3d>
        <a:sp3d>
          <a:bevelT w="114300" prst="artDeco"/>
          <a:bevelB w="114300" prst="artDeco"/>
        </a:sp3d>
      </dsp:spPr>
      <dsp:style>
        <a:lnRef idx="1">
          <a:schemeClr val="accent1"/>
        </a:lnRef>
        <a:fillRef idx="2">
          <a:schemeClr val="accent1"/>
        </a:fillRef>
        <a:effectRef idx="1">
          <a:schemeClr val="accent1"/>
        </a:effectRef>
        <a:fontRef idx="minor">
          <a:schemeClr val="dk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es-CO" sz="2000" i="0" kern="1200" dirty="0" smtClean="0">
              <a:solidFill>
                <a:schemeClr val="tx1"/>
              </a:solidFill>
            </a:rPr>
            <a:t>Se evidenció que en el </a:t>
          </a:r>
          <a:r>
            <a:rPr lang="es-CO" sz="2000" i="0" kern="1200" dirty="0" smtClean="0">
              <a:solidFill>
                <a:schemeClr val="tx1"/>
              </a:solidFill>
            </a:rPr>
            <a:t>50</a:t>
          </a:r>
          <a:r>
            <a:rPr lang="es-CO" sz="2000" i="0" kern="1200" dirty="0" smtClean="0">
              <a:solidFill>
                <a:schemeClr val="tx1"/>
              </a:solidFill>
            </a:rPr>
            <a:t>% de los casos verificados en la muestra y que fueron trasladados a otras entidades por competencia </a:t>
          </a:r>
          <a:r>
            <a:rPr lang="es-CO" sz="2000" i="0" kern="1200" dirty="0" smtClean="0">
              <a:solidFill>
                <a:schemeClr val="tx1"/>
              </a:solidFill>
            </a:rPr>
            <a:t>(5 </a:t>
          </a:r>
          <a:r>
            <a:rPr lang="es-CO" sz="2000" i="0" kern="1200" dirty="0" smtClean="0">
              <a:solidFill>
                <a:schemeClr val="tx1"/>
              </a:solidFill>
            </a:rPr>
            <a:t>de 10), se realizaron de manera  extemporánea sin observarse los términos contenidos en el artículo 21 de la Ley 1755 de 2015 que señala lo siguiente: </a:t>
          </a:r>
          <a:r>
            <a:rPr lang="es-MX" sz="2000" kern="1200" baseline="0" dirty="0" smtClean="0">
              <a:solidFill>
                <a:schemeClr val="tx1"/>
              </a:solidFill>
            </a:rPr>
            <a:t>“</a:t>
          </a:r>
          <a:r>
            <a:rPr lang="es-CO" sz="2000" b="1" i="1" kern="1200" dirty="0" smtClean="0">
              <a:solidFill>
                <a:schemeClr val="tx1"/>
              </a:solidFill>
            </a:rPr>
            <a:t>Artículo  21. Funcionario sin competencia. </a:t>
          </a:r>
          <a:r>
            <a:rPr lang="es-CO" sz="2000" i="1" kern="1200" dirty="0" smtClean="0">
              <a:solidFill>
                <a:schemeClr val="tx1"/>
              </a:solidFill>
            </a:rPr>
            <a:t>Si la autoridad a quien se dirige la petición no es la competente, se informará de inmediato al interesado si este actúa verbalmente, o </a:t>
          </a:r>
          <a:r>
            <a:rPr lang="es-CO" sz="2000" i="1" u="sng" kern="1200" dirty="0" smtClean="0">
              <a:solidFill>
                <a:schemeClr val="tx1"/>
              </a:solidFill>
            </a:rPr>
            <a:t>dentro de los cinco (5) días siguientes al de la recepción</a:t>
          </a:r>
          <a:r>
            <a:rPr lang="es-CO" sz="2000" i="1" kern="1200" dirty="0" smtClean="0">
              <a:solidFill>
                <a:schemeClr val="tx1"/>
              </a:solidFill>
            </a:rPr>
            <a:t>, si obró por escrito. </a:t>
          </a:r>
          <a:r>
            <a:rPr lang="es-CO" sz="2000" i="1" u="sng" kern="1200" dirty="0" smtClean="0">
              <a:solidFill>
                <a:schemeClr val="tx1"/>
              </a:solidFill>
            </a:rPr>
            <a:t>Dentro del término señalado remitirá la petición al competente</a:t>
          </a:r>
          <a:r>
            <a:rPr lang="es-CO" sz="2000" i="1" kern="1200" dirty="0" smtClean="0">
              <a:solidFill>
                <a:schemeClr val="tx1"/>
              </a:solidFill>
            </a:rPr>
            <a:t> </a:t>
          </a:r>
          <a:r>
            <a:rPr lang="es-CO" sz="2000" i="1" u="none" kern="1200" dirty="0" smtClean="0">
              <a:solidFill>
                <a:schemeClr val="tx1"/>
              </a:solidFill>
            </a:rPr>
            <a:t>y enviará copia del oficio remisorio al peticionario o en caso de no existir funcionario competente así se lo comunicará. </a:t>
          </a:r>
          <a:r>
            <a:rPr lang="es-CO" sz="2000" i="1" kern="1200" dirty="0" smtClean="0">
              <a:solidFill>
                <a:schemeClr val="tx1"/>
              </a:solidFill>
            </a:rPr>
            <a:t>(…)”. </a:t>
          </a:r>
          <a:r>
            <a:rPr lang="es-CO" sz="2000" i="0" kern="1200" dirty="0" smtClean="0">
              <a:solidFill>
                <a:schemeClr val="tx1"/>
              </a:solidFill>
            </a:rPr>
            <a:t>(subrayas fuera de texto), (ver anexo 1)</a:t>
          </a:r>
          <a:r>
            <a:rPr lang="es-CO" sz="2000" i="1" kern="1200" dirty="0" smtClean="0">
              <a:solidFill>
                <a:schemeClr val="tx1"/>
              </a:solidFill>
            </a:rPr>
            <a:t>.</a:t>
          </a:r>
        </a:p>
        <a:p>
          <a:pPr lvl="0" algn="just" defTabSz="889000">
            <a:lnSpc>
              <a:spcPct val="90000"/>
            </a:lnSpc>
            <a:spcBef>
              <a:spcPct val="0"/>
            </a:spcBef>
            <a:spcAft>
              <a:spcPct val="35000"/>
            </a:spcAft>
          </a:pPr>
          <a:r>
            <a:rPr lang="es-CO" sz="2000" i="0" kern="1200" dirty="0" smtClean="0">
              <a:solidFill>
                <a:schemeClr val="tx1"/>
              </a:solidFill>
            </a:rPr>
            <a:t>Por lo anterior, es necesario dar cumplimiento a los términos previstos en la ley para los respectivos traslados por competencia a las entidades respectivas, conforme a las recomendaciones formuladas por este despacho en los informes de auditoría del 1°y 2°semestre de 2016.</a:t>
          </a:r>
          <a:endParaRPr lang="es-CO" sz="2000" i="1" kern="1200" dirty="0">
            <a:solidFill>
              <a:schemeClr val="tx1"/>
            </a:solidFill>
          </a:endParaRPr>
        </a:p>
      </dsp:txBody>
      <dsp:txXfrm>
        <a:off x="220360" y="220360"/>
        <a:ext cx="7840200" cy="40733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B9CE27-079B-4C90-B9B4-8C518B923002}">
      <dsp:nvSpPr>
        <dsp:cNvPr id="0" name=""/>
        <dsp:cNvSpPr/>
      </dsp:nvSpPr>
      <dsp:spPr>
        <a:xfrm>
          <a:off x="0" y="1844"/>
          <a:ext cx="8136904" cy="4028510"/>
        </a:xfrm>
        <a:prstGeom prst="round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a:scene3d>
          <a:camera prst="orthographicFront"/>
          <a:lightRig rig="threePt" dir="t"/>
        </a:scene3d>
        <a:sp3d>
          <a:bevelT w="114300" prst="artDeco"/>
          <a:bevelB w="114300" prst="artDeco"/>
        </a:sp3d>
      </dsp:spPr>
      <dsp:style>
        <a:lnRef idx="1">
          <a:schemeClr val="accent1"/>
        </a:lnRef>
        <a:fillRef idx="2">
          <a:schemeClr val="accent1"/>
        </a:fillRef>
        <a:effectRef idx="1">
          <a:schemeClr val="accent1"/>
        </a:effectRef>
        <a:fontRef idx="minor">
          <a:schemeClr val="dk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es-MX" sz="2000" kern="1200" dirty="0" smtClean="0">
              <a:solidFill>
                <a:schemeClr val="tx1"/>
              </a:solidFill>
            </a:rPr>
            <a:t>En el análisis de las peticiones contestadas extemporáneamente según el reporte del sistema ORFEO, correspondiente al primer semestre del presente año, se evidenció que el </a:t>
          </a:r>
          <a:r>
            <a:rPr lang="es-MX" sz="2000" kern="1200" dirty="0" smtClean="0">
              <a:solidFill>
                <a:schemeClr val="tx1"/>
              </a:solidFill>
            </a:rPr>
            <a:t>15% </a:t>
          </a:r>
          <a:r>
            <a:rPr lang="es-MX" sz="2000" kern="1200" dirty="0" smtClean="0">
              <a:solidFill>
                <a:schemeClr val="tx1"/>
              </a:solidFill>
            </a:rPr>
            <a:t>(</a:t>
          </a:r>
          <a:r>
            <a:rPr lang="es-MX" sz="2000" kern="1200" dirty="0" smtClean="0">
              <a:solidFill>
                <a:schemeClr val="tx1"/>
              </a:solidFill>
            </a:rPr>
            <a:t>81 </a:t>
          </a:r>
          <a:r>
            <a:rPr lang="es-MX" sz="2000" kern="1200" dirty="0" smtClean="0">
              <a:solidFill>
                <a:schemeClr val="tx1"/>
              </a:solidFill>
            </a:rPr>
            <a:t>de </a:t>
          </a:r>
          <a:r>
            <a:rPr lang="es-MX" sz="2000" kern="1200" dirty="0" smtClean="0">
              <a:solidFill>
                <a:schemeClr val="tx1"/>
              </a:solidFill>
            </a:rPr>
            <a:t>533), </a:t>
          </a:r>
          <a:r>
            <a:rPr lang="es-MX" sz="2000" kern="1200" dirty="0" smtClean="0">
              <a:solidFill>
                <a:schemeClr val="tx1"/>
              </a:solidFill>
            </a:rPr>
            <a:t>en efecto, fueron contestadas por fuera de los términos establecidos en el artículo 14 de la </a:t>
          </a:r>
          <a:r>
            <a:rPr lang="es-MX" sz="2000" kern="1200" baseline="0" dirty="0" smtClean="0">
              <a:solidFill>
                <a:schemeClr val="tx1"/>
              </a:solidFill>
            </a:rPr>
            <a:t>Ley 1755 de 2015, en la que establece lo siguiente: </a:t>
          </a:r>
          <a:r>
            <a:rPr lang="es-MX" sz="1900" i="1" kern="1200" dirty="0" smtClean="0">
              <a:solidFill>
                <a:schemeClr val="tx1"/>
              </a:solidFill>
            </a:rPr>
            <a:t>“</a:t>
          </a:r>
          <a:r>
            <a:rPr lang="es-CO" sz="1900" b="1" i="1" kern="1200" dirty="0" smtClean="0">
              <a:solidFill>
                <a:schemeClr val="tx1"/>
              </a:solidFill>
            </a:rPr>
            <a:t>Artículo 14</a:t>
          </a:r>
          <a:r>
            <a:rPr lang="es-CO" sz="1900" i="1" kern="1200" dirty="0" smtClean="0">
              <a:solidFill>
                <a:schemeClr val="tx1"/>
              </a:solidFill>
            </a:rPr>
            <a:t>. Términos para resolver las distintas modalidades de peticiones. Salvo norma legal especial y so pena de sanción disciplinaria, </a:t>
          </a:r>
          <a:r>
            <a:rPr lang="es-CO" sz="1900" i="1" u="sng" kern="1200" dirty="0" smtClean="0">
              <a:solidFill>
                <a:schemeClr val="tx1"/>
              </a:solidFill>
            </a:rPr>
            <a:t>toda petición deberá resolverse dentro de los quince (15) días siguientes a su recepción</a:t>
          </a:r>
          <a:r>
            <a:rPr lang="es-CO" sz="1900" i="1" u="none" kern="1200" dirty="0" smtClean="0">
              <a:solidFill>
                <a:schemeClr val="tx1"/>
              </a:solidFill>
            </a:rPr>
            <a:t>.”</a:t>
          </a:r>
          <a:r>
            <a:rPr lang="es-CO" sz="2000" i="1" u="none" kern="1200" dirty="0" smtClean="0">
              <a:solidFill>
                <a:schemeClr val="tx1"/>
              </a:solidFill>
            </a:rPr>
            <a:t>, </a:t>
          </a:r>
          <a:r>
            <a:rPr lang="es-CO" sz="2000" i="0" u="none" kern="1200" dirty="0" smtClean="0">
              <a:solidFill>
                <a:schemeClr val="tx1"/>
              </a:solidFill>
            </a:rPr>
            <a:t>(</a:t>
          </a:r>
          <a:r>
            <a:rPr lang="es-CO" sz="2000" i="0" kern="1200" dirty="0" smtClean="0">
              <a:solidFill>
                <a:schemeClr val="tx1"/>
              </a:solidFill>
            </a:rPr>
            <a:t>subrayas fuera de texto)  y en el Decreto 707 de 1995 artículo 4° </a:t>
          </a:r>
          <a:r>
            <a:rPr lang="es-CO" sz="1900" i="1" kern="1200" dirty="0" smtClean="0">
              <a:solidFill>
                <a:schemeClr val="tx1"/>
              </a:solidFill>
            </a:rPr>
            <a:t>“Liquidación definitiva (…) procederá en un plazo máximo de sesenta (60) días calendario, contados a partir de la fecha de recibo de los estados financieros (…)”. </a:t>
          </a:r>
          <a:r>
            <a:rPr lang="es-CO" sz="2000" i="0" kern="1200" dirty="0" smtClean="0">
              <a:solidFill>
                <a:schemeClr val="tx1"/>
              </a:solidFill>
            </a:rPr>
            <a:t>(ver anexo </a:t>
          </a:r>
          <a:r>
            <a:rPr lang="es-CO" sz="2000" i="0" kern="1200" dirty="0" smtClean="0">
              <a:solidFill>
                <a:schemeClr val="tx1"/>
              </a:solidFill>
            </a:rPr>
            <a:t>2).</a:t>
          </a:r>
          <a:endParaRPr lang="es-CO" sz="2000" i="0" kern="1200" dirty="0" smtClean="0">
            <a:solidFill>
              <a:schemeClr val="tx1"/>
            </a:solidFill>
          </a:endParaRPr>
        </a:p>
        <a:p>
          <a:pPr lvl="0" algn="just" defTabSz="889000">
            <a:lnSpc>
              <a:spcPct val="90000"/>
            </a:lnSpc>
            <a:spcBef>
              <a:spcPct val="0"/>
            </a:spcBef>
            <a:spcAft>
              <a:spcPct val="35000"/>
            </a:spcAft>
          </a:pPr>
          <a:r>
            <a:rPr lang="es-CO" sz="2000" i="0" kern="1200" dirty="0" smtClean="0">
              <a:solidFill>
                <a:schemeClr val="tx1"/>
              </a:solidFill>
            </a:rPr>
            <a:t>Por lo anterior, se exhorta a la entidad a dar respuesta dentro de los términos establecidos en la ley, para efectos de evitar riesgos legales en contra de la UAE CRA.</a:t>
          </a:r>
        </a:p>
      </dsp:txBody>
      <dsp:txXfrm>
        <a:off x="196656" y="198500"/>
        <a:ext cx="7743592" cy="363519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B9CE27-079B-4C90-B9B4-8C518B923002}">
      <dsp:nvSpPr>
        <dsp:cNvPr id="0" name=""/>
        <dsp:cNvSpPr/>
      </dsp:nvSpPr>
      <dsp:spPr>
        <a:xfrm>
          <a:off x="0" y="0"/>
          <a:ext cx="8468852" cy="4963699"/>
        </a:xfrm>
        <a:prstGeom prst="round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a:scene3d>
          <a:camera prst="orthographicFront"/>
          <a:lightRig rig="threePt" dir="t"/>
        </a:scene3d>
        <a:sp3d>
          <a:bevelT w="114300" prst="artDeco"/>
          <a:bevelB w="114300" prst="artDeco"/>
        </a:sp3d>
      </dsp:spPr>
      <dsp:style>
        <a:lnRef idx="1">
          <a:schemeClr val="accent1"/>
        </a:lnRef>
        <a:fillRef idx="2">
          <a:schemeClr val="accent1"/>
        </a:fillRef>
        <a:effectRef idx="1">
          <a:schemeClr val="accent1"/>
        </a:effectRef>
        <a:fontRef idx="minor">
          <a:schemeClr val="dk1"/>
        </a:fontRef>
      </dsp:style>
      <dsp:txBody>
        <a:bodyPr spcFirstLastPara="0" vert="horz" wrap="square" lIns="72390" tIns="72390" rIns="72390" bIns="72390" numCol="1" spcCol="1270" anchor="ctr" anchorCtr="0">
          <a:noAutofit/>
        </a:bodyPr>
        <a:lstStyle/>
        <a:p>
          <a:pPr lvl="0" algn="just" defTabSz="844550">
            <a:lnSpc>
              <a:spcPct val="90000"/>
            </a:lnSpc>
            <a:spcBef>
              <a:spcPct val="0"/>
            </a:spcBef>
            <a:spcAft>
              <a:spcPct val="35000"/>
            </a:spcAft>
          </a:pPr>
          <a:r>
            <a:rPr lang="es-MX" sz="1900" i="0" kern="1200" dirty="0" smtClean="0">
              <a:solidFill>
                <a:schemeClr val="tx1"/>
              </a:solidFill>
              <a:latin typeface="+mn-lt"/>
              <a:cs typeface="Arial" panose="020B0604020202020204" pitchFamily="34" charset="0"/>
            </a:rPr>
            <a:t>La entidad cuenta con un espacio en su página web en el que sus usuarios pueden acceder a los diferentes tipos de solicitudes, de conformidad a lo establecido en el inciso primero del artículo 76 de la Ley 1474 de 2011 (petición, queja, reclamo y denuncia). Sin embargo y en opinión de este despacho es conveniente dotar de un espacio independiente al ya existente, en el que se dé tratamiento diferenciado a las denuncias de corrupción en contra de los servidores públicos de la CRA, como lo señala </a:t>
          </a:r>
          <a:r>
            <a:rPr lang="es-MX" sz="1900" i="0" kern="1200" baseline="0" dirty="0" smtClean="0">
              <a:solidFill>
                <a:schemeClr val="tx1"/>
              </a:solidFill>
              <a:latin typeface="+mn-lt"/>
              <a:cs typeface="Arial" panose="020B0604020202020204" pitchFamily="34" charset="0"/>
            </a:rPr>
            <a:t>en su inciso tercero artículo 76 </a:t>
          </a:r>
          <a:r>
            <a:rPr lang="es-MX" sz="1900" i="0" kern="1200" dirty="0" smtClean="0">
              <a:solidFill>
                <a:schemeClr val="tx1"/>
              </a:solidFill>
              <a:latin typeface="+mn-lt"/>
              <a:cs typeface="Arial" panose="020B0604020202020204" pitchFamily="34" charset="0"/>
            </a:rPr>
            <a:t>la Ley </a:t>
          </a:r>
          <a:r>
            <a:rPr lang="es-MX" sz="1900" i="0" kern="1200" baseline="0" dirty="0" smtClean="0">
              <a:solidFill>
                <a:schemeClr val="tx1"/>
              </a:solidFill>
              <a:latin typeface="+mn-lt"/>
              <a:cs typeface="Arial" panose="020B0604020202020204" pitchFamily="34" charset="0"/>
            </a:rPr>
            <a:t>1474 de 2011,</a:t>
          </a:r>
          <a:r>
            <a:rPr lang="es-MX" sz="2000" i="0" kern="1200" baseline="0" dirty="0" smtClean="0">
              <a:solidFill>
                <a:schemeClr val="tx1"/>
              </a:solidFill>
              <a:latin typeface="+mn-lt"/>
              <a:cs typeface="Arial" panose="020B0604020202020204" pitchFamily="34" charset="0"/>
            </a:rPr>
            <a:t> </a:t>
          </a:r>
          <a:r>
            <a:rPr lang="es-CO" sz="1900" i="1" kern="1200" dirty="0" smtClean="0">
              <a:solidFill>
                <a:schemeClr val="tx1"/>
              </a:solidFill>
              <a:latin typeface="+mn-lt"/>
              <a:cs typeface="Arial" panose="020B0604020202020204" pitchFamily="34" charset="0"/>
            </a:rPr>
            <a:t>“Todas las entidades públicas deberán contar con un espacio en su página web principal para que los ciudadanos presenten quejas y denuncias de los actos de corrupción realizados por funcionarios de la entidad, (…)”</a:t>
          </a:r>
          <a:r>
            <a:rPr lang="es-CO" sz="1900" i="0" kern="1200" dirty="0" smtClean="0">
              <a:solidFill>
                <a:schemeClr val="tx1"/>
              </a:solidFill>
              <a:latin typeface="+mn-lt"/>
              <a:cs typeface="Arial" panose="020B0604020202020204" pitchFamily="34" charset="0"/>
            </a:rPr>
            <a:t>.</a:t>
          </a:r>
        </a:p>
        <a:p>
          <a:pPr lvl="0" algn="just" defTabSz="844550">
            <a:lnSpc>
              <a:spcPct val="90000"/>
            </a:lnSpc>
            <a:spcBef>
              <a:spcPct val="0"/>
            </a:spcBef>
            <a:spcAft>
              <a:spcPct val="35000"/>
            </a:spcAft>
          </a:pPr>
          <a:r>
            <a:rPr lang="es-MX" sz="1900" kern="1200" dirty="0" smtClean="0">
              <a:solidFill>
                <a:schemeClr val="tx1"/>
              </a:solidFill>
              <a:latin typeface="+mn-lt"/>
              <a:cs typeface="Arial" panose="020B0604020202020204" pitchFamily="34" charset="0"/>
            </a:rPr>
            <a:t>Por lo anterior, se reitera la conveniencia de crear una pestaña u otra opción de fácil acceso para los ciudadanos, que les permita denunciar ante la entidad los presuntos actos de corrupción de los cuales tengan conocimiento, así como implementar un procedimiento diferenciado para su atención, </a:t>
          </a:r>
          <a:r>
            <a:rPr lang="es-CO" sz="1900" i="0" kern="1200" dirty="0" smtClean="0">
              <a:solidFill>
                <a:schemeClr val="tx1"/>
              </a:solidFill>
            </a:rPr>
            <a:t>conforme a la recomendación formulada por este despacho los informes de auditoría del 2º  semestre de 2015, 1º y 2º  semestre de 2016. </a:t>
          </a:r>
          <a:endParaRPr lang="es-CO" sz="1900" kern="1200" dirty="0" smtClean="0">
            <a:solidFill>
              <a:schemeClr val="tx1"/>
            </a:solidFill>
            <a:latin typeface="+mn-lt"/>
            <a:cs typeface="Arial" panose="020B0604020202020204" pitchFamily="34" charset="0"/>
          </a:endParaRPr>
        </a:p>
      </dsp:txBody>
      <dsp:txXfrm>
        <a:off x="242308" y="242308"/>
        <a:ext cx="7984236" cy="447908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B9CE27-079B-4C90-B9B4-8C518B923002}">
      <dsp:nvSpPr>
        <dsp:cNvPr id="0" name=""/>
        <dsp:cNvSpPr/>
      </dsp:nvSpPr>
      <dsp:spPr>
        <a:xfrm>
          <a:off x="0" y="0"/>
          <a:ext cx="8136904" cy="4599515"/>
        </a:xfrm>
        <a:prstGeom prst="round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a:scene3d>
          <a:camera prst="orthographicFront"/>
          <a:lightRig rig="threePt" dir="t"/>
        </a:scene3d>
        <a:sp3d>
          <a:bevelT w="114300" prst="artDeco"/>
          <a:bevelB w="114300" prst="artDeco"/>
        </a:sp3d>
      </dsp:spPr>
      <dsp:style>
        <a:lnRef idx="1">
          <a:schemeClr val="accent1"/>
        </a:lnRef>
        <a:fillRef idx="2">
          <a:schemeClr val="accent1"/>
        </a:fillRef>
        <a:effectRef idx="1">
          <a:schemeClr val="accent1"/>
        </a:effectRef>
        <a:fontRef idx="minor">
          <a:schemeClr val="dk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es-MX" sz="2000" i="0" kern="1200" dirty="0" smtClean="0">
              <a:solidFill>
                <a:schemeClr val="tx1"/>
              </a:solidFill>
            </a:rPr>
            <a:t>La Ley 1437 de 2011 en su artículo 7 numeral 5</a:t>
          </a:r>
          <a:r>
            <a:rPr lang="es-MX" sz="2000" i="0" kern="1200" baseline="0" dirty="0" smtClean="0">
              <a:solidFill>
                <a:schemeClr val="tx1"/>
              </a:solidFill>
            </a:rPr>
            <a:t>, señala que se debe </a:t>
          </a:r>
          <a:r>
            <a:rPr kumimoji="0" lang="es-CO" sz="2000" b="0" i="1" u="none" strike="noStrike" kern="1200" cap="none" spc="0" normalizeH="0" baseline="0" dirty="0" smtClean="0">
              <a:ln>
                <a:noFill/>
              </a:ln>
              <a:solidFill>
                <a:sysClr val="windowText" lastClr="000000"/>
              </a:solidFill>
              <a:effectLst/>
              <a:uLnTx/>
              <a:uFillTx/>
              <a:latin typeface="+mn-lt"/>
              <a:ea typeface="+mn-ea"/>
              <a:cs typeface="+mn-cs"/>
            </a:rPr>
            <a:t>“</a:t>
          </a:r>
          <a:r>
            <a:rPr lang="es-CO" sz="2000" i="1" kern="1200" dirty="0" smtClean="0">
              <a:solidFill>
                <a:schemeClr val="tx1"/>
              </a:solidFill>
            </a:rPr>
            <a:t>Expedir, hacer visible y actualizar anualmente una carta de trato digno al usuario donde la respectiva autoridad especifique todos los derechos de los usuarios y los medios puestos a su disposición para garantizarlos efectivamente”, </a:t>
          </a:r>
          <a:r>
            <a:rPr lang="es-CO" sz="2000" i="0" kern="1200" dirty="0" smtClean="0">
              <a:solidFill>
                <a:schemeClr val="tx1"/>
              </a:solidFill>
            </a:rPr>
            <a:t>subrayado fuera de texto. </a:t>
          </a:r>
        </a:p>
        <a:p>
          <a:pPr lvl="0" algn="just" defTabSz="889000">
            <a:lnSpc>
              <a:spcPct val="90000"/>
            </a:lnSpc>
            <a:spcBef>
              <a:spcPct val="0"/>
            </a:spcBef>
            <a:spcAft>
              <a:spcPct val="35000"/>
            </a:spcAft>
          </a:pPr>
          <a:r>
            <a:rPr lang="es-CO" sz="2000" kern="1200" dirty="0" smtClean="0">
              <a:solidFill>
                <a:schemeClr val="tx1"/>
              </a:solidFill>
            </a:rPr>
            <a:t>Una vez verificada la disposición normativa en la pagina web de la entidad, se encontró que l</a:t>
          </a:r>
          <a:r>
            <a:rPr lang="es-CO" sz="2000" kern="1200" baseline="0" dirty="0" smtClean="0"/>
            <a:t>a carta de trato digno al usuario de la CRA, está ubicada en la ventana de la página web de la CRA denominada “</a:t>
          </a:r>
          <a:r>
            <a:rPr lang="es-CO" sz="2000" b="1" kern="1200" baseline="0" dirty="0" smtClean="0"/>
            <a:t>Nuestra Gestión</a:t>
          </a:r>
          <a:r>
            <a:rPr lang="es-CO" sz="2000" kern="1200" baseline="0" dirty="0" smtClean="0"/>
            <a:t>”, en el ítem de “</a:t>
          </a:r>
          <a:r>
            <a:rPr lang="es-CO" sz="2000" b="1" i="1" kern="1200" baseline="0" dirty="0" smtClean="0"/>
            <a:t>Políticas y Manuales</a:t>
          </a:r>
          <a:r>
            <a:rPr lang="es-CO" sz="2000" kern="1200" baseline="0" dirty="0" smtClean="0"/>
            <a:t>”, por lo que se reitera sea ubicada en un lugar de fácil acceso para todos los usuarios en el menú de “Atención a la Ciudadanía” de la página web de la CRA, </a:t>
          </a:r>
          <a:r>
            <a:rPr lang="es-CO" sz="2000" i="0" kern="1200" dirty="0" smtClean="0">
              <a:solidFill>
                <a:schemeClr val="tx1"/>
              </a:solidFill>
            </a:rPr>
            <a:t>conforme a la recomendación formulada por este despacho en los informes de auditoría del 2º semestre de 2015, 1º y 2º semestre de 2016.</a:t>
          </a:r>
          <a:endParaRPr lang="es-CO" sz="2000" i="0" kern="1200" dirty="0">
            <a:solidFill>
              <a:srgbClr val="FF0000"/>
            </a:solidFill>
          </a:endParaRPr>
        </a:p>
      </dsp:txBody>
      <dsp:txXfrm>
        <a:off x="224530" y="224530"/>
        <a:ext cx="7687844" cy="4150455"/>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60D1703-ACE4-420A-821C-51DE8E173ABF}" type="datetimeFigureOut">
              <a:rPr lang="es-ES"/>
              <a:pPr>
                <a:defRPr/>
              </a:pPr>
              <a:t>03/08/2017</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2C1D1E2E-2358-40A7-B802-0AC69B49B2DC}" type="slidenum">
              <a:rPr lang="es-ES"/>
              <a:pPr>
                <a:defRPr/>
              </a:pPr>
              <a:t>‹Nº›</a:t>
            </a:fld>
            <a:endParaRPr lang="es-ES"/>
          </a:p>
        </p:txBody>
      </p:sp>
    </p:spTree>
    <p:extLst>
      <p:ext uri="{BB962C8B-B14F-4D97-AF65-F5344CB8AC3E}">
        <p14:creationId xmlns:p14="http://schemas.microsoft.com/office/powerpoint/2010/main" val="12904873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smtClean="0"/>
          </a:p>
        </p:txBody>
      </p:sp>
      <p:sp>
        <p:nvSpPr>
          <p:cNvPr id="24580" name="3 Marcador de número de diapositiva"/>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2</a:t>
            </a:fld>
            <a:endParaRPr lang="es-E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smtClean="0"/>
          </a:p>
        </p:txBody>
      </p:sp>
      <p:sp>
        <p:nvSpPr>
          <p:cNvPr id="24580" name="3 Marcador de número de diapositiva"/>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3</a:t>
            </a:fld>
            <a:endParaRPr lang="es-E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4</a:t>
            </a:fld>
            <a:endParaRPr lang="es-E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smtClean="0"/>
          </a:p>
        </p:txBody>
      </p:sp>
      <p:sp>
        <p:nvSpPr>
          <p:cNvPr id="24580" name="3 Marcador de número de diapositiva"/>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5</a:t>
            </a:fld>
            <a:endParaRPr lang="es-E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smtClean="0"/>
          </a:p>
        </p:txBody>
      </p:sp>
      <p:sp>
        <p:nvSpPr>
          <p:cNvPr id="24580" name="3 Marcador de número de diapositiva"/>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6</a:t>
            </a:fld>
            <a:endParaRPr lang="es-E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smtClean="0"/>
          </a:p>
        </p:txBody>
      </p:sp>
      <p:sp>
        <p:nvSpPr>
          <p:cNvPr id="24580" name="3 Marcador de número de diapositiva"/>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7</a:t>
            </a:fld>
            <a:endParaRPr lang="es-ES" sz="12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6"/>
            <a:ext cx="7772400" cy="1470025"/>
          </a:xfrm>
        </p:spPr>
        <p:txBody>
          <a:bodyPr/>
          <a:lstStyle>
            <a:lvl1pPr>
              <a:defRPr>
                <a:solidFill>
                  <a:schemeClr val="tx2">
                    <a:lumMod val="60000"/>
                    <a:lumOff val="40000"/>
                  </a:schemeClr>
                </a:solidFill>
              </a:defRPr>
            </a:lvl1pPr>
          </a:lstStyle>
          <a:p>
            <a:r>
              <a:rPr lang="es-ES" dirty="0" smtClean="0"/>
              <a:t>Haga clic para modificar el estilo de título del patrón</a:t>
            </a:r>
            <a:endParaRPr lang="es-ES" dirty="0"/>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s-ES" dirty="0"/>
          </a:p>
        </p:txBody>
      </p:sp>
      <p:pic>
        <p:nvPicPr>
          <p:cNvPr id="9" name="8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Tree>
    <p:extLst>
      <p:ext uri="{BB962C8B-B14F-4D97-AF65-F5344CB8AC3E}">
        <p14:creationId xmlns:p14="http://schemas.microsoft.com/office/powerpoint/2010/main" val="93870122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4" name="3 Rectángulo"/>
          <p:cNvSpPr/>
          <p:nvPr userDrawn="1"/>
        </p:nvSpPr>
        <p:spPr>
          <a:xfrm>
            <a:off x="0" y="6000750"/>
            <a:ext cx="9144000" cy="857250"/>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 name="1 Título"/>
          <p:cNvSpPr>
            <a:spLocks noGrp="1"/>
          </p:cNvSpPr>
          <p:nvPr>
            <p:ph type="title"/>
          </p:nvPr>
        </p:nvSpPr>
        <p:spPr/>
        <p:txBody>
          <a:bodyPr/>
          <a:lstStyle/>
          <a:p>
            <a:r>
              <a:rPr lang="es-ES" dirty="0" smtClean="0"/>
              <a:t>Haga clic para modificar el estilo de título del patrón</a:t>
            </a:r>
            <a:endParaRPr lang="es-ES" dirty="0"/>
          </a:p>
        </p:txBody>
      </p:sp>
      <p:sp>
        <p:nvSpPr>
          <p:cNvPr id="3" name="2 Marcador de contenido"/>
          <p:cNvSpPr>
            <a:spLocks noGrp="1"/>
          </p:cNvSpPr>
          <p:nvPr>
            <p:ph idx="1"/>
          </p:nvPr>
        </p:nvSpPr>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7" name="3 Marcador de fecha"/>
          <p:cNvSpPr>
            <a:spLocks noGrp="1"/>
          </p:cNvSpPr>
          <p:nvPr>
            <p:ph type="dt" sz="half" idx="10"/>
          </p:nvPr>
        </p:nvSpPr>
        <p:spPr/>
        <p:txBody>
          <a:bodyPr/>
          <a:lstStyle>
            <a:lvl1pPr>
              <a:defRPr/>
            </a:lvl1pPr>
          </a:lstStyle>
          <a:p>
            <a:pPr>
              <a:defRPr/>
            </a:pPr>
            <a:fld id="{7DA63B11-977F-4743-96A8-4B85430EE86B}" type="datetimeFigureOut">
              <a:rPr lang="es-ES"/>
              <a:pPr>
                <a:defRPr/>
              </a:pPr>
              <a:t>03/08/2017</a:t>
            </a:fld>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0F2B26EA-FA4B-4855-AECD-10A6642E8768}" type="slidenum">
              <a:rPr lang="es-ES"/>
              <a:pPr>
                <a:defRPr/>
              </a:pPr>
              <a:t>‹Nº›</a:t>
            </a:fld>
            <a:endParaRPr lang="es-ES"/>
          </a:p>
        </p:txBody>
      </p:sp>
      <p:pic>
        <p:nvPicPr>
          <p:cNvPr id="11" name="10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
        <p:nvSpPr>
          <p:cNvPr id="13" name="12 Rectángulo redondeado"/>
          <p:cNvSpPr/>
          <p:nvPr userDrawn="1"/>
        </p:nvSpPr>
        <p:spPr>
          <a:xfrm>
            <a:off x="5868144" y="6086854"/>
            <a:ext cx="3288060" cy="6850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17" name="16 Imagen"/>
          <p:cNvPicPr>
            <a:picLocks noChangeAspect="1"/>
          </p:cNvPicPr>
          <p:nvPr userDrawn="1"/>
        </p:nvPicPr>
        <p:blipFill rotWithShape="1">
          <a:blip r:embed="rId3">
            <a:extLst>
              <a:ext uri="{28A0092B-C50C-407E-A947-70E740481C1C}">
                <a14:useLocalDpi xmlns:a14="http://schemas.microsoft.com/office/drawing/2010/main" val="0"/>
              </a:ext>
            </a:extLst>
          </a:blip>
          <a:srcRect t="7223" b="8077"/>
          <a:stretch/>
        </p:blipFill>
        <p:spPr>
          <a:xfrm>
            <a:off x="6061866" y="6093296"/>
            <a:ext cx="2827787" cy="680848"/>
          </a:xfrm>
          <a:prstGeom prst="rect">
            <a:avLst/>
          </a:prstGeom>
        </p:spPr>
      </p:pic>
    </p:spTree>
    <p:extLst>
      <p:ext uri="{BB962C8B-B14F-4D97-AF65-F5344CB8AC3E}">
        <p14:creationId xmlns:p14="http://schemas.microsoft.com/office/powerpoint/2010/main" val="7222400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6" name="5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
        <p:nvSpPr>
          <p:cNvPr id="7" name="6 Rectángulo redondeado"/>
          <p:cNvSpPr/>
          <p:nvPr userDrawn="1"/>
        </p:nvSpPr>
        <p:spPr>
          <a:xfrm>
            <a:off x="5868144" y="6086854"/>
            <a:ext cx="3288060" cy="6850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3" name="2 Imagen"/>
          <p:cNvPicPr>
            <a:picLocks noChangeAspect="1"/>
          </p:cNvPicPr>
          <p:nvPr userDrawn="1"/>
        </p:nvPicPr>
        <p:blipFill rotWithShape="1">
          <a:blip r:embed="rId3">
            <a:extLst>
              <a:ext uri="{28A0092B-C50C-407E-A947-70E740481C1C}">
                <a14:useLocalDpi xmlns:a14="http://schemas.microsoft.com/office/drawing/2010/main" val="0"/>
              </a:ext>
            </a:extLst>
          </a:blip>
          <a:srcRect t="7223" b="8077"/>
          <a:stretch/>
        </p:blipFill>
        <p:spPr>
          <a:xfrm>
            <a:off x="6061866" y="6093296"/>
            <a:ext cx="2827787" cy="680848"/>
          </a:xfrm>
          <a:prstGeom prst="rect">
            <a:avLst/>
          </a:prstGeom>
        </p:spPr>
      </p:pic>
    </p:spTree>
    <p:extLst>
      <p:ext uri="{BB962C8B-B14F-4D97-AF65-F5344CB8AC3E}">
        <p14:creationId xmlns:p14="http://schemas.microsoft.com/office/powerpoint/2010/main" val="152502800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magen con título">
    <p:spTree>
      <p:nvGrpSpPr>
        <p:cNvPr id="1" name=""/>
        <p:cNvGrpSpPr/>
        <p:nvPr/>
      </p:nvGrpSpPr>
      <p:grpSpPr>
        <a:xfrm>
          <a:off x="0" y="0"/>
          <a:ext cx="0" cy="0"/>
          <a:chOff x="0" y="0"/>
          <a:chExt cx="0" cy="0"/>
        </a:xfrm>
      </p:grpSpPr>
      <p:sp>
        <p:nvSpPr>
          <p:cNvPr id="4" name="3 Rectángulo"/>
          <p:cNvSpPr/>
          <p:nvPr userDrawn="1"/>
        </p:nvSpPr>
        <p:spPr>
          <a:xfrm>
            <a:off x="0" y="6000750"/>
            <a:ext cx="9144000" cy="857250"/>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 name="1 Título"/>
          <p:cNvSpPr>
            <a:spLocks noGrp="1"/>
          </p:cNvSpPr>
          <p:nvPr>
            <p:ph type="title"/>
          </p:nvPr>
        </p:nvSpPr>
        <p:spPr>
          <a:xfrm>
            <a:off x="1720850" y="4714884"/>
            <a:ext cx="5851546" cy="652455"/>
          </a:xfrm>
        </p:spPr>
        <p:txBody>
          <a:bodyPr anchor="b"/>
          <a:lstStyle>
            <a:lvl1pPr algn="ctr">
              <a:defRPr sz="2200" b="1"/>
            </a:lvl1pPr>
          </a:lstStyle>
          <a:p>
            <a:r>
              <a:rPr lang="es-ES" dirty="0" smtClean="0"/>
              <a:t>Haga clic para modificar el estilo de título del patrón</a:t>
            </a:r>
            <a:endParaRPr lang="es-ES" dirty="0"/>
          </a:p>
        </p:txBody>
      </p:sp>
      <p:sp>
        <p:nvSpPr>
          <p:cNvPr id="3" name="2 Marcador de posición de imagen"/>
          <p:cNvSpPr>
            <a:spLocks noGrp="1"/>
          </p:cNvSpPr>
          <p:nvPr>
            <p:ph type="pic" idx="1"/>
          </p:nvPr>
        </p:nvSpPr>
        <p:spPr>
          <a:xfrm>
            <a:off x="1792288" y="428604"/>
            <a:ext cx="5637232" cy="4298971"/>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6" name="3 Marcador de fecha"/>
          <p:cNvSpPr>
            <a:spLocks noGrp="1"/>
          </p:cNvSpPr>
          <p:nvPr>
            <p:ph type="dt" sz="half" idx="10"/>
          </p:nvPr>
        </p:nvSpPr>
        <p:spPr/>
        <p:txBody>
          <a:bodyPr/>
          <a:lstStyle>
            <a:lvl1pPr>
              <a:defRPr/>
            </a:lvl1pPr>
          </a:lstStyle>
          <a:p>
            <a:pPr>
              <a:defRPr/>
            </a:pPr>
            <a:fld id="{4B42C719-70E1-4D6E-903D-C00A4E1955DB}" type="datetimeFigureOut">
              <a:rPr lang="es-ES"/>
              <a:pPr>
                <a:defRPr/>
              </a:pPr>
              <a:t>03/08/2017</a:t>
            </a:fld>
            <a:endParaRPr lang="es-ES"/>
          </a:p>
        </p:txBody>
      </p:sp>
      <p:sp>
        <p:nvSpPr>
          <p:cNvPr id="7" name="4 Marcador de pie de página"/>
          <p:cNvSpPr>
            <a:spLocks noGrp="1"/>
          </p:cNvSpPr>
          <p:nvPr>
            <p:ph type="ftr" sz="quarter" idx="11"/>
          </p:nvPr>
        </p:nvSpPr>
        <p:spPr/>
        <p:txBody>
          <a:bodyPr/>
          <a:lstStyle>
            <a:lvl1pPr>
              <a:defRPr/>
            </a:lvl1pPr>
          </a:lstStyle>
          <a:p>
            <a:pPr>
              <a:defRPr/>
            </a:pPr>
            <a:endParaRPr lang="es-ES"/>
          </a:p>
        </p:txBody>
      </p:sp>
      <p:sp>
        <p:nvSpPr>
          <p:cNvPr id="8" name="5 Marcador de número de diapositiva"/>
          <p:cNvSpPr>
            <a:spLocks noGrp="1"/>
          </p:cNvSpPr>
          <p:nvPr>
            <p:ph type="sldNum" sz="quarter" idx="12"/>
          </p:nvPr>
        </p:nvSpPr>
        <p:spPr/>
        <p:txBody>
          <a:bodyPr/>
          <a:lstStyle>
            <a:lvl1pPr>
              <a:defRPr/>
            </a:lvl1pPr>
          </a:lstStyle>
          <a:p>
            <a:pPr>
              <a:defRPr/>
            </a:pPr>
            <a:fld id="{8D69F176-EFAC-476E-A100-82FCE2B13E5D}" type="slidenum">
              <a:rPr lang="es-ES"/>
              <a:pPr>
                <a:defRPr/>
              </a:pPr>
              <a:t>‹Nº›</a:t>
            </a:fld>
            <a:endParaRPr lang="es-ES"/>
          </a:p>
        </p:txBody>
      </p:sp>
      <p:pic>
        <p:nvPicPr>
          <p:cNvPr id="10" name="9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
        <p:nvSpPr>
          <p:cNvPr id="16" name="15 Rectángulo redondeado"/>
          <p:cNvSpPr/>
          <p:nvPr userDrawn="1"/>
        </p:nvSpPr>
        <p:spPr>
          <a:xfrm>
            <a:off x="5868144" y="6086854"/>
            <a:ext cx="3288060" cy="6850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17" name="16 Imagen"/>
          <p:cNvPicPr>
            <a:picLocks noChangeAspect="1"/>
          </p:cNvPicPr>
          <p:nvPr userDrawn="1"/>
        </p:nvPicPr>
        <p:blipFill rotWithShape="1">
          <a:blip r:embed="rId3">
            <a:extLst>
              <a:ext uri="{28A0092B-C50C-407E-A947-70E740481C1C}">
                <a14:useLocalDpi xmlns:a14="http://schemas.microsoft.com/office/drawing/2010/main" val="0"/>
              </a:ext>
            </a:extLst>
          </a:blip>
          <a:srcRect t="7223" b="8077"/>
          <a:stretch/>
        </p:blipFill>
        <p:spPr>
          <a:xfrm>
            <a:off x="6061866" y="6093296"/>
            <a:ext cx="2827787" cy="680848"/>
          </a:xfrm>
          <a:prstGeom prst="rect">
            <a:avLst/>
          </a:prstGeom>
        </p:spPr>
      </p:pic>
    </p:spTree>
    <p:extLst>
      <p:ext uri="{BB962C8B-B14F-4D97-AF65-F5344CB8AC3E}">
        <p14:creationId xmlns:p14="http://schemas.microsoft.com/office/powerpoint/2010/main" val="73419336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xAndObj">
  <p:cSld name="Título, texto y objetos">
    <p:spTree>
      <p:nvGrpSpPr>
        <p:cNvPr id="1" name=""/>
        <p:cNvGrpSpPr/>
        <p:nvPr/>
      </p:nvGrpSpPr>
      <p:grpSpPr>
        <a:xfrm>
          <a:off x="0" y="0"/>
          <a:ext cx="0" cy="0"/>
          <a:chOff x="0" y="0"/>
          <a:chExt cx="0" cy="0"/>
        </a:xfrm>
      </p:grpSpPr>
      <p:sp>
        <p:nvSpPr>
          <p:cNvPr id="5" name="4 Rectángulo"/>
          <p:cNvSpPr/>
          <p:nvPr userDrawn="1"/>
        </p:nvSpPr>
        <p:spPr>
          <a:xfrm>
            <a:off x="0" y="6000750"/>
            <a:ext cx="9144000" cy="857250"/>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600200"/>
            <a:ext cx="4038600" cy="4525963"/>
          </a:xfrm>
          <a:prstGeom prst="rect">
            <a:avLst/>
          </a:prstGeom>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4" name="3 Marcador de contenido"/>
          <p:cNvSpPr>
            <a:spLocks noGrp="1"/>
          </p:cNvSpPr>
          <p:nvPr>
            <p:ph sz="half" idx="2"/>
          </p:nvPr>
        </p:nvSpPr>
        <p:spPr>
          <a:xfrm>
            <a:off x="4648200" y="1600200"/>
            <a:ext cx="4038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pic>
        <p:nvPicPr>
          <p:cNvPr id="12" name="11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
        <p:nvSpPr>
          <p:cNvPr id="14" name="13 Rectángulo redondeado"/>
          <p:cNvSpPr/>
          <p:nvPr userDrawn="1"/>
        </p:nvSpPr>
        <p:spPr>
          <a:xfrm>
            <a:off x="5868144" y="6086854"/>
            <a:ext cx="3288060" cy="6850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15" name="14 Imagen"/>
          <p:cNvPicPr>
            <a:picLocks noChangeAspect="1"/>
          </p:cNvPicPr>
          <p:nvPr userDrawn="1"/>
        </p:nvPicPr>
        <p:blipFill rotWithShape="1">
          <a:blip r:embed="rId3">
            <a:extLst>
              <a:ext uri="{28A0092B-C50C-407E-A947-70E740481C1C}">
                <a14:useLocalDpi xmlns:a14="http://schemas.microsoft.com/office/drawing/2010/main" val="0"/>
              </a:ext>
            </a:extLst>
          </a:blip>
          <a:srcRect t="7223" b="8077"/>
          <a:stretch/>
        </p:blipFill>
        <p:spPr>
          <a:xfrm>
            <a:off x="6061866" y="6093296"/>
            <a:ext cx="2827787" cy="680848"/>
          </a:xfrm>
          <a:prstGeom prst="rect">
            <a:avLst/>
          </a:prstGeom>
        </p:spPr>
      </p:pic>
    </p:spTree>
    <p:extLst>
      <p:ext uri="{BB962C8B-B14F-4D97-AF65-F5344CB8AC3E}">
        <p14:creationId xmlns:p14="http://schemas.microsoft.com/office/powerpoint/2010/main" val="103811351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2 Marcador de texto"/>
          <p:cNvSpPr>
            <a:spLocks noGrp="1"/>
          </p:cNvSpPr>
          <p:nvPr>
            <p:ph type="body" idx="1"/>
          </p:nvPr>
        </p:nvSpPr>
        <p:spPr bwMode="auto">
          <a:xfrm>
            <a:off x="457200" y="1600201"/>
            <a:ext cx="8229600" cy="4133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89852C0-83AC-45BD-8080-8739EC462417}" type="datetimeFigureOut">
              <a:rPr lang="es-ES"/>
              <a:pPr>
                <a:defRPr/>
              </a:pPr>
              <a:t>03/08/2017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1C1719B8-940F-4129-85A9-4F3830CCB4DF}" type="slidenum">
              <a:rPr lang="es-ES"/>
              <a:pPr>
                <a:defRPr/>
              </a:pPr>
              <a:t>‹Nº›</a:t>
            </a:fld>
            <a:endParaRPr lang="es-ES"/>
          </a:p>
        </p:txBody>
      </p:sp>
      <p:sp>
        <p:nvSpPr>
          <p:cNvPr id="7" name="6 Rectángulo"/>
          <p:cNvSpPr/>
          <p:nvPr/>
        </p:nvSpPr>
        <p:spPr>
          <a:xfrm>
            <a:off x="0" y="6000750"/>
            <a:ext cx="9144000" cy="857250"/>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pic>
        <p:nvPicPr>
          <p:cNvPr id="3" name="2 Imagen"/>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
        <p:nvSpPr>
          <p:cNvPr id="16" name="15 Rectángulo redondeado"/>
          <p:cNvSpPr/>
          <p:nvPr/>
        </p:nvSpPr>
        <p:spPr>
          <a:xfrm>
            <a:off x="5868144" y="6086854"/>
            <a:ext cx="3288060" cy="6850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17" name="16 Imagen"/>
          <p:cNvPicPr>
            <a:picLocks noChangeAspect="1"/>
          </p:cNvPicPr>
          <p:nvPr/>
        </p:nvPicPr>
        <p:blipFill rotWithShape="1">
          <a:blip r:embed="rId8">
            <a:extLst>
              <a:ext uri="{28A0092B-C50C-407E-A947-70E740481C1C}">
                <a14:useLocalDpi xmlns:a14="http://schemas.microsoft.com/office/drawing/2010/main" val="0"/>
              </a:ext>
            </a:extLst>
          </a:blip>
          <a:srcRect t="7223" b="8077"/>
          <a:stretch/>
        </p:blipFill>
        <p:spPr>
          <a:xfrm>
            <a:off x="6061866" y="6093296"/>
            <a:ext cx="2827787" cy="680848"/>
          </a:xfrm>
          <a:prstGeom prst="rect">
            <a:avLst/>
          </a:prstGeom>
        </p:spPr>
      </p:pic>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Lst>
  <p:timing>
    <p:tnLst>
      <p:par>
        <p:cTn id="1" dur="indefinite" restart="never" nodeType="tmRoot"/>
      </p:par>
    </p:tnLst>
  </p:timing>
  <p:txStyles>
    <p:titleStyle>
      <a:lvl1pPr algn="ctr" rtl="0" eaLnBrk="0" fontAlgn="base" hangingPunct="0">
        <a:spcBef>
          <a:spcPct val="0"/>
        </a:spcBef>
        <a:spcAft>
          <a:spcPct val="0"/>
        </a:spcAft>
        <a:defRPr sz="3600" b="1" kern="1200">
          <a:solidFill>
            <a:srgbClr val="558ED5"/>
          </a:solidFill>
          <a:latin typeface="+mj-lt"/>
          <a:ea typeface="+mj-ea"/>
          <a:cs typeface="+mj-cs"/>
        </a:defRPr>
      </a:lvl1pPr>
      <a:lvl2pPr algn="ctr" rtl="0" eaLnBrk="0" fontAlgn="base" hangingPunct="0">
        <a:spcBef>
          <a:spcPct val="0"/>
        </a:spcBef>
        <a:spcAft>
          <a:spcPct val="0"/>
        </a:spcAft>
        <a:defRPr sz="3600" b="1">
          <a:solidFill>
            <a:srgbClr val="558ED5"/>
          </a:solidFill>
          <a:latin typeface="Calibri" pitchFamily="34" charset="0"/>
        </a:defRPr>
      </a:lvl2pPr>
      <a:lvl3pPr algn="ctr" rtl="0" eaLnBrk="0" fontAlgn="base" hangingPunct="0">
        <a:spcBef>
          <a:spcPct val="0"/>
        </a:spcBef>
        <a:spcAft>
          <a:spcPct val="0"/>
        </a:spcAft>
        <a:defRPr sz="3600" b="1">
          <a:solidFill>
            <a:srgbClr val="558ED5"/>
          </a:solidFill>
          <a:latin typeface="Calibri" pitchFamily="34" charset="0"/>
        </a:defRPr>
      </a:lvl3pPr>
      <a:lvl4pPr algn="ctr" rtl="0" eaLnBrk="0" fontAlgn="base" hangingPunct="0">
        <a:spcBef>
          <a:spcPct val="0"/>
        </a:spcBef>
        <a:spcAft>
          <a:spcPct val="0"/>
        </a:spcAft>
        <a:defRPr sz="3600" b="1">
          <a:solidFill>
            <a:srgbClr val="558ED5"/>
          </a:solidFill>
          <a:latin typeface="Calibri" pitchFamily="34" charset="0"/>
        </a:defRPr>
      </a:lvl4pPr>
      <a:lvl5pPr algn="ctr" rtl="0" eaLnBrk="0" fontAlgn="base" hangingPunct="0">
        <a:spcBef>
          <a:spcPct val="0"/>
        </a:spcBef>
        <a:spcAft>
          <a:spcPct val="0"/>
        </a:spcAft>
        <a:defRPr sz="3600" b="1">
          <a:solidFill>
            <a:srgbClr val="558ED5"/>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b="1"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b="1"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b="1"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b="1"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b="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5589"/>
            <a:ext cx="5004048" cy="144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CuadroTexto"/>
          <p:cNvSpPr txBox="1"/>
          <p:nvPr/>
        </p:nvSpPr>
        <p:spPr>
          <a:xfrm>
            <a:off x="107504" y="2276872"/>
            <a:ext cx="8784976" cy="2677656"/>
          </a:xfrm>
          <a:prstGeom prst="rect">
            <a:avLst/>
          </a:prstGeom>
          <a:noFill/>
        </p:spPr>
        <p:txBody>
          <a:bodyPr wrap="square" rtlCol="0">
            <a:spAutoFit/>
          </a:bodyPr>
          <a:lstStyle/>
          <a:p>
            <a:pPr algn="ctr"/>
            <a:r>
              <a:rPr lang="es-CO" sz="2800" b="1" dirty="0" smtClean="0">
                <a:latin typeface="+mn-lt"/>
              </a:rPr>
              <a:t>INFORME </a:t>
            </a:r>
            <a:r>
              <a:rPr lang="es-CO" sz="2800" b="1" dirty="0" smtClean="0">
                <a:latin typeface="+mn-lt"/>
              </a:rPr>
              <a:t>DEFINITIVO </a:t>
            </a:r>
            <a:r>
              <a:rPr lang="es-CO" sz="2800" b="1" dirty="0" smtClean="0">
                <a:latin typeface="+mn-lt"/>
              </a:rPr>
              <a:t>DE LA EVALUACIÓN DEL PROCESO DE SERVICIO INTEGRAL  AL USUARIO</a:t>
            </a:r>
          </a:p>
          <a:p>
            <a:pPr algn="ctr"/>
            <a:r>
              <a:rPr lang="es-CO" sz="2800" b="1" dirty="0" smtClean="0">
                <a:latin typeface="+mn-lt"/>
              </a:rPr>
              <a:t> </a:t>
            </a:r>
          </a:p>
          <a:p>
            <a:pPr algn="ctr"/>
            <a:r>
              <a:rPr lang="es-CO" sz="2800" b="1" dirty="0" smtClean="0">
                <a:latin typeface="+mn-lt"/>
              </a:rPr>
              <a:t>PRIMER SEMESTRE DE 2017</a:t>
            </a:r>
          </a:p>
          <a:p>
            <a:pPr algn="ctr"/>
            <a:endParaRPr lang="es-CO" sz="2800" b="1" dirty="0">
              <a:latin typeface="+mn-lt"/>
            </a:endParaRPr>
          </a:p>
          <a:p>
            <a:pPr algn="ctr"/>
            <a:r>
              <a:rPr lang="es-CO" sz="2800" b="1" dirty="0">
                <a:latin typeface="+mn-lt"/>
              </a:rPr>
              <a:t>3</a:t>
            </a:r>
            <a:r>
              <a:rPr lang="es-CO" sz="2800" b="1" dirty="0" smtClean="0">
                <a:solidFill>
                  <a:srgbClr val="FF0000"/>
                </a:solidFill>
                <a:latin typeface="+mn-lt"/>
              </a:rPr>
              <a:t> </a:t>
            </a:r>
            <a:r>
              <a:rPr lang="es-CO" sz="2800" b="1" dirty="0" smtClean="0">
                <a:latin typeface="+mn-lt"/>
              </a:rPr>
              <a:t>de agosto </a:t>
            </a:r>
            <a:r>
              <a:rPr lang="es-CO" sz="2800" b="1" dirty="0" smtClean="0">
                <a:latin typeface="+mn-lt"/>
              </a:rPr>
              <a:t>de 2017</a:t>
            </a:r>
            <a:endParaRPr lang="es-CO" sz="2800" b="1" dirty="0">
              <a:latin typeface="+mn-lt"/>
            </a:endParaRPr>
          </a:p>
        </p:txBody>
      </p:sp>
    </p:spTree>
    <p:extLst>
      <p:ext uri="{BB962C8B-B14F-4D97-AF65-F5344CB8AC3E}">
        <p14:creationId xmlns:p14="http://schemas.microsoft.com/office/powerpoint/2010/main" val="3136546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áfico 3"/>
          <p:cNvGraphicFramePr/>
          <p:nvPr>
            <p:extLst>
              <p:ext uri="{D42A27DB-BD31-4B8C-83A1-F6EECF244321}">
                <p14:modId xmlns:p14="http://schemas.microsoft.com/office/powerpoint/2010/main" val="357946716"/>
              </p:ext>
            </p:extLst>
          </p:nvPr>
        </p:nvGraphicFramePr>
        <p:xfrm>
          <a:off x="395536" y="1484784"/>
          <a:ext cx="8280920" cy="4248472"/>
        </p:xfrm>
        <a:graphic>
          <a:graphicData uri="http://schemas.openxmlformats.org/drawingml/2006/chart">
            <c:chart xmlns:c="http://schemas.openxmlformats.org/drawingml/2006/chart" xmlns:r="http://schemas.openxmlformats.org/officeDocument/2006/relationships" r:id="rId2"/>
          </a:graphicData>
        </a:graphic>
      </p:graphicFrame>
      <p:sp>
        <p:nvSpPr>
          <p:cNvPr id="5" name="CuadroTexto 4"/>
          <p:cNvSpPr txBox="1"/>
          <p:nvPr/>
        </p:nvSpPr>
        <p:spPr>
          <a:xfrm>
            <a:off x="611560" y="332656"/>
            <a:ext cx="7992888" cy="95410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s-419" sz="2800" b="1" dirty="0" smtClean="0"/>
              <a:t>COMPARATIVO POR SEMESTRE DE LOS TRASLADOS EXTEMPORÁNEOS DE LAS PQRSD</a:t>
            </a:r>
            <a:endParaRPr lang="es-ES" sz="2800" b="1" dirty="0"/>
          </a:p>
        </p:txBody>
      </p:sp>
    </p:spTree>
    <p:extLst>
      <p:ext uri="{BB962C8B-B14F-4D97-AF65-F5344CB8AC3E}">
        <p14:creationId xmlns:p14="http://schemas.microsoft.com/office/powerpoint/2010/main" val="40804246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332657"/>
            <a:ext cx="8208912" cy="954107"/>
          </a:xfrm>
          <a:prstGeom prst="rect">
            <a:avLst/>
          </a:prstGeom>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ffectLst>
            <a:innerShdw blurRad="63500" dist="50800" dir="13500000">
              <a:prstClr val="black">
                <a:alpha val="50000"/>
              </a:prstClr>
            </a:innerShdw>
          </a:effectLst>
          <a:scene3d>
            <a:camera prst="orthographicFront"/>
            <a:lightRig rig="threePt" dir="t"/>
          </a:scene3d>
          <a:sp3d>
            <a:bevelT w="114300" prst="artDeco"/>
            <a:bevelB w="114300" prst="artDeco"/>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s-MX" sz="2800" b="1" dirty="0" smtClean="0"/>
              <a:t>OPORTUNIDAD DE MEJORA</a:t>
            </a:r>
          </a:p>
          <a:p>
            <a:pPr algn="ctr"/>
            <a:r>
              <a:rPr lang="es-MX" sz="2800" dirty="0" smtClean="0"/>
              <a:t>PQRSD con respuestas extemporáneas</a:t>
            </a:r>
            <a:endParaRPr lang="es-CO" sz="2800" dirty="0"/>
          </a:p>
        </p:txBody>
      </p:sp>
      <p:graphicFrame>
        <p:nvGraphicFramePr>
          <p:cNvPr id="7" name="6 Diagrama"/>
          <p:cNvGraphicFramePr/>
          <p:nvPr>
            <p:extLst>
              <p:ext uri="{D42A27DB-BD31-4B8C-83A1-F6EECF244321}">
                <p14:modId xmlns:p14="http://schemas.microsoft.com/office/powerpoint/2010/main" val="1657860861"/>
              </p:ext>
            </p:extLst>
          </p:nvPr>
        </p:nvGraphicFramePr>
        <p:xfrm>
          <a:off x="611560" y="1844824"/>
          <a:ext cx="8136904" cy="4032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79954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es-419" dirty="0" smtClean="0"/>
              <a:t>RESPUESTAS EXTEMPORÁNEAS POR DEPENDENCIAS </a:t>
            </a:r>
            <a:endParaRPr lang="es-ES" dirty="0"/>
          </a:p>
        </p:txBody>
      </p:sp>
      <p:graphicFrame>
        <p:nvGraphicFramePr>
          <p:cNvPr id="6" name="Marcador de contenido 5"/>
          <p:cNvGraphicFramePr>
            <a:graphicFrameLocks noGrp="1"/>
          </p:cNvGraphicFramePr>
          <p:nvPr>
            <p:ph idx="1"/>
            <p:extLst>
              <p:ext uri="{D42A27DB-BD31-4B8C-83A1-F6EECF244321}">
                <p14:modId xmlns:p14="http://schemas.microsoft.com/office/powerpoint/2010/main" val="2177517043"/>
              </p:ext>
            </p:extLst>
          </p:nvPr>
        </p:nvGraphicFramePr>
        <p:xfrm>
          <a:off x="457200" y="1600200"/>
          <a:ext cx="8229600" cy="41338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883190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es-CO" dirty="0" smtClean="0">
                <a:solidFill>
                  <a:schemeClr val="tx1"/>
                </a:solidFill>
              </a:rPr>
              <a:t>COMENTARIOS DE LA </a:t>
            </a:r>
            <a:r>
              <a:rPr lang="es-CO" dirty="0" smtClean="0">
                <a:solidFill>
                  <a:schemeClr val="tx1"/>
                </a:solidFill>
              </a:rPr>
              <a:t>SUBDIRECCIÓN ADMINISTRATIVA Y FINANCIERA</a:t>
            </a:r>
            <a:endParaRPr lang="es-CO" dirty="0">
              <a:solidFill>
                <a:schemeClr val="tx1"/>
              </a:solidFill>
            </a:endParaRPr>
          </a:p>
        </p:txBody>
      </p:sp>
      <p:sp>
        <p:nvSpPr>
          <p:cNvPr id="3" name="Marcador de contenido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lgn="just"/>
            <a:r>
              <a:rPr lang="es-CO" sz="2000" b="0" dirty="0" smtClean="0"/>
              <a:t>En importante contextualizar las PQR vencidas frente a la documentación que tramita la entidad.</a:t>
            </a:r>
          </a:p>
          <a:p>
            <a:pPr algn="just"/>
            <a:r>
              <a:rPr lang="es-CO" sz="2000" b="0" dirty="0" smtClean="0"/>
              <a:t>Entre el 1 de enero y el 30 de junio de 2017 llegaron 5.889 comunicaciones, distribuidas de la siguiente forma:</a:t>
            </a:r>
          </a:p>
          <a:p>
            <a:pPr marL="0" indent="0" algn="just">
              <a:buNone/>
            </a:pPr>
            <a:endParaRPr lang="es-CO" sz="2800" b="0" dirty="0"/>
          </a:p>
        </p:txBody>
      </p:sp>
      <p:pic>
        <p:nvPicPr>
          <p:cNvPr id="5" name="Imagen 4"/>
          <p:cNvPicPr>
            <a:picLocks noChangeAspect="1"/>
          </p:cNvPicPr>
          <p:nvPr/>
        </p:nvPicPr>
        <p:blipFill>
          <a:blip r:embed="rId2"/>
          <a:stretch>
            <a:fillRect/>
          </a:stretch>
        </p:blipFill>
        <p:spPr>
          <a:xfrm>
            <a:off x="2767636" y="3356992"/>
            <a:ext cx="3608728" cy="1850503"/>
          </a:xfrm>
          <a:prstGeom prst="rect">
            <a:avLst/>
          </a:prstGeom>
        </p:spPr>
      </p:pic>
    </p:spTree>
    <p:extLst>
      <p:ext uri="{BB962C8B-B14F-4D97-AF65-F5344CB8AC3E}">
        <p14:creationId xmlns:p14="http://schemas.microsoft.com/office/powerpoint/2010/main" val="33538142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09600" y="1772815"/>
            <a:ext cx="8229600" cy="3960441"/>
          </a:xfrm>
        </p:spPr>
        <p:style>
          <a:lnRef idx="1">
            <a:schemeClr val="accent1"/>
          </a:lnRef>
          <a:fillRef idx="2">
            <a:schemeClr val="accent1"/>
          </a:fillRef>
          <a:effectRef idx="1">
            <a:schemeClr val="accent1"/>
          </a:effectRef>
          <a:fontRef idx="minor">
            <a:schemeClr val="dk1"/>
          </a:fontRef>
        </p:style>
        <p:txBody>
          <a:bodyPr/>
          <a:lstStyle/>
          <a:p>
            <a:pPr algn="just"/>
            <a:r>
              <a:rPr lang="es-CO" sz="2000" b="0" dirty="0" smtClean="0"/>
              <a:t>Entre el 1 de enero y el 30 de junio de 2017  salieron  3.015 oficios, distribuidos así:</a:t>
            </a:r>
          </a:p>
          <a:p>
            <a:pPr algn="just"/>
            <a:endParaRPr lang="es-CO" sz="2800" b="0" dirty="0"/>
          </a:p>
          <a:p>
            <a:pPr algn="just"/>
            <a:endParaRPr lang="es-CO" sz="2800" b="0" dirty="0" smtClean="0"/>
          </a:p>
          <a:p>
            <a:pPr marL="0" indent="0" algn="just">
              <a:buNone/>
            </a:pPr>
            <a:endParaRPr lang="es-CO" sz="2800" b="0" dirty="0"/>
          </a:p>
        </p:txBody>
      </p:sp>
      <p:pic>
        <p:nvPicPr>
          <p:cNvPr id="6" name="Imagen 5"/>
          <p:cNvPicPr>
            <a:picLocks noChangeAspect="1"/>
          </p:cNvPicPr>
          <p:nvPr/>
        </p:nvPicPr>
        <p:blipFill>
          <a:blip r:embed="rId2"/>
          <a:stretch>
            <a:fillRect/>
          </a:stretch>
        </p:blipFill>
        <p:spPr>
          <a:xfrm>
            <a:off x="2267745" y="2564904"/>
            <a:ext cx="4608512" cy="2363178"/>
          </a:xfrm>
          <a:prstGeom prst="rect">
            <a:avLst/>
          </a:prstGeom>
        </p:spPr>
      </p:pic>
      <p:sp>
        <p:nvSpPr>
          <p:cNvPr id="7" name="Título 1"/>
          <p:cNvSpPr txBox="1">
            <a:spLocks/>
          </p:cNvSpPr>
          <p:nvPr/>
        </p:nvSpPr>
        <p:spPr bwMode="auto">
          <a:xfrm>
            <a:off x="609600" y="427038"/>
            <a:ext cx="8229600" cy="1143000"/>
          </a:xfrm>
          <a:prstGeom prst="rect">
            <a:avLst/>
          </a:prstGeom>
          <a:ln/>
          <a:ex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b="1" kern="1200">
                <a:solidFill>
                  <a:srgbClr val="558ED5"/>
                </a:solidFill>
                <a:latin typeface="+mj-lt"/>
                <a:ea typeface="+mj-ea"/>
                <a:cs typeface="+mj-cs"/>
              </a:defRPr>
            </a:lvl1pPr>
            <a:lvl2pPr algn="ctr" rtl="0" eaLnBrk="0" fontAlgn="base" hangingPunct="0">
              <a:spcBef>
                <a:spcPct val="0"/>
              </a:spcBef>
              <a:spcAft>
                <a:spcPct val="0"/>
              </a:spcAft>
              <a:defRPr sz="3600" b="1">
                <a:solidFill>
                  <a:srgbClr val="558ED5"/>
                </a:solidFill>
                <a:latin typeface="Calibri" pitchFamily="34" charset="0"/>
              </a:defRPr>
            </a:lvl2pPr>
            <a:lvl3pPr algn="ctr" rtl="0" eaLnBrk="0" fontAlgn="base" hangingPunct="0">
              <a:spcBef>
                <a:spcPct val="0"/>
              </a:spcBef>
              <a:spcAft>
                <a:spcPct val="0"/>
              </a:spcAft>
              <a:defRPr sz="3600" b="1">
                <a:solidFill>
                  <a:srgbClr val="558ED5"/>
                </a:solidFill>
                <a:latin typeface="Calibri" pitchFamily="34" charset="0"/>
              </a:defRPr>
            </a:lvl3pPr>
            <a:lvl4pPr algn="ctr" rtl="0" eaLnBrk="0" fontAlgn="base" hangingPunct="0">
              <a:spcBef>
                <a:spcPct val="0"/>
              </a:spcBef>
              <a:spcAft>
                <a:spcPct val="0"/>
              </a:spcAft>
              <a:defRPr sz="3600" b="1">
                <a:solidFill>
                  <a:srgbClr val="558ED5"/>
                </a:solidFill>
                <a:latin typeface="Calibri" pitchFamily="34" charset="0"/>
              </a:defRPr>
            </a:lvl4pPr>
            <a:lvl5pPr algn="ctr" rtl="0" eaLnBrk="0" fontAlgn="base" hangingPunct="0">
              <a:spcBef>
                <a:spcPct val="0"/>
              </a:spcBef>
              <a:spcAft>
                <a:spcPct val="0"/>
              </a:spcAft>
              <a:defRPr sz="3600" b="1">
                <a:solidFill>
                  <a:srgbClr val="558ED5"/>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s-CO" dirty="0" smtClean="0">
                <a:solidFill>
                  <a:schemeClr val="tx1"/>
                </a:solidFill>
              </a:rPr>
              <a:t>COMENTARIOS DE LA SUBDIRECCIÓN ADMINISTRATIVA Y FINANCIERA</a:t>
            </a:r>
            <a:endParaRPr lang="es-CO" dirty="0">
              <a:solidFill>
                <a:schemeClr val="tx1"/>
              </a:solidFill>
            </a:endParaRPr>
          </a:p>
        </p:txBody>
      </p:sp>
    </p:spTree>
    <p:extLst>
      <p:ext uri="{BB962C8B-B14F-4D97-AF65-F5344CB8AC3E}">
        <p14:creationId xmlns:p14="http://schemas.microsoft.com/office/powerpoint/2010/main" val="8026895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1628799"/>
            <a:ext cx="8229600" cy="3891933"/>
          </a:xfrm>
        </p:spPr>
        <p:style>
          <a:lnRef idx="1">
            <a:schemeClr val="accent1"/>
          </a:lnRef>
          <a:fillRef idx="2">
            <a:schemeClr val="accent1"/>
          </a:fillRef>
          <a:effectRef idx="1">
            <a:schemeClr val="accent1"/>
          </a:effectRef>
          <a:fontRef idx="minor">
            <a:schemeClr val="dk1"/>
          </a:fontRef>
        </p:style>
        <p:txBody>
          <a:bodyPr/>
          <a:lstStyle/>
          <a:p>
            <a:pPr algn="just"/>
            <a:r>
              <a:rPr lang="es-CO" sz="2000" b="0" dirty="0" smtClean="0"/>
              <a:t>De otro lado, los funcionarios de la entidad tienen atención telefónica.  Durante el primer semestre del 2017, se recibieron 16.122 llamadas (no hay datos del % de llamadas particulares), distribuidos así:</a:t>
            </a:r>
          </a:p>
          <a:p>
            <a:pPr algn="just"/>
            <a:endParaRPr lang="es-CO" sz="2800" b="0" dirty="0"/>
          </a:p>
          <a:p>
            <a:pPr algn="just"/>
            <a:endParaRPr lang="es-CO" sz="2800" b="0" dirty="0" smtClean="0"/>
          </a:p>
          <a:p>
            <a:pPr algn="just"/>
            <a:endParaRPr lang="es-CO" sz="2800" b="0" dirty="0"/>
          </a:p>
          <a:p>
            <a:pPr algn="just"/>
            <a:endParaRPr lang="es-CO" sz="2800" b="0" dirty="0" smtClean="0"/>
          </a:p>
          <a:p>
            <a:pPr algn="just"/>
            <a:endParaRPr lang="es-CO" sz="2800" b="0" dirty="0" smtClean="0"/>
          </a:p>
          <a:p>
            <a:pPr algn="just"/>
            <a:r>
              <a:rPr lang="es-CO" sz="2000" b="0" dirty="0" smtClean="0"/>
              <a:t>Contribuciones </a:t>
            </a:r>
            <a:r>
              <a:rPr lang="es-CO" sz="2000" b="0" dirty="0" smtClean="0"/>
              <a:t>atendió el 31% de la llamadas de SAF.</a:t>
            </a:r>
          </a:p>
          <a:p>
            <a:pPr algn="just"/>
            <a:endParaRPr lang="es-CO" sz="2800" b="0" dirty="0" smtClean="0"/>
          </a:p>
          <a:p>
            <a:pPr algn="just"/>
            <a:endParaRPr lang="es-CO" sz="2800" b="0" dirty="0"/>
          </a:p>
          <a:p>
            <a:pPr algn="just"/>
            <a:endParaRPr lang="es-CO" sz="2800" b="0" dirty="0" smtClean="0"/>
          </a:p>
          <a:p>
            <a:pPr marL="0" indent="0" algn="just">
              <a:buNone/>
            </a:pPr>
            <a:endParaRPr lang="es-CO" sz="2800" b="0" dirty="0" smtClean="0"/>
          </a:p>
          <a:p>
            <a:pPr marL="0" indent="0" algn="just">
              <a:buNone/>
            </a:pPr>
            <a:endParaRPr lang="es-CO" sz="2800" b="0" dirty="0"/>
          </a:p>
        </p:txBody>
      </p:sp>
      <p:pic>
        <p:nvPicPr>
          <p:cNvPr id="5" name="Imagen 4"/>
          <p:cNvPicPr>
            <a:picLocks noChangeAspect="1"/>
          </p:cNvPicPr>
          <p:nvPr/>
        </p:nvPicPr>
        <p:blipFill>
          <a:blip r:embed="rId2"/>
          <a:stretch>
            <a:fillRect/>
          </a:stretch>
        </p:blipFill>
        <p:spPr>
          <a:xfrm>
            <a:off x="2506500" y="2780928"/>
            <a:ext cx="4131000" cy="2122320"/>
          </a:xfrm>
          <a:prstGeom prst="rect">
            <a:avLst/>
          </a:prstGeom>
        </p:spPr>
      </p:pic>
      <p:sp>
        <p:nvSpPr>
          <p:cNvPr id="6" name="Título 1"/>
          <p:cNvSpPr>
            <a:spLocks noGrp="1"/>
          </p:cNvSpPr>
          <p:nvPr>
            <p:ph type="title"/>
          </p:nvPr>
        </p:nvSpPr>
        <p:spPr>
          <a:xfrm>
            <a:off x="457200" y="274638"/>
            <a:ext cx="8229600" cy="1143000"/>
          </a:xfrm>
        </p:spPr>
        <p:style>
          <a:lnRef idx="1">
            <a:schemeClr val="accent1"/>
          </a:lnRef>
          <a:fillRef idx="2">
            <a:schemeClr val="accent1"/>
          </a:fillRef>
          <a:effectRef idx="1">
            <a:schemeClr val="accent1"/>
          </a:effectRef>
          <a:fontRef idx="minor">
            <a:schemeClr val="dk1"/>
          </a:fontRef>
        </p:style>
        <p:txBody>
          <a:bodyPr/>
          <a:lstStyle/>
          <a:p>
            <a:r>
              <a:rPr lang="es-CO" dirty="0" smtClean="0">
                <a:solidFill>
                  <a:schemeClr val="tx1"/>
                </a:solidFill>
              </a:rPr>
              <a:t>COMENTARIOS DE LA </a:t>
            </a:r>
            <a:r>
              <a:rPr lang="es-CO" dirty="0" smtClean="0">
                <a:solidFill>
                  <a:schemeClr val="tx1"/>
                </a:solidFill>
              </a:rPr>
              <a:t>SUBDIRECCIÓN ADMINISTRATIVA Y FINANCIERA</a:t>
            </a:r>
            <a:endParaRPr lang="es-CO" dirty="0">
              <a:solidFill>
                <a:schemeClr val="tx1"/>
              </a:solidFill>
            </a:endParaRPr>
          </a:p>
        </p:txBody>
      </p:sp>
    </p:spTree>
    <p:extLst>
      <p:ext uri="{BB962C8B-B14F-4D97-AF65-F5344CB8AC3E}">
        <p14:creationId xmlns:p14="http://schemas.microsoft.com/office/powerpoint/2010/main" val="17082380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lgn="just"/>
            <a:r>
              <a:rPr lang="es-CO" sz="2000" b="0" dirty="0" smtClean="0"/>
              <a:t>Es necesario señalar que el rezago de respuesta de la SAF obedeció a la necesidad de primero definir si existía faltante presupuestal para dar respuesta  a las comunicaciones enviadas por los prestadores.  Dicho proceso duró dos (2) meses, hasta tanto se tuviese la información correspondiente.  A hoy la SAF se encuentra al </a:t>
            </a:r>
            <a:r>
              <a:rPr lang="es-CO" sz="2000" b="0" dirty="0" smtClean="0"/>
              <a:t>día</a:t>
            </a:r>
            <a:r>
              <a:rPr lang="es-CO" sz="2000" b="0" dirty="0" smtClean="0"/>
              <a:t>.</a:t>
            </a:r>
          </a:p>
          <a:p>
            <a:pPr algn="just"/>
            <a:endParaRPr lang="es-CO" sz="2800" b="0" dirty="0" smtClean="0"/>
          </a:p>
          <a:p>
            <a:pPr algn="just"/>
            <a:endParaRPr lang="es-CO" sz="2800" b="0" dirty="0"/>
          </a:p>
          <a:p>
            <a:pPr algn="just"/>
            <a:endParaRPr lang="es-CO" sz="2800" b="0" dirty="0" smtClean="0"/>
          </a:p>
          <a:p>
            <a:pPr marL="0" indent="0" algn="just">
              <a:buNone/>
            </a:pPr>
            <a:endParaRPr lang="es-CO" sz="2800" b="0" dirty="0"/>
          </a:p>
        </p:txBody>
      </p:sp>
      <p:sp>
        <p:nvSpPr>
          <p:cNvPr id="5" name="Título 1"/>
          <p:cNvSpPr>
            <a:spLocks noGrp="1"/>
          </p:cNvSpPr>
          <p:nvPr>
            <p:ph type="title"/>
          </p:nvPr>
        </p:nvSpPr>
        <p:spPr>
          <a:xfrm>
            <a:off x="457200" y="274638"/>
            <a:ext cx="8229600" cy="1143000"/>
          </a:xfrm>
        </p:spPr>
        <p:style>
          <a:lnRef idx="1">
            <a:schemeClr val="accent1"/>
          </a:lnRef>
          <a:fillRef idx="2">
            <a:schemeClr val="accent1"/>
          </a:fillRef>
          <a:effectRef idx="1">
            <a:schemeClr val="accent1"/>
          </a:effectRef>
          <a:fontRef idx="minor">
            <a:schemeClr val="dk1"/>
          </a:fontRef>
        </p:style>
        <p:txBody>
          <a:bodyPr/>
          <a:lstStyle/>
          <a:p>
            <a:r>
              <a:rPr lang="es-CO" dirty="0" smtClean="0">
                <a:solidFill>
                  <a:schemeClr val="tx1"/>
                </a:solidFill>
              </a:rPr>
              <a:t>COMENTARIOS DE LA </a:t>
            </a:r>
            <a:r>
              <a:rPr lang="es-CO" dirty="0" smtClean="0">
                <a:solidFill>
                  <a:schemeClr val="tx1"/>
                </a:solidFill>
              </a:rPr>
              <a:t>SUBDIRECCIÓN ADMINISTRATIVA Y FINANCIERA</a:t>
            </a:r>
            <a:endParaRPr lang="es-CO" dirty="0">
              <a:solidFill>
                <a:schemeClr val="tx1"/>
              </a:solidFill>
            </a:endParaRPr>
          </a:p>
        </p:txBody>
      </p:sp>
    </p:spTree>
    <p:extLst>
      <p:ext uri="{BB962C8B-B14F-4D97-AF65-F5344CB8AC3E}">
        <p14:creationId xmlns:p14="http://schemas.microsoft.com/office/powerpoint/2010/main" val="38701958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332657"/>
            <a:ext cx="8208912" cy="523220"/>
          </a:xfrm>
          <a:prstGeom prst="rect">
            <a:avLst/>
          </a:prstGeom>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ffectLst>
            <a:innerShdw blurRad="63500" dist="50800" dir="13500000">
              <a:prstClr val="black">
                <a:alpha val="50000"/>
              </a:prstClr>
            </a:innerShdw>
          </a:effectLst>
          <a:scene3d>
            <a:camera prst="orthographicFront"/>
            <a:lightRig rig="threePt" dir="t"/>
          </a:scene3d>
          <a:sp3d>
            <a:bevelT w="114300" prst="artDeco"/>
            <a:bevelB w="114300" prst="artDeco"/>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s-MX" sz="2800" b="1" dirty="0" smtClean="0">
                <a:latin typeface="Calibri" panose="020F0502020204030204" pitchFamily="34" charset="0"/>
                <a:cs typeface="Calibri" panose="020F0502020204030204" pitchFamily="34" charset="0"/>
              </a:rPr>
              <a:t>OPORTUNIDAD DE MEJORA</a:t>
            </a:r>
          </a:p>
        </p:txBody>
      </p:sp>
      <p:graphicFrame>
        <p:nvGraphicFramePr>
          <p:cNvPr id="7" name="6 Diagrama"/>
          <p:cNvGraphicFramePr/>
          <p:nvPr>
            <p:extLst>
              <p:ext uri="{D42A27DB-BD31-4B8C-83A1-F6EECF244321}">
                <p14:modId xmlns:p14="http://schemas.microsoft.com/office/powerpoint/2010/main" val="826235285"/>
              </p:ext>
            </p:extLst>
          </p:nvPr>
        </p:nvGraphicFramePr>
        <p:xfrm>
          <a:off x="351620" y="980728"/>
          <a:ext cx="8468852"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6334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332657"/>
            <a:ext cx="8208912" cy="523220"/>
          </a:xfrm>
          <a:prstGeom prst="rect">
            <a:avLst/>
          </a:prstGeom>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ffectLst>
            <a:innerShdw blurRad="63500" dist="50800" dir="13500000">
              <a:prstClr val="black">
                <a:alpha val="50000"/>
              </a:prstClr>
            </a:innerShdw>
          </a:effectLst>
          <a:scene3d>
            <a:camera prst="orthographicFront"/>
            <a:lightRig rig="threePt" dir="t"/>
          </a:scene3d>
          <a:sp3d>
            <a:bevelT w="114300" prst="artDeco"/>
            <a:bevelB w="114300" prst="artDeco"/>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s-MX" sz="2800" b="1" dirty="0" smtClean="0">
                <a:latin typeface="Calibri" panose="020F0502020204030204" pitchFamily="34" charset="0"/>
                <a:cs typeface="Calibri" panose="020F0502020204030204" pitchFamily="34" charset="0"/>
              </a:rPr>
              <a:t>OPORTUNIDAD DE MEJORA</a:t>
            </a:r>
          </a:p>
        </p:txBody>
      </p:sp>
      <p:graphicFrame>
        <p:nvGraphicFramePr>
          <p:cNvPr id="7" name="6 Diagrama"/>
          <p:cNvGraphicFramePr/>
          <p:nvPr>
            <p:extLst>
              <p:ext uri="{D42A27DB-BD31-4B8C-83A1-F6EECF244321}">
                <p14:modId xmlns:p14="http://schemas.microsoft.com/office/powerpoint/2010/main" val="4174081159"/>
              </p:ext>
            </p:extLst>
          </p:nvPr>
        </p:nvGraphicFramePr>
        <p:xfrm>
          <a:off x="611560" y="1052736"/>
          <a:ext cx="8136904"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921815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67544" y="1556792"/>
            <a:ext cx="8229600" cy="424731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endParaRPr lang="es-CO" dirty="0" smtClean="0"/>
          </a:p>
          <a:p>
            <a:pPr algn="ctr"/>
            <a:endParaRPr lang="es-CO" b="1" dirty="0"/>
          </a:p>
          <a:p>
            <a:pPr marL="285750" indent="-285750" algn="just">
              <a:buFont typeface="Arial" panose="020B0604020202020204" pitchFamily="34" charset="0"/>
              <a:buChar char="•"/>
            </a:pPr>
            <a:r>
              <a:rPr lang="es-CO" sz="2000" dirty="0" smtClean="0"/>
              <a:t>Sobre </a:t>
            </a:r>
            <a:r>
              <a:rPr lang="es-CO" sz="2000" dirty="0"/>
              <a:t>la creación de un banner visible para que el ciudadano registre sus denuncias, informo que actualmente no es posible, toda vez que la plantilla de la página web, de </a:t>
            </a:r>
            <a:r>
              <a:rPr lang="es-CO" sz="2000" dirty="0" smtClean="0"/>
              <a:t>autoría </a:t>
            </a:r>
            <a:r>
              <a:rPr lang="es-CO" sz="2000" dirty="0"/>
              <a:t>de </a:t>
            </a:r>
            <a:r>
              <a:rPr lang="es-CO" sz="2000" dirty="0" err="1"/>
              <a:t>MinTIC</a:t>
            </a:r>
            <a:r>
              <a:rPr lang="es-CO" sz="2000" dirty="0"/>
              <a:t>, no permite realizar ese tipo de ajustes. Se espera que en los próximos meses podamos incorporar dicho banner en un nuevo sitio web</a:t>
            </a:r>
            <a:r>
              <a:rPr lang="es-CO" sz="2000" dirty="0" smtClean="0"/>
              <a:t>.</a:t>
            </a:r>
          </a:p>
          <a:p>
            <a:pPr marL="285750" indent="-285750" algn="just">
              <a:buFont typeface="Arial" panose="020B0604020202020204" pitchFamily="34" charset="0"/>
              <a:buChar char="•"/>
            </a:pPr>
            <a:endParaRPr lang="es-CO" sz="2000" dirty="0"/>
          </a:p>
          <a:p>
            <a:pPr marL="285750" indent="-285750" algn="just">
              <a:buFont typeface="Arial" panose="020B0604020202020204" pitchFamily="34" charset="0"/>
              <a:buChar char="•"/>
            </a:pPr>
            <a:r>
              <a:rPr lang="es-CO" sz="2000" dirty="0"/>
              <a:t>Respecto de la carta de trato digno, no es posible reubicarla para darle mayor visibilidad, dado la imposibilidad de crear nuevos banner o secciones.</a:t>
            </a:r>
            <a:endParaRPr lang="es-ES" sz="2000" dirty="0"/>
          </a:p>
          <a:p>
            <a:pPr algn="just"/>
            <a:endParaRPr lang="es-CO" dirty="0" smtClean="0"/>
          </a:p>
          <a:p>
            <a:pPr algn="just"/>
            <a:endParaRPr lang="es-CO" dirty="0" smtClean="0"/>
          </a:p>
          <a:p>
            <a:pPr algn="just"/>
            <a:endParaRPr lang="es-CO" dirty="0"/>
          </a:p>
        </p:txBody>
      </p:sp>
      <p:sp>
        <p:nvSpPr>
          <p:cNvPr id="5" name="Título 1"/>
          <p:cNvSpPr txBox="1">
            <a:spLocks/>
          </p:cNvSpPr>
          <p:nvPr/>
        </p:nvSpPr>
        <p:spPr>
          <a:xfrm>
            <a:off x="467544" y="235132"/>
            <a:ext cx="8229600" cy="1143000"/>
          </a:xfrm>
          <a:prstGeom prst="rect">
            <a:avLst/>
          </a:prstGeom>
        </p:spPr>
        <p:style>
          <a:lnRef idx="1">
            <a:schemeClr val="accent1"/>
          </a:lnRef>
          <a:fillRef idx="2">
            <a:schemeClr val="accent1"/>
          </a:fillRef>
          <a:effectRef idx="1">
            <a:schemeClr val="accent1"/>
          </a:effectRef>
          <a:fontRef idx="minor">
            <a:schemeClr val="dk1"/>
          </a:fontRef>
        </p:style>
        <p:txBody>
          <a:bodyPr/>
          <a:lstStyle>
            <a:lvl1pPr algn="ctr" rtl="0" eaLnBrk="0" fontAlgn="base" hangingPunct="0">
              <a:spcBef>
                <a:spcPct val="0"/>
              </a:spcBef>
              <a:spcAft>
                <a:spcPct val="0"/>
              </a:spcAft>
              <a:defRPr sz="3600" b="1" kern="1200">
                <a:solidFill>
                  <a:schemeClr val="dk1"/>
                </a:solidFill>
                <a:latin typeface="+mn-lt"/>
                <a:ea typeface="+mn-ea"/>
                <a:cs typeface="+mn-cs"/>
              </a:defRPr>
            </a:lvl1pPr>
            <a:lvl2pPr algn="ctr" rtl="0" eaLnBrk="0" fontAlgn="base" hangingPunct="0">
              <a:spcBef>
                <a:spcPct val="0"/>
              </a:spcBef>
              <a:spcAft>
                <a:spcPct val="0"/>
              </a:spcAft>
              <a:defRPr sz="3600" b="1">
                <a:solidFill>
                  <a:schemeClr val="dk1"/>
                </a:solidFill>
                <a:latin typeface="+mn-lt"/>
                <a:ea typeface="+mn-ea"/>
                <a:cs typeface="+mn-cs"/>
              </a:defRPr>
            </a:lvl2pPr>
            <a:lvl3pPr algn="ctr" rtl="0" eaLnBrk="0" fontAlgn="base" hangingPunct="0">
              <a:spcBef>
                <a:spcPct val="0"/>
              </a:spcBef>
              <a:spcAft>
                <a:spcPct val="0"/>
              </a:spcAft>
              <a:defRPr sz="3600" b="1">
                <a:solidFill>
                  <a:schemeClr val="dk1"/>
                </a:solidFill>
                <a:latin typeface="+mn-lt"/>
                <a:ea typeface="+mn-ea"/>
                <a:cs typeface="+mn-cs"/>
              </a:defRPr>
            </a:lvl3pPr>
            <a:lvl4pPr algn="ctr" rtl="0" eaLnBrk="0" fontAlgn="base" hangingPunct="0">
              <a:spcBef>
                <a:spcPct val="0"/>
              </a:spcBef>
              <a:spcAft>
                <a:spcPct val="0"/>
              </a:spcAft>
              <a:defRPr sz="3600" b="1">
                <a:solidFill>
                  <a:schemeClr val="dk1"/>
                </a:solidFill>
                <a:latin typeface="+mn-lt"/>
                <a:ea typeface="+mn-ea"/>
                <a:cs typeface="+mn-cs"/>
              </a:defRPr>
            </a:lvl4pPr>
            <a:lvl5pPr algn="ctr" rtl="0" eaLnBrk="0" fontAlgn="base" hangingPunct="0">
              <a:spcBef>
                <a:spcPct val="0"/>
              </a:spcBef>
              <a:spcAft>
                <a:spcPct val="0"/>
              </a:spcAft>
              <a:defRPr sz="3600" b="1">
                <a:solidFill>
                  <a:schemeClr val="dk1"/>
                </a:solidFill>
                <a:latin typeface="+mn-lt"/>
                <a:ea typeface="+mn-ea"/>
                <a:cs typeface="+mn-cs"/>
              </a:defRPr>
            </a:lvl5pPr>
            <a:lvl6pPr marL="457200" algn="ctr" rtl="0" fontAlgn="base">
              <a:spcBef>
                <a:spcPct val="0"/>
              </a:spcBef>
              <a:spcAft>
                <a:spcPct val="0"/>
              </a:spcAft>
              <a:defRPr sz="4400">
                <a:solidFill>
                  <a:schemeClr val="dk1"/>
                </a:solidFill>
                <a:latin typeface="+mn-lt"/>
                <a:ea typeface="+mn-ea"/>
                <a:cs typeface="+mn-cs"/>
              </a:defRPr>
            </a:lvl6pPr>
            <a:lvl7pPr marL="914400" algn="ctr" rtl="0" fontAlgn="base">
              <a:spcBef>
                <a:spcPct val="0"/>
              </a:spcBef>
              <a:spcAft>
                <a:spcPct val="0"/>
              </a:spcAft>
              <a:defRPr sz="4400">
                <a:solidFill>
                  <a:schemeClr val="dk1"/>
                </a:solidFill>
                <a:latin typeface="+mn-lt"/>
                <a:ea typeface="+mn-ea"/>
                <a:cs typeface="+mn-cs"/>
              </a:defRPr>
            </a:lvl7pPr>
            <a:lvl8pPr marL="1371600" algn="ctr" rtl="0" fontAlgn="base">
              <a:spcBef>
                <a:spcPct val="0"/>
              </a:spcBef>
              <a:spcAft>
                <a:spcPct val="0"/>
              </a:spcAft>
              <a:defRPr sz="4400">
                <a:solidFill>
                  <a:schemeClr val="dk1"/>
                </a:solidFill>
                <a:latin typeface="+mn-lt"/>
                <a:ea typeface="+mn-ea"/>
                <a:cs typeface="+mn-cs"/>
              </a:defRPr>
            </a:lvl8pPr>
            <a:lvl9pPr marL="1828800" algn="ctr" rtl="0" fontAlgn="base">
              <a:spcBef>
                <a:spcPct val="0"/>
              </a:spcBef>
              <a:spcAft>
                <a:spcPct val="0"/>
              </a:spcAft>
              <a:defRPr sz="4400">
                <a:solidFill>
                  <a:schemeClr val="dk1"/>
                </a:solidFill>
                <a:latin typeface="+mn-lt"/>
                <a:ea typeface="+mn-ea"/>
                <a:cs typeface="+mn-cs"/>
              </a:defRPr>
            </a:lvl9pPr>
          </a:lstStyle>
          <a:p>
            <a:r>
              <a:rPr lang="es-CO" dirty="0" smtClean="0">
                <a:solidFill>
                  <a:schemeClr val="tx1"/>
                </a:solidFill>
              </a:rPr>
              <a:t>COMENTARIOS DE LA OFICINA ASESORA DE PLANEACIÓN</a:t>
            </a:r>
            <a:endParaRPr lang="es-CO" dirty="0">
              <a:solidFill>
                <a:schemeClr val="tx1"/>
              </a:solidFill>
            </a:endParaRPr>
          </a:p>
        </p:txBody>
      </p:sp>
    </p:spTree>
    <p:extLst>
      <p:ext uri="{BB962C8B-B14F-4D97-AF65-F5344CB8AC3E}">
        <p14:creationId xmlns:p14="http://schemas.microsoft.com/office/powerpoint/2010/main" val="2446604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0" y="350838"/>
            <a:ext cx="9144000" cy="615950"/>
          </a:xfrm>
          <a:prstGeom prst="rect">
            <a:avLst/>
          </a:prstGeom>
          <a:noFill/>
          <a:ln w="9525" algn="ctr">
            <a:noFill/>
            <a:miter lim="800000"/>
            <a:headEnd/>
            <a:tailEnd/>
          </a:ln>
          <a:effectLst/>
        </p:spPr>
        <p:txBody>
          <a:bodyPr>
            <a:spAutoFit/>
          </a:bodyPr>
          <a:lstStyle/>
          <a:p>
            <a:pPr algn="ctr">
              <a:spcBef>
                <a:spcPts val="0"/>
              </a:spcBef>
              <a:defRPr/>
            </a:pPr>
            <a:r>
              <a:rPr lang="es-CO" sz="3400" b="1" dirty="0" smtClean="0">
                <a:latin typeface="+mn-lt"/>
              </a:rPr>
              <a:t>OBJETIVO</a:t>
            </a:r>
            <a:endParaRPr lang="es-CO" sz="3400" b="1" dirty="0">
              <a:latin typeface="+mn-lt"/>
            </a:endParaRPr>
          </a:p>
        </p:txBody>
      </p:sp>
      <p:sp>
        <p:nvSpPr>
          <p:cNvPr id="4" name="1 Rectángulo"/>
          <p:cNvSpPr>
            <a:spLocks noChangeArrowheads="1"/>
          </p:cNvSpPr>
          <p:nvPr/>
        </p:nvSpPr>
        <p:spPr bwMode="auto">
          <a:xfrm>
            <a:off x="315466" y="967582"/>
            <a:ext cx="8360990" cy="1477328"/>
          </a:xfrm>
          <a:prstGeom prst="rect">
            <a:avLst/>
          </a:prstGeom>
          <a:noFill/>
          <a:ln w="9525">
            <a:noFill/>
            <a:miter lim="800000"/>
            <a:headEnd/>
            <a:tailEnd/>
          </a:ln>
        </p:spPr>
        <p:txBody>
          <a:bodyPr wrap="square">
            <a:spAutoFit/>
          </a:bodyPr>
          <a:lstStyle/>
          <a:p>
            <a:pPr marL="0" lvl="1" algn="just">
              <a:defRPr/>
            </a:pPr>
            <a:r>
              <a:rPr lang="es-CO" dirty="0" smtClean="0">
                <a:latin typeface="+mn-lt"/>
                <a:cs typeface="Arial" panose="020B0604020202020204" pitchFamily="34" charset="0"/>
              </a:rPr>
              <a:t>Verificar el cumplimiento por parte de la Comisión de Regulación de Agua Potable y Saneamiento Básico – CRA, d</a:t>
            </a:r>
            <a:r>
              <a:rPr lang="es-CO" dirty="0" smtClean="0">
                <a:latin typeface="+mn-lt"/>
              </a:rPr>
              <a:t>el </a:t>
            </a:r>
            <a:r>
              <a:rPr lang="es-CO" dirty="0">
                <a:latin typeface="+mn-lt"/>
              </a:rPr>
              <a:t>artículo 76 de la Ley 1474 de </a:t>
            </a:r>
            <a:r>
              <a:rPr lang="es-CO" dirty="0" smtClean="0">
                <a:latin typeface="+mn-lt"/>
              </a:rPr>
              <a:t>2011, la Ley 1437 de 2011</a:t>
            </a:r>
            <a:r>
              <a:rPr lang="es-CO" dirty="0" smtClean="0">
                <a:latin typeface="+mn-lt"/>
                <a:cs typeface="Arial" panose="020B0604020202020204" pitchFamily="34" charset="0"/>
              </a:rPr>
              <a:t>, la Ley 1755 de 2015, así como el artículo 4º del Decreto 707 de 1995, </a:t>
            </a:r>
            <a:r>
              <a:rPr lang="es-CO" dirty="0">
                <a:latin typeface="+mn-lt"/>
              </a:rPr>
              <a:t>frente a </a:t>
            </a:r>
            <a:r>
              <a:rPr lang="es-CO" dirty="0" smtClean="0">
                <a:latin typeface="+mn-lt"/>
              </a:rPr>
              <a:t>los </a:t>
            </a:r>
            <a:r>
              <a:rPr lang="es-CO" dirty="0" smtClean="0">
                <a:latin typeface="+mn-lt"/>
                <a:cs typeface="Arial" panose="020B0604020202020204" pitchFamily="34" charset="0"/>
              </a:rPr>
              <a:t>mecanismos diseñados por la Entidad para la atención de las peticiones, quejas, reclamos, sugerencias y denuncias formuladas por sus usuarios. </a:t>
            </a:r>
            <a:endParaRPr lang="es-CO" b="1" i="1" dirty="0">
              <a:latin typeface="+mn-lt"/>
              <a:cs typeface="Arial" panose="020B0604020202020204" pitchFamily="34" charset="0"/>
            </a:endParaRPr>
          </a:p>
        </p:txBody>
      </p:sp>
      <p:sp>
        <p:nvSpPr>
          <p:cNvPr id="2" name="1 CuadroTexto"/>
          <p:cNvSpPr txBox="1"/>
          <p:nvPr/>
        </p:nvSpPr>
        <p:spPr>
          <a:xfrm>
            <a:off x="431540" y="2564904"/>
            <a:ext cx="8280920" cy="5355312"/>
          </a:xfrm>
          <a:prstGeom prst="rect">
            <a:avLst/>
          </a:prstGeom>
          <a:noFill/>
        </p:spPr>
        <p:txBody>
          <a:bodyPr wrap="square" rtlCol="0">
            <a:spAutoFit/>
          </a:bodyPr>
          <a:lstStyle/>
          <a:p>
            <a:pPr algn="ctr"/>
            <a:r>
              <a:rPr lang="es-MX" sz="3400" b="1" dirty="0" smtClean="0">
                <a:latin typeface="+mn-lt"/>
              </a:rPr>
              <a:t>CRITERIOS DE AUDITORÍA</a:t>
            </a:r>
          </a:p>
          <a:p>
            <a:pPr algn="ctr"/>
            <a:endParaRPr lang="es-MX" sz="1000" b="1" dirty="0" smtClean="0">
              <a:latin typeface="+mn-lt"/>
            </a:endParaRPr>
          </a:p>
          <a:p>
            <a:pPr algn="just"/>
            <a:r>
              <a:rPr lang="es-MX" dirty="0" smtClean="0">
                <a:latin typeface="+mn-lt"/>
                <a:cs typeface="Arial" panose="020B0604020202020204" pitchFamily="34" charset="0"/>
              </a:rPr>
              <a:t>Los criterios observados en el ejercicio de la auditoría fueron: </a:t>
            </a:r>
          </a:p>
          <a:p>
            <a:pPr algn="just"/>
            <a:endParaRPr lang="es-MX" dirty="0" smtClean="0">
              <a:latin typeface="+mn-lt"/>
              <a:cs typeface="Arial" panose="020B0604020202020204" pitchFamily="34" charset="0"/>
            </a:endParaRPr>
          </a:p>
          <a:p>
            <a:pPr marL="266700" indent="-266700" algn="just"/>
            <a:r>
              <a:rPr lang="es-MX" b="1" dirty="0" smtClean="0">
                <a:latin typeface="+mn-lt"/>
                <a:cs typeface="Arial" panose="020B0604020202020204" pitchFamily="34" charset="0"/>
              </a:rPr>
              <a:t>1.</a:t>
            </a:r>
            <a:r>
              <a:rPr lang="es-MX" dirty="0" smtClean="0">
                <a:latin typeface="+mn-lt"/>
                <a:cs typeface="Arial" panose="020B0604020202020204" pitchFamily="34" charset="0"/>
              </a:rPr>
              <a:t> El cumplimiento de la normatividad que rige las PQRSD (Ley 1755 de 2015; </a:t>
            </a:r>
            <a:r>
              <a:rPr lang="es-MX" dirty="0">
                <a:latin typeface="+mn-lt"/>
                <a:cs typeface="Arial" panose="020B0604020202020204" pitchFamily="34" charset="0"/>
              </a:rPr>
              <a:t>artículo 76 de la Ley 1474 de </a:t>
            </a:r>
            <a:r>
              <a:rPr lang="es-MX" dirty="0" smtClean="0">
                <a:latin typeface="+mn-lt"/>
                <a:cs typeface="Arial" panose="020B0604020202020204" pitchFamily="34" charset="0"/>
              </a:rPr>
              <a:t>2011, artículo 7º de la Ley 1437 de 2011, y el artículo 4º del Decreto 707 de 1995).</a:t>
            </a:r>
          </a:p>
          <a:p>
            <a:pPr algn="just"/>
            <a:r>
              <a:rPr lang="es-MX" b="1" dirty="0" smtClean="0">
                <a:latin typeface="+mn-lt"/>
                <a:cs typeface="Arial" panose="020B0604020202020204" pitchFamily="34" charset="0"/>
              </a:rPr>
              <a:t>2.</a:t>
            </a:r>
            <a:r>
              <a:rPr lang="es-MX" dirty="0" smtClean="0">
                <a:latin typeface="+mn-lt"/>
                <a:cs typeface="Arial" panose="020B0604020202020204" pitchFamily="34" charset="0"/>
              </a:rPr>
              <a:t> El fundamento de las respuestas emitidas por la entidad.</a:t>
            </a:r>
          </a:p>
          <a:p>
            <a:pPr algn="just"/>
            <a:r>
              <a:rPr lang="es-MX" b="1" dirty="0" smtClean="0">
                <a:latin typeface="+mn-lt"/>
                <a:cs typeface="Arial" panose="020B0604020202020204" pitchFamily="34" charset="0"/>
              </a:rPr>
              <a:t>3.</a:t>
            </a:r>
            <a:r>
              <a:rPr lang="es-MX" dirty="0" smtClean="0">
                <a:latin typeface="+mn-lt"/>
                <a:cs typeface="Arial" panose="020B0604020202020204" pitchFamily="34" charset="0"/>
              </a:rPr>
              <a:t> La remisión por competencia a las entidades respectivas.</a:t>
            </a:r>
          </a:p>
          <a:p>
            <a:pPr algn="just"/>
            <a:r>
              <a:rPr lang="es-MX" b="1" dirty="0" smtClean="0">
                <a:latin typeface="+mn-lt"/>
                <a:cs typeface="Arial" panose="020B0604020202020204" pitchFamily="34" charset="0"/>
              </a:rPr>
              <a:t>4.</a:t>
            </a:r>
            <a:r>
              <a:rPr lang="es-MX" dirty="0" smtClean="0">
                <a:latin typeface="+mn-lt"/>
                <a:cs typeface="Arial" panose="020B0604020202020204" pitchFamily="34" charset="0"/>
              </a:rPr>
              <a:t> El oportuno cumplimiento de los términos.</a:t>
            </a:r>
          </a:p>
          <a:p>
            <a:pPr algn="just"/>
            <a:endParaRPr lang="es-MX" dirty="0" smtClean="0">
              <a:latin typeface="Arial" panose="020B0604020202020204" pitchFamily="34" charset="0"/>
              <a:cs typeface="Arial" panose="020B0604020202020204" pitchFamily="34" charset="0"/>
            </a:endParaRPr>
          </a:p>
          <a:p>
            <a:pPr algn="just"/>
            <a:endParaRPr lang="es-MX" sz="3400" b="1" dirty="0">
              <a:latin typeface="+mj-lt"/>
            </a:endParaRPr>
          </a:p>
          <a:p>
            <a:pPr algn="ctr"/>
            <a:endParaRPr lang="es-MX" sz="3400" b="1" dirty="0" smtClean="0">
              <a:latin typeface="+mj-lt"/>
            </a:endParaRPr>
          </a:p>
          <a:p>
            <a:pPr algn="ctr"/>
            <a:endParaRPr lang="es-MX" sz="3400" b="1" dirty="0">
              <a:latin typeface="+mj-lt"/>
            </a:endParaRPr>
          </a:p>
          <a:p>
            <a:pPr algn="ctr"/>
            <a:endParaRPr lang="es-CO" sz="3400" b="1" dirty="0">
              <a:latin typeface="+mj-lt"/>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475656" y="1772816"/>
            <a:ext cx="6480720" cy="156966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cene3d>
            <a:camera prst="orthographicFront"/>
            <a:lightRig rig="threePt" dir="t"/>
          </a:scene3d>
          <a:sp3d>
            <a:bevelT w="114300" prst="artDeco"/>
            <a:bevelB w="114300" prst="artDeco"/>
          </a:sp3d>
        </p:spPr>
        <p:txBody>
          <a:bodyPr wrap="square" rtlCol="0">
            <a:spAutoFit/>
          </a:bodyPr>
          <a:lstStyle/>
          <a:p>
            <a:pPr algn="ctr"/>
            <a:r>
              <a:rPr lang="es-MX" sz="9600" dirty="0" smtClean="0"/>
              <a:t>ANEXOS </a:t>
            </a:r>
            <a:endParaRPr lang="es-CO" sz="9600" dirty="0"/>
          </a:p>
        </p:txBody>
      </p:sp>
    </p:spTree>
    <p:extLst>
      <p:ext uri="{BB962C8B-B14F-4D97-AF65-F5344CB8AC3E}">
        <p14:creationId xmlns:p14="http://schemas.microsoft.com/office/powerpoint/2010/main" val="35618149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2420453229"/>
              </p:ext>
            </p:extLst>
          </p:nvPr>
        </p:nvGraphicFramePr>
        <p:xfrm>
          <a:off x="251518" y="1196752"/>
          <a:ext cx="8604739" cy="4608513"/>
        </p:xfrm>
        <a:graphic>
          <a:graphicData uri="http://schemas.openxmlformats.org/drawingml/2006/table">
            <a:tbl>
              <a:tblPr firstRow="1" firstCol="1" bandRow="1">
                <a:tableStyleId>{5C22544A-7EE6-4342-B048-85BDC9FD1C3A}</a:tableStyleId>
              </a:tblPr>
              <a:tblGrid>
                <a:gridCol w="1440162">
                  <a:extLst>
                    <a:ext uri="{9D8B030D-6E8A-4147-A177-3AD203B41FA5}">
                      <a16:colId xmlns:a16="http://schemas.microsoft.com/office/drawing/2014/main" val="20000"/>
                    </a:ext>
                  </a:extLst>
                </a:gridCol>
                <a:gridCol w="1224136">
                  <a:extLst>
                    <a:ext uri="{9D8B030D-6E8A-4147-A177-3AD203B41FA5}">
                      <a16:colId xmlns:a16="http://schemas.microsoft.com/office/drawing/2014/main" val="20001"/>
                    </a:ext>
                  </a:extLst>
                </a:gridCol>
                <a:gridCol w="1152128">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1512168">
                  <a:extLst>
                    <a:ext uri="{9D8B030D-6E8A-4147-A177-3AD203B41FA5}">
                      <a16:colId xmlns:a16="http://schemas.microsoft.com/office/drawing/2014/main" val="20004"/>
                    </a:ext>
                  </a:extLst>
                </a:gridCol>
                <a:gridCol w="864096">
                  <a:extLst>
                    <a:ext uri="{9D8B030D-6E8A-4147-A177-3AD203B41FA5}">
                      <a16:colId xmlns:a16="http://schemas.microsoft.com/office/drawing/2014/main" val="999280388"/>
                    </a:ext>
                  </a:extLst>
                </a:gridCol>
                <a:gridCol w="1331929">
                  <a:extLst>
                    <a:ext uri="{9D8B030D-6E8A-4147-A177-3AD203B41FA5}">
                      <a16:colId xmlns:a16="http://schemas.microsoft.com/office/drawing/2014/main" val="4022472209"/>
                    </a:ext>
                  </a:extLst>
                </a:gridCol>
              </a:tblGrid>
              <a:tr h="998769">
                <a:tc>
                  <a:txBody>
                    <a:bodyPr/>
                    <a:lstStyle/>
                    <a:p>
                      <a:pPr algn="ctr">
                        <a:lnSpc>
                          <a:spcPct val="115000"/>
                        </a:lnSpc>
                        <a:spcAft>
                          <a:spcPts val="0"/>
                        </a:spcAft>
                      </a:pPr>
                      <a:endParaRPr lang="es-CO" sz="1400" dirty="0" smtClean="0">
                        <a:effectLst/>
                      </a:endParaRPr>
                    </a:p>
                    <a:p>
                      <a:pPr algn="ctr">
                        <a:lnSpc>
                          <a:spcPct val="115000"/>
                        </a:lnSpc>
                        <a:spcAft>
                          <a:spcPts val="0"/>
                        </a:spcAft>
                      </a:pPr>
                      <a:r>
                        <a:rPr lang="es-CO" sz="1400" dirty="0" smtClean="0">
                          <a:effectLst/>
                        </a:rPr>
                        <a:t>NO </a:t>
                      </a:r>
                      <a:r>
                        <a:rPr lang="es-CO" sz="1400" dirty="0">
                          <a:effectLst/>
                        </a:rPr>
                        <a:t>DEL RADICADO</a:t>
                      </a:r>
                      <a:endParaRPr lang="es-CO"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dirty="0">
                          <a:effectLst/>
                        </a:rPr>
                        <a:t>NOMBRE </a:t>
                      </a:r>
                      <a:endParaRPr lang="es-CO" sz="1400" dirty="0" smtClean="0">
                        <a:effectLst/>
                      </a:endParaRPr>
                    </a:p>
                    <a:p>
                      <a:pPr algn="ctr">
                        <a:lnSpc>
                          <a:spcPct val="115000"/>
                        </a:lnSpc>
                        <a:spcAft>
                          <a:spcPts val="0"/>
                        </a:spcAft>
                      </a:pPr>
                      <a:r>
                        <a:rPr lang="es-CO" sz="1400" dirty="0" smtClean="0">
                          <a:effectLst/>
                        </a:rPr>
                        <a:t>DEL </a:t>
                      </a:r>
                      <a:r>
                        <a:rPr lang="es-CO" sz="1400" dirty="0">
                          <a:effectLst/>
                        </a:rPr>
                        <a:t>PETICIONARIO</a:t>
                      </a:r>
                      <a:endParaRPr lang="es-CO"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dirty="0">
                          <a:effectLst/>
                        </a:rPr>
                        <a:t>FECHA </a:t>
                      </a:r>
                      <a:endParaRPr lang="es-CO" sz="1400" dirty="0" smtClean="0">
                        <a:effectLst/>
                      </a:endParaRPr>
                    </a:p>
                    <a:p>
                      <a:pPr algn="ctr">
                        <a:lnSpc>
                          <a:spcPct val="115000"/>
                        </a:lnSpc>
                        <a:spcAft>
                          <a:spcPts val="0"/>
                        </a:spcAft>
                      </a:pPr>
                      <a:r>
                        <a:rPr lang="es-CO" sz="1400" dirty="0" smtClean="0">
                          <a:effectLst/>
                        </a:rPr>
                        <a:t>DE RADICACIÓN</a:t>
                      </a:r>
                      <a:endParaRPr lang="es-CO"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dirty="0" smtClean="0">
                          <a:effectLst/>
                          <a:latin typeface="+mn-lt"/>
                          <a:ea typeface="+mn-ea"/>
                          <a:cs typeface="+mn-cs"/>
                        </a:rPr>
                        <a:t>FECHA</a:t>
                      </a:r>
                      <a:r>
                        <a:rPr lang="es-CO" sz="1400" baseline="0" dirty="0" smtClean="0">
                          <a:effectLst/>
                          <a:latin typeface="+mn-lt"/>
                          <a:ea typeface="+mn-ea"/>
                          <a:cs typeface="+mn-cs"/>
                        </a:rPr>
                        <a:t> </a:t>
                      </a:r>
                    </a:p>
                    <a:p>
                      <a:pPr algn="ctr">
                        <a:lnSpc>
                          <a:spcPct val="115000"/>
                        </a:lnSpc>
                        <a:spcAft>
                          <a:spcPts val="0"/>
                        </a:spcAft>
                      </a:pPr>
                      <a:r>
                        <a:rPr lang="es-CO" sz="1400" baseline="0" dirty="0" smtClean="0">
                          <a:effectLst/>
                          <a:latin typeface="+mn-lt"/>
                          <a:ea typeface="+mn-ea"/>
                          <a:cs typeface="+mn-cs"/>
                        </a:rPr>
                        <a:t>DE </a:t>
                      </a:r>
                    </a:p>
                    <a:p>
                      <a:pPr algn="ctr">
                        <a:lnSpc>
                          <a:spcPct val="115000"/>
                        </a:lnSpc>
                        <a:spcAft>
                          <a:spcPts val="0"/>
                        </a:spcAft>
                      </a:pPr>
                      <a:r>
                        <a:rPr lang="es-CO" sz="1400" baseline="0" dirty="0" smtClean="0">
                          <a:effectLst/>
                          <a:latin typeface="+mn-lt"/>
                          <a:ea typeface="+mn-ea"/>
                          <a:cs typeface="+mn-cs"/>
                        </a:rPr>
                        <a:t>TRASLADO</a:t>
                      </a:r>
                      <a:endParaRPr lang="es-CO"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dirty="0">
                          <a:effectLst/>
                        </a:rPr>
                        <a:t>DÍAS EXTEMPORÁNEOS ARTÍCULO </a:t>
                      </a:r>
                      <a:r>
                        <a:rPr lang="es-CO" sz="1400" dirty="0" smtClean="0">
                          <a:effectLst/>
                        </a:rPr>
                        <a:t>14 LEY 1755/15</a:t>
                      </a:r>
                      <a:endParaRPr lang="es-CO"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dirty="0" smtClean="0">
                          <a:effectLst/>
                          <a:latin typeface="Calibri"/>
                          <a:ea typeface="Calibri"/>
                          <a:cs typeface="Times New Roman"/>
                        </a:rPr>
                        <a:t>TÉRMINO LEGAL</a:t>
                      </a:r>
                      <a:endParaRPr lang="es-CO"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dirty="0" smtClean="0">
                          <a:effectLst/>
                          <a:latin typeface="Calibri"/>
                          <a:ea typeface="Calibri"/>
                          <a:cs typeface="Times New Roman"/>
                        </a:rPr>
                        <a:t>DEPENDENCIA</a:t>
                      </a:r>
                      <a:r>
                        <a:rPr lang="es-CO" sz="1400" baseline="0" dirty="0" smtClean="0">
                          <a:effectLst/>
                          <a:latin typeface="Calibri"/>
                          <a:ea typeface="Calibri"/>
                          <a:cs typeface="Times New Roman"/>
                        </a:rPr>
                        <a:t> </a:t>
                      </a:r>
                      <a:endParaRPr lang="es-CO" sz="1400"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1323840">
                <a:tc>
                  <a:txBody>
                    <a:bodyPr/>
                    <a:lstStyle/>
                    <a:p>
                      <a:pPr algn="ctr">
                        <a:lnSpc>
                          <a:spcPct val="115000"/>
                        </a:lnSpc>
                        <a:spcAft>
                          <a:spcPts val="0"/>
                        </a:spcAft>
                      </a:pPr>
                      <a:endParaRPr lang="es-CO" sz="1400" b="1" kern="1200" dirty="0" smtClean="0">
                        <a:solidFill>
                          <a:schemeClr val="lt1"/>
                        </a:solidFill>
                        <a:effectLst/>
                        <a:latin typeface="+mn-lt"/>
                        <a:ea typeface="+mn-ea"/>
                        <a:cs typeface="+mn-cs"/>
                      </a:endParaRPr>
                    </a:p>
                    <a:p>
                      <a:pPr algn="ctr">
                        <a:lnSpc>
                          <a:spcPct val="115000"/>
                        </a:lnSpc>
                        <a:spcAft>
                          <a:spcPts val="0"/>
                        </a:spcAft>
                      </a:pPr>
                      <a:endParaRPr lang="es-CO" sz="1400" b="1" kern="1200" dirty="0" smtClean="0">
                        <a:solidFill>
                          <a:schemeClr val="lt1"/>
                        </a:solidFill>
                        <a:effectLst/>
                        <a:latin typeface="+mn-lt"/>
                        <a:ea typeface="+mn-ea"/>
                        <a:cs typeface="+mn-cs"/>
                      </a:endParaRPr>
                    </a:p>
                    <a:p>
                      <a:pPr algn="ctr">
                        <a:lnSpc>
                          <a:spcPct val="115000"/>
                        </a:lnSpc>
                        <a:spcAft>
                          <a:spcPts val="0"/>
                        </a:spcAft>
                      </a:pPr>
                      <a:r>
                        <a:rPr lang="en-US" sz="1400" b="1" kern="1200" dirty="0" smtClean="0">
                          <a:solidFill>
                            <a:schemeClr val="lt1"/>
                          </a:solidFill>
                          <a:effectLst/>
                          <a:latin typeface="+mn-lt"/>
                          <a:ea typeface="+mn-ea"/>
                          <a:cs typeface="+mn-cs"/>
                        </a:rPr>
                        <a:t>20173210001962</a:t>
                      </a:r>
                      <a:endParaRPr lang="es-CO" sz="1400" b="1" kern="1200" dirty="0">
                        <a:solidFill>
                          <a:schemeClr val="lt1"/>
                        </a:solidFill>
                        <a:effectLst/>
                        <a:latin typeface="+mn-lt"/>
                        <a:ea typeface="+mn-ea"/>
                        <a:cs typeface="+mn-cs"/>
                      </a:endParaRPr>
                    </a:p>
                  </a:txBody>
                  <a:tcPr marL="68580" marR="68580" marT="0" marB="0"/>
                </a:tc>
                <a:tc>
                  <a:txBody>
                    <a:bodyPr/>
                    <a:lstStyle/>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r>
                        <a:rPr lang="es-CO" sz="1600" kern="1200" dirty="0" smtClean="0">
                          <a:solidFill>
                            <a:schemeClr val="dk1"/>
                          </a:solidFill>
                          <a:effectLst/>
                          <a:latin typeface="+mn-lt"/>
                          <a:ea typeface="+mn-ea"/>
                          <a:cs typeface="+mn-cs"/>
                        </a:rPr>
                        <a:t>Ricardo Rico</a:t>
                      </a:r>
                      <a:endParaRPr lang="es-CO"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r>
                        <a:rPr lang="es-CO" sz="1600" kern="1200" dirty="0" smtClean="0">
                          <a:solidFill>
                            <a:schemeClr val="dk1"/>
                          </a:solidFill>
                          <a:effectLst/>
                          <a:latin typeface="+mn-lt"/>
                          <a:ea typeface="+mn-ea"/>
                          <a:cs typeface="+mn-cs"/>
                        </a:rPr>
                        <a:t>6/1/2017</a:t>
                      </a:r>
                      <a:endParaRPr lang="es-CO"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r>
                        <a:rPr lang="es-CO" sz="1600" kern="1200" dirty="0" smtClean="0">
                          <a:solidFill>
                            <a:schemeClr val="dk1"/>
                          </a:solidFill>
                          <a:effectLst/>
                          <a:latin typeface="+mn-lt"/>
                          <a:ea typeface="+mn-ea"/>
                          <a:cs typeface="+mn-cs"/>
                        </a:rPr>
                        <a:t>8/2/2017 </a:t>
                      </a:r>
                      <a:endParaRPr lang="es-CO"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r>
                        <a:rPr lang="es-CO" sz="1600" kern="1200" dirty="0" smtClean="0">
                          <a:solidFill>
                            <a:schemeClr val="dk1"/>
                          </a:solidFill>
                          <a:effectLst/>
                          <a:latin typeface="+mn-lt"/>
                          <a:ea typeface="+mn-ea"/>
                          <a:cs typeface="+mn-cs"/>
                        </a:rPr>
                        <a:t>17</a:t>
                      </a:r>
                      <a:endParaRPr lang="es-CO" sz="1600" kern="1200" dirty="0">
                        <a:solidFill>
                          <a:schemeClr val="dk1"/>
                        </a:solidFill>
                        <a:effectLst/>
                        <a:latin typeface="+mn-lt"/>
                        <a:ea typeface="+mn-ea"/>
                        <a:cs typeface="+mn-cs"/>
                      </a:endParaRPr>
                    </a:p>
                  </a:txBody>
                  <a:tcPr marL="68580" marR="68580" marT="0" marB="0"/>
                </a:tc>
                <a:tc rowSpan="3">
                  <a:txBody>
                    <a:bodyPr/>
                    <a:lstStyle/>
                    <a:p>
                      <a:pPr algn="ctr">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r>
                        <a:rPr lang="es-CO" sz="1600" kern="1200" baseline="0" dirty="0" smtClean="0">
                          <a:solidFill>
                            <a:schemeClr val="dk1"/>
                          </a:solidFill>
                          <a:effectLst/>
                          <a:latin typeface="+mn-lt"/>
                          <a:ea typeface="+mn-ea"/>
                          <a:cs typeface="+mn-cs"/>
                        </a:rPr>
                        <a:t>5 días</a:t>
                      </a:r>
                      <a:endParaRPr lang="es-CO" sz="1600" kern="1200" dirty="0" smtClean="0">
                        <a:solidFill>
                          <a:schemeClr val="dk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419" sz="1600" kern="1200" dirty="0" smtClean="0">
                        <a:solidFill>
                          <a:schemeClr val="dk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419" sz="1600" kern="1200" dirty="0" smtClean="0">
                          <a:solidFill>
                            <a:schemeClr val="dk1"/>
                          </a:solidFill>
                          <a:effectLst/>
                          <a:latin typeface="+mn-lt"/>
                          <a:ea typeface="+mn-ea"/>
                          <a:cs typeface="+mn-cs"/>
                        </a:rPr>
                        <a:t>Subdirección</a:t>
                      </a:r>
                      <a:r>
                        <a:rPr lang="es-419" sz="1600" kern="1200" baseline="0" dirty="0" smtClean="0">
                          <a:solidFill>
                            <a:schemeClr val="dk1"/>
                          </a:solidFill>
                          <a:effectLst/>
                          <a:latin typeface="+mn-lt"/>
                          <a:ea typeface="+mn-ea"/>
                          <a:cs typeface="+mn-cs"/>
                        </a:rPr>
                        <a:t> de Regulación</a:t>
                      </a:r>
                      <a:endParaRPr lang="es-ES" sz="1600" kern="1200" dirty="0" smtClean="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r h="1033266">
                <a:tc>
                  <a:txBody>
                    <a:bodyPr/>
                    <a:lstStyle/>
                    <a:p>
                      <a:pPr marL="0" algn="ctr" defTabSz="914400" rtl="0" eaLnBrk="1" latinLnBrk="0" hangingPunct="1">
                        <a:lnSpc>
                          <a:spcPct val="115000"/>
                        </a:lnSpc>
                        <a:spcAft>
                          <a:spcPts val="0"/>
                        </a:spcAft>
                      </a:pPr>
                      <a:endParaRPr lang="en-US" sz="1400" b="1" kern="1200" dirty="0" smtClean="0">
                        <a:solidFill>
                          <a:schemeClr val="lt1"/>
                        </a:solidFill>
                        <a:effectLst/>
                        <a:latin typeface="+mn-lt"/>
                        <a:ea typeface="+mn-ea"/>
                        <a:cs typeface="+mn-cs"/>
                      </a:endParaRPr>
                    </a:p>
                    <a:p>
                      <a:pPr marL="0" algn="ctr" defTabSz="914400" rtl="0" eaLnBrk="1" latinLnBrk="0" hangingPunct="1">
                        <a:lnSpc>
                          <a:spcPct val="115000"/>
                        </a:lnSpc>
                        <a:spcAft>
                          <a:spcPts val="0"/>
                        </a:spcAft>
                      </a:pPr>
                      <a:r>
                        <a:rPr lang="es-ES" sz="1400" b="1" kern="1200" dirty="0" smtClean="0">
                          <a:solidFill>
                            <a:schemeClr val="lt1"/>
                          </a:solidFill>
                          <a:effectLst/>
                          <a:latin typeface="+mn-lt"/>
                          <a:ea typeface="+mn-ea"/>
                          <a:cs typeface="+mn-cs"/>
                        </a:rPr>
                        <a:t>20173210041052</a:t>
                      </a:r>
                      <a:endParaRPr lang="es-CO" sz="1400" b="1" kern="1200" dirty="0">
                        <a:solidFill>
                          <a:schemeClr val="lt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r>
                        <a:rPr lang="es-CO" sz="1600" kern="1200" dirty="0" err="1" smtClean="0">
                          <a:solidFill>
                            <a:schemeClr val="dk1"/>
                          </a:solidFill>
                          <a:effectLst/>
                          <a:latin typeface="+mn-lt"/>
                          <a:ea typeface="+mn-ea"/>
                          <a:cs typeface="+mn-cs"/>
                        </a:rPr>
                        <a:t>Gesco</a:t>
                      </a:r>
                      <a:r>
                        <a:rPr lang="es-CO" sz="1600" kern="1200" dirty="0" smtClean="0">
                          <a:solidFill>
                            <a:schemeClr val="dk1"/>
                          </a:solidFill>
                          <a:effectLst/>
                          <a:latin typeface="+mn-lt"/>
                          <a:ea typeface="+mn-ea"/>
                          <a:cs typeface="+mn-cs"/>
                        </a:rPr>
                        <a:t> </a:t>
                      </a:r>
                      <a:r>
                        <a:rPr lang="es-CO" sz="1600" kern="1200" dirty="0" err="1" smtClean="0">
                          <a:solidFill>
                            <a:schemeClr val="dk1"/>
                          </a:solidFill>
                          <a:effectLst/>
                          <a:latin typeface="+mn-lt"/>
                          <a:ea typeface="+mn-ea"/>
                          <a:cs typeface="+mn-cs"/>
                        </a:rPr>
                        <a:t>Group</a:t>
                      </a:r>
                      <a:r>
                        <a:rPr lang="es-CO" sz="1600" kern="1200" baseline="0" dirty="0" smtClean="0">
                          <a:solidFill>
                            <a:schemeClr val="dk1"/>
                          </a:solidFill>
                          <a:effectLst/>
                          <a:latin typeface="+mn-lt"/>
                          <a:ea typeface="+mn-ea"/>
                          <a:cs typeface="+mn-cs"/>
                        </a:rPr>
                        <a:t> S.A.S.</a:t>
                      </a:r>
                      <a:endParaRPr lang="es-CO"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r>
                        <a:rPr lang="es-CO" sz="1600" kern="1200" dirty="0" smtClean="0">
                          <a:solidFill>
                            <a:schemeClr val="dk1"/>
                          </a:solidFill>
                          <a:effectLst/>
                          <a:latin typeface="+mn-lt"/>
                          <a:ea typeface="+mn-ea"/>
                          <a:cs typeface="+mn-cs"/>
                        </a:rPr>
                        <a:t>26/4/2017</a:t>
                      </a:r>
                      <a:endParaRPr lang="es-CO"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r>
                        <a:rPr lang="es-CO" sz="1600" kern="1200" dirty="0" smtClean="0">
                          <a:solidFill>
                            <a:schemeClr val="dk1"/>
                          </a:solidFill>
                          <a:effectLst/>
                          <a:latin typeface="+mn-lt"/>
                          <a:ea typeface="+mn-ea"/>
                          <a:cs typeface="+mn-cs"/>
                        </a:rPr>
                        <a:t>14/6/2017</a:t>
                      </a:r>
                      <a:endParaRPr lang="es-CO"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28</a:t>
                      </a:r>
                      <a:endParaRPr lang="es-CO" sz="1600" kern="1200" dirty="0">
                        <a:solidFill>
                          <a:schemeClr val="dk1"/>
                        </a:solidFill>
                        <a:effectLst/>
                        <a:latin typeface="+mn-lt"/>
                        <a:ea typeface="+mn-ea"/>
                        <a:cs typeface="+mn-cs"/>
                      </a:endParaRPr>
                    </a:p>
                  </a:txBody>
                  <a:tcPr marL="68580" marR="68580" marT="0" marB="0"/>
                </a:tc>
                <a:tc vMerge="1">
                  <a:txBody>
                    <a:bodyPr/>
                    <a:lstStyle/>
                    <a:p>
                      <a:pPr marL="0" algn="ctr" defTabSz="914400" rtl="0" eaLnBrk="1" latinLnBrk="0" hangingPunct="1">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tc rowSpan="2">
                  <a:txBody>
                    <a:bodyPr/>
                    <a:lstStyle/>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Oficina Asesora Jurídica </a:t>
                      </a: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0002"/>
                  </a:ext>
                </a:extLst>
              </a:tr>
              <a:tr h="1252638">
                <a:tc>
                  <a:txBody>
                    <a:bodyPr/>
                    <a:lstStyle/>
                    <a:p>
                      <a:pPr marL="0" algn="ctr" defTabSz="914400" rtl="0" eaLnBrk="1" latinLnBrk="0" hangingPunct="1">
                        <a:lnSpc>
                          <a:spcPct val="115000"/>
                        </a:lnSpc>
                        <a:spcAft>
                          <a:spcPts val="0"/>
                        </a:spcAft>
                      </a:pPr>
                      <a:endParaRPr lang="es-ES" sz="1400" b="1" kern="1200" dirty="0" smtClean="0">
                        <a:solidFill>
                          <a:schemeClr val="lt1"/>
                        </a:solidFill>
                        <a:effectLst/>
                        <a:latin typeface="+mn-lt"/>
                        <a:ea typeface="+mn-ea"/>
                        <a:cs typeface="+mn-cs"/>
                      </a:endParaRPr>
                    </a:p>
                    <a:p>
                      <a:pPr marL="0" algn="ctr" defTabSz="914400" rtl="0" eaLnBrk="1" latinLnBrk="0" hangingPunct="1">
                        <a:lnSpc>
                          <a:spcPct val="115000"/>
                        </a:lnSpc>
                        <a:spcAft>
                          <a:spcPts val="0"/>
                        </a:spcAft>
                      </a:pPr>
                      <a:endParaRPr lang="es-ES" sz="1400" b="1" kern="1200" dirty="0" smtClean="0">
                        <a:solidFill>
                          <a:schemeClr val="lt1"/>
                        </a:solidFill>
                        <a:effectLst/>
                        <a:latin typeface="+mn-lt"/>
                        <a:ea typeface="+mn-ea"/>
                        <a:cs typeface="+mn-cs"/>
                      </a:endParaRPr>
                    </a:p>
                    <a:p>
                      <a:pPr marL="0" algn="ctr" defTabSz="914400" rtl="0" eaLnBrk="1" latinLnBrk="0" hangingPunct="1">
                        <a:lnSpc>
                          <a:spcPct val="115000"/>
                        </a:lnSpc>
                        <a:spcAft>
                          <a:spcPts val="0"/>
                        </a:spcAft>
                      </a:pPr>
                      <a:r>
                        <a:rPr lang="es-ES" sz="1400" b="1" kern="1200" dirty="0" smtClean="0">
                          <a:solidFill>
                            <a:schemeClr val="lt1"/>
                          </a:solidFill>
                          <a:effectLst/>
                          <a:latin typeface="+mn-lt"/>
                          <a:ea typeface="+mn-ea"/>
                          <a:cs typeface="+mn-cs"/>
                        </a:rPr>
                        <a:t>20173210041882</a:t>
                      </a:r>
                      <a:endParaRPr lang="es-CO" sz="1400" b="1" kern="1200" dirty="0">
                        <a:solidFill>
                          <a:schemeClr val="lt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r>
                        <a:rPr lang="es-CO" sz="1600" kern="1200" dirty="0" err="1" smtClean="0">
                          <a:solidFill>
                            <a:schemeClr val="dk1"/>
                          </a:solidFill>
                          <a:effectLst/>
                          <a:latin typeface="+mn-lt"/>
                          <a:ea typeface="+mn-ea"/>
                          <a:cs typeface="+mn-cs"/>
                        </a:rPr>
                        <a:t>Ricaute</a:t>
                      </a:r>
                      <a:r>
                        <a:rPr lang="es-CO" sz="1600" kern="1200" dirty="0" smtClean="0">
                          <a:solidFill>
                            <a:schemeClr val="dk1"/>
                          </a:solidFill>
                          <a:effectLst/>
                          <a:latin typeface="+mn-lt"/>
                          <a:ea typeface="+mn-ea"/>
                          <a:cs typeface="+mn-cs"/>
                        </a:rPr>
                        <a:t> Salazar Osorio</a:t>
                      </a:r>
                      <a:endParaRPr lang="es-CO"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27/4/2017</a:t>
                      </a:r>
                      <a:endParaRPr lang="es-CO"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9/5/2017</a:t>
                      </a:r>
                      <a:endParaRPr lang="es-CO"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2</a:t>
                      </a:r>
                      <a:endParaRPr lang="es-CO" sz="1600" kern="1200" dirty="0">
                        <a:solidFill>
                          <a:schemeClr val="dk1"/>
                        </a:solidFill>
                        <a:effectLst/>
                        <a:latin typeface="+mn-lt"/>
                        <a:ea typeface="+mn-ea"/>
                        <a:cs typeface="+mn-cs"/>
                      </a:endParaRPr>
                    </a:p>
                  </a:txBody>
                  <a:tcPr marL="68580" marR="68580" marT="0" marB="0"/>
                </a:tc>
                <a:tc vMerge="1">
                  <a:txBody>
                    <a:bodyPr/>
                    <a:lstStyle/>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txBody>
                  <a:tcPr marL="68580" marR="68580" marT="0" marB="0"/>
                </a:tc>
                <a:tc vMerge="1">
                  <a:txBody>
                    <a:bodyPr/>
                    <a:lstStyle/>
                    <a:p>
                      <a:pPr marL="0" algn="ctr" defTabSz="914400" rtl="0" eaLnBrk="1" latinLnBrk="0" hangingPunct="1">
                        <a:lnSpc>
                          <a:spcPct val="115000"/>
                        </a:lnSpc>
                        <a:spcAft>
                          <a:spcPts val="0"/>
                        </a:spcAft>
                      </a:pPr>
                      <a:endParaRPr lang="es-CO" sz="18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0003"/>
                  </a:ext>
                </a:extLst>
              </a:tr>
            </a:tbl>
          </a:graphicData>
        </a:graphic>
      </p:graphicFrame>
      <p:sp>
        <p:nvSpPr>
          <p:cNvPr id="3" name="Rectangle 1"/>
          <p:cNvSpPr>
            <a:spLocks noChangeArrowheads="1"/>
          </p:cNvSpPr>
          <p:nvPr/>
        </p:nvSpPr>
        <p:spPr bwMode="auto">
          <a:xfrm>
            <a:off x="1671638" y="16684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alt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3 CuadroTexto"/>
          <p:cNvSpPr txBox="1"/>
          <p:nvPr/>
        </p:nvSpPr>
        <p:spPr>
          <a:xfrm>
            <a:off x="251518" y="260648"/>
            <a:ext cx="8604739" cy="64807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cene3d>
            <a:camera prst="orthographicFront"/>
            <a:lightRig rig="threePt" dir="t"/>
          </a:scene3d>
          <a:sp3d>
            <a:bevelT w="114300" prst="artDeco"/>
            <a:bevelB w="114300" prst="artDeco"/>
          </a:sp3d>
        </p:spPr>
        <p:txBody>
          <a:bodyPr wrap="square" rtlCol="0">
            <a:spAutoFit/>
          </a:bodyPr>
          <a:lstStyle/>
          <a:p>
            <a:pPr algn="ctr"/>
            <a:r>
              <a:rPr lang="es-MX" b="1" dirty="0" smtClean="0"/>
              <a:t>TRASLADO</a:t>
            </a:r>
            <a:r>
              <a:rPr lang="es-MX" dirty="0" smtClean="0"/>
              <a:t> </a:t>
            </a:r>
            <a:r>
              <a:rPr lang="es-MX" b="1" dirty="0" smtClean="0"/>
              <a:t>EXTEMPORÁNEO DE LAS PQRSD</a:t>
            </a:r>
            <a:endParaRPr lang="es-CO" b="1" dirty="0" smtClean="0"/>
          </a:p>
          <a:p>
            <a:pPr algn="ctr"/>
            <a:r>
              <a:rPr lang="es-MX" b="1" dirty="0" smtClean="0"/>
              <a:t>(ANEXO </a:t>
            </a:r>
            <a:r>
              <a:rPr lang="es-MX" b="1" dirty="0"/>
              <a:t>1</a:t>
            </a:r>
            <a:r>
              <a:rPr lang="es-MX" b="1" dirty="0" smtClean="0"/>
              <a:t>) </a:t>
            </a:r>
            <a:endParaRPr lang="es-CO" dirty="0"/>
          </a:p>
        </p:txBody>
      </p:sp>
    </p:spTree>
    <p:extLst>
      <p:ext uri="{BB962C8B-B14F-4D97-AF65-F5344CB8AC3E}">
        <p14:creationId xmlns:p14="http://schemas.microsoft.com/office/powerpoint/2010/main" val="25072835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2588854158"/>
              </p:ext>
            </p:extLst>
          </p:nvPr>
        </p:nvGraphicFramePr>
        <p:xfrm>
          <a:off x="251517" y="1124745"/>
          <a:ext cx="8640963" cy="3068065"/>
        </p:xfrm>
        <a:graphic>
          <a:graphicData uri="http://schemas.openxmlformats.org/drawingml/2006/table">
            <a:tbl>
              <a:tblPr firstRow="1" firstCol="1" bandRow="1">
                <a:tableStyleId>{5C22544A-7EE6-4342-B048-85BDC9FD1C3A}</a:tableStyleId>
              </a:tblPr>
              <a:tblGrid>
                <a:gridCol w="1452265">
                  <a:extLst>
                    <a:ext uri="{9D8B030D-6E8A-4147-A177-3AD203B41FA5}">
                      <a16:colId xmlns:a16="http://schemas.microsoft.com/office/drawing/2014/main" val="20000"/>
                    </a:ext>
                  </a:extLst>
                </a:gridCol>
                <a:gridCol w="1234423">
                  <a:extLst>
                    <a:ext uri="{9D8B030D-6E8A-4147-A177-3AD203B41FA5}">
                      <a16:colId xmlns:a16="http://schemas.microsoft.com/office/drawing/2014/main" val="20001"/>
                    </a:ext>
                  </a:extLst>
                </a:gridCol>
                <a:gridCol w="1161810">
                  <a:extLst>
                    <a:ext uri="{9D8B030D-6E8A-4147-A177-3AD203B41FA5}">
                      <a16:colId xmlns:a16="http://schemas.microsoft.com/office/drawing/2014/main" val="20002"/>
                    </a:ext>
                  </a:extLst>
                </a:gridCol>
                <a:gridCol w="1089197">
                  <a:extLst>
                    <a:ext uri="{9D8B030D-6E8A-4147-A177-3AD203B41FA5}">
                      <a16:colId xmlns:a16="http://schemas.microsoft.com/office/drawing/2014/main" val="20003"/>
                    </a:ext>
                  </a:extLst>
                </a:gridCol>
                <a:gridCol w="1524875">
                  <a:extLst>
                    <a:ext uri="{9D8B030D-6E8A-4147-A177-3AD203B41FA5}">
                      <a16:colId xmlns:a16="http://schemas.microsoft.com/office/drawing/2014/main" val="20004"/>
                    </a:ext>
                  </a:extLst>
                </a:gridCol>
                <a:gridCol w="943969">
                  <a:extLst>
                    <a:ext uri="{9D8B030D-6E8A-4147-A177-3AD203B41FA5}">
                      <a16:colId xmlns:a16="http://schemas.microsoft.com/office/drawing/2014/main" val="2137359774"/>
                    </a:ext>
                  </a:extLst>
                </a:gridCol>
                <a:gridCol w="1234424">
                  <a:extLst>
                    <a:ext uri="{9D8B030D-6E8A-4147-A177-3AD203B41FA5}">
                      <a16:colId xmlns:a16="http://schemas.microsoft.com/office/drawing/2014/main" val="4022472209"/>
                    </a:ext>
                  </a:extLst>
                </a:gridCol>
              </a:tblGrid>
              <a:tr h="973226">
                <a:tc>
                  <a:txBody>
                    <a:bodyPr/>
                    <a:lstStyle/>
                    <a:p>
                      <a:pPr algn="ctr">
                        <a:lnSpc>
                          <a:spcPct val="115000"/>
                        </a:lnSpc>
                        <a:spcAft>
                          <a:spcPts val="0"/>
                        </a:spcAft>
                      </a:pPr>
                      <a:endParaRPr lang="es-CO" sz="1400" dirty="0" smtClean="0">
                        <a:effectLst/>
                      </a:endParaRPr>
                    </a:p>
                    <a:p>
                      <a:pPr algn="ctr">
                        <a:lnSpc>
                          <a:spcPct val="115000"/>
                        </a:lnSpc>
                        <a:spcAft>
                          <a:spcPts val="0"/>
                        </a:spcAft>
                      </a:pPr>
                      <a:r>
                        <a:rPr lang="es-CO" sz="1400" dirty="0" smtClean="0">
                          <a:effectLst/>
                        </a:rPr>
                        <a:t>NO </a:t>
                      </a:r>
                      <a:r>
                        <a:rPr lang="es-CO" sz="1400" dirty="0">
                          <a:effectLst/>
                        </a:rPr>
                        <a:t>DEL RADICADO</a:t>
                      </a:r>
                      <a:endParaRPr lang="es-CO"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dirty="0">
                          <a:effectLst/>
                        </a:rPr>
                        <a:t>NOMBRE </a:t>
                      </a:r>
                      <a:endParaRPr lang="es-CO" sz="1400" dirty="0" smtClean="0">
                        <a:effectLst/>
                      </a:endParaRPr>
                    </a:p>
                    <a:p>
                      <a:pPr algn="ctr">
                        <a:lnSpc>
                          <a:spcPct val="115000"/>
                        </a:lnSpc>
                        <a:spcAft>
                          <a:spcPts val="0"/>
                        </a:spcAft>
                      </a:pPr>
                      <a:r>
                        <a:rPr lang="es-CO" sz="1400" dirty="0" smtClean="0">
                          <a:effectLst/>
                        </a:rPr>
                        <a:t>DEL </a:t>
                      </a:r>
                      <a:r>
                        <a:rPr lang="es-CO" sz="1400" dirty="0">
                          <a:effectLst/>
                        </a:rPr>
                        <a:t>PETICIONARIO</a:t>
                      </a:r>
                      <a:endParaRPr lang="es-CO"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dirty="0">
                          <a:effectLst/>
                        </a:rPr>
                        <a:t>FECHA </a:t>
                      </a:r>
                      <a:endParaRPr lang="es-CO" sz="1400" dirty="0" smtClean="0">
                        <a:effectLst/>
                      </a:endParaRPr>
                    </a:p>
                    <a:p>
                      <a:pPr algn="ctr">
                        <a:lnSpc>
                          <a:spcPct val="115000"/>
                        </a:lnSpc>
                        <a:spcAft>
                          <a:spcPts val="0"/>
                        </a:spcAft>
                      </a:pPr>
                      <a:r>
                        <a:rPr lang="es-CO" sz="1400" dirty="0" smtClean="0">
                          <a:effectLst/>
                        </a:rPr>
                        <a:t>DE RADICACIÓN</a:t>
                      </a:r>
                      <a:endParaRPr lang="es-CO"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dirty="0" smtClean="0">
                          <a:effectLst/>
                          <a:latin typeface="+mn-lt"/>
                          <a:ea typeface="+mn-ea"/>
                          <a:cs typeface="+mn-cs"/>
                        </a:rPr>
                        <a:t>FECHA</a:t>
                      </a:r>
                      <a:r>
                        <a:rPr lang="es-CO" sz="1400" baseline="0" dirty="0" smtClean="0">
                          <a:effectLst/>
                          <a:latin typeface="+mn-lt"/>
                          <a:ea typeface="+mn-ea"/>
                          <a:cs typeface="+mn-cs"/>
                        </a:rPr>
                        <a:t> </a:t>
                      </a:r>
                    </a:p>
                    <a:p>
                      <a:pPr algn="ctr">
                        <a:lnSpc>
                          <a:spcPct val="115000"/>
                        </a:lnSpc>
                        <a:spcAft>
                          <a:spcPts val="0"/>
                        </a:spcAft>
                      </a:pPr>
                      <a:r>
                        <a:rPr lang="es-CO" sz="1400" baseline="0" dirty="0" smtClean="0">
                          <a:effectLst/>
                          <a:latin typeface="+mn-lt"/>
                          <a:ea typeface="+mn-ea"/>
                          <a:cs typeface="+mn-cs"/>
                        </a:rPr>
                        <a:t>DE TRASLADO</a:t>
                      </a:r>
                      <a:endParaRPr lang="es-CO"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dirty="0">
                          <a:effectLst/>
                        </a:rPr>
                        <a:t>DÍAS EXTEMPORÁNEOS ARTÍCULO </a:t>
                      </a:r>
                      <a:r>
                        <a:rPr lang="es-CO" sz="1400" dirty="0" smtClean="0">
                          <a:effectLst/>
                        </a:rPr>
                        <a:t>21 LEY 1755/15</a:t>
                      </a:r>
                      <a:endParaRPr lang="es-CO" sz="1400" dirty="0">
                        <a:effectLst/>
                        <a:latin typeface="Calibri"/>
                        <a:ea typeface="Calibri"/>
                        <a:cs typeface="Times New Roman"/>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CO" sz="1400" dirty="0" smtClean="0">
                          <a:effectLst/>
                          <a:latin typeface="+mn-lt"/>
                          <a:ea typeface="Calibri"/>
                          <a:cs typeface="Times New Roman"/>
                        </a:rPr>
                        <a:t>TÉRMINO LEGAL</a:t>
                      </a:r>
                    </a:p>
                    <a:p>
                      <a:pPr algn="ctr">
                        <a:lnSpc>
                          <a:spcPct val="115000"/>
                        </a:lnSpc>
                        <a:spcAft>
                          <a:spcPts val="0"/>
                        </a:spcAft>
                      </a:pPr>
                      <a:endParaRPr lang="es-CO"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dirty="0" smtClean="0">
                          <a:effectLst/>
                          <a:latin typeface="Calibri"/>
                          <a:ea typeface="Calibri"/>
                          <a:cs typeface="Times New Roman"/>
                        </a:rPr>
                        <a:t>DEPENDENCIA</a:t>
                      </a:r>
                      <a:r>
                        <a:rPr lang="es-CO" sz="1400" baseline="0" dirty="0" smtClean="0">
                          <a:effectLst/>
                          <a:latin typeface="Calibri"/>
                          <a:ea typeface="Calibri"/>
                          <a:cs typeface="Times New Roman"/>
                        </a:rPr>
                        <a:t> </a:t>
                      </a:r>
                      <a:endParaRPr lang="es-CO" sz="1400"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897788">
                <a:tc rowSpan="2">
                  <a:txBody>
                    <a:bodyPr/>
                    <a:lstStyle/>
                    <a:p>
                      <a:pPr algn="ctr">
                        <a:lnSpc>
                          <a:spcPct val="115000"/>
                        </a:lnSpc>
                        <a:spcAft>
                          <a:spcPts val="0"/>
                        </a:spcAft>
                      </a:pPr>
                      <a:endParaRPr lang="es-CO" sz="1400" b="1" kern="1200" dirty="0" smtClean="0">
                        <a:solidFill>
                          <a:schemeClr val="lt1"/>
                        </a:solidFill>
                        <a:effectLst/>
                        <a:latin typeface="+mn-lt"/>
                        <a:ea typeface="+mn-ea"/>
                        <a:cs typeface="+mn-cs"/>
                      </a:endParaRPr>
                    </a:p>
                    <a:p>
                      <a:pPr algn="ctr">
                        <a:lnSpc>
                          <a:spcPct val="115000"/>
                        </a:lnSpc>
                        <a:spcAft>
                          <a:spcPts val="0"/>
                        </a:spcAft>
                      </a:pPr>
                      <a:endParaRPr lang="es-CO" sz="1400" b="1" kern="1200" dirty="0" smtClean="0">
                        <a:solidFill>
                          <a:schemeClr val="lt1"/>
                        </a:solidFill>
                        <a:effectLst/>
                        <a:latin typeface="+mn-lt"/>
                        <a:ea typeface="+mn-ea"/>
                        <a:cs typeface="+mn-cs"/>
                      </a:endParaRPr>
                    </a:p>
                    <a:p>
                      <a:pPr algn="ctr">
                        <a:lnSpc>
                          <a:spcPct val="115000"/>
                        </a:lnSpc>
                        <a:spcAft>
                          <a:spcPts val="0"/>
                        </a:spcAft>
                      </a:pPr>
                      <a:r>
                        <a:rPr lang="es-ES" sz="1400" b="1" kern="1200" dirty="0" smtClean="0">
                          <a:solidFill>
                            <a:schemeClr val="lt1"/>
                          </a:solidFill>
                          <a:effectLst/>
                          <a:latin typeface="+mn-lt"/>
                          <a:ea typeface="+mn-ea"/>
                          <a:cs typeface="+mn-cs"/>
                        </a:rPr>
                        <a:t>20173210043342</a:t>
                      </a:r>
                      <a:endParaRPr lang="es-CO" sz="1400" b="1" kern="1200" dirty="0">
                        <a:solidFill>
                          <a:schemeClr val="lt1"/>
                        </a:solidFill>
                        <a:effectLst/>
                        <a:latin typeface="+mn-lt"/>
                        <a:ea typeface="+mn-ea"/>
                        <a:cs typeface="+mn-cs"/>
                      </a:endParaRPr>
                    </a:p>
                  </a:txBody>
                  <a:tcPr marL="68580" marR="68580" marT="0" marB="0"/>
                </a:tc>
                <a:tc rowSpan="2">
                  <a:txBody>
                    <a:bodyPr/>
                    <a:lstStyle/>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r>
                        <a:rPr lang="es-CO" sz="1600" kern="1200" dirty="0" smtClean="0">
                          <a:solidFill>
                            <a:schemeClr val="dk1"/>
                          </a:solidFill>
                          <a:effectLst/>
                          <a:latin typeface="+mn-lt"/>
                          <a:ea typeface="+mn-ea"/>
                          <a:cs typeface="+mn-cs"/>
                        </a:rPr>
                        <a:t>Fabián Barrero</a:t>
                      </a:r>
                      <a:endParaRPr lang="es-CO" sz="1600" kern="1200" dirty="0">
                        <a:solidFill>
                          <a:schemeClr val="dk1"/>
                        </a:solidFill>
                        <a:effectLst/>
                        <a:latin typeface="+mn-lt"/>
                        <a:ea typeface="+mn-ea"/>
                        <a:cs typeface="+mn-cs"/>
                      </a:endParaRPr>
                    </a:p>
                  </a:txBody>
                  <a:tcPr marL="68580" marR="68580" marT="0" marB="0"/>
                </a:tc>
                <a:tc rowSpan="2">
                  <a:txBody>
                    <a:bodyPr/>
                    <a:lstStyle/>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r>
                        <a:rPr lang="es-CO" sz="1600" kern="1200" dirty="0" smtClean="0">
                          <a:solidFill>
                            <a:schemeClr val="dk1"/>
                          </a:solidFill>
                          <a:effectLst/>
                          <a:latin typeface="+mn-lt"/>
                          <a:ea typeface="+mn-ea"/>
                          <a:cs typeface="+mn-cs"/>
                        </a:rPr>
                        <a:t>3/5/2017</a:t>
                      </a:r>
                      <a:endParaRPr lang="es-CO" sz="1600" kern="1200" dirty="0">
                        <a:solidFill>
                          <a:schemeClr val="dk1"/>
                        </a:solidFill>
                        <a:effectLst/>
                        <a:latin typeface="+mn-lt"/>
                        <a:ea typeface="+mn-ea"/>
                        <a:cs typeface="+mn-cs"/>
                      </a:endParaRPr>
                    </a:p>
                  </a:txBody>
                  <a:tcPr marL="68580" marR="68580" marT="0" marB="0"/>
                </a:tc>
                <a:tc rowSpan="2">
                  <a:txBody>
                    <a:bodyPr/>
                    <a:lstStyle/>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r>
                        <a:rPr lang="es-CO" sz="1600" kern="1200" dirty="0" smtClean="0">
                          <a:solidFill>
                            <a:schemeClr val="dk1"/>
                          </a:solidFill>
                          <a:effectLst/>
                          <a:latin typeface="+mn-lt"/>
                          <a:ea typeface="+mn-ea"/>
                          <a:cs typeface="+mn-cs"/>
                        </a:rPr>
                        <a:t>17/5/2017</a:t>
                      </a:r>
                      <a:endParaRPr lang="es-CO" sz="1600" kern="1200" dirty="0">
                        <a:solidFill>
                          <a:schemeClr val="dk1"/>
                        </a:solidFill>
                        <a:effectLst/>
                        <a:latin typeface="+mn-lt"/>
                        <a:ea typeface="+mn-ea"/>
                        <a:cs typeface="+mn-cs"/>
                      </a:endParaRPr>
                    </a:p>
                  </a:txBody>
                  <a:tcPr marL="68580" marR="68580" marT="0" marB="0"/>
                </a:tc>
                <a:tc rowSpan="2">
                  <a:txBody>
                    <a:bodyPr/>
                    <a:lstStyle/>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r>
                        <a:rPr lang="es-CO" sz="1600" kern="1200" dirty="0" smtClean="0">
                          <a:solidFill>
                            <a:schemeClr val="dk1"/>
                          </a:solidFill>
                          <a:effectLst/>
                          <a:latin typeface="+mn-lt"/>
                          <a:ea typeface="+mn-ea"/>
                          <a:cs typeface="+mn-cs"/>
                        </a:rPr>
                        <a:t>5</a:t>
                      </a:r>
                      <a:endParaRPr lang="es-CO" sz="1600" kern="1200" dirty="0">
                        <a:solidFill>
                          <a:schemeClr val="dk1"/>
                        </a:solidFill>
                        <a:effectLst/>
                        <a:latin typeface="+mn-lt"/>
                        <a:ea typeface="+mn-ea"/>
                        <a:cs typeface="+mn-cs"/>
                      </a:endParaRPr>
                    </a:p>
                  </a:txBody>
                  <a:tcPr marL="68580" marR="68580" marT="0" marB="0"/>
                </a:tc>
                <a:tc rowSpan="3">
                  <a:txBody>
                    <a:bodyPr/>
                    <a:lstStyle/>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r>
                        <a:rPr lang="es-CO" sz="1600" kern="1200" dirty="0" smtClean="0">
                          <a:solidFill>
                            <a:schemeClr val="dk1"/>
                          </a:solidFill>
                          <a:effectLst/>
                          <a:latin typeface="+mn-lt"/>
                          <a:ea typeface="+mn-ea"/>
                          <a:cs typeface="+mn-cs"/>
                        </a:rPr>
                        <a:t>5 días </a:t>
                      </a:r>
                      <a:endParaRPr lang="es-CO" sz="1600" kern="1200" dirty="0">
                        <a:solidFill>
                          <a:schemeClr val="dk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419" sz="1600" kern="1200" dirty="0" smtClean="0">
                          <a:solidFill>
                            <a:schemeClr val="dk1"/>
                          </a:solidFill>
                          <a:effectLst/>
                          <a:latin typeface="+mn-lt"/>
                          <a:ea typeface="+mn-ea"/>
                          <a:cs typeface="+mn-cs"/>
                        </a:rPr>
                        <a:t>Oficina Asesora Jurídica</a:t>
                      </a:r>
                      <a:endParaRPr lang="es-ES" sz="1600" kern="1200" dirty="0" smtClean="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r h="177403">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rowSpan="2">
                  <a:txBody>
                    <a:bodyPr/>
                    <a:lstStyle/>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Subdirección de Regulación</a:t>
                      </a: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557423962"/>
                  </a:ext>
                </a:extLst>
              </a:tr>
              <a:tr h="1019648">
                <a:tc>
                  <a:txBody>
                    <a:bodyPr/>
                    <a:lstStyle/>
                    <a:p>
                      <a:pPr marL="0" algn="ctr" defTabSz="914400" rtl="0" eaLnBrk="1" latinLnBrk="0" hangingPunct="1">
                        <a:lnSpc>
                          <a:spcPct val="115000"/>
                        </a:lnSpc>
                        <a:spcAft>
                          <a:spcPts val="0"/>
                        </a:spcAft>
                      </a:pPr>
                      <a:endParaRPr lang="es-CO" sz="1400" b="1" kern="1200" dirty="0" smtClean="0">
                        <a:solidFill>
                          <a:schemeClr val="lt1"/>
                        </a:solidFill>
                        <a:effectLst/>
                        <a:latin typeface="+mn-lt"/>
                        <a:ea typeface="+mn-ea"/>
                        <a:cs typeface="+mn-cs"/>
                      </a:endParaRPr>
                    </a:p>
                    <a:p>
                      <a:pPr marL="0" algn="ctr" defTabSz="914400" rtl="0" eaLnBrk="1" latinLnBrk="0" hangingPunct="1">
                        <a:lnSpc>
                          <a:spcPct val="115000"/>
                        </a:lnSpc>
                        <a:spcAft>
                          <a:spcPts val="0"/>
                        </a:spcAft>
                      </a:pPr>
                      <a:r>
                        <a:rPr lang="es-ES" sz="1400" b="1" kern="1200" dirty="0" smtClean="0">
                          <a:solidFill>
                            <a:schemeClr val="lt1"/>
                          </a:solidFill>
                          <a:effectLst/>
                          <a:latin typeface="+mn-lt"/>
                          <a:ea typeface="+mn-ea"/>
                          <a:cs typeface="+mn-cs"/>
                        </a:rPr>
                        <a:t>20173210046612</a:t>
                      </a:r>
                      <a:endParaRPr lang="es-CO" sz="1400" b="1" kern="1200" dirty="0">
                        <a:solidFill>
                          <a:schemeClr val="lt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Fernando Piñeros</a:t>
                      </a:r>
                      <a:endParaRPr lang="es-CO"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r>
                        <a:rPr lang="es-CO" sz="1600" kern="1200" dirty="0" smtClean="0">
                          <a:solidFill>
                            <a:schemeClr val="dk1"/>
                          </a:solidFill>
                          <a:effectLst/>
                          <a:latin typeface="+mn-lt"/>
                          <a:ea typeface="+mn-ea"/>
                          <a:cs typeface="+mn-cs"/>
                        </a:rPr>
                        <a:t>15/5/2017</a:t>
                      </a:r>
                      <a:endParaRPr lang="es-CO"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r>
                        <a:rPr lang="es-CO" sz="1600" kern="1200" dirty="0" smtClean="0">
                          <a:solidFill>
                            <a:schemeClr val="dk1"/>
                          </a:solidFill>
                          <a:effectLst/>
                          <a:latin typeface="+mn-lt"/>
                          <a:ea typeface="+mn-ea"/>
                          <a:cs typeface="+mn-cs"/>
                        </a:rPr>
                        <a:t>13/6/2017</a:t>
                      </a:r>
                      <a:endParaRPr lang="es-CO"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15</a:t>
                      </a:r>
                      <a:endParaRPr lang="es-CO" sz="1600" kern="1200" dirty="0">
                        <a:solidFill>
                          <a:schemeClr val="dk1"/>
                        </a:solidFill>
                        <a:effectLst/>
                        <a:latin typeface="+mn-lt"/>
                        <a:ea typeface="+mn-ea"/>
                        <a:cs typeface="+mn-cs"/>
                      </a:endParaRPr>
                    </a:p>
                  </a:txBody>
                  <a:tcPr marL="68580" marR="68580" marT="0" marB="0"/>
                </a:tc>
                <a:tc vMerge="1">
                  <a:txBody>
                    <a:bodyPr/>
                    <a:lstStyle/>
                    <a:p>
                      <a:endParaRPr lang="es-ES"/>
                    </a:p>
                  </a:txBody>
                  <a:tcPr/>
                </a:tc>
                <a:tc vMerge="1">
                  <a:txBody>
                    <a:bodyPr/>
                    <a:lstStyle/>
                    <a:p>
                      <a:pPr marL="0" algn="ctr" defTabSz="914400" rtl="0" eaLnBrk="1" latinLnBrk="0" hangingPunct="1">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848014723"/>
                  </a:ext>
                </a:extLst>
              </a:tr>
            </a:tbl>
          </a:graphicData>
        </a:graphic>
      </p:graphicFrame>
      <p:sp>
        <p:nvSpPr>
          <p:cNvPr id="3" name="Rectangle 1"/>
          <p:cNvSpPr>
            <a:spLocks noChangeArrowheads="1"/>
          </p:cNvSpPr>
          <p:nvPr/>
        </p:nvSpPr>
        <p:spPr bwMode="auto">
          <a:xfrm>
            <a:off x="1671638" y="16684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alt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3 CuadroTexto"/>
          <p:cNvSpPr txBox="1"/>
          <p:nvPr/>
        </p:nvSpPr>
        <p:spPr>
          <a:xfrm>
            <a:off x="251517" y="260648"/>
            <a:ext cx="8568952" cy="64633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cene3d>
            <a:camera prst="orthographicFront"/>
            <a:lightRig rig="threePt" dir="t"/>
          </a:scene3d>
          <a:sp3d>
            <a:bevelT w="114300" prst="artDeco"/>
            <a:bevelB w="114300" prst="artDeco"/>
          </a:sp3d>
        </p:spPr>
        <p:txBody>
          <a:bodyPr wrap="square" rtlCol="0">
            <a:spAutoFit/>
          </a:bodyPr>
          <a:lstStyle/>
          <a:p>
            <a:pPr algn="ctr"/>
            <a:r>
              <a:rPr lang="es-MX" b="1" dirty="0" smtClean="0"/>
              <a:t>TRASLADO</a:t>
            </a:r>
            <a:r>
              <a:rPr lang="es-MX" dirty="0" smtClean="0"/>
              <a:t> </a:t>
            </a:r>
            <a:r>
              <a:rPr lang="es-MX" b="1" dirty="0" smtClean="0"/>
              <a:t>EXTEMPORÁNEO DE LAS PQRSD</a:t>
            </a:r>
            <a:endParaRPr lang="es-CO" b="1" dirty="0" smtClean="0"/>
          </a:p>
          <a:p>
            <a:pPr algn="ctr"/>
            <a:r>
              <a:rPr lang="es-MX" b="1" dirty="0" smtClean="0"/>
              <a:t>(ANEXO </a:t>
            </a:r>
            <a:r>
              <a:rPr lang="es-MX" b="1" dirty="0"/>
              <a:t>1</a:t>
            </a:r>
            <a:r>
              <a:rPr lang="es-MX" b="1" dirty="0" smtClean="0"/>
              <a:t>) </a:t>
            </a:r>
            <a:endParaRPr lang="es-CO" dirty="0"/>
          </a:p>
        </p:txBody>
      </p:sp>
    </p:spTree>
    <p:extLst>
      <p:ext uri="{BB962C8B-B14F-4D97-AF65-F5344CB8AC3E}">
        <p14:creationId xmlns:p14="http://schemas.microsoft.com/office/powerpoint/2010/main" val="35082854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3568421623"/>
              </p:ext>
            </p:extLst>
          </p:nvPr>
        </p:nvGraphicFramePr>
        <p:xfrm>
          <a:off x="251518" y="1484784"/>
          <a:ext cx="8352928" cy="4444035"/>
        </p:xfrm>
        <a:graphic>
          <a:graphicData uri="http://schemas.openxmlformats.org/drawingml/2006/table">
            <a:tbl>
              <a:tblPr firstRow="1" firstCol="1" bandRow="1">
                <a:tableStyleId>{5C22544A-7EE6-4342-B048-85BDC9FD1C3A}</a:tableStyleId>
              </a:tblPr>
              <a:tblGrid>
                <a:gridCol w="1584178">
                  <a:extLst>
                    <a:ext uri="{9D8B030D-6E8A-4147-A177-3AD203B41FA5}">
                      <a16:colId xmlns:a16="http://schemas.microsoft.com/office/drawing/2014/main" val="20000"/>
                    </a:ext>
                  </a:extLst>
                </a:gridCol>
                <a:gridCol w="1259375">
                  <a:extLst>
                    <a:ext uri="{9D8B030D-6E8A-4147-A177-3AD203B41FA5}">
                      <a16:colId xmlns:a16="http://schemas.microsoft.com/office/drawing/2014/main" val="672880580"/>
                    </a:ext>
                  </a:extLst>
                </a:gridCol>
                <a:gridCol w="1260905">
                  <a:extLst>
                    <a:ext uri="{9D8B030D-6E8A-4147-A177-3AD203B41FA5}">
                      <a16:colId xmlns:a16="http://schemas.microsoft.com/office/drawing/2014/main" val="4096860614"/>
                    </a:ext>
                  </a:extLst>
                </a:gridCol>
                <a:gridCol w="1728192">
                  <a:extLst>
                    <a:ext uri="{9D8B030D-6E8A-4147-A177-3AD203B41FA5}">
                      <a16:colId xmlns:a16="http://schemas.microsoft.com/office/drawing/2014/main" val="4281939664"/>
                    </a:ext>
                  </a:extLst>
                </a:gridCol>
                <a:gridCol w="1008112">
                  <a:extLst>
                    <a:ext uri="{9D8B030D-6E8A-4147-A177-3AD203B41FA5}">
                      <a16:colId xmlns:a16="http://schemas.microsoft.com/office/drawing/2014/main" val="1561455867"/>
                    </a:ext>
                  </a:extLst>
                </a:gridCol>
                <a:gridCol w="1512166">
                  <a:extLst>
                    <a:ext uri="{9D8B030D-6E8A-4147-A177-3AD203B41FA5}">
                      <a16:colId xmlns:a16="http://schemas.microsoft.com/office/drawing/2014/main" val="1234034672"/>
                    </a:ext>
                  </a:extLst>
                </a:gridCol>
              </a:tblGrid>
              <a:tr h="1555407">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N°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DEL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RADICADO</a:t>
                      </a:r>
                      <a:endParaRPr lang="es-CO" sz="1600"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FECHA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DE RADICACIÓN </a:t>
                      </a:r>
                      <a:endParaRPr lang="es-CO" sz="1600"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FECHA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DE RESPUESTA</a:t>
                      </a:r>
                      <a:endParaRPr lang="es-CO" sz="1600"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DÍAS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EXTEMPORÁNEOS</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ART. 14</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Ley 1755 de 2015</a:t>
                      </a:r>
                      <a:endParaRPr lang="es-CO" sz="1600" kern="1200" dirty="0">
                        <a:solidFill>
                          <a:schemeClr val="bg1"/>
                        </a:solidFill>
                        <a:effectLst/>
                        <a:latin typeface="+mn-lt"/>
                        <a:ea typeface="+mn-ea"/>
                        <a:cs typeface="+mn-cs"/>
                      </a:endParaRPr>
                    </a:p>
                  </a:txBody>
                  <a:tcPr marL="68580" marR="68580" marT="0" marB="0"/>
                </a:tc>
                <a:tc>
                  <a:txBody>
                    <a:bodyPr/>
                    <a:lstStyle/>
                    <a:p>
                      <a:pPr algn="ctr"/>
                      <a:endParaRPr lang="es-419" dirty="0" smtClean="0"/>
                    </a:p>
                    <a:p>
                      <a:pPr algn="ctr"/>
                      <a:endParaRPr lang="es-419" dirty="0" smtClean="0"/>
                    </a:p>
                    <a:p>
                      <a:pPr algn="ctr"/>
                      <a:r>
                        <a:rPr lang="es-419" sz="1600" b="1" kern="1200" dirty="0" smtClean="0">
                          <a:solidFill>
                            <a:schemeClr val="bg1"/>
                          </a:solidFill>
                          <a:effectLst/>
                          <a:latin typeface="+mn-lt"/>
                          <a:ea typeface="+mn-ea"/>
                          <a:cs typeface="+mn-cs"/>
                        </a:rPr>
                        <a:t>TÉRMINO LEGAL </a:t>
                      </a:r>
                      <a:endParaRPr lang="es-ES" sz="1600" b="1"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DEPENDENCIA</a:t>
                      </a:r>
                      <a:endParaRPr lang="es-CO" sz="1600" kern="1200" dirty="0">
                        <a:solidFill>
                          <a:schemeClr val="bg1"/>
                        </a:solidFill>
                        <a:effectLst/>
                        <a:latin typeface="+mn-lt"/>
                        <a:ea typeface="+mn-ea"/>
                        <a:cs typeface="+mn-cs"/>
                      </a:endParaRPr>
                    </a:p>
                  </a:txBody>
                  <a:tcPr marL="68580" marR="68580" marT="0" marB="0"/>
                </a:tc>
                <a:extLst>
                  <a:ext uri="{0D108BD9-81ED-4DB2-BD59-A6C34878D82A}">
                    <a16:rowId xmlns:a16="http://schemas.microsoft.com/office/drawing/2014/main" val="10000"/>
                  </a:ext>
                </a:extLst>
              </a:tr>
              <a:tr h="560070">
                <a:tc>
                  <a:txBody>
                    <a:bodyPr/>
                    <a:lstStyle/>
                    <a:p>
                      <a:pPr algn="ctr">
                        <a:lnSpc>
                          <a:spcPct val="115000"/>
                        </a:lnSpc>
                        <a:spcAft>
                          <a:spcPts val="0"/>
                        </a:spcAft>
                      </a:pPr>
                      <a:endParaRPr lang="es-CO" sz="1400" b="1" kern="1200" dirty="0" smtClean="0">
                        <a:solidFill>
                          <a:schemeClr val="lt1"/>
                        </a:solidFill>
                        <a:effectLst/>
                        <a:latin typeface="+mn-lt"/>
                        <a:ea typeface="+mn-ea"/>
                        <a:cs typeface="+mn-cs"/>
                      </a:endParaRPr>
                    </a:p>
                    <a:p>
                      <a:pPr algn="ctr">
                        <a:lnSpc>
                          <a:spcPct val="115000"/>
                        </a:lnSpc>
                        <a:spcAft>
                          <a:spcPts val="0"/>
                        </a:spcAft>
                      </a:pPr>
                      <a:r>
                        <a:rPr lang="es-CO" sz="1400" b="1" kern="1200" dirty="0" smtClean="0">
                          <a:solidFill>
                            <a:schemeClr val="lt1"/>
                          </a:solidFill>
                          <a:effectLst/>
                          <a:latin typeface="+mn-lt"/>
                          <a:ea typeface="+mn-ea"/>
                          <a:cs typeface="+mn-cs"/>
                        </a:rPr>
                        <a:t>20173210001522</a:t>
                      </a:r>
                      <a:endParaRPr lang="es-CO" sz="1400" b="1" kern="1200" dirty="0">
                        <a:solidFill>
                          <a:schemeClr val="lt1"/>
                        </a:solidFill>
                        <a:effectLst/>
                        <a:latin typeface="+mn-lt"/>
                        <a:ea typeface="+mn-ea"/>
                        <a:cs typeface="+mn-cs"/>
                      </a:endParaRPr>
                    </a:p>
                  </a:txBody>
                  <a:tcPr marL="68580" marR="68580" marT="0" marB="0"/>
                </a:tc>
                <a:tc>
                  <a:txBody>
                    <a:bodyPr/>
                    <a:lstStyle/>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r>
                        <a:rPr lang="es-CO" sz="1600" kern="1200" dirty="0" smtClean="0">
                          <a:solidFill>
                            <a:schemeClr val="dk1"/>
                          </a:solidFill>
                          <a:effectLst/>
                          <a:latin typeface="+mn-lt"/>
                          <a:ea typeface="+mn-ea"/>
                          <a:cs typeface="+mn-cs"/>
                        </a:rPr>
                        <a:t>5/1/2017</a:t>
                      </a:r>
                      <a:endParaRPr lang="es-CO"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r>
                        <a:rPr lang="es-CO" sz="1600" kern="1200" dirty="0" smtClean="0">
                          <a:solidFill>
                            <a:schemeClr val="dk1"/>
                          </a:solidFill>
                          <a:effectLst/>
                          <a:latin typeface="+mn-lt"/>
                          <a:ea typeface="+mn-ea"/>
                          <a:cs typeface="+mn-cs"/>
                        </a:rPr>
                        <a:t>9/2/2017</a:t>
                      </a:r>
                      <a:endParaRPr lang="es-CO"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r>
                        <a:rPr lang="es-CO" sz="1600" kern="1200" dirty="0" smtClean="0">
                          <a:solidFill>
                            <a:schemeClr val="dk1"/>
                          </a:solidFill>
                          <a:effectLst/>
                          <a:latin typeface="+mn-lt"/>
                          <a:ea typeface="+mn-ea"/>
                          <a:cs typeface="+mn-cs"/>
                        </a:rPr>
                        <a:t>14 </a:t>
                      </a:r>
                      <a:endParaRPr lang="es-CO" sz="1600" kern="1200" dirty="0">
                        <a:solidFill>
                          <a:schemeClr val="dk1"/>
                        </a:solidFill>
                        <a:effectLst/>
                        <a:latin typeface="+mn-lt"/>
                        <a:ea typeface="+mn-ea"/>
                        <a:cs typeface="+mn-cs"/>
                      </a:endParaRPr>
                    </a:p>
                  </a:txBody>
                  <a:tcPr marL="68580" marR="68580" marT="0" marB="0"/>
                </a:tc>
                <a:tc rowSpan="2">
                  <a:txBody>
                    <a:bodyPr/>
                    <a:lstStyle/>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r>
                        <a:rPr lang="es-CO" sz="1600" kern="1200" dirty="0" smtClean="0">
                          <a:solidFill>
                            <a:schemeClr val="dk1"/>
                          </a:solidFill>
                          <a:effectLst/>
                          <a:latin typeface="+mn-lt"/>
                          <a:ea typeface="+mn-ea"/>
                          <a:cs typeface="+mn-cs"/>
                        </a:rPr>
                        <a:t>10 días</a:t>
                      </a:r>
                      <a:endParaRPr lang="es-CO" sz="1600" kern="1200" dirty="0">
                        <a:solidFill>
                          <a:schemeClr val="dk1"/>
                        </a:solidFill>
                        <a:effectLst/>
                        <a:latin typeface="+mn-lt"/>
                        <a:ea typeface="+mn-ea"/>
                        <a:cs typeface="+mn-cs"/>
                      </a:endParaRPr>
                    </a:p>
                  </a:txBody>
                  <a:tcPr marL="68580" marR="68580" marT="0" marB="0"/>
                </a:tc>
                <a:tc rowSpan="6">
                  <a:txBody>
                    <a:bodyPr/>
                    <a:lstStyle/>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r>
                        <a:rPr lang="es-CO" sz="1600" kern="1200" dirty="0" smtClean="0">
                          <a:solidFill>
                            <a:schemeClr val="dk1"/>
                          </a:solidFill>
                          <a:effectLst/>
                          <a:latin typeface="+mn-lt"/>
                          <a:ea typeface="+mn-ea"/>
                          <a:cs typeface="+mn-cs"/>
                        </a:rPr>
                        <a:t>Subdirección Administrativa y Financiera</a:t>
                      </a: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r h="314218">
                <a:tc>
                  <a:txBody>
                    <a:bodyPr/>
                    <a:lstStyle/>
                    <a:p>
                      <a:pPr algn="ctr">
                        <a:lnSpc>
                          <a:spcPct val="115000"/>
                        </a:lnSpc>
                        <a:spcAft>
                          <a:spcPts val="0"/>
                        </a:spcAft>
                      </a:pPr>
                      <a:r>
                        <a:rPr lang="es-CO" sz="1400" b="1" kern="1200" dirty="0" smtClean="0">
                          <a:solidFill>
                            <a:schemeClr val="lt1"/>
                          </a:solidFill>
                          <a:effectLst/>
                          <a:latin typeface="+mn-lt"/>
                          <a:ea typeface="+mn-ea"/>
                          <a:cs typeface="+mn-cs"/>
                        </a:rPr>
                        <a:t>20173210004312</a:t>
                      </a:r>
                      <a:endParaRPr lang="es-CO" sz="1400" b="1" kern="1200" dirty="0">
                        <a:solidFill>
                          <a:schemeClr val="lt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17/1/2017</a:t>
                      </a: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9/2/2017</a:t>
                      </a:r>
                      <a:endParaRPr lang="es-CO"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7</a:t>
                      </a:r>
                      <a:endParaRPr lang="es-CO" sz="1600" kern="1200" dirty="0">
                        <a:solidFill>
                          <a:schemeClr val="dk1"/>
                        </a:solidFill>
                        <a:effectLst/>
                        <a:latin typeface="+mn-lt"/>
                        <a:ea typeface="+mn-ea"/>
                        <a:cs typeface="+mn-cs"/>
                      </a:endParaRPr>
                    </a:p>
                  </a:txBody>
                  <a:tcPr marL="68580" marR="68580" marT="0" marB="0"/>
                </a:tc>
                <a:tc vMerge="1">
                  <a:txBody>
                    <a:bodyPr/>
                    <a:lstStyle/>
                    <a:p>
                      <a:pPr algn="ctr">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tc vMerge="1">
                  <a:txBody>
                    <a:bodyPr/>
                    <a:lstStyle/>
                    <a:p>
                      <a:pPr algn="ctr">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2875007642"/>
                  </a:ext>
                </a:extLst>
              </a:tr>
              <a:tr h="349497">
                <a:tc>
                  <a:txBody>
                    <a:bodyPr/>
                    <a:lstStyle/>
                    <a:p>
                      <a:pPr algn="ctr">
                        <a:lnSpc>
                          <a:spcPct val="115000"/>
                        </a:lnSpc>
                        <a:spcAft>
                          <a:spcPts val="0"/>
                        </a:spcAft>
                      </a:pPr>
                      <a:r>
                        <a:rPr lang="es-CO" sz="1400" b="1" kern="1200" dirty="0" smtClean="0">
                          <a:solidFill>
                            <a:schemeClr val="lt1"/>
                          </a:solidFill>
                          <a:effectLst/>
                          <a:latin typeface="+mn-lt"/>
                          <a:ea typeface="+mn-ea"/>
                          <a:cs typeface="+mn-cs"/>
                        </a:rPr>
                        <a:t>20173210004242</a:t>
                      </a:r>
                      <a:endParaRPr lang="es-CO" sz="1400" b="1" kern="1200" dirty="0">
                        <a:solidFill>
                          <a:schemeClr val="lt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17/1/2017</a:t>
                      </a: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8/2/2017</a:t>
                      </a:r>
                      <a:endParaRPr lang="es-CO"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6</a:t>
                      </a:r>
                      <a:endParaRPr lang="es-CO"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10 días</a:t>
                      </a:r>
                      <a:endParaRPr lang="es-CO" sz="1600" kern="1200" dirty="0">
                        <a:solidFill>
                          <a:schemeClr val="dk1"/>
                        </a:solidFill>
                        <a:effectLst/>
                        <a:latin typeface="+mn-lt"/>
                        <a:ea typeface="+mn-ea"/>
                        <a:cs typeface="+mn-cs"/>
                      </a:endParaRPr>
                    </a:p>
                  </a:txBody>
                  <a:tcPr marL="68580" marR="68580" marT="0" marB="0"/>
                </a:tc>
                <a:tc vMerge="1">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516136216"/>
                  </a:ext>
                </a:extLst>
              </a:tr>
              <a:tr h="328337">
                <a:tc>
                  <a:txBody>
                    <a:bodyPr/>
                    <a:lstStyle/>
                    <a:p>
                      <a:pPr algn="ctr">
                        <a:lnSpc>
                          <a:spcPct val="115000"/>
                        </a:lnSpc>
                        <a:spcAft>
                          <a:spcPts val="0"/>
                        </a:spcAft>
                      </a:pPr>
                      <a:r>
                        <a:rPr lang="es-CO" sz="1400" b="1" kern="1200" dirty="0" smtClean="0">
                          <a:solidFill>
                            <a:schemeClr val="lt1"/>
                          </a:solidFill>
                          <a:effectLst/>
                          <a:latin typeface="+mn-lt"/>
                          <a:ea typeface="+mn-ea"/>
                          <a:cs typeface="+mn-cs"/>
                        </a:rPr>
                        <a:t>20173210006062</a:t>
                      </a:r>
                      <a:endParaRPr lang="es-CO" sz="1400" b="1" kern="1200" dirty="0">
                        <a:solidFill>
                          <a:schemeClr val="lt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20/1/2017</a:t>
                      </a:r>
                      <a:endParaRPr lang="es-ES"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13/2/2017</a:t>
                      </a:r>
                      <a:endParaRPr lang="es-ES" sz="1600" kern="1200" dirty="0">
                        <a:solidFill>
                          <a:schemeClr val="dk1"/>
                        </a:solidFill>
                        <a:effectLst/>
                        <a:latin typeface="+mn-lt"/>
                        <a:ea typeface="+mn-ea"/>
                        <a:cs typeface="+mn-cs"/>
                      </a:endParaRPr>
                    </a:p>
                  </a:txBody>
                  <a:tcPr marL="68580" marR="68580" marT="0" marB="0"/>
                </a:tc>
                <a:tc rowSpan="2">
                  <a:txBody>
                    <a:bodyPr/>
                    <a:lstStyle/>
                    <a:p>
                      <a:pPr marL="0" algn="ctr" defTabSz="914400" rtl="0" eaLnBrk="1" latinLnBrk="0" hangingPunct="1">
                        <a:lnSpc>
                          <a:spcPct val="115000"/>
                        </a:lnSpc>
                        <a:spcAft>
                          <a:spcPts val="0"/>
                        </a:spcAft>
                      </a:pPr>
                      <a:endParaRPr lang="es-419"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1</a:t>
                      </a:r>
                      <a:endParaRPr lang="es-ES" sz="1600" kern="1200" dirty="0">
                        <a:solidFill>
                          <a:schemeClr val="dk1"/>
                        </a:solidFill>
                        <a:effectLst/>
                        <a:latin typeface="+mn-lt"/>
                        <a:ea typeface="+mn-ea"/>
                        <a:cs typeface="+mn-cs"/>
                      </a:endParaRPr>
                    </a:p>
                    <a:p>
                      <a:pPr marL="0" algn="ctr" defTabSz="914400" rtl="0" eaLnBrk="1" latinLnBrk="0" hangingPunct="1">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tc rowSpan="2">
                  <a:txBody>
                    <a:bodyPr/>
                    <a:lstStyle/>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r>
                        <a:rPr lang="es-CO" sz="1600" kern="1200" dirty="0" smtClean="0">
                          <a:solidFill>
                            <a:schemeClr val="dk1"/>
                          </a:solidFill>
                          <a:effectLst/>
                          <a:latin typeface="+mn-lt"/>
                          <a:ea typeface="+mn-ea"/>
                          <a:cs typeface="+mn-cs"/>
                        </a:rPr>
                        <a:t>15 días </a:t>
                      </a:r>
                      <a:endParaRPr lang="es-CO" sz="1600" kern="1200" dirty="0">
                        <a:solidFill>
                          <a:schemeClr val="dk1"/>
                        </a:solidFill>
                        <a:effectLst/>
                        <a:latin typeface="+mn-lt"/>
                        <a:ea typeface="+mn-ea"/>
                        <a:cs typeface="+mn-cs"/>
                      </a:endParaRPr>
                    </a:p>
                  </a:txBody>
                  <a:tcPr marL="68580" marR="68580" marT="0" marB="0"/>
                </a:tc>
                <a:tc vMerge="1">
                  <a:txBody>
                    <a:bodyPr/>
                    <a:lstStyle/>
                    <a:p>
                      <a:pPr algn="ctr">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367716802"/>
                  </a:ext>
                </a:extLst>
              </a:tr>
              <a:tr h="372845">
                <a:tc>
                  <a:txBody>
                    <a:bodyPr/>
                    <a:lstStyle/>
                    <a:p>
                      <a:pPr algn="ctr">
                        <a:lnSpc>
                          <a:spcPct val="115000"/>
                        </a:lnSpc>
                        <a:spcAft>
                          <a:spcPts val="0"/>
                        </a:spcAft>
                      </a:pPr>
                      <a:r>
                        <a:rPr lang="es-CO" sz="1400" b="1" kern="1200" dirty="0" smtClean="0">
                          <a:solidFill>
                            <a:schemeClr val="lt1"/>
                          </a:solidFill>
                          <a:effectLst/>
                          <a:latin typeface="+mn-lt"/>
                          <a:ea typeface="+mn-ea"/>
                          <a:cs typeface="+mn-cs"/>
                        </a:rPr>
                        <a:t>20173210009272</a:t>
                      </a:r>
                      <a:endParaRPr lang="es-CO" sz="1400" b="1" kern="1200" dirty="0">
                        <a:solidFill>
                          <a:schemeClr val="lt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30/1/2017</a:t>
                      </a:r>
                    </a:p>
                  </a:txBody>
                  <a:tcPr marL="68580" marR="68580" marT="0" marB="0"/>
                </a:tc>
                <a:tc>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21/2/2017</a:t>
                      </a:r>
                      <a:endParaRPr lang="es-CO" sz="1600" kern="1200" dirty="0">
                        <a:solidFill>
                          <a:schemeClr val="dk1"/>
                        </a:solidFill>
                        <a:effectLst/>
                        <a:latin typeface="+mn-lt"/>
                        <a:ea typeface="+mn-ea"/>
                        <a:cs typeface="+mn-cs"/>
                      </a:endParaRPr>
                    </a:p>
                  </a:txBody>
                  <a:tcPr marL="68580" marR="68580" marT="0" marB="0"/>
                </a:tc>
                <a:tc vMerge="1">
                  <a:txBody>
                    <a:bodyPr/>
                    <a:lstStyle/>
                    <a:p>
                      <a:pPr marL="0" algn="ctr" defTabSz="914400" rtl="0" eaLnBrk="1" latinLnBrk="0" hangingPunct="1">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tc vMerge="1">
                  <a:txBody>
                    <a:bodyPr/>
                    <a:lstStyle/>
                    <a:p>
                      <a:pPr algn="ctr">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tc vMerge="1">
                  <a:txBody>
                    <a:bodyPr/>
                    <a:lstStyle/>
                    <a:p>
                      <a:pPr algn="ctr">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633062167"/>
                  </a:ext>
                </a:extLst>
              </a:tr>
              <a:tr h="840105">
                <a:tc>
                  <a:txBody>
                    <a:bodyPr/>
                    <a:lstStyle/>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20173210006372</a:t>
                      </a:r>
                      <a:endParaRPr lang="es-CO" sz="1400" b="1" kern="1200" dirty="0">
                        <a:solidFill>
                          <a:schemeClr val="lt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23/1/2017</a:t>
                      </a: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23/2/2017</a:t>
                      </a:r>
                      <a:endParaRPr lang="es-CO"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13</a:t>
                      </a:r>
                      <a:endParaRPr lang="es-CO"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10 días</a:t>
                      </a:r>
                      <a:endParaRPr lang="es-CO" sz="1600" kern="1200" dirty="0">
                        <a:solidFill>
                          <a:schemeClr val="dk1"/>
                        </a:solidFill>
                        <a:effectLst/>
                        <a:latin typeface="+mn-lt"/>
                        <a:ea typeface="+mn-ea"/>
                        <a:cs typeface="+mn-cs"/>
                      </a:endParaRPr>
                    </a:p>
                  </a:txBody>
                  <a:tcPr marL="68580" marR="68580" marT="0" marB="0"/>
                </a:tc>
                <a:tc vMerge="1">
                  <a:txBody>
                    <a:bodyPr/>
                    <a:lstStyle/>
                    <a:p>
                      <a:pPr algn="ctr">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201500286"/>
                  </a:ext>
                </a:extLst>
              </a:tr>
            </a:tbl>
          </a:graphicData>
        </a:graphic>
      </p:graphicFrame>
      <p:sp>
        <p:nvSpPr>
          <p:cNvPr id="3" name="Rectangle 1"/>
          <p:cNvSpPr>
            <a:spLocks noChangeArrowheads="1"/>
          </p:cNvSpPr>
          <p:nvPr/>
        </p:nvSpPr>
        <p:spPr bwMode="auto">
          <a:xfrm>
            <a:off x="1671638" y="16684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alt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3 CuadroTexto"/>
          <p:cNvSpPr txBox="1"/>
          <p:nvPr/>
        </p:nvSpPr>
        <p:spPr>
          <a:xfrm>
            <a:off x="251518" y="404664"/>
            <a:ext cx="8352928" cy="92333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cene3d>
            <a:camera prst="orthographicFront"/>
            <a:lightRig rig="threePt" dir="t"/>
          </a:scene3d>
          <a:sp3d>
            <a:bevelT w="114300" prst="artDeco"/>
            <a:bevelB w="114300" prst="artDeco"/>
          </a:sp3d>
        </p:spPr>
        <p:txBody>
          <a:bodyPr wrap="square" rtlCol="0">
            <a:spAutoFit/>
          </a:bodyPr>
          <a:lstStyle/>
          <a:p>
            <a:pPr algn="ctr"/>
            <a:r>
              <a:rPr lang="es-419" b="1" dirty="0" smtClean="0"/>
              <a:t>RESPUESTAS </a:t>
            </a:r>
            <a:r>
              <a:rPr lang="es-419" b="1" dirty="0"/>
              <a:t>EXTEMPORÁNEAS SEGÚN REPORTE EN EL SISTEMA ORFEO</a:t>
            </a:r>
            <a:endParaRPr lang="es-CO" b="1" dirty="0"/>
          </a:p>
          <a:p>
            <a:pPr algn="ctr"/>
            <a:r>
              <a:rPr lang="es-MX" b="1" dirty="0"/>
              <a:t>(ANEXO </a:t>
            </a:r>
            <a:r>
              <a:rPr lang="es-MX" b="1" dirty="0"/>
              <a:t>2</a:t>
            </a:r>
            <a:r>
              <a:rPr lang="es-MX" b="1" dirty="0" smtClean="0"/>
              <a:t>) </a:t>
            </a:r>
            <a:endParaRPr lang="es-MX" b="1" dirty="0"/>
          </a:p>
        </p:txBody>
      </p:sp>
    </p:spTree>
    <p:extLst>
      <p:ext uri="{BB962C8B-B14F-4D97-AF65-F5344CB8AC3E}">
        <p14:creationId xmlns:p14="http://schemas.microsoft.com/office/powerpoint/2010/main" val="30167790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769250952"/>
              </p:ext>
            </p:extLst>
          </p:nvPr>
        </p:nvGraphicFramePr>
        <p:xfrm>
          <a:off x="251519" y="1196749"/>
          <a:ext cx="8640961" cy="4612474"/>
        </p:xfrm>
        <a:graphic>
          <a:graphicData uri="http://schemas.openxmlformats.org/drawingml/2006/table">
            <a:tbl>
              <a:tblPr firstRow="1" firstCol="1" bandRow="1">
                <a:tableStyleId>{5C22544A-7EE6-4342-B048-85BDC9FD1C3A}</a:tableStyleId>
              </a:tblPr>
              <a:tblGrid>
                <a:gridCol w="1638805">
                  <a:extLst>
                    <a:ext uri="{9D8B030D-6E8A-4147-A177-3AD203B41FA5}">
                      <a16:colId xmlns:a16="http://schemas.microsoft.com/office/drawing/2014/main" val="20000"/>
                    </a:ext>
                  </a:extLst>
                </a:gridCol>
                <a:gridCol w="1302802">
                  <a:extLst>
                    <a:ext uri="{9D8B030D-6E8A-4147-A177-3AD203B41FA5}">
                      <a16:colId xmlns:a16="http://schemas.microsoft.com/office/drawing/2014/main" val="672880580"/>
                    </a:ext>
                  </a:extLst>
                </a:gridCol>
                <a:gridCol w="1552515">
                  <a:extLst>
                    <a:ext uri="{9D8B030D-6E8A-4147-A177-3AD203B41FA5}">
                      <a16:colId xmlns:a16="http://schemas.microsoft.com/office/drawing/2014/main" val="4096860614"/>
                    </a:ext>
                  </a:extLst>
                </a:gridCol>
                <a:gridCol w="1297164">
                  <a:extLst>
                    <a:ext uri="{9D8B030D-6E8A-4147-A177-3AD203B41FA5}">
                      <a16:colId xmlns:a16="http://schemas.microsoft.com/office/drawing/2014/main" val="4281939664"/>
                    </a:ext>
                  </a:extLst>
                </a:gridCol>
                <a:gridCol w="1195026">
                  <a:extLst>
                    <a:ext uri="{9D8B030D-6E8A-4147-A177-3AD203B41FA5}">
                      <a16:colId xmlns:a16="http://schemas.microsoft.com/office/drawing/2014/main" val="1561455867"/>
                    </a:ext>
                  </a:extLst>
                </a:gridCol>
                <a:gridCol w="1654649">
                  <a:extLst>
                    <a:ext uri="{9D8B030D-6E8A-4147-A177-3AD203B41FA5}">
                      <a16:colId xmlns:a16="http://schemas.microsoft.com/office/drawing/2014/main" val="1234034672"/>
                    </a:ext>
                  </a:extLst>
                </a:gridCol>
              </a:tblGrid>
              <a:tr h="1728195">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N°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DEL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RADICADO</a:t>
                      </a:r>
                      <a:endParaRPr lang="es-CO" sz="1600"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FECHA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DE RADICACIÓN </a:t>
                      </a:r>
                      <a:endParaRPr lang="es-CO" sz="1600"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FECHA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DE RESPUESTA</a:t>
                      </a:r>
                      <a:endParaRPr lang="es-CO" sz="1600"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DÍAS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EXTEMPORÁNEOS</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ART. 14</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Ley 1755 de 2015</a:t>
                      </a:r>
                      <a:endParaRPr lang="es-CO" sz="1600" kern="1200" dirty="0">
                        <a:solidFill>
                          <a:schemeClr val="bg1"/>
                        </a:solidFill>
                        <a:effectLst/>
                        <a:latin typeface="+mn-lt"/>
                        <a:ea typeface="+mn-ea"/>
                        <a:cs typeface="+mn-cs"/>
                      </a:endParaRPr>
                    </a:p>
                  </a:txBody>
                  <a:tcPr marL="68580" marR="68580" marT="0" marB="0"/>
                </a:tc>
                <a:tc>
                  <a:txBody>
                    <a:bodyPr/>
                    <a:lstStyle/>
                    <a:p>
                      <a:pPr algn="ctr"/>
                      <a:endParaRPr lang="es-419" dirty="0" smtClean="0"/>
                    </a:p>
                    <a:p>
                      <a:pPr algn="ctr"/>
                      <a:endParaRPr lang="es-419" dirty="0" smtClean="0"/>
                    </a:p>
                    <a:p>
                      <a:pPr algn="ctr"/>
                      <a:r>
                        <a:rPr lang="es-419" sz="1600" b="1" kern="1200" dirty="0" smtClean="0">
                          <a:solidFill>
                            <a:schemeClr val="bg1"/>
                          </a:solidFill>
                          <a:effectLst/>
                          <a:latin typeface="+mn-lt"/>
                          <a:ea typeface="+mn-ea"/>
                          <a:cs typeface="+mn-cs"/>
                        </a:rPr>
                        <a:t>TÉRMINO LEGAL </a:t>
                      </a:r>
                      <a:endParaRPr lang="es-ES" sz="1600" b="1"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DEPENDENCIA</a:t>
                      </a:r>
                      <a:endParaRPr lang="es-CO" sz="1600" kern="1200" dirty="0">
                        <a:solidFill>
                          <a:schemeClr val="bg1"/>
                        </a:solidFill>
                        <a:effectLst/>
                        <a:latin typeface="+mn-lt"/>
                        <a:ea typeface="+mn-ea"/>
                        <a:cs typeface="+mn-cs"/>
                      </a:endParaRPr>
                    </a:p>
                  </a:txBody>
                  <a:tcPr marL="68580" marR="68580" marT="0" marB="0"/>
                </a:tc>
                <a:extLst>
                  <a:ext uri="{0D108BD9-81ED-4DB2-BD59-A6C34878D82A}">
                    <a16:rowId xmlns:a16="http://schemas.microsoft.com/office/drawing/2014/main" val="10000"/>
                  </a:ext>
                </a:extLst>
              </a:tr>
              <a:tr h="387590">
                <a:tc>
                  <a:txBody>
                    <a:bodyPr/>
                    <a:lstStyle/>
                    <a:p>
                      <a:pPr algn="ctr">
                        <a:lnSpc>
                          <a:spcPct val="115000"/>
                        </a:lnSpc>
                        <a:spcAft>
                          <a:spcPts val="0"/>
                        </a:spcAft>
                      </a:pPr>
                      <a:r>
                        <a:rPr lang="es-CO" sz="1400" b="1" kern="1200" dirty="0" smtClean="0">
                          <a:solidFill>
                            <a:schemeClr val="lt1"/>
                          </a:solidFill>
                          <a:effectLst/>
                          <a:latin typeface="+mn-lt"/>
                          <a:ea typeface="+mn-ea"/>
                          <a:cs typeface="+mn-cs"/>
                        </a:rPr>
                        <a:t>20173210010602</a:t>
                      </a:r>
                      <a:endParaRPr lang="es-CO" sz="1400" b="1" kern="1200" dirty="0">
                        <a:solidFill>
                          <a:schemeClr val="lt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2/2/2017</a:t>
                      </a: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24/2/2017</a:t>
                      </a:r>
                      <a:endParaRPr lang="es-CO"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6</a:t>
                      </a:r>
                      <a:endParaRPr lang="es-CO"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10 días</a:t>
                      </a:r>
                      <a:endParaRPr lang="es-CO" sz="1600" kern="1200" dirty="0">
                        <a:solidFill>
                          <a:schemeClr val="dk1"/>
                        </a:solidFill>
                        <a:effectLst/>
                        <a:latin typeface="+mn-lt"/>
                        <a:ea typeface="+mn-ea"/>
                        <a:cs typeface="+mn-cs"/>
                      </a:endParaRPr>
                    </a:p>
                  </a:txBody>
                  <a:tcPr marL="68580" marR="68580" marT="0" marB="0"/>
                </a:tc>
                <a:tc rowSpan="6">
                  <a:txBody>
                    <a:bodyPr/>
                    <a:lstStyle/>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Subdirección</a:t>
                      </a:r>
                      <a:r>
                        <a:rPr lang="es-CO" sz="1600" kern="1200" baseline="0" dirty="0" smtClean="0">
                          <a:solidFill>
                            <a:schemeClr val="dk1"/>
                          </a:solidFill>
                          <a:effectLst/>
                          <a:latin typeface="+mn-lt"/>
                          <a:ea typeface="+mn-ea"/>
                          <a:cs typeface="+mn-cs"/>
                        </a:rPr>
                        <a:t> Administrativa y Financiera </a:t>
                      </a: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516136216"/>
                  </a:ext>
                </a:extLst>
              </a:tr>
              <a:tr h="461740">
                <a:tc>
                  <a:txBody>
                    <a:bodyPr/>
                    <a:lstStyle/>
                    <a:p>
                      <a:pPr algn="ctr">
                        <a:lnSpc>
                          <a:spcPct val="115000"/>
                        </a:lnSpc>
                        <a:spcAft>
                          <a:spcPts val="0"/>
                        </a:spcAft>
                      </a:pPr>
                      <a:r>
                        <a:rPr lang="es-CO" sz="1400" b="1" kern="1200" dirty="0" smtClean="0">
                          <a:solidFill>
                            <a:schemeClr val="lt1"/>
                          </a:solidFill>
                          <a:effectLst/>
                          <a:latin typeface="+mn-lt"/>
                          <a:ea typeface="+mn-ea"/>
                          <a:cs typeface="+mn-cs"/>
                        </a:rPr>
                        <a:t>20173210010752</a:t>
                      </a:r>
                      <a:endParaRPr lang="es-CO" sz="1400" b="1" kern="1200" dirty="0">
                        <a:solidFill>
                          <a:schemeClr val="lt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3/2/2017</a:t>
                      </a: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27/2/2017</a:t>
                      </a:r>
                      <a:endParaRPr lang="es-CO"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1</a:t>
                      </a:r>
                      <a:endParaRPr lang="es-CO" sz="1600" kern="1200" dirty="0">
                        <a:solidFill>
                          <a:schemeClr val="dk1"/>
                        </a:solidFill>
                        <a:effectLst/>
                        <a:latin typeface="+mn-lt"/>
                        <a:ea typeface="+mn-ea"/>
                        <a:cs typeface="+mn-cs"/>
                      </a:endParaRPr>
                    </a:p>
                  </a:txBody>
                  <a:tcPr marL="68580" marR="68580" marT="0" marB="0"/>
                </a:tc>
                <a:tc rowSpan="2">
                  <a:txBody>
                    <a:bodyPr/>
                    <a:lstStyle/>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r>
                        <a:rPr lang="es-CO" sz="1600" kern="1200" dirty="0" smtClean="0">
                          <a:solidFill>
                            <a:schemeClr val="dk1"/>
                          </a:solidFill>
                          <a:effectLst/>
                          <a:latin typeface="+mn-lt"/>
                          <a:ea typeface="+mn-ea"/>
                          <a:cs typeface="+mn-cs"/>
                        </a:rPr>
                        <a:t>15 días</a:t>
                      </a:r>
                      <a:endParaRPr lang="es-CO" sz="1600" kern="1200" dirty="0">
                        <a:solidFill>
                          <a:schemeClr val="dk1"/>
                        </a:solidFill>
                        <a:effectLst/>
                        <a:latin typeface="+mn-lt"/>
                        <a:ea typeface="+mn-ea"/>
                        <a:cs typeface="+mn-cs"/>
                      </a:endParaRPr>
                    </a:p>
                  </a:txBody>
                  <a:tcPr marL="68580" marR="68580" marT="0" marB="0"/>
                </a:tc>
                <a:tc vMerge="1">
                  <a:txBody>
                    <a:bodyPr/>
                    <a:lstStyle/>
                    <a:p>
                      <a:pPr marL="0" algn="ctr" defTabSz="914400" rtl="0" eaLnBrk="1" latinLnBrk="0" hangingPunct="1">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2002237423"/>
                  </a:ext>
                </a:extLst>
              </a:tr>
              <a:tr h="440688">
                <a:tc>
                  <a:txBody>
                    <a:bodyPr/>
                    <a:lstStyle/>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20173210002682</a:t>
                      </a:r>
                      <a:endParaRPr lang="es-CO" sz="1400" b="1" kern="1200" dirty="0">
                        <a:solidFill>
                          <a:schemeClr val="lt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6/1/2017</a:t>
                      </a: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27/2/2017</a:t>
                      </a:r>
                      <a:endParaRPr lang="es-CO"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20</a:t>
                      </a:r>
                      <a:endParaRPr lang="es-CO" sz="1600" kern="1200" dirty="0">
                        <a:solidFill>
                          <a:schemeClr val="dk1"/>
                        </a:solidFill>
                        <a:effectLst/>
                        <a:latin typeface="+mn-lt"/>
                        <a:ea typeface="+mn-ea"/>
                        <a:cs typeface="+mn-cs"/>
                      </a:endParaRPr>
                    </a:p>
                  </a:txBody>
                  <a:tcPr marL="68580" marR="68580" marT="0" marB="0"/>
                </a:tc>
                <a:tc vMerge="1">
                  <a:txBody>
                    <a:bodyPr/>
                    <a:lstStyle/>
                    <a:p>
                      <a:pPr algn="ctr">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tc vMerge="1">
                  <a:txBody>
                    <a:bodyPr/>
                    <a:lstStyle/>
                    <a:p>
                      <a:pPr marL="0" algn="ctr" defTabSz="914400" rtl="0" eaLnBrk="1" latinLnBrk="0" hangingPunct="1">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703531618"/>
                  </a:ext>
                </a:extLst>
              </a:tr>
              <a:tr h="440688">
                <a:tc>
                  <a:txBody>
                    <a:bodyPr/>
                    <a:lstStyle/>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20173210010622</a:t>
                      </a:r>
                      <a:endParaRPr lang="es-CO" sz="1400" b="1" kern="1200" dirty="0">
                        <a:solidFill>
                          <a:schemeClr val="lt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2/2/2017</a:t>
                      </a: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28/2/2017</a:t>
                      </a:r>
                      <a:endParaRPr lang="es-CO"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8</a:t>
                      </a:r>
                      <a:endParaRPr lang="es-CO" sz="1600" kern="1200" dirty="0">
                        <a:solidFill>
                          <a:schemeClr val="dk1"/>
                        </a:solidFill>
                        <a:effectLst/>
                        <a:latin typeface="+mn-lt"/>
                        <a:ea typeface="+mn-ea"/>
                        <a:cs typeface="+mn-cs"/>
                      </a:endParaRPr>
                    </a:p>
                  </a:txBody>
                  <a:tcPr marL="68580" marR="68580" marT="0" marB="0"/>
                </a:tc>
                <a:tc rowSpan="2">
                  <a:txBody>
                    <a:bodyPr/>
                    <a:lstStyle/>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r>
                        <a:rPr lang="es-CO" sz="1600" kern="1200" dirty="0" smtClean="0">
                          <a:solidFill>
                            <a:schemeClr val="dk1"/>
                          </a:solidFill>
                          <a:effectLst/>
                          <a:latin typeface="+mn-lt"/>
                          <a:ea typeface="+mn-ea"/>
                          <a:cs typeface="+mn-cs"/>
                        </a:rPr>
                        <a:t>10 días</a:t>
                      </a:r>
                      <a:endParaRPr lang="es-CO" sz="1600" kern="1200" dirty="0">
                        <a:solidFill>
                          <a:schemeClr val="dk1"/>
                        </a:solidFill>
                        <a:effectLst/>
                        <a:latin typeface="+mn-lt"/>
                        <a:ea typeface="+mn-ea"/>
                        <a:cs typeface="+mn-cs"/>
                      </a:endParaRPr>
                    </a:p>
                  </a:txBody>
                  <a:tcPr marL="68580" marR="68580" marT="0" marB="0"/>
                </a:tc>
                <a:tc vMerge="1">
                  <a:txBody>
                    <a:bodyPr/>
                    <a:lstStyle/>
                    <a:p>
                      <a:pPr marL="0" algn="ctr" defTabSz="914400" rtl="0" eaLnBrk="1" latinLnBrk="0" hangingPunct="1">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2202583546"/>
                  </a:ext>
                </a:extLst>
              </a:tr>
              <a:tr h="449370">
                <a:tc>
                  <a:txBody>
                    <a:bodyPr/>
                    <a:lstStyle/>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20173210012772</a:t>
                      </a:r>
                      <a:endParaRPr lang="es-CO" sz="1400" b="1" kern="1200" dirty="0">
                        <a:solidFill>
                          <a:schemeClr val="lt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8/2/2017</a:t>
                      </a: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1/3/2017</a:t>
                      </a:r>
                      <a:endParaRPr lang="es-CO"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5</a:t>
                      </a:r>
                      <a:endParaRPr lang="es-CO" sz="1600" kern="1200" dirty="0">
                        <a:solidFill>
                          <a:schemeClr val="dk1"/>
                        </a:solidFill>
                        <a:effectLst/>
                        <a:latin typeface="+mn-lt"/>
                        <a:ea typeface="+mn-ea"/>
                        <a:cs typeface="+mn-cs"/>
                      </a:endParaRPr>
                    </a:p>
                  </a:txBody>
                  <a:tcPr marL="68580" marR="68580" marT="0" marB="0"/>
                </a:tc>
                <a:tc vMerge="1">
                  <a:txBody>
                    <a:bodyPr/>
                    <a:lstStyle/>
                    <a:p>
                      <a:pPr algn="ctr">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tc vMerge="1">
                  <a:txBody>
                    <a:bodyPr/>
                    <a:lstStyle/>
                    <a:p>
                      <a:pPr marL="0" algn="ctr" defTabSz="914400" rtl="0" eaLnBrk="1" latinLnBrk="0" hangingPunct="1">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4025252291"/>
                  </a:ext>
                </a:extLst>
              </a:tr>
              <a:tr h="704203">
                <a:tc>
                  <a:txBody>
                    <a:bodyPr/>
                    <a:lstStyle/>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 </a:t>
                      </a:r>
                    </a:p>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20173210011372</a:t>
                      </a:r>
                      <a:endParaRPr lang="es-CO" sz="1400" b="1" kern="1200" dirty="0">
                        <a:solidFill>
                          <a:schemeClr val="lt1"/>
                        </a:solidFill>
                        <a:effectLst/>
                        <a:latin typeface="+mn-lt"/>
                        <a:ea typeface="+mn-ea"/>
                        <a:cs typeface="+mn-cs"/>
                      </a:endParaRPr>
                    </a:p>
                  </a:txBody>
                  <a:tcPr marL="68580" marR="68580" marT="0" marB="0"/>
                </a:tc>
                <a:tc>
                  <a:txBody>
                    <a:bodyPr/>
                    <a:lstStyle/>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r>
                        <a:rPr lang="es-CO" sz="1600" kern="1200" dirty="0" smtClean="0">
                          <a:solidFill>
                            <a:schemeClr val="dk1"/>
                          </a:solidFill>
                          <a:effectLst/>
                          <a:latin typeface="+mn-lt"/>
                          <a:ea typeface="+mn-ea"/>
                          <a:cs typeface="+mn-cs"/>
                        </a:rPr>
                        <a:t>6/2/2017</a:t>
                      </a:r>
                    </a:p>
                  </a:txBody>
                  <a:tcPr marL="68580" marR="68580" marT="0" marB="0"/>
                </a:tc>
                <a:tc>
                  <a:txBody>
                    <a:bodyPr/>
                    <a:lstStyle/>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r>
                        <a:rPr lang="es-CO" sz="1600" kern="1200" dirty="0" smtClean="0">
                          <a:solidFill>
                            <a:schemeClr val="dk1"/>
                          </a:solidFill>
                          <a:effectLst/>
                          <a:latin typeface="+mn-lt"/>
                          <a:ea typeface="+mn-ea"/>
                          <a:cs typeface="+mn-cs"/>
                        </a:rPr>
                        <a:t>1/3/2017</a:t>
                      </a:r>
                      <a:endParaRPr lang="es-CO"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r>
                        <a:rPr lang="es-CO" sz="1600" kern="1200" dirty="0" smtClean="0">
                          <a:solidFill>
                            <a:schemeClr val="dk1"/>
                          </a:solidFill>
                          <a:effectLst/>
                          <a:latin typeface="+mn-lt"/>
                          <a:ea typeface="+mn-ea"/>
                          <a:cs typeface="+mn-cs"/>
                        </a:rPr>
                        <a:t>2</a:t>
                      </a:r>
                      <a:endParaRPr lang="es-CO"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r>
                        <a:rPr lang="es-CO" sz="1600" kern="1200" dirty="0" smtClean="0">
                          <a:solidFill>
                            <a:schemeClr val="dk1"/>
                          </a:solidFill>
                          <a:effectLst/>
                          <a:latin typeface="+mn-lt"/>
                          <a:ea typeface="+mn-ea"/>
                          <a:cs typeface="+mn-cs"/>
                        </a:rPr>
                        <a:t>15 días </a:t>
                      </a:r>
                      <a:endParaRPr lang="es-CO" sz="1600" kern="1200" dirty="0">
                        <a:solidFill>
                          <a:schemeClr val="dk1"/>
                        </a:solidFill>
                        <a:effectLst/>
                        <a:latin typeface="+mn-lt"/>
                        <a:ea typeface="+mn-ea"/>
                        <a:cs typeface="+mn-cs"/>
                      </a:endParaRPr>
                    </a:p>
                  </a:txBody>
                  <a:tcPr marL="68580" marR="68580" marT="0" marB="0"/>
                </a:tc>
                <a:tc vMerge="1">
                  <a:txBody>
                    <a:bodyPr/>
                    <a:lstStyle/>
                    <a:p>
                      <a:pPr marL="0" algn="ctr" defTabSz="914400" rtl="0" eaLnBrk="1" latinLnBrk="0" hangingPunct="1">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2850410053"/>
                  </a:ext>
                </a:extLst>
              </a:tr>
            </a:tbl>
          </a:graphicData>
        </a:graphic>
      </p:graphicFrame>
      <p:sp>
        <p:nvSpPr>
          <p:cNvPr id="3" name="Rectangle 1"/>
          <p:cNvSpPr>
            <a:spLocks noChangeArrowheads="1"/>
          </p:cNvSpPr>
          <p:nvPr/>
        </p:nvSpPr>
        <p:spPr bwMode="auto">
          <a:xfrm>
            <a:off x="1671638" y="16684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alt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3 CuadroTexto"/>
          <p:cNvSpPr txBox="1"/>
          <p:nvPr/>
        </p:nvSpPr>
        <p:spPr>
          <a:xfrm>
            <a:off x="251517" y="404664"/>
            <a:ext cx="8640961" cy="64633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cene3d>
            <a:camera prst="orthographicFront"/>
            <a:lightRig rig="threePt" dir="t"/>
          </a:scene3d>
          <a:sp3d>
            <a:bevelT w="114300" prst="artDeco"/>
            <a:bevelB w="114300" prst="artDeco"/>
          </a:sp3d>
        </p:spPr>
        <p:txBody>
          <a:bodyPr wrap="square" rtlCol="0">
            <a:spAutoFit/>
          </a:bodyPr>
          <a:lstStyle/>
          <a:p>
            <a:pPr algn="ctr"/>
            <a:r>
              <a:rPr lang="es-419" b="1" dirty="0" smtClean="0"/>
              <a:t>RESPUESTAS </a:t>
            </a:r>
            <a:r>
              <a:rPr lang="es-419" b="1" dirty="0"/>
              <a:t>EXTEMPORÁNEAS SEGÚN REPORTE EN EL SISTEMA ORFEO</a:t>
            </a:r>
            <a:endParaRPr lang="es-CO" b="1" dirty="0"/>
          </a:p>
          <a:p>
            <a:pPr algn="ctr"/>
            <a:r>
              <a:rPr lang="es-MX" b="1" dirty="0"/>
              <a:t>(ANEXO </a:t>
            </a:r>
            <a:r>
              <a:rPr lang="es-MX" b="1" dirty="0"/>
              <a:t>2</a:t>
            </a:r>
            <a:r>
              <a:rPr lang="es-MX" b="1" dirty="0" smtClean="0"/>
              <a:t>) </a:t>
            </a:r>
            <a:endParaRPr lang="es-MX" b="1" dirty="0"/>
          </a:p>
        </p:txBody>
      </p:sp>
    </p:spTree>
    <p:extLst>
      <p:ext uri="{BB962C8B-B14F-4D97-AF65-F5344CB8AC3E}">
        <p14:creationId xmlns:p14="http://schemas.microsoft.com/office/powerpoint/2010/main" val="2797782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2518475236"/>
              </p:ext>
            </p:extLst>
          </p:nvPr>
        </p:nvGraphicFramePr>
        <p:xfrm>
          <a:off x="251519" y="1196753"/>
          <a:ext cx="8640961" cy="4680518"/>
        </p:xfrm>
        <a:graphic>
          <a:graphicData uri="http://schemas.openxmlformats.org/drawingml/2006/table">
            <a:tbl>
              <a:tblPr firstRow="1" firstCol="1" bandRow="1">
                <a:tableStyleId>{5C22544A-7EE6-4342-B048-85BDC9FD1C3A}</a:tableStyleId>
              </a:tblPr>
              <a:tblGrid>
                <a:gridCol w="1638805">
                  <a:extLst>
                    <a:ext uri="{9D8B030D-6E8A-4147-A177-3AD203B41FA5}">
                      <a16:colId xmlns:a16="http://schemas.microsoft.com/office/drawing/2014/main" val="20000"/>
                    </a:ext>
                  </a:extLst>
                </a:gridCol>
                <a:gridCol w="1302802">
                  <a:extLst>
                    <a:ext uri="{9D8B030D-6E8A-4147-A177-3AD203B41FA5}">
                      <a16:colId xmlns:a16="http://schemas.microsoft.com/office/drawing/2014/main" val="672880580"/>
                    </a:ext>
                  </a:extLst>
                </a:gridCol>
                <a:gridCol w="1552515">
                  <a:extLst>
                    <a:ext uri="{9D8B030D-6E8A-4147-A177-3AD203B41FA5}">
                      <a16:colId xmlns:a16="http://schemas.microsoft.com/office/drawing/2014/main" val="4096860614"/>
                    </a:ext>
                  </a:extLst>
                </a:gridCol>
                <a:gridCol w="1297164">
                  <a:extLst>
                    <a:ext uri="{9D8B030D-6E8A-4147-A177-3AD203B41FA5}">
                      <a16:colId xmlns:a16="http://schemas.microsoft.com/office/drawing/2014/main" val="4281939664"/>
                    </a:ext>
                  </a:extLst>
                </a:gridCol>
                <a:gridCol w="1195026">
                  <a:extLst>
                    <a:ext uri="{9D8B030D-6E8A-4147-A177-3AD203B41FA5}">
                      <a16:colId xmlns:a16="http://schemas.microsoft.com/office/drawing/2014/main" val="1561455867"/>
                    </a:ext>
                  </a:extLst>
                </a:gridCol>
                <a:gridCol w="1654649">
                  <a:extLst>
                    <a:ext uri="{9D8B030D-6E8A-4147-A177-3AD203B41FA5}">
                      <a16:colId xmlns:a16="http://schemas.microsoft.com/office/drawing/2014/main" val="1234034672"/>
                    </a:ext>
                  </a:extLst>
                </a:gridCol>
              </a:tblGrid>
              <a:tr h="1979965">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N°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DEL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RADICADO</a:t>
                      </a:r>
                      <a:endParaRPr lang="es-CO" sz="1600"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FECHA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DE RADICACIÓN </a:t>
                      </a:r>
                      <a:endParaRPr lang="es-CO" sz="1600"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FECHA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DE RESPUESTA</a:t>
                      </a:r>
                      <a:endParaRPr lang="es-CO" sz="1600"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DÍAS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EXTEMPORÁNEOS</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ART. 14</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Ley 1755 de 2015</a:t>
                      </a:r>
                      <a:endParaRPr lang="es-CO" sz="1600" kern="1200" dirty="0">
                        <a:solidFill>
                          <a:schemeClr val="bg1"/>
                        </a:solidFill>
                        <a:effectLst/>
                        <a:latin typeface="+mn-lt"/>
                        <a:ea typeface="+mn-ea"/>
                        <a:cs typeface="+mn-cs"/>
                      </a:endParaRPr>
                    </a:p>
                  </a:txBody>
                  <a:tcPr marL="68580" marR="68580" marT="0" marB="0"/>
                </a:tc>
                <a:tc>
                  <a:txBody>
                    <a:bodyPr/>
                    <a:lstStyle/>
                    <a:p>
                      <a:pPr algn="ctr"/>
                      <a:endParaRPr lang="es-419" dirty="0" smtClean="0"/>
                    </a:p>
                    <a:p>
                      <a:pPr algn="ctr"/>
                      <a:endParaRPr lang="es-419" dirty="0" smtClean="0"/>
                    </a:p>
                    <a:p>
                      <a:pPr algn="ctr"/>
                      <a:r>
                        <a:rPr lang="es-419" sz="1600" b="1" kern="1200" dirty="0" smtClean="0">
                          <a:solidFill>
                            <a:schemeClr val="bg1"/>
                          </a:solidFill>
                          <a:effectLst/>
                          <a:latin typeface="+mn-lt"/>
                          <a:ea typeface="+mn-ea"/>
                          <a:cs typeface="+mn-cs"/>
                        </a:rPr>
                        <a:t>TÉRMINO LEGAL </a:t>
                      </a:r>
                      <a:endParaRPr lang="es-ES" sz="1600" b="1"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DEPENDENCIA</a:t>
                      </a:r>
                      <a:endParaRPr lang="es-CO" sz="1600" kern="1200" dirty="0">
                        <a:solidFill>
                          <a:schemeClr val="bg1"/>
                        </a:solidFill>
                        <a:effectLst/>
                        <a:latin typeface="+mn-lt"/>
                        <a:ea typeface="+mn-ea"/>
                        <a:cs typeface="+mn-cs"/>
                      </a:endParaRPr>
                    </a:p>
                  </a:txBody>
                  <a:tcPr marL="68580" marR="68580" marT="0" marB="0"/>
                </a:tc>
                <a:extLst>
                  <a:ext uri="{0D108BD9-81ED-4DB2-BD59-A6C34878D82A}">
                    <a16:rowId xmlns:a16="http://schemas.microsoft.com/office/drawing/2014/main" val="10000"/>
                  </a:ext>
                </a:extLst>
              </a:tr>
              <a:tr h="486162">
                <a:tc>
                  <a:txBody>
                    <a:bodyPr/>
                    <a:lstStyle/>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20173210003312</a:t>
                      </a:r>
                      <a:endParaRPr lang="es-CO" sz="1400" b="1" kern="1200" dirty="0">
                        <a:solidFill>
                          <a:schemeClr val="lt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12/1/2017</a:t>
                      </a:r>
                      <a:endParaRPr lang="es-ES"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1/3/2017</a:t>
                      </a:r>
                      <a:endParaRPr lang="es-ES"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19</a:t>
                      </a:r>
                      <a:endParaRPr lang="es-ES" sz="1600" kern="1200" dirty="0">
                        <a:solidFill>
                          <a:schemeClr val="dk1"/>
                        </a:solidFill>
                        <a:effectLst/>
                        <a:latin typeface="+mn-lt"/>
                        <a:ea typeface="+mn-ea"/>
                        <a:cs typeface="+mn-cs"/>
                      </a:endParaRPr>
                    </a:p>
                  </a:txBody>
                  <a:tcPr marL="68580" marR="68580" marT="0" marB="0"/>
                </a:tc>
                <a:tc rowSpan="4">
                  <a:txBody>
                    <a:bodyPr/>
                    <a:lstStyle/>
                    <a:p>
                      <a:pPr marL="0" algn="ctr" defTabSz="914400" rtl="0" eaLnBrk="1" latinLnBrk="0" hangingPunct="1">
                        <a:lnSpc>
                          <a:spcPct val="115000"/>
                        </a:lnSpc>
                        <a:spcAft>
                          <a:spcPts val="0"/>
                        </a:spcAft>
                      </a:pPr>
                      <a:endParaRPr lang="es-419"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endParaRPr lang="es-419"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endParaRPr lang="es-419"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15 días</a:t>
                      </a:r>
                    </a:p>
                    <a:p>
                      <a:pPr algn="ctr">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tc rowSpan="5">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dk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dk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dk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dk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dk1"/>
                          </a:solidFill>
                          <a:effectLst/>
                          <a:latin typeface="+mn-lt"/>
                          <a:ea typeface="+mn-ea"/>
                          <a:cs typeface="+mn-cs"/>
                        </a:rPr>
                        <a:t>Subdirección</a:t>
                      </a:r>
                      <a:r>
                        <a:rPr lang="es-CO" sz="1600" kern="1200" baseline="0" dirty="0" smtClean="0">
                          <a:solidFill>
                            <a:schemeClr val="dk1"/>
                          </a:solidFill>
                          <a:effectLst/>
                          <a:latin typeface="+mn-lt"/>
                          <a:ea typeface="+mn-ea"/>
                          <a:cs typeface="+mn-cs"/>
                        </a:rPr>
                        <a:t> Administrativa y Financiera </a:t>
                      </a: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r h="433983">
                <a:tc>
                  <a:txBody>
                    <a:bodyPr/>
                    <a:lstStyle/>
                    <a:p>
                      <a:pPr algn="ctr">
                        <a:lnSpc>
                          <a:spcPct val="115000"/>
                        </a:lnSpc>
                        <a:spcAft>
                          <a:spcPts val="0"/>
                        </a:spcAft>
                      </a:pPr>
                      <a:r>
                        <a:rPr lang="es-CO" sz="1400" b="1" kern="1200" dirty="0" smtClean="0">
                          <a:solidFill>
                            <a:schemeClr val="lt1"/>
                          </a:solidFill>
                          <a:effectLst/>
                          <a:latin typeface="+mn-lt"/>
                          <a:ea typeface="+mn-ea"/>
                          <a:cs typeface="+mn-cs"/>
                        </a:rPr>
                        <a:t>20173210002652</a:t>
                      </a:r>
                      <a:endParaRPr lang="es-CO" sz="1400" b="1" kern="1200" dirty="0">
                        <a:solidFill>
                          <a:schemeClr val="lt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6/1/2017</a:t>
                      </a:r>
                    </a:p>
                  </a:txBody>
                  <a:tcPr marL="68580" marR="68580" marT="0" marB="0"/>
                </a:tc>
                <a:tc>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1/3/2017</a:t>
                      </a:r>
                      <a:endParaRPr lang="es-CO"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22</a:t>
                      </a:r>
                      <a:endParaRPr lang="es-CO" sz="1600" kern="1200" dirty="0">
                        <a:solidFill>
                          <a:schemeClr val="dk1"/>
                        </a:solidFill>
                        <a:effectLst/>
                        <a:latin typeface="+mn-lt"/>
                        <a:ea typeface="+mn-ea"/>
                        <a:cs typeface="+mn-cs"/>
                      </a:endParaRPr>
                    </a:p>
                  </a:txBody>
                  <a:tcPr marL="68580" marR="68580" marT="0" marB="0"/>
                </a:tc>
                <a:tc vMerge="1">
                  <a:txBody>
                    <a:bodyPr/>
                    <a:lstStyle/>
                    <a:p>
                      <a:pPr marL="0" algn="ctr" defTabSz="914400" rtl="0" eaLnBrk="1" latinLnBrk="0" hangingPunct="1">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tc vMerge="1">
                  <a:txBody>
                    <a:bodyPr/>
                    <a:lstStyle/>
                    <a:p>
                      <a:pPr algn="ctr">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2875007642"/>
                  </a:ext>
                </a:extLst>
              </a:tr>
              <a:tr h="460432">
                <a:tc>
                  <a:txBody>
                    <a:bodyPr/>
                    <a:lstStyle/>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20173210010792</a:t>
                      </a:r>
                      <a:endParaRPr lang="es-CO" sz="1400" b="1" kern="1200" dirty="0">
                        <a:solidFill>
                          <a:schemeClr val="lt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3/2/2017</a:t>
                      </a: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2/3/2017</a:t>
                      </a:r>
                      <a:endParaRPr lang="es-CO" sz="1600" kern="1200" dirty="0">
                        <a:solidFill>
                          <a:schemeClr val="dk1"/>
                        </a:solidFill>
                        <a:effectLst/>
                        <a:latin typeface="+mn-lt"/>
                        <a:ea typeface="+mn-ea"/>
                        <a:cs typeface="+mn-cs"/>
                      </a:endParaRPr>
                    </a:p>
                  </a:txBody>
                  <a:tcPr marL="68580" marR="68580" marT="0" marB="0"/>
                </a:tc>
                <a:tc rowSpan="2">
                  <a:txBody>
                    <a:bodyPr/>
                    <a:lstStyle/>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r>
                        <a:rPr lang="es-CO" sz="1600" kern="1200" dirty="0" smtClean="0">
                          <a:solidFill>
                            <a:schemeClr val="dk1"/>
                          </a:solidFill>
                          <a:effectLst/>
                          <a:latin typeface="+mn-lt"/>
                          <a:ea typeface="+mn-ea"/>
                          <a:cs typeface="+mn-cs"/>
                        </a:rPr>
                        <a:t>4</a:t>
                      </a:r>
                      <a:endParaRPr lang="es-CO" sz="1600" kern="1200" dirty="0">
                        <a:solidFill>
                          <a:schemeClr val="dk1"/>
                        </a:solidFill>
                        <a:effectLst/>
                        <a:latin typeface="+mn-lt"/>
                        <a:ea typeface="+mn-ea"/>
                        <a:cs typeface="+mn-cs"/>
                      </a:endParaRPr>
                    </a:p>
                    <a:p>
                      <a:pPr algn="ctr">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tc vMerge="1">
                  <a:txBody>
                    <a:bodyPr/>
                    <a:lstStyle/>
                    <a:p>
                      <a:pPr algn="ctr">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tc vMerge="1">
                  <a:txBody>
                    <a:bodyPr/>
                    <a:lstStyle/>
                    <a:p>
                      <a:pPr algn="ctr">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812640695"/>
                  </a:ext>
                </a:extLst>
              </a:tr>
              <a:tr h="659988">
                <a:tc>
                  <a:txBody>
                    <a:bodyPr/>
                    <a:lstStyle/>
                    <a:p>
                      <a:pPr algn="ctr">
                        <a:lnSpc>
                          <a:spcPct val="115000"/>
                        </a:lnSpc>
                        <a:spcAft>
                          <a:spcPts val="0"/>
                        </a:spcAft>
                      </a:pPr>
                      <a:r>
                        <a:rPr lang="es-CO" sz="1400" b="1" kern="1200" dirty="0" smtClean="0">
                          <a:solidFill>
                            <a:schemeClr val="lt1"/>
                          </a:solidFill>
                          <a:effectLst/>
                          <a:latin typeface="+mn-lt"/>
                          <a:ea typeface="+mn-ea"/>
                          <a:cs typeface="+mn-cs"/>
                        </a:rPr>
                        <a:t>20173210010732</a:t>
                      </a:r>
                      <a:endParaRPr lang="es-CO" sz="1400" b="1" kern="1200" dirty="0">
                        <a:solidFill>
                          <a:schemeClr val="lt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3/2/2017</a:t>
                      </a: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dk1"/>
                          </a:solidFill>
                          <a:effectLst/>
                          <a:latin typeface="+mn-lt"/>
                          <a:ea typeface="+mn-ea"/>
                          <a:cs typeface="+mn-cs"/>
                        </a:rPr>
                        <a:t>2/3/2017</a:t>
                      </a:r>
                    </a:p>
                    <a:p>
                      <a:pPr algn="ctr">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tc vMerge="1">
                  <a:txBody>
                    <a:bodyPr/>
                    <a:lstStyle/>
                    <a:p>
                      <a:pPr algn="ctr">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tc vMerge="1">
                  <a:txBody>
                    <a:bodyPr/>
                    <a:lstStyle/>
                    <a:p>
                      <a:pPr algn="ctr">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tc vMerge="1">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516136216"/>
                  </a:ext>
                </a:extLst>
              </a:tr>
              <a:tr h="659988">
                <a:tc>
                  <a:txBody>
                    <a:bodyPr/>
                    <a:lstStyle/>
                    <a:p>
                      <a:pPr algn="ctr">
                        <a:lnSpc>
                          <a:spcPct val="115000"/>
                        </a:lnSpc>
                        <a:spcAft>
                          <a:spcPts val="0"/>
                        </a:spcAft>
                      </a:pPr>
                      <a:r>
                        <a:rPr lang="es-CO" sz="1400" b="1" kern="1200" dirty="0" smtClean="0">
                          <a:solidFill>
                            <a:schemeClr val="lt1"/>
                          </a:solidFill>
                          <a:effectLst/>
                          <a:latin typeface="+mn-lt"/>
                          <a:ea typeface="+mn-ea"/>
                          <a:cs typeface="+mn-cs"/>
                        </a:rPr>
                        <a:t>20173210010392 </a:t>
                      </a:r>
                      <a:endParaRPr lang="es-CO" sz="1400" b="1" kern="1200" dirty="0">
                        <a:solidFill>
                          <a:schemeClr val="lt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2/2/2017</a:t>
                      </a: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2/3/2017</a:t>
                      </a:r>
                      <a:endParaRPr lang="es-CO"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10</a:t>
                      </a:r>
                      <a:endParaRPr lang="es-CO"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r>
                        <a:rPr lang="es-CO" sz="1600" kern="1200" dirty="0" smtClean="0">
                          <a:solidFill>
                            <a:schemeClr val="dk1"/>
                          </a:solidFill>
                          <a:effectLst/>
                          <a:latin typeface="+mn-lt"/>
                          <a:ea typeface="+mn-ea"/>
                          <a:cs typeface="+mn-cs"/>
                        </a:rPr>
                        <a:t>10 días</a:t>
                      </a:r>
                      <a:endParaRPr lang="es-CO" sz="1600" kern="1200" dirty="0">
                        <a:solidFill>
                          <a:schemeClr val="dk1"/>
                        </a:solidFill>
                        <a:effectLst/>
                        <a:latin typeface="+mn-lt"/>
                        <a:ea typeface="+mn-ea"/>
                        <a:cs typeface="+mn-cs"/>
                      </a:endParaRPr>
                    </a:p>
                  </a:txBody>
                  <a:tcPr marL="68580" marR="68580" marT="0" marB="0"/>
                </a:tc>
                <a:tc vMerge="1">
                  <a:txBody>
                    <a:bodyPr/>
                    <a:lstStyle/>
                    <a:p>
                      <a:pPr marL="0" algn="ctr" defTabSz="914400" rtl="0" eaLnBrk="1" latinLnBrk="0" hangingPunct="1">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2002237423"/>
                  </a:ext>
                </a:extLst>
              </a:tr>
            </a:tbl>
          </a:graphicData>
        </a:graphic>
      </p:graphicFrame>
      <p:sp>
        <p:nvSpPr>
          <p:cNvPr id="3" name="Rectangle 1"/>
          <p:cNvSpPr>
            <a:spLocks noChangeArrowheads="1"/>
          </p:cNvSpPr>
          <p:nvPr/>
        </p:nvSpPr>
        <p:spPr bwMode="auto">
          <a:xfrm>
            <a:off x="1671638" y="16684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alt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3 CuadroTexto"/>
          <p:cNvSpPr txBox="1"/>
          <p:nvPr/>
        </p:nvSpPr>
        <p:spPr>
          <a:xfrm>
            <a:off x="251517" y="404664"/>
            <a:ext cx="8640961" cy="64633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cene3d>
            <a:camera prst="orthographicFront"/>
            <a:lightRig rig="threePt" dir="t"/>
          </a:scene3d>
          <a:sp3d>
            <a:bevelT w="114300" prst="artDeco"/>
            <a:bevelB w="114300" prst="artDeco"/>
          </a:sp3d>
        </p:spPr>
        <p:txBody>
          <a:bodyPr wrap="square" rtlCol="0">
            <a:spAutoFit/>
          </a:bodyPr>
          <a:lstStyle/>
          <a:p>
            <a:pPr algn="ctr"/>
            <a:r>
              <a:rPr lang="es-419" b="1" dirty="0" smtClean="0"/>
              <a:t>RESPUESTAS </a:t>
            </a:r>
            <a:r>
              <a:rPr lang="es-419" b="1" dirty="0"/>
              <a:t>EXTEMPORÁNEAS SEGÚN REPORTE EN EL SISTEMA ORFEO</a:t>
            </a:r>
            <a:endParaRPr lang="es-CO" b="1" dirty="0"/>
          </a:p>
          <a:p>
            <a:pPr algn="ctr"/>
            <a:r>
              <a:rPr lang="es-MX" b="1" dirty="0"/>
              <a:t>(ANEXO </a:t>
            </a:r>
            <a:r>
              <a:rPr lang="es-MX" b="1" dirty="0"/>
              <a:t>2</a:t>
            </a:r>
            <a:r>
              <a:rPr lang="es-MX" b="1" dirty="0" smtClean="0"/>
              <a:t>) </a:t>
            </a:r>
            <a:endParaRPr lang="es-MX" b="1" dirty="0"/>
          </a:p>
        </p:txBody>
      </p:sp>
    </p:spTree>
    <p:extLst>
      <p:ext uri="{BB962C8B-B14F-4D97-AF65-F5344CB8AC3E}">
        <p14:creationId xmlns:p14="http://schemas.microsoft.com/office/powerpoint/2010/main" val="26236923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1298430246"/>
              </p:ext>
            </p:extLst>
          </p:nvPr>
        </p:nvGraphicFramePr>
        <p:xfrm>
          <a:off x="251519" y="1196752"/>
          <a:ext cx="8640961" cy="4662216"/>
        </p:xfrm>
        <a:graphic>
          <a:graphicData uri="http://schemas.openxmlformats.org/drawingml/2006/table">
            <a:tbl>
              <a:tblPr firstRow="1" firstCol="1" bandRow="1">
                <a:tableStyleId>{5C22544A-7EE6-4342-B048-85BDC9FD1C3A}</a:tableStyleId>
              </a:tblPr>
              <a:tblGrid>
                <a:gridCol w="1638805">
                  <a:extLst>
                    <a:ext uri="{9D8B030D-6E8A-4147-A177-3AD203B41FA5}">
                      <a16:colId xmlns:a16="http://schemas.microsoft.com/office/drawing/2014/main" val="20000"/>
                    </a:ext>
                  </a:extLst>
                </a:gridCol>
                <a:gridCol w="1302802">
                  <a:extLst>
                    <a:ext uri="{9D8B030D-6E8A-4147-A177-3AD203B41FA5}">
                      <a16:colId xmlns:a16="http://schemas.microsoft.com/office/drawing/2014/main" val="672880580"/>
                    </a:ext>
                  </a:extLst>
                </a:gridCol>
                <a:gridCol w="1552515">
                  <a:extLst>
                    <a:ext uri="{9D8B030D-6E8A-4147-A177-3AD203B41FA5}">
                      <a16:colId xmlns:a16="http://schemas.microsoft.com/office/drawing/2014/main" val="4096860614"/>
                    </a:ext>
                  </a:extLst>
                </a:gridCol>
                <a:gridCol w="1297164">
                  <a:extLst>
                    <a:ext uri="{9D8B030D-6E8A-4147-A177-3AD203B41FA5}">
                      <a16:colId xmlns:a16="http://schemas.microsoft.com/office/drawing/2014/main" val="4281939664"/>
                    </a:ext>
                  </a:extLst>
                </a:gridCol>
                <a:gridCol w="1195026">
                  <a:extLst>
                    <a:ext uri="{9D8B030D-6E8A-4147-A177-3AD203B41FA5}">
                      <a16:colId xmlns:a16="http://schemas.microsoft.com/office/drawing/2014/main" val="1561455867"/>
                    </a:ext>
                  </a:extLst>
                </a:gridCol>
                <a:gridCol w="1654649">
                  <a:extLst>
                    <a:ext uri="{9D8B030D-6E8A-4147-A177-3AD203B41FA5}">
                      <a16:colId xmlns:a16="http://schemas.microsoft.com/office/drawing/2014/main" val="1234034672"/>
                    </a:ext>
                  </a:extLst>
                </a:gridCol>
              </a:tblGrid>
              <a:tr h="1728192">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N°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DEL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RADICADO</a:t>
                      </a:r>
                      <a:endParaRPr lang="es-CO" sz="1600"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FECHA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DE RADICACIÓN </a:t>
                      </a:r>
                      <a:endParaRPr lang="es-CO" sz="1600"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FECHA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DE RESPUESTA</a:t>
                      </a:r>
                      <a:endParaRPr lang="es-CO" sz="1600"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DÍAS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EXTEMPORÁNEOS</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ART. 14</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Ley 1755 de 2015</a:t>
                      </a:r>
                      <a:endParaRPr lang="es-CO" sz="1600" kern="1200" dirty="0">
                        <a:solidFill>
                          <a:schemeClr val="bg1"/>
                        </a:solidFill>
                        <a:effectLst/>
                        <a:latin typeface="+mn-lt"/>
                        <a:ea typeface="+mn-ea"/>
                        <a:cs typeface="+mn-cs"/>
                      </a:endParaRPr>
                    </a:p>
                  </a:txBody>
                  <a:tcPr marL="68580" marR="68580" marT="0" marB="0"/>
                </a:tc>
                <a:tc>
                  <a:txBody>
                    <a:bodyPr/>
                    <a:lstStyle/>
                    <a:p>
                      <a:pPr algn="ctr"/>
                      <a:endParaRPr lang="es-419" dirty="0" smtClean="0"/>
                    </a:p>
                    <a:p>
                      <a:pPr algn="ctr"/>
                      <a:endParaRPr lang="es-419" dirty="0" smtClean="0"/>
                    </a:p>
                    <a:p>
                      <a:pPr algn="ctr"/>
                      <a:r>
                        <a:rPr lang="es-419" sz="1600" b="1" kern="1200" dirty="0" smtClean="0">
                          <a:solidFill>
                            <a:schemeClr val="bg1"/>
                          </a:solidFill>
                          <a:effectLst/>
                          <a:latin typeface="+mn-lt"/>
                          <a:ea typeface="+mn-ea"/>
                          <a:cs typeface="+mn-cs"/>
                        </a:rPr>
                        <a:t>TÉRMINO LEGAL </a:t>
                      </a:r>
                      <a:endParaRPr lang="es-ES" sz="1600" b="1"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DEPENDENCIA</a:t>
                      </a:r>
                      <a:endParaRPr lang="es-CO" sz="1600" kern="1200" dirty="0">
                        <a:solidFill>
                          <a:schemeClr val="bg1"/>
                        </a:solidFill>
                        <a:effectLst/>
                        <a:latin typeface="+mn-lt"/>
                        <a:ea typeface="+mn-ea"/>
                        <a:cs typeface="+mn-cs"/>
                      </a:endParaRPr>
                    </a:p>
                  </a:txBody>
                  <a:tcPr marL="68580" marR="68580" marT="0" marB="0"/>
                </a:tc>
                <a:extLst>
                  <a:ext uri="{0D108BD9-81ED-4DB2-BD59-A6C34878D82A}">
                    <a16:rowId xmlns:a16="http://schemas.microsoft.com/office/drawing/2014/main" val="10000"/>
                  </a:ext>
                </a:extLst>
              </a:tr>
              <a:tr h="349401">
                <a:tc>
                  <a:txBody>
                    <a:bodyPr/>
                    <a:lstStyle/>
                    <a:p>
                      <a:pPr algn="ctr">
                        <a:lnSpc>
                          <a:spcPct val="115000"/>
                        </a:lnSpc>
                        <a:spcAft>
                          <a:spcPts val="0"/>
                        </a:spcAft>
                      </a:pPr>
                      <a:r>
                        <a:rPr lang="es-CO" sz="1400" b="1" kern="1200" dirty="0" smtClean="0">
                          <a:solidFill>
                            <a:schemeClr val="lt1"/>
                          </a:solidFill>
                          <a:effectLst/>
                          <a:latin typeface="+mn-lt"/>
                          <a:ea typeface="+mn-ea"/>
                          <a:cs typeface="+mn-cs"/>
                        </a:rPr>
                        <a:t>20173210010202</a:t>
                      </a:r>
                      <a:endParaRPr lang="es-CO" sz="1400" b="1" kern="1200" dirty="0">
                        <a:solidFill>
                          <a:schemeClr val="lt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1/2/2017</a:t>
                      </a: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2/3/2017</a:t>
                      </a:r>
                      <a:endParaRPr lang="es-CO" sz="1600" kern="1200" dirty="0">
                        <a:solidFill>
                          <a:schemeClr val="dk1"/>
                        </a:solidFill>
                        <a:effectLst/>
                        <a:latin typeface="+mn-lt"/>
                        <a:ea typeface="+mn-ea"/>
                        <a:cs typeface="+mn-cs"/>
                      </a:endParaRPr>
                    </a:p>
                  </a:txBody>
                  <a:tcPr marL="68580" marR="68580" marT="0" marB="0"/>
                </a:tc>
                <a:tc rowSpan="2">
                  <a:txBody>
                    <a:bodyPr/>
                    <a:lstStyle/>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r>
                        <a:rPr lang="es-CO" sz="1600" kern="1200" dirty="0" smtClean="0">
                          <a:solidFill>
                            <a:schemeClr val="dk1"/>
                          </a:solidFill>
                          <a:effectLst/>
                          <a:latin typeface="+mn-lt"/>
                          <a:ea typeface="+mn-ea"/>
                          <a:cs typeface="+mn-cs"/>
                        </a:rPr>
                        <a:t>11</a:t>
                      </a:r>
                      <a:endParaRPr lang="es-CO" sz="1600" kern="1200" dirty="0">
                        <a:solidFill>
                          <a:schemeClr val="dk1"/>
                        </a:solidFill>
                        <a:effectLst/>
                        <a:latin typeface="+mn-lt"/>
                        <a:ea typeface="+mn-ea"/>
                        <a:cs typeface="+mn-cs"/>
                      </a:endParaRPr>
                    </a:p>
                  </a:txBody>
                  <a:tcPr marL="68580" marR="68580" marT="0" marB="0"/>
                </a:tc>
                <a:tc rowSpan="7">
                  <a:txBody>
                    <a:bodyPr/>
                    <a:lstStyle/>
                    <a:p>
                      <a:pPr marL="0" algn="ctr" defTabSz="914400" rtl="0" eaLnBrk="1" latinLnBrk="0" hangingPunct="1">
                        <a:lnSpc>
                          <a:spcPct val="115000"/>
                        </a:lnSpc>
                        <a:spcAft>
                          <a:spcPts val="0"/>
                        </a:spcAft>
                      </a:pPr>
                      <a:endParaRPr lang="es-419"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endParaRPr lang="es-419"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10 días</a:t>
                      </a:r>
                    </a:p>
                  </a:txBody>
                  <a:tcPr marL="68580" marR="68580" marT="0" marB="0"/>
                </a:tc>
                <a:tc rowSpan="8">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dk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dk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dk1"/>
                          </a:solidFill>
                          <a:effectLst/>
                          <a:latin typeface="+mn-lt"/>
                          <a:ea typeface="+mn-ea"/>
                          <a:cs typeface="+mn-cs"/>
                        </a:rPr>
                        <a:t>Subdirección</a:t>
                      </a:r>
                      <a:r>
                        <a:rPr lang="es-CO" sz="1600" kern="1200" baseline="0" dirty="0" smtClean="0">
                          <a:solidFill>
                            <a:schemeClr val="dk1"/>
                          </a:solidFill>
                          <a:effectLst/>
                          <a:latin typeface="+mn-lt"/>
                          <a:ea typeface="+mn-ea"/>
                          <a:cs typeface="+mn-cs"/>
                        </a:rPr>
                        <a:t> Administrativa y Financiera </a:t>
                      </a: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2684839856"/>
                  </a:ext>
                </a:extLst>
              </a:tr>
              <a:tr h="349401">
                <a:tc>
                  <a:txBody>
                    <a:bodyPr/>
                    <a:lstStyle/>
                    <a:p>
                      <a:pPr algn="ctr">
                        <a:lnSpc>
                          <a:spcPct val="115000"/>
                        </a:lnSpc>
                        <a:spcAft>
                          <a:spcPts val="0"/>
                        </a:spcAft>
                      </a:pPr>
                      <a:r>
                        <a:rPr lang="es-CO" sz="1400" b="1" kern="1200" dirty="0" smtClean="0">
                          <a:solidFill>
                            <a:schemeClr val="lt1"/>
                          </a:solidFill>
                          <a:effectLst/>
                          <a:latin typeface="+mn-lt"/>
                          <a:ea typeface="+mn-ea"/>
                          <a:cs typeface="+mn-cs"/>
                        </a:rPr>
                        <a:t>20173210010192</a:t>
                      </a:r>
                      <a:endParaRPr lang="es-CO" sz="1400" b="1" kern="1200" dirty="0">
                        <a:solidFill>
                          <a:schemeClr val="lt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1/2/2017</a:t>
                      </a: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dk1"/>
                          </a:solidFill>
                          <a:effectLst/>
                          <a:latin typeface="+mn-lt"/>
                          <a:ea typeface="+mn-ea"/>
                          <a:cs typeface="+mn-cs"/>
                        </a:rPr>
                        <a:t>2/3/2017</a:t>
                      </a:r>
                    </a:p>
                  </a:txBody>
                  <a:tcPr marL="68580" marR="68580" marT="0" marB="0"/>
                </a:tc>
                <a:tc vMerge="1">
                  <a:txBody>
                    <a:bodyPr/>
                    <a:lstStyle/>
                    <a:p>
                      <a:pPr algn="ctr">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tc vMerge="1">
                  <a:txBody>
                    <a:bodyPr/>
                    <a:lstStyle/>
                    <a:p>
                      <a:pPr marL="0" algn="ctr" defTabSz="914400" rtl="0" eaLnBrk="1" latinLnBrk="0" hangingPunct="1">
                        <a:lnSpc>
                          <a:spcPct val="115000"/>
                        </a:lnSpc>
                        <a:spcAft>
                          <a:spcPts val="0"/>
                        </a:spcAft>
                      </a:pPr>
                      <a:endParaRPr lang="es-419" sz="1600" kern="1200" dirty="0" smtClean="0">
                        <a:solidFill>
                          <a:schemeClr val="dk1"/>
                        </a:solidFill>
                        <a:effectLst/>
                        <a:latin typeface="+mn-lt"/>
                        <a:ea typeface="+mn-ea"/>
                        <a:cs typeface="+mn-cs"/>
                      </a:endParaRPr>
                    </a:p>
                  </a:txBody>
                  <a:tcPr marL="68580" marR="68580" marT="0" marB="0"/>
                </a:tc>
                <a:tc vMerge="1">
                  <a:txBody>
                    <a:bodyPr/>
                    <a:lstStyle/>
                    <a:p>
                      <a:pPr marL="0" algn="ctr" defTabSz="914400" rtl="0" eaLnBrk="1" latinLnBrk="0" hangingPunct="1">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753012355"/>
                  </a:ext>
                </a:extLst>
              </a:tr>
              <a:tr h="349401">
                <a:tc>
                  <a:txBody>
                    <a:bodyPr/>
                    <a:lstStyle/>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20173210009702</a:t>
                      </a:r>
                      <a:endParaRPr lang="es-CO" sz="1400" b="1" kern="1200" dirty="0">
                        <a:solidFill>
                          <a:schemeClr val="lt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31/1/2017</a:t>
                      </a:r>
                      <a:endParaRPr lang="es-ES"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2/3/2017</a:t>
                      </a:r>
                      <a:endParaRPr lang="es-ES"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12</a:t>
                      </a:r>
                      <a:endParaRPr lang="es-ES" sz="1600" kern="1200" dirty="0">
                        <a:solidFill>
                          <a:schemeClr val="dk1"/>
                        </a:solidFill>
                        <a:effectLst/>
                        <a:latin typeface="+mn-lt"/>
                        <a:ea typeface="+mn-ea"/>
                        <a:cs typeface="+mn-cs"/>
                      </a:endParaRPr>
                    </a:p>
                  </a:txBody>
                  <a:tcPr marL="68580" marR="68580" marT="0" marB="0"/>
                </a:tc>
                <a:tc vMerge="1">
                  <a:txBody>
                    <a:bodyPr/>
                    <a:lstStyle/>
                    <a:p>
                      <a:pPr marL="0" algn="ctr" defTabSz="914400" rtl="0" eaLnBrk="1" latinLnBrk="0" hangingPunct="1">
                        <a:lnSpc>
                          <a:spcPct val="115000"/>
                        </a:lnSpc>
                        <a:spcAft>
                          <a:spcPts val="0"/>
                        </a:spcAft>
                      </a:pPr>
                      <a:endParaRPr lang="es-419" sz="1600" kern="1200" dirty="0" smtClean="0">
                        <a:solidFill>
                          <a:schemeClr val="dk1"/>
                        </a:solidFill>
                        <a:effectLst/>
                        <a:latin typeface="+mn-lt"/>
                        <a:ea typeface="+mn-ea"/>
                        <a:cs typeface="+mn-cs"/>
                      </a:endParaRPr>
                    </a:p>
                  </a:txBody>
                  <a:tcPr marL="68580" marR="68580" marT="0" marB="0"/>
                </a:tc>
                <a:tc vMerge="1">
                  <a:txBody>
                    <a:bodyPr/>
                    <a:lstStyle/>
                    <a:p>
                      <a:pPr marL="0" algn="ctr" defTabSz="914400" rtl="0" eaLnBrk="1" latinLnBrk="0" hangingPunct="1">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r h="349401">
                <a:tc>
                  <a:txBody>
                    <a:bodyPr/>
                    <a:lstStyle/>
                    <a:p>
                      <a:pPr algn="ctr">
                        <a:lnSpc>
                          <a:spcPct val="115000"/>
                        </a:lnSpc>
                        <a:spcAft>
                          <a:spcPts val="0"/>
                        </a:spcAft>
                      </a:pPr>
                      <a:r>
                        <a:rPr lang="es-CO" sz="1400" b="1" kern="1200" dirty="0" smtClean="0">
                          <a:solidFill>
                            <a:schemeClr val="lt1"/>
                          </a:solidFill>
                          <a:effectLst/>
                          <a:latin typeface="+mn-lt"/>
                          <a:ea typeface="+mn-ea"/>
                          <a:cs typeface="+mn-cs"/>
                        </a:rPr>
                        <a:t>20173210007672</a:t>
                      </a:r>
                      <a:endParaRPr lang="es-CO" sz="1400" b="1" kern="1200" dirty="0">
                        <a:solidFill>
                          <a:schemeClr val="lt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25/1/2017</a:t>
                      </a:r>
                    </a:p>
                  </a:txBody>
                  <a:tcPr marL="68580" marR="68580" marT="0" marB="0"/>
                </a:tc>
                <a:tc>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 2/3/2017</a:t>
                      </a:r>
                      <a:endParaRPr lang="es-CO"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16</a:t>
                      </a:r>
                      <a:endParaRPr lang="es-CO" sz="1600" kern="1200" dirty="0">
                        <a:solidFill>
                          <a:schemeClr val="dk1"/>
                        </a:solidFill>
                        <a:effectLst/>
                        <a:latin typeface="+mn-lt"/>
                        <a:ea typeface="+mn-ea"/>
                        <a:cs typeface="+mn-cs"/>
                      </a:endParaRPr>
                    </a:p>
                  </a:txBody>
                  <a:tcPr marL="68580" marR="68580" marT="0" marB="0"/>
                </a:tc>
                <a:tc vMerge="1">
                  <a:txBody>
                    <a:bodyPr/>
                    <a:lstStyle/>
                    <a:p>
                      <a:pPr marL="0" algn="ctr" defTabSz="914400" rtl="0" eaLnBrk="1" latinLnBrk="0" hangingPunct="1">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tc vMerge="1">
                  <a:txBody>
                    <a:bodyPr/>
                    <a:lstStyle/>
                    <a:p>
                      <a:pPr algn="ctr">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2875007642"/>
                  </a:ext>
                </a:extLst>
              </a:tr>
              <a:tr h="390102">
                <a:tc>
                  <a:txBody>
                    <a:bodyPr/>
                    <a:lstStyle/>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20173210000842</a:t>
                      </a:r>
                      <a:endParaRPr lang="es-CO" sz="1400" b="1" kern="1200" dirty="0">
                        <a:solidFill>
                          <a:schemeClr val="lt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4/1/2017</a:t>
                      </a: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2/3/2017</a:t>
                      </a:r>
                      <a:endParaRPr lang="es-CO"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30</a:t>
                      </a:r>
                      <a:endParaRPr lang="es-CO" sz="1600" kern="1200" dirty="0">
                        <a:solidFill>
                          <a:schemeClr val="dk1"/>
                        </a:solidFill>
                        <a:effectLst/>
                        <a:latin typeface="+mn-lt"/>
                        <a:ea typeface="+mn-ea"/>
                        <a:cs typeface="+mn-cs"/>
                      </a:endParaRPr>
                    </a:p>
                  </a:txBody>
                  <a:tcPr marL="68580" marR="68580" marT="0" marB="0"/>
                </a:tc>
                <a:tc vMerge="1">
                  <a:txBody>
                    <a:bodyPr/>
                    <a:lstStyle/>
                    <a:p>
                      <a:pPr algn="ctr">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tc vMerge="1">
                  <a:txBody>
                    <a:bodyPr/>
                    <a:lstStyle/>
                    <a:p>
                      <a:pPr algn="ctr">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812640695"/>
                  </a:ext>
                </a:extLst>
              </a:tr>
              <a:tr h="349401">
                <a:tc>
                  <a:txBody>
                    <a:bodyPr/>
                    <a:lstStyle/>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20173210006452</a:t>
                      </a:r>
                      <a:endParaRPr lang="es-CO" sz="1400" b="1" kern="1200" dirty="0">
                        <a:solidFill>
                          <a:schemeClr val="lt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23/1/2017</a:t>
                      </a: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3/3/2017</a:t>
                      </a:r>
                      <a:endParaRPr lang="es-CO"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19</a:t>
                      </a:r>
                      <a:endParaRPr lang="es-CO" sz="1600" kern="1200" dirty="0">
                        <a:solidFill>
                          <a:schemeClr val="dk1"/>
                        </a:solidFill>
                        <a:effectLst/>
                        <a:latin typeface="+mn-lt"/>
                        <a:ea typeface="+mn-ea"/>
                        <a:cs typeface="+mn-cs"/>
                      </a:endParaRPr>
                    </a:p>
                  </a:txBody>
                  <a:tcPr marL="68580" marR="68580" marT="0" marB="0"/>
                </a:tc>
                <a:tc vMerge="1">
                  <a:txBody>
                    <a:bodyPr/>
                    <a:lstStyle/>
                    <a:p>
                      <a:pPr algn="ctr">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tc vMerge="1">
                  <a:txBody>
                    <a:bodyPr/>
                    <a:lstStyle/>
                    <a:p>
                      <a:pPr marL="0" algn="ctr" defTabSz="914400" rtl="0" eaLnBrk="1" latinLnBrk="0" hangingPunct="1">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529563355"/>
                  </a:ext>
                </a:extLst>
              </a:tr>
              <a:tr h="349401">
                <a:tc>
                  <a:txBody>
                    <a:bodyPr/>
                    <a:lstStyle/>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20173210003582</a:t>
                      </a:r>
                      <a:endParaRPr lang="es-CO" sz="1400" b="1" kern="1200" dirty="0">
                        <a:solidFill>
                          <a:schemeClr val="lt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13/1/2017</a:t>
                      </a: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6/3/2017</a:t>
                      </a:r>
                      <a:endParaRPr lang="es-CO"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26</a:t>
                      </a:r>
                      <a:endParaRPr lang="es-CO" sz="1600" kern="1200" dirty="0">
                        <a:solidFill>
                          <a:schemeClr val="dk1"/>
                        </a:solidFill>
                        <a:effectLst/>
                        <a:latin typeface="+mn-lt"/>
                        <a:ea typeface="+mn-ea"/>
                        <a:cs typeface="+mn-cs"/>
                      </a:endParaRPr>
                    </a:p>
                  </a:txBody>
                  <a:tcPr marL="68580" marR="68580" marT="0" marB="0"/>
                </a:tc>
                <a:tc vMerge="1">
                  <a:txBody>
                    <a:bodyPr/>
                    <a:lstStyle/>
                    <a:p>
                      <a:pPr algn="ctr">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tc vMerge="1">
                  <a:txBody>
                    <a:bodyPr/>
                    <a:lstStyle/>
                    <a:p>
                      <a:pPr marL="0" algn="ctr" defTabSz="914400" rtl="0" eaLnBrk="1" latinLnBrk="0" hangingPunct="1">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256212925"/>
                  </a:ext>
                </a:extLst>
              </a:tr>
              <a:tr h="447516">
                <a:tc>
                  <a:txBody>
                    <a:bodyPr/>
                    <a:lstStyle/>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20173210007742</a:t>
                      </a:r>
                      <a:endParaRPr lang="es-CO" sz="1400" b="1" kern="1200" dirty="0">
                        <a:solidFill>
                          <a:schemeClr val="lt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25/1/2017</a:t>
                      </a: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8/3/2017</a:t>
                      </a:r>
                      <a:endParaRPr lang="es-CO"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20</a:t>
                      </a:r>
                      <a:endParaRPr lang="es-CO"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10 días </a:t>
                      </a:r>
                      <a:endParaRPr lang="es-CO" sz="1600" kern="1200" dirty="0">
                        <a:solidFill>
                          <a:schemeClr val="dk1"/>
                        </a:solidFill>
                        <a:effectLst/>
                        <a:latin typeface="+mn-lt"/>
                        <a:ea typeface="+mn-ea"/>
                        <a:cs typeface="+mn-cs"/>
                      </a:endParaRPr>
                    </a:p>
                  </a:txBody>
                  <a:tcPr marL="68580" marR="68580" marT="0" marB="0"/>
                </a:tc>
                <a:tc vMerge="1">
                  <a:txBody>
                    <a:bodyPr/>
                    <a:lstStyle/>
                    <a:p>
                      <a:pPr marL="0" algn="ctr" defTabSz="914400" rtl="0" eaLnBrk="1" latinLnBrk="0" hangingPunct="1">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3893902401"/>
                  </a:ext>
                </a:extLst>
              </a:tr>
            </a:tbl>
          </a:graphicData>
        </a:graphic>
      </p:graphicFrame>
      <p:sp>
        <p:nvSpPr>
          <p:cNvPr id="3" name="Rectangle 1"/>
          <p:cNvSpPr>
            <a:spLocks noChangeArrowheads="1"/>
          </p:cNvSpPr>
          <p:nvPr/>
        </p:nvSpPr>
        <p:spPr bwMode="auto">
          <a:xfrm>
            <a:off x="1671638" y="16684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alt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3 CuadroTexto"/>
          <p:cNvSpPr txBox="1"/>
          <p:nvPr/>
        </p:nvSpPr>
        <p:spPr>
          <a:xfrm>
            <a:off x="251517" y="404664"/>
            <a:ext cx="8640961" cy="64633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cene3d>
            <a:camera prst="orthographicFront"/>
            <a:lightRig rig="threePt" dir="t"/>
          </a:scene3d>
          <a:sp3d>
            <a:bevelT w="114300" prst="artDeco"/>
            <a:bevelB w="114300" prst="artDeco"/>
          </a:sp3d>
        </p:spPr>
        <p:txBody>
          <a:bodyPr wrap="square" rtlCol="0">
            <a:spAutoFit/>
          </a:bodyPr>
          <a:lstStyle/>
          <a:p>
            <a:pPr algn="ctr"/>
            <a:r>
              <a:rPr lang="es-419" b="1" dirty="0" smtClean="0"/>
              <a:t>RESPUESTAS </a:t>
            </a:r>
            <a:r>
              <a:rPr lang="es-419" b="1" dirty="0"/>
              <a:t>EXTEMPORÁNEAS SEGÚN REPORTE EN EL SISTEMA ORFEO</a:t>
            </a:r>
            <a:endParaRPr lang="es-CO" b="1" dirty="0"/>
          </a:p>
          <a:p>
            <a:pPr algn="ctr"/>
            <a:r>
              <a:rPr lang="es-MX" b="1" dirty="0"/>
              <a:t>(ANEXO </a:t>
            </a:r>
            <a:r>
              <a:rPr lang="es-MX" b="1" dirty="0"/>
              <a:t>2</a:t>
            </a:r>
            <a:r>
              <a:rPr lang="es-MX" b="1" dirty="0" smtClean="0"/>
              <a:t>) </a:t>
            </a:r>
            <a:endParaRPr lang="es-MX" b="1" dirty="0"/>
          </a:p>
        </p:txBody>
      </p:sp>
    </p:spTree>
    <p:extLst>
      <p:ext uri="{BB962C8B-B14F-4D97-AF65-F5344CB8AC3E}">
        <p14:creationId xmlns:p14="http://schemas.microsoft.com/office/powerpoint/2010/main" val="9348232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376357701"/>
              </p:ext>
            </p:extLst>
          </p:nvPr>
        </p:nvGraphicFramePr>
        <p:xfrm>
          <a:off x="251519" y="1196752"/>
          <a:ext cx="8640961" cy="4608512"/>
        </p:xfrm>
        <a:graphic>
          <a:graphicData uri="http://schemas.openxmlformats.org/drawingml/2006/table">
            <a:tbl>
              <a:tblPr firstRow="1" firstCol="1" bandRow="1">
                <a:tableStyleId>{5C22544A-7EE6-4342-B048-85BDC9FD1C3A}</a:tableStyleId>
              </a:tblPr>
              <a:tblGrid>
                <a:gridCol w="1638805">
                  <a:extLst>
                    <a:ext uri="{9D8B030D-6E8A-4147-A177-3AD203B41FA5}">
                      <a16:colId xmlns:a16="http://schemas.microsoft.com/office/drawing/2014/main" val="20000"/>
                    </a:ext>
                  </a:extLst>
                </a:gridCol>
                <a:gridCol w="1302802">
                  <a:extLst>
                    <a:ext uri="{9D8B030D-6E8A-4147-A177-3AD203B41FA5}">
                      <a16:colId xmlns:a16="http://schemas.microsoft.com/office/drawing/2014/main" val="672880580"/>
                    </a:ext>
                  </a:extLst>
                </a:gridCol>
                <a:gridCol w="1552515">
                  <a:extLst>
                    <a:ext uri="{9D8B030D-6E8A-4147-A177-3AD203B41FA5}">
                      <a16:colId xmlns:a16="http://schemas.microsoft.com/office/drawing/2014/main" val="4096860614"/>
                    </a:ext>
                  </a:extLst>
                </a:gridCol>
                <a:gridCol w="1297164">
                  <a:extLst>
                    <a:ext uri="{9D8B030D-6E8A-4147-A177-3AD203B41FA5}">
                      <a16:colId xmlns:a16="http://schemas.microsoft.com/office/drawing/2014/main" val="4281939664"/>
                    </a:ext>
                  </a:extLst>
                </a:gridCol>
                <a:gridCol w="1195026">
                  <a:extLst>
                    <a:ext uri="{9D8B030D-6E8A-4147-A177-3AD203B41FA5}">
                      <a16:colId xmlns:a16="http://schemas.microsoft.com/office/drawing/2014/main" val="1561455867"/>
                    </a:ext>
                  </a:extLst>
                </a:gridCol>
                <a:gridCol w="1654649">
                  <a:extLst>
                    <a:ext uri="{9D8B030D-6E8A-4147-A177-3AD203B41FA5}">
                      <a16:colId xmlns:a16="http://schemas.microsoft.com/office/drawing/2014/main" val="1234034672"/>
                    </a:ext>
                  </a:extLst>
                </a:gridCol>
              </a:tblGrid>
              <a:tr h="1827810">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N°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DEL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RADICADO</a:t>
                      </a:r>
                      <a:endParaRPr lang="es-CO" sz="1600"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FECHA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DE RADICACIÓN </a:t>
                      </a:r>
                      <a:endParaRPr lang="es-CO" sz="1600"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FECHA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DE RESPUESTA</a:t>
                      </a:r>
                      <a:endParaRPr lang="es-CO" sz="1600"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DÍAS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EXTEMPORÁNEOS</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ART. 14</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Ley 1755 de 2015</a:t>
                      </a:r>
                      <a:endParaRPr lang="es-CO" sz="1600" kern="1200" dirty="0">
                        <a:solidFill>
                          <a:schemeClr val="bg1"/>
                        </a:solidFill>
                        <a:effectLst/>
                        <a:latin typeface="+mn-lt"/>
                        <a:ea typeface="+mn-ea"/>
                        <a:cs typeface="+mn-cs"/>
                      </a:endParaRPr>
                    </a:p>
                  </a:txBody>
                  <a:tcPr marL="68580" marR="68580" marT="0" marB="0"/>
                </a:tc>
                <a:tc>
                  <a:txBody>
                    <a:bodyPr/>
                    <a:lstStyle/>
                    <a:p>
                      <a:pPr algn="ctr"/>
                      <a:endParaRPr lang="es-419" dirty="0" smtClean="0"/>
                    </a:p>
                    <a:p>
                      <a:pPr algn="ctr"/>
                      <a:endParaRPr lang="es-419" dirty="0" smtClean="0"/>
                    </a:p>
                    <a:p>
                      <a:pPr algn="ctr"/>
                      <a:r>
                        <a:rPr lang="es-419" sz="1600" b="1" kern="1200" dirty="0" smtClean="0">
                          <a:solidFill>
                            <a:schemeClr val="bg1"/>
                          </a:solidFill>
                          <a:effectLst/>
                          <a:latin typeface="+mn-lt"/>
                          <a:ea typeface="+mn-ea"/>
                          <a:cs typeface="+mn-cs"/>
                        </a:rPr>
                        <a:t>TÉRMINO LEGAL </a:t>
                      </a:r>
                      <a:endParaRPr lang="es-ES" sz="1600" b="1"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DEPENDENCIA</a:t>
                      </a:r>
                      <a:endParaRPr lang="es-CO" sz="1600" kern="1200" dirty="0">
                        <a:solidFill>
                          <a:schemeClr val="bg1"/>
                        </a:solidFill>
                        <a:effectLst/>
                        <a:latin typeface="+mn-lt"/>
                        <a:ea typeface="+mn-ea"/>
                        <a:cs typeface="+mn-cs"/>
                      </a:endParaRPr>
                    </a:p>
                  </a:txBody>
                  <a:tcPr marL="68580" marR="68580" marT="0" marB="0"/>
                </a:tc>
                <a:extLst>
                  <a:ext uri="{0D108BD9-81ED-4DB2-BD59-A6C34878D82A}">
                    <a16:rowId xmlns:a16="http://schemas.microsoft.com/office/drawing/2014/main" val="10000"/>
                  </a:ext>
                </a:extLst>
              </a:tr>
              <a:tr h="362648">
                <a:tc>
                  <a:txBody>
                    <a:bodyPr/>
                    <a:lstStyle/>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20173210006852</a:t>
                      </a:r>
                      <a:endParaRPr lang="es-CO" sz="1400" b="1" kern="1200" dirty="0">
                        <a:solidFill>
                          <a:schemeClr val="lt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24/1/2017</a:t>
                      </a:r>
                      <a:endParaRPr lang="es-ES"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9/3/2017</a:t>
                      </a:r>
                      <a:endParaRPr lang="es-ES"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2</a:t>
                      </a:r>
                      <a:endParaRPr lang="es-ES"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30 días </a:t>
                      </a:r>
                    </a:p>
                  </a:txBody>
                  <a:tcPr marL="68580" marR="68580" marT="0" marB="0"/>
                </a:tc>
                <a:tc rowSpan="3">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Oficina Asesora Jurídica </a:t>
                      </a: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r h="297538">
                <a:tc>
                  <a:txBody>
                    <a:bodyPr/>
                    <a:lstStyle/>
                    <a:p>
                      <a:pPr algn="ctr">
                        <a:lnSpc>
                          <a:spcPct val="115000"/>
                        </a:lnSpc>
                        <a:spcAft>
                          <a:spcPts val="0"/>
                        </a:spcAft>
                      </a:pPr>
                      <a:r>
                        <a:rPr lang="es-CO" sz="1400" b="1" kern="1200" dirty="0" smtClean="0">
                          <a:solidFill>
                            <a:schemeClr val="lt1"/>
                          </a:solidFill>
                          <a:effectLst/>
                          <a:latin typeface="+mn-lt"/>
                          <a:ea typeface="+mn-ea"/>
                          <a:cs typeface="+mn-cs"/>
                        </a:rPr>
                        <a:t>20173210016412 </a:t>
                      </a:r>
                      <a:endParaRPr lang="es-CO" sz="1400" b="1" kern="1200" dirty="0">
                        <a:solidFill>
                          <a:schemeClr val="lt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17/2/2017</a:t>
                      </a:r>
                    </a:p>
                  </a:txBody>
                  <a:tcPr marL="68580" marR="68580" marT="0" marB="0"/>
                </a:tc>
                <a:tc>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13/3/2017</a:t>
                      </a:r>
                      <a:endParaRPr lang="es-CO"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1</a:t>
                      </a:r>
                      <a:endParaRPr lang="es-CO"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15 días </a:t>
                      </a:r>
                      <a:endParaRPr lang="es-CO" sz="1600" kern="1200" dirty="0">
                        <a:solidFill>
                          <a:schemeClr val="dk1"/>
                        </a:solidFill>
                        <a:effectLst/>
                        <a:latin typeface="+mn-lt"/>
                        <a:ea typeface="+mn-ea"/>
                        <a:cs typeface="+mn-cs"/>
                      </a:endParaRPr>
                    </a:p>
                  </a:txBody>
                  <a:tcPr marL="68580" marR="68580" marT="0" marB="0"/>
                </a:tc>
                <a:tc vMerge="1">
                  <a:txBody>
                    <a:bodyPr/>
                    <a:lstStyle/>
                    <a:p>
                      <a:pPr algn="ctr">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2875007642"/>
                  </a:ext>
                </a:extLst>
              </a:tr>
              <a:tr h="26643">
                <a:tc rowSpan="2">
                  <a:txBody>
                    <a:bodyPr/>
                    <a:lstStyle/>
                    <a:p>
                      <a:pPr marL="0" algn="ctr" defTabSz="914400" rtl="0" eaLnBrk="1" latinLnBrk="0" hangingPunct="1">
                        <a:lnSpc>
                          <a:spcPct val="115000"/>
                        </a:lnSpc>
                        <a:spcAft>
                          <a:spcPts val="0"/>
                        </a:spcAft>
                      </a:pPr>
                      <a:endParaRPr lang="es-CO" sz="1400" b="1" kern="1200" dirty="0" smtClean="0">
                        <a:solidFill>
                          <a:schemeClr val="lt1"/>
                        </a:solidFill>
                        <a:effectLst/>
                        <a:latin typeface="+mn-lt"/>
                        <a:ea typeface="+mn-ea"/>
                        <a:cs typeface="+mn-cs"/>
                      </a:endParaRPr>
                    </a:p>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20173210020772</a:t>
                      </a:r>
                      <a:endParaRPr lang="es-CO" sz="1400" b="1" kern="1200" dirty="0">
                        <a:solidFill>
                          <a:schemeClr val="lt1"/>
                        </a:solidFill>
                        <a:effectLst/>
                        <a:latin typeface="+mn-lt"/>
                        <a:ea typeface="+mn-ea"/>
                        <a:cs typeface="+mn-cs"/>
                      </a:endParaRPr>
                    </a:p>
                  </a:txBody>
                  <a:tcPr marL="68580" marR="68580" marT="0" marB="0"/>
                </a:tc>
                <a:tc rowSpan="2">
                  <a:txBody>
                    <a:bodyPr/>
                    <a:lstStyle/>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r>
                        <a:rPr lang="es-CO" sz="1600" kern="1200" dirty="0" smtClean="0">
                          <a:solidFill>
                            <a:schemeClr val="dk1"/>
                          </a:solidFill>
                          <a:effectLst/>
                          <a:latin typeface="+mn-lt"/>
                          <a:ea typeface="+mn-ea"/>
                          <a:cs typeface="+mn-cs"/>
                        </a:rPr>
                        <a:t>23/2/2017</a:t>
                      </a:r>
                    </a:p>
                  </a:txBody>
                  <a:tcPr marL="68580" marR="68580" marT="0" marB="0"/>
                </a:tc>
                <a:tc rowSpan="2">
                  <a:txBody>
                    <a:bodyPr/>
                    <a:lstStyle/>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r>
                        <a:rPr lang="es-CO" sz="1600" kern="1200" dirty="0" smtClean="0">
                          <a:solidFill>
                            <a:schemeClr val="dk1"/>
                          </a:solidFill>
                          <a:effectLst/>
                          <a:latin typeface="+mn-lt"/>
                          <a:ea typeface="+mn-ea"/>
                          <a:cs typeface="+mn-cs"/>
                        </a:rPr>
                        <a:t>16/3/2017</a:t>
                      </a:r>
                      <a:endParaRPr lang="es-CO" sz="1600" kern="1200" dirty="0">
                        <a:solidFill>
                          <a:schemeClr val="dk1"/>
                        </a:solidFill>
                        <a:effectLst/>
                        <a:latin typeface="+mn-lt"/>
                        <a:ea typeface="+mn-ea"/>
                        <a:cs typeface="+mn-cs"/>
                      </a:endParaRPr>
                    </a:p>
                  </a:txBody>
                  <a:tcPr marL="68580" marR="68580" marT="0" marB="0"/>
                </a:tc>
                <a:tc rowSpan="2">
                  <a:txBody>
                    <a:bodyPr/>
                    <a:lstStyle/>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r>
                        <a:rPr lang="es-CO" sz="1600" kern="1200" dirty="0" smtClean="0">
                          <a:solidFill>
                            <a:schemeClr val="dk1"/>
                          </a:solidFill>
                          <a:effectLst/>
                          <a:latin typeface="+mn-lt"/>
                          <a:ea typeface="+mn-ea"/>
                          <a:cs typeface="+mn-cs"/>
                        </a:rPr>
                        <a:t>5</a:t>
                      </a:r>
                      <a:endParaRPr lang="es-CO" sz="1600" kern="1200" dirty="0">
                        <a:solidFill>
                          <a:schemeClr val="dk1"/>
                        </a:solidFill>
                        <a:effectLst/>
                        <a:latin typeface="+mn-lt"/>
                        <a:ea typeface="+mn-ea"/>
                        <a:cs typeface="+mn-cs"/>
                      </a:endParaRPr>
                    </a:p>
                  </a:txBody>
                  <a:tcPr marL="68580" marR="68580" marT="0" marB="0"/>
                </a:tc>
                <a:tc rowSpan="2">
                  <a:txBody>
                    <a:bodyPr/>
                    <a:lstStyle/>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r>
                        <a:rPr lang="es-CO" sz="1600" kern="1200" dirty="0" smtClean="0">
                          <a:solidFill>
                            <a:schemeClr val="dk1"/>
                          </a:solidFill>
                          <a:effectLst/>
                          <a:latin typeface="+mn-lt"/>
                          <a:ea typeface="+mn-ea"/>
                          <a:cs typeface="+mn-cs"/>
                        </a:rPr>
                        <a:t>10 días </a:t>
                      </a:r>
                      <a:endParaRPr lang="es-CO" sz="1600" kern="1200" dirty="0">
                        <a:solidFill>
                          <a:schemeClr val="dk1"/>
                        </a:solidFill>
                        <a:effectLst/>
                        <a:latin typeface="+mn-lt"/>
                        <a:ea typeface="+mn-ea"/>
                        <a:cs typeface="+mn-cs"/>
                      </a:endParaRPr>
                    </a:p>
                  </a:txBody>
                  <a:tcPr marL="68580" marR="68580" marT="0" marB="0"/>
                </a:tc>
                <a:tc vMerge="1">
                  <a:txBody>
                    <a:bodyPr/>
                    <a:lstStyle/>
                    <a:p>
                      <a:pPr algn="ctr">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812640695"/>
                  </a:ext>
                </a:extLst>
              </a:tr>
              <a:tr h="882430">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Subdirección Administrativa y Financiera </a:t>
                      </a: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288073670"/>
                  </a:ext>
                </a:extLst>
              </a:tr>
              <a:tr h="297538">
                <a:tc>
                  <a:txBody>
                    <a:bodyPr/>
                    <a:lstStyle/>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20173210010252</a:t>
                      </a:r>
                      <a:endParaRPr lang="es-CO" sz="1400" b="1" kern="1200" dirty="0">
                        <a:solidFill>
                          <a:schemeClr val="lt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1/2/2017</a:t>
                      </a: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16/3/2017</a:t>
                      </a:r>
                      <a:endParaRPr lang="es-CO"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1</a:t>
                      </a:r>
                      <a:endParaRPr lang="es-CO"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30 días</a:t>
                      </a:r>
                      <a:endParaRPr lang="es-CO" sz="1600" kern="1200" dirty="0">
                        <a:solidFill>
                          <a:schemeClr val="dk1"/>
                        </a:solidFill>
                        <a:effectLst/>
                        <a:latin typeface="+mn-lt"/>
                        <a:ea typeface="+mn-ea"/>
                        <a:cs typeface="+mn-cs"/>
                      </a:endParaRPr>
                    </a:p>
                  </a:txBody>
                  <a:tcPr marL="68580" marR="68580" marT="0" marB="0"/>
                </a:tc>
                <a:tc rowSpan="3">
                  <a:txBody>
                    <a:bodyPr/>
                    <a:lstStyle/>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Subdirección de Regulación</a:t>
                      </a:r>
                      <a:r>
                        <a:rPr lang="es-CO" sz="1600" kern="1200" baseline="0" dirty="0" smtClean="0">
                          <a:solidFill>
                            <a:schemeClr val="dk1"/>
                          </a:solidFill>
                          <a:effectLst/>
                          <a:latin typeface="+mn-lt"/>
                          <a:ea typeface="+mn-ea"/>
                          <a:cs typeface="+mn-cs"/>
                        </a:rPr>
                        <a:t> </a:t>
                      </a: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529563355"/>
                  </a:ext>
                </a:extLst>
              </a:tr>
              <a:tr h="304635">
                <a:tc>
                  <a:txBody>
                    <a:bodyPr/>
                    <a:lstStyle/>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20173210025132</a:t>
                      </a:r>
                      <a:endParaRPr lang="es-CO" sz="1400" b="1" kern="1200" dirty="0">
                        <a:solidFill>
                          <a:schemeClr val="lt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2/3/2017</a:t>
                      </a: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21/3/2017</a:t>
                      </a:r>
                      <a:endParaRPr lang="es-CO"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7</a:t>
                      </a:r>
                      <a:endParaRPr lang="es-CO" sz="1600" kern="1200" dirty="0">
                        <a:solidFill>
                          <a:schemeClr val="dk1"/>
                        </a:solidFill>
                        <a:effectLst/>
                        <a:latin typeface="+mn-lt"/>
                        <a:ea typeface="+mn-ea"/>
                        <a:cs typeface="+mn-cs"/>
                      </a:endParaRPr>
                    </a:p>
                  </a:txBody>
                  <a:tcPr marL="68580" marR="68580" marT="0" marB="0"/>
                </a:tc>
                <a:tc rowSpan="2">
                  <a:txBody>
                    <a:bodyPr/>
                    <a:lstStyle/>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r>
                        <a:rPr lang="es-CO" sz="1600" kern="1200" dirty="0" smtClean="0">
                          <a:solidFill>
                            <a:schemeClr val="dk1"/>
                          </a:solidFill>
                          <a:effectLst/>
                          <a:latin typeface="+mn-lt"/>
                          <a:ea typeface="+mn-ea"/>
                          <a:cs typeface="+mn-cs"/>
                        </a:rPr>
                        <a:t>5 días</a:t>
                      </a:r>
                      <a:endParaRPr lang="es-CO" sz="1600" kern="1200" dirty="0">
                        <a:solidFill>
                          <a:schemeClr val="dk1"/>
                        </a:solidFill>
                        <a:effectLst/>
                        <a:latin typeface="+mn-lt"/>
                        <a:ea typeface="+mn-ea"/>
                        <a:cs typeface="+mn-cs"/>
                      </a:endParaRPr>
                    </a:p>
                    <a:p>
                      <a:pPr algn="ctr">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tc vMerge="1">
                  <a:txBody>
                    <a:bodyPr/>
                    <a:lstStyle/>
                    <a:p>
                      <a:pPr marL="0" algn="ctr" defTabSz="914400" rtl="0" eaLnBrk="1" latinLnBrk="0" hangingPunct="1">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256212925"/>
                  </a:ext>
                </a:extLst>
              </a:tr>
              <a:tr h="609270">
                <a:tc>
                  <a:txBody>
                    <a:bodyPr/>
                    <a:lstStyle/>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20173210026212</a:t>
                      </a:r>
                      <a:endParaRPr lang="es-CO" sz="1400" b="1" kern="1200" dirty="0">
                        <a:solidFill>
                          <a:schemeClr val="lt1"/>
                        </a:solidFill>
                        <a:effectLst/>
                        <a:latin typeface="+mn-lt"/>
                        <a:ea typeface="+mn-ea"/>
                        <a:cs typeface="+mn-cs"/>
                      </a:endParaRPr>
                    </a:p>
                  </a:txBody>
                  <a:tcPr marL="68580" marR="68580" marT="0" marB="0"/>
                </a:tc>
                <a:tc>
                  <a:txBody>
                    <a:bodyPr/>
                    <a:lstStyle/>
                    <a:p>
                      <a:pPr algn="ctr"/>
                      <a:r>
                        <a:rPr lang="es-419" sz="1600" kern="1200" dirty="0" smtClean="0">
                          <a:solidFill>
                            <a:schemeClr val="dk1"/>
                          </a:solidFill>
                          <a:effectLst/>
                          <a:latin typeface="+mn-lt"/>
                          <a:ea typeface="+mn-ea"/>
                          <a:cs typeface="+mn-cs"/>
                        </a:rPr>
                        <a:t> 6/3/2017</a:t>
                      </a:r>
                      <a:endParaRPr lang="es-ES" sz="1600" kern="1200" dirty="0">
                        <a:solidFill>
                          <a:schemeClr val="dk1"/>
                        </a:solidFill>
                        <a:effectLst/>
                        <a:latin typeface="+mn-lt"/>
                        <a:ea typeface="+mn-ea"/>
                        <a:cs typeface="+mn-cs"/>
                      </a:endParaRPr>
                    </a:p>
                  </a:txBody>
                  <a:tcPr marL="68580" marR="68580" marT="0" marB="0"/>
                </a:tc>
                <a:tc>
                  <a:txBody>
                    <a:bodyPr/>
                    <a:lstStyle/>
                    <a:p>
                      <a:pPr algn="ctr"/>
                      <a:r>
                        <a:rPr lang="es-419" sz="1600" kern="1200" dirty="0" smtClean="0">
                          <a:solidFill>
                            <a:schemeClr val="dk1"/>
                          </a:solidFill>
                          <a:effectLst/>
                          <a:latin typeface="+mn-lt"/>
                          <a:ea typeface="+mn-ea"/>
                          <a:cs typeface="+mn-cs"/>
                        </a:rPr>
                        <a:t>27/3/2017</a:t>
                      </a:r>
                      <a:endParaRPr lang="es-ES"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9</a:t>
                      </a:r>
                      <a:endParaRPr lang="es-CO" sz="1600" kern="1200" dirty="0">
                        <a:solidFill>
                          <a:schemeClr val="dk1"/>
                        </a:solidFill>
                        <a:effectLst/>
                        <a:latin typeface="+mn-lt"/>
                        <a:ea typeface="+mn-ea"/>
                        <a:cs typeface="+mn-cs"/>
                      </a:endParaRPr>
                    </a:p>
                  </a:txBody>
                  <a:tcPr marL="68580" marR="68580" marT="0" marB="0"/>
                </a:tc>
                <a:tc vMerge="1">
                  <a:txBody>
                    <a:bodyPr/>
                    <a:lstStyle/>
                    <a:p>
                      <a:pPr algn="ctr">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tc vMerge="1">
                  <a:txBody>
                    <a:bodyPr/>
                    <a:lstStyle/>
                    <a:p>
                      <a:pPr marL="0" algn="ctr" defTabSz="914400" rtl="0" eaLnBrk="1" latinLnBrk="0" hangingPunct="1">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2970172953"/>
                  </a:ext>
                </a:extLst>
              </a:tr>
            </a:tbl>
          </a:graphicData>
        </a:graphic>
      </p:graphicFrame>
      <p:sp>
        <p:nvSpPr>
          <p:cNvPr id="3" name="Rectangle 1"/>
          <p:cNvSpPr>
            <a:spLocks noChangeArrowheads="1"/>
          </p:cNvSpPr>
          <p:nvPr/>
        </p:nvSpPr>
        <p:spPr bwMode="auto">
          <a:xfrm>
            <a:off x="1671638" y="16684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alt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3 CuadroTexto"/>
          <p:cNvSpPr txBox="1"/>
          <p:nvPr/>
        </p:nvSpPr>
        <p:spPr>
          <a:xfrm>
            <a:off x="251517" y="404664"/>
            <a:ext cx="8640961" cy="64633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cene3d>
            <a:camera prst="orthographicFront"/>
            <a:lightRig rig="threePt" dir="t"/>
          </a:scene3d>
          <a:sp3d>
            <a:bevelT w="114300" prst="artDeco"/>
            <a:bevelB w="114300" prst="artDeco"/>
          </a:sp3d>
        </p:spPr>
        <p:txBody>
          <a:bodyPr wrap="square" rtlCol="0">
            <a:spAutoFit/>
          </a:bodyPr>
          <a:lstStyle/>
          <a:p>
            <a:pPr algn="ctr"/>
            <a:r>
              <a:rPr lang="es-419" b="1" dirty="0" smtClean="0"/>
              <a:t>RESPUESTAS </a:t>
            </a:r>
            <a:r>
              <a:rPr lang="es-419" b="1" dirty="0"/>
              <a:t>EXTEMPORÁNEAS SEGÚN REPORTE EN EL SISTEMA ORFEO</a:t>
            </a:r>
            <a:endParaRPr lang="es-CO" b="1" dirty="0"/>
          </a:p>
          <a:p>
            <a:pPr algn="ctr"/>
            <a:r>
              <a:rPr lang="es-MX" b="1" dirty="0"/>
              <a:t>(ANEXO </a:t>
            </a:r>
            <a:r>
              <a:rPr lang="es-MX" b="1" dirty="0"/>
              <a:t>2</a:t>
            </a:r>
            <a:r>
              <a:rPr lang="es-MX" b="1" dirty="0" smtClean="0"/>
              <a:t>) </a:t>
            </a:r>
            <a:endParaRPr lang="es-MX" b="1" dirty="0"/>
          </a:p>
        </p:txBody>
      </p:sp>
    </p:spTree>
    <p:extLst>
      <p:ext uri="{BB962C8B-B14F-4D97-AF65-F5344CB8AC3E}">
        <p14:creationId xmlns:p14="http://schemas.microsoft.com/office/powerpoint/2010/main" val="30562107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2322650698"/>
              </p:ext>
            </p:extLst>
          </p:nvPr>
        </p:nvGraphicFramePr>
        <p:xfrm>
          <a:off x="251519" y="980728"/>
          <a:ext cx="8640961" cy="4896544"/>
        </p:xfrm>
        <a:graphic>
          <a:graphicData uri="http://schemas.openxmlformats.org/drawingml/2006/table">
            <a:tbl>
              <a:tblPr firstRow="1" firstCol="1" bandRow="1">
                <a:tableStyleId>{5C22544A-7EE6-4342-B048-85BDC9FD1C3A}</a:tableStyleId>
              </a:tblPr>
              <a:tblGrid>
                <a:gridCol w="1638805">
                  <a:extLst>
                    <a:ext uri="{9D8B030D-6E8A-4147-A177-3AD203B41FA5}">
                      <a16:colId xmlns:a16="http://schemas.microsoft.com/office/drawing/2014/main" val="20000"/>
                    </a:ext>
                  </a:extLst>
                </a:gridCol>
                <a:gridCol w="1302802">
                  <a:extLst>
                    <a:ext uri="{9D8B030D-6E8A-4147-A177-3AD203B41FA5}">
                      <a16:colId xmlns:a16="http://schemas.microsoft.com/office/drawing/2014/main" val="672880580"/>
                    </a:ext>
                  </a:extLst>
                </a:gridCol>
                <a:gridCol w="1552515">
                  <a:extLst>
                    <a:ext uri="{9D8B030D-6E8A-4147-A177-3AD203B41FA5}">
                      <a16:colId xmlns:a16="http://schemas.microsoft.com/office/drawing/2014/main" val="4096860614"/>
                    </a:ext>
                  </a:extLst>
                </a:gridCol>
                <a:gridCol w="1297164">
                  <a:extLst>
                    <a:ext uri="{9D8B030D-6E8A-4147-A177-3AD203B41FA5}">
                      <a16:colId xmlns:a16="http://schemas.microsoft.com/office/drawing/2014/main" val="4281939664"/>
                    </a:ext>
                  </a:extLst>
                </a:gridCol>
                <a:gridCol w="1195026">
                  <a:extLst>
                    <a:ext uri="{9D8B030D-6E8A-4147-A177-3AD203B41FA5}">
                      <a16:colId xmlns:a16="http://schemas.microsoft.com/office/drawing/2014/main" val="1561455867"/>
                    </a:ext>
                  </a:extLst>
                </a:gridCol>
                <a:gridCol w="1654649">
                  <a:extLst>
                    <a:ext uri="{9D8B030D-6E8A-4147-A177-3AD203B41FA5}">
                      <a16:colId xmlns:a16="http://schemas.microsoft.com/office/drawing/2014/main" val="1234034672"/>
                    </a:ext>
                  </a:extLst>
                </a:gridCol>
              </a:tblGrid>
              <a:tr h="1825421">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N°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DEL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RADICADO</a:t>
                      </a:r>
                      <a:endParaRPr lang="es-CO" sz="1600"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FECHA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DE RADICACIÓN </a:t>
                      </a:r>
                      <a:endParaRPr lang="es-CO" sz="1600"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FECHA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DE RESPUESTA</a:t>
                      </a:r>
                      <a:endParaRPr lang="es-CO" sz="1600"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DÍAS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EXTEMPORÁNEOS</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ART. 14</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Ley 1755 de 2015</a:t>
                      </a:r>
                      <a:endParaRPr lang="es-CO" sz="1600" kern="1200" dirty="0">
                        <a:solidFill>
                          <a:schemeClr val="bg1"/>
                        </a:solidFill>
                        <a:effectLst/>
                        <a:latin typeface="+mn-lt"/>
                        <a:ea typeface="+mn-ea"/>
                        <a:cs typeface="+mn-cs"/>
                      </a:endParaRPr>
                    </a:p>
                  </a:txBody>
                  <a:tcPr marL="68580" marR="68580" marT="0" marB="0"/>
                </a:tc>
                <a:tc>
                  <a:txBody>
                    <a:bodyPr/>
                    <a:lstStyle/>
                    <a:p>
                      <a:pPr algn="ctr"/>
                      <a:endParaRPr lang="es-419" dirty="0" smtClean="0"/>
                    </a:p>
                    <a:p>
                      <a:pPr algn="ctr"/>
                      <a:endParaRPr lang="es-419" dirty="0" smtClean="0"/>
                    </a:p>
                    <a:p>
                      <a:pPr algn="ctr"/>
                      <a:r>
                        <a:rPr lang="es-419" sz="1600" b="1" kern="1200" dirty="0" smtClean="0">
                          <a:solidFill>
                            <a:schemeClr val="bg1"/>
                          </a:solidFill>
                          <a:effectLst/>
                          <a:latin typeface="+mn-lt"/>
                          <a:ea typeface="+mn-ea"/>
                          <a:cs typeface="+mn-cs"/>
                        </a:rPr>
                        <a:t>TÉRMINO LEGAL </a:t>
                      </a:r>
                      <a:endParaRPr lang="es-ES" sz="1600" b="1"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DEPENDENCIA</a:t>
                      </a:r>
                      <a:endParaRPr lang="es-CO" sz="1600" kern="1200" dirty="0">
                        <a:solidFill>
                          <a:schemeClr val="bg1"/>
                        </a:solidFill>
                        <a:effectLst/>
                        <a:latin typeface="+mn-lt"/>
                        <a:ea typeface="+mn-ea"/>
                        <a:cs typeface="+mn-cs"/>
                      </a:endParaRPr>
                    </a:p>
                  </a:txBody>
                  <a:tcPr marL="68580" marR="68580" marT="0" marB="0"/>
                </a:tc>
                <a:extLst>
                  <a:ext uri="{0D108BD9-81ED-4DB2-BD59-A6C34878D82A}">
                    <a16:rowId xmlns:a16="http://schemas.microsoft.com/office/drawing/2014/main" val="10000"/>
                  </a:ext>
                </a:extLst>
              </a:tr>
              <a:tr h="603030">
                <a:tc>
                  <a:txBody>
                    <a:bodyPr/>
                    <a:lstStyle/>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20173210022292</a:t>
                      </a:r>
                      <a:endParaRPr lang="es-CO" sz="1400" b="1" kern="1200" dirty="0">
                        <a:solidFill>
                          <a:schemeClr val="lt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27/2/2017</a:t>
                      </a:r>
                      <a:endParaRPr lang="es-ES"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28/3/2017</a:t>
                      </a:r>
                      <a:endParaRPr lang="es-ES"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5</a:t>
                      </a:r>
                      <a:endParaRPr lang="es-ES"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15 días</a:t>
                      </a:r>
                    </a:p>
                  </a:txBody>
                  <a:tcPr marL="68580" marR="68580" marT="0" marB="0"/>
                </a:tc>
                <a:tc>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Subdirección de Regulación</a:t>
                      </a: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r h="301515">
                <a:tc>
                  <a:txBody>
                    <a:bodyPr/>
                    <a:lstStyle/>
                    <a:p>
                      <a:pPr algn="ctr">
                        <a:lnSpc>
                          <a:spcPct val="115000"/>
                        </a:lnSpc>
                        <a:spcAft>
                          <a:spcPts val="0"/>
                        </a:spcAft>
                      </a:pPr>
                      <a:r>
                        <a:rPr lang="es-CO" sz="1400" b="1" kern="1200" dirty="0" smtClean="0">
                          <a:solidFill>
                            <a:schemeClr val="lt1"/>
                          </a:solidFill>
                          <a:effectLst/>
                          <a:latin typeface="+mn-lt"/>
                          <a:ea typeface="+mn-ea"/>
                          <a:cs typeface="+mn-cs"/>
                        </a:rPr>
                        <a:t>20173210010042 </a:t>
                      </a:r>
                      <a:endParaRPr lang="es-CO" sz="1400" b="1" kern="1200" dirty="0">
                        <a:solidFill>
                          <a:schemeClr val="lt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31/1/2017</a:t>
                      </a:r>
                    </a:p>
                  </a:txBody>
                  <a:tcPr marL="68580" marR="68580" marT="0" marB="0"/>
                </a:tc>
                <a:tc>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4/4/2017</a:t>
                      </a:r>
                      <a:endParaRPr lang="es-CO"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34</a:t>
                      </a:r>
                      <a:endParaRPr lang="es-CO"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10 días</a:t>
                      </a:r>
                      <a:endParaRPr lang="es-CO" sz="1600" kern="1200" dirty="0">
                        <a:solidFill>
                          <a:schemeClr val="dk1"/>
                        </a:solidFill>
                        <a:effectLst/>
                        <a:latin typeface="+mn-lt"/>
                        <a:ea typeface="+mn-ea"/>
                        <a:cs typeface="+mn-cs"/>
                      </a:endParaRPr>
                    </a:p>
                  </a:txBody>
                  <a:tcPr marL="68580" marR="68580" marT="0" marB="0"/>
                </a:tc>
                <a:tc rowSpan="6">
                  <a:txBody>
                    <a:bodyPr/>
                    <a:lstStyle/>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r>
                        <a:rPr lang="es-CO" sz="1600" kern="1200" dirty="0" smtClean="0">
                          <a:solidFill>
                            <a:schemeClr val="dk1"/>
                          </a:solidFill>
                          <a:effectLst/>
                          <a:latin typeface="+mn-lt"/>
                          <a:ea typeface="+mn-ea"/>
                          <a:cs typeface="+mn-cs"/>
                        </a:rPr>
                        <a:t>Subdirección Administrativa y Financiera</a:t>
                      </a: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2875007642"/>
                  </a:ext>
                </a:extLst>
              </a:tr>
              <a:tr h="367075">
                <a:tc>
                  <a:txBody>
                    <a:bodyPr/>
                    <a:lstStyle/>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20173210025372</a:t>
                      </a:r>
                      <a:endParaRPr lang="es-CO" sz="1400" b="1" kern="1200" dirty="0">
                        <a:solidFill>
                          <a:schemeClr val="lt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3/3/2017</a:t>
                      </a: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4/4/2017</a:t>
                      </a:r>
                      <a:endParaRPr lang="es-CO"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6</a:t>
                      </a:r>
                      <a:endParaRPr lang="es-CO"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15 días</a:t>
                      </a:r>
                      <a:endParaRPr lang="es-CO" sz="1600" kern="1200" dirty="0">
                        <a:solidFill>
                          <a:schemeClr val="dk1"/>
                        </a:solidFill>
                        <a:effectLst/>
                        <a:latin typeface="+mn-lt"/>
                        <a:ea typeface="+mn-ea"/>
                        <a:cs typeface="+mn-cs"/>
                      </a:endParaRPr>
                    </a:p>
                  </a:txBody>
                  <a:tcPr marL="68580" marR="68580" marT="0" marB="0"/>
                </a:tc>
                <a:tc vMerge="1">
                  <a:txBody>
                    <a:bodyPr/>
                    <a:lstStyle/>
                    <a:p>
                      <a:pPr algn="ctr">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812640695"/>
                  </a:ext>
                </a:extLst>
              </a:tr>
              <a:tr h="301515">
                <a:tc>
                  <a:txBody>
                    <a:bodyPr/>
                    <a:lstStyle/>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20173210020372</a:t>
                      </a:r>
                      <a:endParaRPr lang="es-CO" sz="1400" b="1" kern="1200" dirty="0">
                        <a:solidFill>
                          <a:schemeClr val="lt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22/2/2017</a:t>
                      </a: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4/4/2017</a:t>
                      </a:r>
                      <a:endParaRPr lang="es-CO"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18</a:t>
                      </a:r>
                      <a:endParaRPr lang="es-CO"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10 días</a:t>
                      </a:r>
                      <a:endParaRPr lang="es-CO" sz="1600" kern="1200" dirty="0">
                        <a:solidFill>
                          <a:schemeClr val="dk1"/>
                        </a:solidFill>
                        <a:effectLst/>
                        <a:latin typeface="+mn-lt"/>
                        <a:ea typeface="+mn-ea"/>
                        <a:cs typeface="+mn-cs"/>
                      </a:endParaRPr>
                    </a:p>
                  </a:txBody>
                  <a:tcPr marL="68580" marR="68580" marT="0" marB="0"/>
                </a:tc>
                <a:tc vMerge="1">
                  <a:txBody>
                    <a:bodyPr/>
                    <a:lstStyle/>
                    <a:p>
                      <a:pPr marL="0" algn="ctr" defTabSz="914400" rtl="0" eaLnBrk="1" latinLnBrk="0" hangingPunct="1">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529563355"/>
                  </a:ext>
                </a:extLst>
              </a:tr>
              <a:tr h="304236">
                <a:tc>
                  <a:txBody>
                    <a:bodyPr/>
                    <a:lstStyle/>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20173210002172</a:t>
                      </a:r>
                      <a:endParaRPr lang="es-CO" sz="1400" b="1" kern="1200" dirty="0">
                        <a:solidFill>
                          <a:schemeClr val="lt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6/1/2017</a:t>
                      </a: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21/4/2017</a:t>
                      </a:r>
                      <a:endParaRPr lang="es-CO"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56</a:t>
                      </a:r>
                      <a:endParaRPr lang="es-CO"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15 días</a:t>
                      </a:r>
                      <a:endParaRPr lang="es-CO" sz="1600" kern="1200" dirty="0">
                        <a:solidFill>
                          <a:schemeClr val="dk1"/>
                        </a:solidFill>
                        <a:effectLst/>
                        <a:latin typeface="+mn-lt"/>
                        <a:ea typeface="+mn-ea"/>
                        <a:cs typeface="+mn-cs"/>
                      </a:endParaRPr>
                    </a:p>
                  </a:txBody>
                  <a:tcPr marL="68580" marR="68580" marT="0" marB="0"/>
                </a:tc>
                <a:tc vMerge="1">
                  <a:txBody>
                    <a:bodyPr/>
                    <a:lstStyle/>
                    <a:p>
                      <a:pPr marL="0" algn="ctr" defTabSz="914400" rtl="0" eaLnBrk="1" latinLnBrk="0" hangingPunct="1">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256212925"/>
                  </a:ext>
                </a:extLst>
              </a:tr>
              <a:tr h="301515">
                <a:tc>
                  <a:txBody>
                    <a:bodyPr/>
                    <a:lstStyle/>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20173210009502</a:t>
                      </a:r>
                      <a:endParaRPr lang="es-CO" sz="1400" b="1" kern="1200" dirty="0">
                        <a:solidFill>
                          <a:schemeClr val="lt1"/>
                        </a:solidFill>
                        <a:effectLst/>
                        <a:latin typeface="+mn-lt"/>
                        <a:ea typeface="+mn-ea"/>
                        <a:cs typeface="+mn-cs"/>
                      </a:endParaRPr>
                    </a:p>
                  </a:txBody>
                  <a:tcPr marL="68580" marR="68580" marT="0" marB="0"/>
                </a:tc>
                <a:tc>
                  <a:txBody>
                    <a:bodyPr/>
                    <a:lstStyle/>
                    <a:p>
                      <a:pPr algn="ctr"/>
                      <a:r>
                        <a:rPr lang="es-419" sz="1600" kern="1200" dirty="0" smtClean="0">
                          <a:solidFill>
                            <a:schemeClr val="dk1"/>
                          </a:solidFill>
                          <a:effectLst/>
                          <a:latin typeface="+mn-lt"/>
                          <a:ea typeface="+mn-ea"/>
                          <a:cs typeface="+mn-cs"/>
                        </a:rPr>
                        <a:t>30/1/2017</a:t>
                      </a:r>
                      <a:endParaRPr lang="es-ES" sz="1600" kern="1200" dirty="0">
                        <a:solidFill>
                          <a:schemeClr val="dk1"/>
                        </a:solidFill>
                        <a:effectLst/>
                        <a:latin typeface="+mn-lt"/>
                        <a:ea typeface="+mn-ea"/>
                        <a:cs typeface="+mn-cs"/>
                      </a:endParaRPr>
                    </a:p>
                  </a:txBody>
                  <a:tcPr marL="68580" marR="68580" marT="0" marB="0"/>
                </a:tc>
                <a:tc>
                  <a:txBody>
                    <a:bodyPr/>
                    <a:lstStyle/>
                    <a:p>
                      <a:pPr algn="ctr"/>
                      <a:r>
                        <a:rPr lang="es-419" sz="1600" kern="1200" dirty="0" smtClean="0">
                          <a:solidFill>
                            <a:schemeClr val="dk1"/>
                          </a:solidFill>
                          <a:effectLst/>
                          <a:latin typeface="+mn-lt"/>
                          <a:ea typeface="+mn-ea"/>
                          <a:cs typeface="+mn-cs"/>
                        </a:rPr>
                        <a:t>21/4/2017</a:t>
                      </a:r>
                      <a:endParaRPr lang="es-ES"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46</a:t>
                      </a:r>
                      <a:endParaRPr lang="es-CO"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10 días</a:t>
                      </a:r>
                      <a:endParaRPr lang="es-CO" sz="1600" kern="1200" dirty="0">
                        <a:solidFill>
                          <a:schemeClr val="dk1"/>
                        </a:solidFill>
                        <a:effectLst/>
                        <a:latin typeface="+mn-lt"/>
                        <a:ea typeface="+mn-ea"/>
                        <a:cs typeface="+mn-cs"/>
                      </a:endParaRPr>
                    </a:p>
                  </a:txBody>
                  <a:tcPr marL="68580" marR="68580" marT="0" marB="0"/>
                </a:tc>
                <a:tc vMerge="1">
                  <a:txBody>
                    <a:bodyPr/>
                    <a:lstStyle/>
                    <a:p>
                      <a:pPr marL="0" algn="ctr" defTabSz="914400" rtl="0" eaLnBrk="1" latinLnBrk="0" hangingPunct="1">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2970172953"/>
                  </a:ext>
                </a:extLst>
              </a:tr>
              <a:tr h="283763">
                <a:tc>
                  <a:txBody>
                    <a:bodyPr/>
                    <a:lstStyle/>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20173210032142</a:t>
                      </a:r>
                      <a:endParaRPr lang="es-CO" sz="1400" b="1" kern="1200" dirty="0">
                        <a:solidFill>
                          <a:schemeClr val="lt1"/>
                        </a:solidFill>
                        <a:effectLst/>
                        <a:latin typeface="+mn-lt"/>
                        <a:ea typeface="+mn-ea"/>
                        <a:cs typeface="+mn-cs"/>
                      </a:endParaRPr>
                    </a:p>
                  </a:txBody>
                  <a:tcPr marL="68580" marR="68580" marT="0" marB="0"/>
                </a:tc>
                <a:tc>
                  <a:txBody>
                    <a:bodyPr/>
                    <a:lstStyle/>
                    <a:p>
                      <a:pPr algn="ctr"/>
                      <a:r>
                        <a:rPr lang="es-419" sz="1600" kern="1200" dirty="0" smtClean="0">
                          <a:solidFill>
                            <a:schemeClr val="dk1"/>
                          </a:solidFill>
                          <a:effectLst/>
                          <a:latin typeface="+mn-lt"/>
                          <a:ea typeface="+mn-ea"/>
                          <a:cs typeface="+mn-cs"/>
                        </a:rPr>
                        <a:t>28/3/2017</a:t>
                      </a:r>
                      <a:endParaRPr lang="es-ES" sz="1600" kern="1200" dirty="0">
                        <a:solidFill>
                          <a:schemeClr val="dk1"/>
                        </a:solidFill>
                        <a:effectLst/>
                        <a:latin typeface="+mn-lt"/>
                        <a:ea typeface="+mn-ea"/>
                        <a:cs typeface="+mn-cs"/>
                      </a:endParaRPr>
                    </a:p>
                  </a:txBody>
                  <a:tcPr marL="68580" marR="68580" marT="0" marB="0"/>
                </a:tc>
                <a:tc>
                  <a:txBody>
                    <a:bodyPr/>
                    <a:lstStyle/>
                    <a:p>
                      <a:pPr algn="ctr"/>
                      <a:r>
                        <a:rPr lang="es-419" sz="1600" kern="1200" dirty="0" smtClean="0">
                          <a:solidFill>
                            <a:schemeClr val="dk1"/>
                          </a:solidFill>
                          <a:effectLst/>
                          <a:latin typeface="+mn-lt"/>
                          <a:ea typeface="+mn-ea"/>
                          <a:cs typeface="+mn-cs"/>
                        </a:rPr>
                        <a:t>21/4/2017</a:t>
                      </a:r>
                      <a:endParaRPr lang="es-ES"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1</a:t>
                      </a:r>
                      <a:endParaRPr lang="es-CO"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15 días</a:t>
                      </a:r>
                      <a:endParaRPr lang="es-CO" sz="1600" kern="1200" dirty="0">
                        <a:solidFill>
                          <a:schemeClr val="dk1"/>
                        </a:solidFill>
                        <a:effectLst/>
                        <a:latin typeface="+mn-lt"/>
                        <a:ea typeface="+mn-ea"/>
                        <a:cs typeface="+mn-cs"/>
                      </a:endParaRPr>
                    </a:p>
                  </a:txBody>
                  <a:tcPr marL="68580" marR="68580" marT="0" marB="0"/>
                </a:tc>
                <a:tc vMerge="1">
                  <a:txBody>
                    <a:bodyPr/>
                    <a:lstStyle/>
                    <a:p>
                      <a:pPr algn="ctr">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798514529"/>
                  </a:ext>
                </a:extLst>
              </a:tr>
              <a:tr h="608474">
                <a:tc>
                  <a:txBody>
                    <a:bodyPr/>
                    <a:lstStyle/>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20173210032672</a:t>
                      </a:r>
                      <a:endParaRPr lang="es-CO" sz="1400" b="1" kern="1200" dirty="0">
                        <a:solidFill>
                          <a:schemeClr val="lt1"/>
                        </a:solidFill>
                        <a:effectLst/>
                        <a:latin typeface="+mn-lt"/>
                        <a:ea typeface="+mn-ea"/>
                        <a:cs typeface="+mn-cs"/>
                      </a:endParaRPr>
                    </a:p>
                  </a:txBody>
                  <a:tcPr marL="68580" marR="68580" marT="0" marB="0"/>
                </a:tc>
                <a:tc>
                  <a:txBody>
                    <a:bodyPr/>
                    <a:lstStyle/>
                    <a:p>
                      <a:pPr algn="ctr"/>
                      <a:r>
                        <a:rPr lang="es-419" sz="1600" kern="1200" dirty="0" smtClean="0">
                          <a:solidFill>
                            <a:schemeClr val="dk1"/>
                          </a:solidFill>
                          <a:effectLst/>
                          <a:latin typeface="+mn-lt"/>
                          <a:ea typeface="+mn-ea"/>
                          <a:cs typeface="+mn-cs"/>
                        </a:rPr>
                        <a:t>29/3/2017</a:t>
                      </a:r>
                      <a:endParaRPr lang="es-ES" sz="1600" kern="1200" dirty="0">
                        <a:solidFill>
                          <a:schemeClr val="dk1"/>
                        </a:solidFill>
                        <a:effectLst/>
                        <a:latin typeface="+mn-lt"/>
                        <a:ea typeface="+mn-ea"/>
                        <a:cs typeface="+mn-cs"/>
                      </a:endParaRPr>
                    </a:p>
                  </a:txBody>
                  <a:tcPr marL="68580" marR="68580" marT="0" marB="0"/>
                </a:tc>
                <a:tc>
                  <a:txBody>
                    <a:bodyPr/>
                    <a:lstStyle/>
                    <a:p>
                      <a:pPr algn="ctr"/>
                      <a:r>
                        <a:rPr lang="es-419" sz="1600" kern="1200" dirty="0" smtClean="0">
                          <a:solidFill>
                            <a:schemeClr val="dk1"/>
                          </a:solidFill>
                          <a:effectLst/>
                          <a:latin typeface="+mn-lt"/>
                          <a:ea typeface="+mn-ea"/>
                          <a:cs typeface="+mn-cs"/>
                        </a:rPr>
                        <a:t>24/4/2017</a:t>
                      </a:r>
                      <a:endParaRPr lang="es-ES"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11</a:t>
                      </a:r>
                      <a:endParaRPr lang="es-CO"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5 días</a:t>
                      </a:r>
                      <a:endParaRPr lang="es-CO"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Subdirección de Regulación</a:t>
                      </a: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78047222"/>
                  </a:ext>
                </a:extLst>
              </a:tr>
            </a:tbl>
          </a:graphicData>
        </a:graphic>
      </p:graphicFrame>
      <p:sp>
        <p:nvSpPr>
          <p:cNvPr id="3" name="Rectangle 1"/>
          <p:cNvSpPr>
            <a:spLocks noChangeArrowheads="1"/>
          </p:cNvSpPr>
          <p:nvPr/>
        </p:nvSpPr>
        <p:spPr bwMode="auto">
          <a:xfrm>
            <a:off x="1671638" y="16684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alt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3 CuadroTexto"/>
          <p:cNvSpPr txBox="1"/>
          <p:nvPr/>
        </p:nvSpPr>
        <p:spPr>
          <a:xfrm>
            <a:off x="251519" y="188640"/>
            <a:ext cx="8640961" cy="64633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cene3d>
            <a:camera prst="orthographicFront"/>
            <a:lightRig rig="threePt" dir="t"/>
          </a:scene3d>
          <a:sp3d>
            <a:bevelT w="114300" prst="artDeco"/>
            <a:bevelB w="114300" prst="artDeco"/>
          </a:sp3d>
        </p:spPr>
        <p:txBody>
          <a:bodyPr wrap="square" rtlCol="0">
            <a:spAutoFit/>
          </a:bodyPr>
          <a:lstStyle/>
          <a:p>
            <a:pPr algn="ctr"/>
            <a:r>
              <a:rPr lang="es-419" b="1" dirty="0" smtClean="0"/>
              <a:t>RESPUESTAS </a:t>
            </a:r>
            <a:r>
              <a:rPr lang="es-419" b="1" dirty="0"/>
              <a:t>EXTEMPORÁNEAS SEGÚN REPORTE EN EL SISTEMA ORFEO</a:t>
            </a:r>
            <a:endParaRPr lang="es-CO" b="1" dirty="0"/>
          </a:p>
          <a:p>
            <a:pPr algn="ctr"/>
            <a:r>
              <a:rPr lang="es-MX" b="1" dirty="0"/>
              <a:t>(ANEXO </a:t>
            </a:r>
            <a:r>
              <a:rPr lang="es-MX" b="1" dirty="0"/>
              <a:t>2</a:t>
            </a:r>
            <a:r>
              <a:rPr lang="es-MX" b="1" dirty="0" smtClean="0"/>
              <a:t>) </a:t>
            </a:r>
            <a:endParaRPr lang="es-MX" b="1" dirty="0"/>
          </a:p>
        </p:txBody>
      </p:sp>
    </p:spTree>
    <p:extLst>
      <p:ext uri="{BB962C8B-B14F-4D97-AF65-F5344CB8AC3E}">
        <p14:creationId xmlns:p14="http://schemas.microsoft.com/office/powerpoint/2010/main" val="12298670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2363415303"/>
              </p:ext>
            </p:extLst>
          </p:nvPr>
        </p:nvGraphicFramePr>
        <p:xfrm>
          <a:off x="251519" y="980728"/>
          <a:ext cx="8640961" cy="4569933"/>
        </p:xfrm>
        <a:graphic>
          <a:graphicData uri="http://schemas.openxmlformats.org/drawingml/2006/table">
            <a:tbl>
              <a:tblPr firstRow="1" firstCol="1" bandRow="1">
                <a:tableStyleId>{5C22544A-7EE6-4342-B048-85BDC9FD1C3A}</a:tableStyleId>
              </a:tblPr>
              <a:tblGrid>
                <a:gridCol w="1638805">
                  <a:extLst>
                    <a:ext uri="{9D8B030D-6E8A-4147-A177-3AD203B41FA5}">
                      <a16:colId xmlns:a16="http://schemas.microsoft.com/office/drawing/2014/main" val="20000"/>
                    </a:ext>
                  </a:extLst>
                </a:gridCol>
                <a:gridCol w="1302802">
                  <a:extLst>
                    <a:ext uri="{9D8B030D-6E8A-4147-A177-3AD203B41FA5}">
                      <a16:colId xmlns:a16="http://schemas.microsoft.com/office/drawing/2014/main" val="672880580"/>
                    </a:ext>
                  </a:extLst>
                </a:gridCol>
                <a:gridCol w="1552515">
                  <a:extLst>
                    <a:ext uri="{9D8B030D-6E8A-4147-A177-3AD203B41FA5}">
                      <a16:colId xmlns:a16="http://schemas.microsoft.com/office/drawing/2014/main" val="4096860614"/>
                    </a:ext>
                  </a:extLst>
                </a:gridCol>
                <a:gridCol w="1297164">
                  <a:extLst>
                    <a:ext uri="{9D8B030D-6E8A-4147-A177-3AD203B41FA5}">
                      <a16:colId xmlns:a16="http://schemas.microsoft.com/office/drawing/2014/main" val="4281939664"/>
                    </a:ext>
                  </a:extLst>
                </a:gridCol>
                <a:gridCol w="1195026">
                  <a:extLst>
                    <a:ext uri="{9D8B030D-6E8A-4147-A177-3AD203B41FA5}">
                      <a16:colId xmlns:a16="http://schemas.microsoft.com/office/drawing/2014/main" val="1561455867"/>
                    </a:ext>
                  </a:extLst>
                </a:gridCol>
                <a:gridCol w="1654649">
                  <a:extLst>
                    <a:ext uri="{9D8B030D-6E8A-4147-A177-3AD203B41FA5}">
                      <a16:colId xmlns:a16="http://schemas.microsoft.com/office/drawing/2014/main" val="1234034672"/>
                    </a:ext>
                  </a:extLst>
                </a:gridCol>
              </a:tblGrid>
              <a:tr h="1697684">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N°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DEL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RADICADO</a:t>
                      </a:r>
                      <a:endParaRPr lang="es-CO" sz="1600"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FECHA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DE RADICACIÓN </a:t>
                      </a:r>
                      <a:endParaRPr lang="es-CO" sz="1600"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FECHA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DE RESPUESTA</a:t>
                      </a:r>
                      <a:endParaRPr lang="es-CO" sz="1600"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DÍAS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EXTEMPORÁNEOS</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ART. 14</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Ley 1755 de 2015</a:t>
                      </a:r>
                      <a:endParaRPr lang="es-CO" sz="1600" kern="1200" dirty="0">
                        <a:solidFill>
                          <a:schemeClr val="bg1"/>
                        </a:solidFill>
                        <a:effectLst/>
                        <a:latin typeface="+mn-lt"/>
                        <a:ea typeface="+mn-ea"/>
                        <a:cs typeface="+mn-cs"/>
                      </a:endParaRPr>
                    </a:p>
                  </a:txBody>
                  <a:tcPr marL="68580" marR="68580" marT="0" marB="0"/>
                </a:tc>
                <a:tc>
                  <a:txBody>
                    <a:bodyPr/>
                    <a:lstStyle/>
                    <a:p>
                      <a:pPr algn="ctr"/>
                      <a:endParaRPr lang="es-419" dirty="0" smtClean="0"/>
                    </a:p>
                    <a:p>
                      <a:pPr algn="ctr"/>
                      <a:endParaRPr lang="es-419" dirty="0" smtClean="0"/>
                    </a:p>
                    <a:p>
                      <a:pPr algn="ctr"/>
                      <a:r>
                        <a:rPr lang="es-419" sz="1600" b="1" kern="1200" dirty="0" smtClean="0">
                          <a:solidFill>
                            <a:schemeClr val="bg1"/>
                          </a:solidFill>
                          <a:effectLst/>
                          <a:latin typeface="+mn-lt"/>
                          <a:ea typeface="+mn-ea"/>
                          <a:cs typeface="+mn-cs"/>
                        </a:rPr>
                        <a:t>TÉRMINO LEGAL </a:t>
                      </a:r>
                      <a:endParaRPr lang="es-ES" sz="1600" b="1"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DEPENDENCIA</a:t>
                      </a:r>
                      <a:endParaRPr lang="es-CO" sz="1600" kern="1200" dirty="0">
                        <a:solidFill>
                          <a:schemeClr val="bg1"/>
                        </a:solidFill>
                        <a:effectLst/>
                        <a:latin typeface="+mn-lt"/>
                        <a:ea typeface="+mn-ea"/>
                        <a:cs typeface="+mn-cs"/>
                      </a:endParaRPr>
                    </a:p>
                  </a:txBody>
                  <a:tcPr marL="68580" marR="68580" marT="0" marB="0"/>
                </a:tc>
                <a:extLst>
                  <a:ext uri="{0D108BD9-81ED-4DB2-BD59-A6C34878D82A}">
                    <a16:rowId xmlns:a16="http://schemas.microsoft.com/office/drawing/2014/main" val="10000"/>
                  </a:ext>
                </a:extLst>
              </a:tr>
              <a:tr h="606572">
                <a:tc>
                  <a:txBody>
                    <a:bodyPr/>
                    <a:lstStyle/>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20173210032672</a:t>
                      </a:r>
                      <a:r>
                        <a:rPr lang="es-CO" sz="1800" b="1" kern="1200" dirty="0" smtClean="0">
                          <a:solidFill>
                            <a:schemeClr val="lt1"/>
                          </a:solidFill>
                          <a:effectLst/>
                          <a:latin typeface="+mn-lt"/>
                          <a:ea typeface="+mn-ea"/>
                          <a:cs typeface="+mn-cs"/>
                        </a:rPr>
                        <a:t> </a:t>
                      </a:r>
                      <a:endParaRPr lang="es-CO" sz="1400" b="1" kern="1200" dirty="0">
                        <a:solidFill>
                          <a:schemeClr val="lt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29/3/2017</a:t>
                      </a:r>
                      <a:endParaRPr lang="es-ES"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24/4/2017</a:t>
                      </a:r>
                      <a:endParaRPr lang="es-ES"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11</a:t>
                      </a:r>
                      <a:endParaRPr lang="es-ES"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5 días</a:t>
                      </a:r>
                    </a:p>
                  </a:txBody>
                  <a:tcPr marL="68580" marR="68580" marT="0" marB="0"/>
                </a:tc>
                <a:tc>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Subdirección de Regulación </a:t>
                      </a: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r h="405780">
                <a:tc>
                  <a:txBody>
                    <a:bodyPr/>
                    <a:lstStyle/>
                    <a:p>
                      <a:pPr algn="ctr">
                        <a:lnSpc>
                          <a:spcPct val="115000"/>
                        </a:lnSpc>
                        <a:spcAft>
                          <a:spcPts val="0"/>
                        </a:spcAft>
                      </a:pPr>
                      <a:r>
                        <a:rPr lang="es-CO" sz="1400" b="1" kern="1200" dirty="0" smtClean="0">
                          <a:solidFill>
                            <a:schemeClr val="lt1"/>
                          </a:solidFill>
                          <a:effectLst/>
                          <a:latin typeface="+mn-lt"/>
                          <a:ea typeface="+mn-ea"/>
                          <a:cs typeface="+mn-cs"/>
                        </a:rPr>
                        <a:t>20173210032202</a:t>
                      </a:r>
                      <a:endParaRPr lang="es-CO" sz="1400" b="1" kern="1200" dirty="0">
                        <a:solidFill>
                          <a:schemeClr val="lt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28/3/2017</a:t>
                      </a:r>
                    </a:p>
                  </a:txBody>
                  <a:tcPr marL="68580" marR="68580" marT="0" marB="0"/>
                </a:tc>
                <a:tc>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25/4/2017</a:t>
                      </a:r>
                      <a:endParaRPr lang="es-CO"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3</a:t>
                      </a:r>
                      <a:endParaRPr lang="es-CO" sz="1600" kern="1200" dirty="0">
                        <a:solidFill>
                          <a:schemeClr val="dk1"/>
                        </a:solidFill>
                        <a:effectLst/>
                        <a:latin typeface="+mn-lt"/>
                        <a:ea typeface="+mn-ea"/>
                        <a:cs typeface="+mn-cs"/>
                      </a:endParaRPr>
                    </a:p>
                  </a:txBody>
                  <a:tcPr marL="68580" marR="68580" marT="0" marB="0"/>
                </a:tc>
                <a:tc rowSpan="6">
                  <a:txBody>
                    <a:bodyPr/>
                    <a:lstStyle/>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15 días</a:t>
                      </a:r>
                      <a:endParaRPr lang="es-CO" sz="1600" kern="1200" dirty="0">
                        <a:solidFill>
                          <a:schemeClr val="dk1"/>
                        </a:solidFill>
                        <a:effectLst/>
                        <a:latin typeface="+mn-lt"/>
                        <a:ea typeface="+mn-ea"/>
                        <a:cs typeface="+mn-cs"/>
                      </a:endParaRPr>
                    </a:p>
                  </a:txBody>
                  <a:tcPr marL="68580" marR="68580" marT="0" marB="0"/>
                </a:tc>
                <a:tc rowSpan="6">
                  <a:txBody>
                    <a:bodyPr/>
                    <a:lstStyle/>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r>
                        <a:rPr lang="es-CO" sz="1600" kern="1200" dirty="0" smtClean="0">
                          <a:solidFill>
                            <a:schemeClr val="dk1"/>
                          </a:solidFill>
                          <a:effectLst/>
                          <a:latin typeface="+mn-lt"/>
                          <a:ea typeface="+mn-ea"/>
                          <a:cs typeface="+mn-cs"/>
                        </a:rPr>
                        <a:t>Subdirección</a:t>
                      </a:r>
                      <a:r>
                        <a:rPr lang="es-CO" sz="1600" kern="1200" baseline="0" dirty="0" smtClean="0">
                          <a:solidFill>
                            <a:schemeClr val="dk1"/>
                          </a:solidFill>
                          <a:effectLst/>
                          <a:latin typeface="+mn-lt"/>
                          <a:ea typeface="+mn-ea"/>
                          <a:cs typeface="+mn-cs"/>
                        </a:rPr>
                        <a:t> Administrativa y Financiera</a:t>
                      </a: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2875007642"/>
                  </a:ext>
                </a:extLst>
              </a:tr>
              <a:tr h="357898">
                <a:tc>
                  <a:txBody>
                    <a:bodyPr/>
                    <a:lstStyle/>
                    <a:p>
                      <a:pPr algn="ctr"/>
                      <a:r>
                        <a:rPr lang="es-CO" sz="1400" b="1" kern="1200" dirty="0" smtClean="0">
                          <a:solidFill>
                            <a:schemeClr val="lt1"/>
                          </a:solidFill>
                          <a:effectLst/>
                          <a:latin typeface="+mn-lt"/>
                          <a:ea typeface="+mn-ea"/>
                          <a:cs typeface="+mn-cs"/>
                        </a:rPr>
                        <a:t>20173210033562</a:t>
                      </a:r>
                      <a:endParaRPr lang="es-ES" sz="1400" b="1" kern="1200" dirty="0">
                        <a:solidFill>
                          <a:schemeClr val="lt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31/3/2017</a:t>
                      </a:r>
                      <a:endParaRPr lang="es-ES"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26/4/2017</a:t>
                      </a:r>
                      <a:endParaRPr lang="es-ES"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1</a:t>
                      </a:r>
                      <a:endParaRPr lang="es-ES" sz="1600" kern="1200" dirty="0">
                        <a:solidFill>
                          <a:schemeClr val="dk1"/>
                        </a:solidFill>
                        <a:effectLst/>
                        <a:latin typeface="+mn-lt"/>
                        <a:ea typeface="+mn-ea"/>
                        <a:cs typeface="+mn-cs"/>
                      </a:endParaRPr>
                    </a:p>
                  </a:txBody>
                  <a:tcPr marL="68580" marR="68580" marT="0" marB="0"/>
                </a:tc>
                <a:tc vMerge="1">
                  <a:txBody>
                    <a:bodyPr/>
                    <a:lstStyle/>
                    <a:p>
                      <a:pPr marL="0" algn="ctr" defTabSz="914400" rtl="0" eaLnBrk="1" latinLnBrk="0" hangingPunct="1">
                        <a:lnSpc>
                          <a:spcPct val="115000"/>
                        </a:lnSpc>
                        <a:spcAft>
                          <a:spcPts val="0"/>
                        </a:spcAft>
                      </a:pPr>
                      <a:endParaRPr lang="es-ES" sz="1600" kern="1200" dirty="0">
                        <a:solidFill>
                          <a:schemeClr val="dk1"/>
                        </a:solidFill>
                        <a:effectLst/>
                        <a:latin typeface="+mn-lt"/>
                        <a:ea typeface="+mn-ea"/>
                        <a:cs typeface="+mn-cs"/>
                      </a:endParaRPr>
                    </a:p>
                  </a:txBody>
                  <a:tcPr marL="68580" marR="68580" marT="0" marB="0"/>
                </a:tc>
                <a:tc vMerge="1">
                  <a:txBody>
                    <a:bodyPr/>
                    <a:lstStyle/>
                    <a:p>
                      <a:pPr algn="ctr">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600925426"/>
                  </a:ext>
                </a:extLst>
              </a:tr>
              <a:tr h="168607">
                <a:tc>
                  <a:txBody>
                    <a:bodyPr/>
                    <a:lstStyle/>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20173210033252</a:t>
                      </a:r>
                      <a:endParaRPr lang="es-CO" sz="1400" b="1" kern="1200" dirty="0">
                        <a:solidFill>
                          <a:schemeClr val="lt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30/3/2017</a:t>
                      </a: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26/4/2017</a:t>
                      </a:r>
                      <a:endParaRPr lang="es-CO"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2</a:t>
                      </a:r>
                      <a:endParaRPr lang="es-CO" sz="1600" kern="1200" dirty="0">
                        <a:solidFill>
                          <a:schemeClr val="dk1"/>
                        </a:solidFill>
                        <a:effectLst/>
                        <a:latin typeface="+mn-lt"/>
                        <a:ea typeface="+mn-ea"/>
                        <a:cs typeface="+mn-cs"/>
                      </a:endParaRPr>
                    </a:p>
                  </a:txBody>
                  <a:tcPr marL="68580" marR="68580" marT="0" marB="0"/>
                </a:tc>
                <a:tc vMerge="1">
                  <a:txBody>
                    <a:bodyPr/>
                    <a:lstStyle/>
                    <a:p>
                      <a:pPr algn="ctr">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tc vMerge="1">
                  <a:txBody>
                    <a:bodyPr/>
                    <a:lstStyle/>
                    <a:p>
                      <a:pPr marL="0" algn="ctr" defTabSz="914400" rtl="0" eaLnBrk="1" latinLnBrk="0" hangingPunct="1">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256212925"/>
                  </a:ext>
                </a:extLst>
              </a:tr>
              <a:tr h="305406">
                <a:tc>
                  <a:txBody>
                    <a:bodyPr/>
                    <a:lstStyle/>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20173210001052</a:t>
                      </a:r>
                      <a:endParaRPr lang="es-CO" sz="1400" b="1" kern="1200" dirty="0">
                        <a:solidFill>
                          <a:schemeClr val="lt1"/>
                        </a:solidFill>
                        <a:effectLst/>
                        <a:latin typeface="+mn-lt"/>
                        <a:ea typeface="+mn-ea"/>
                        <a:cs typeface="+mn-cs"/>
                      </a:endParaRPr>
                    </a:p>
                  </a:txBody>
                  <a:tcPr marL="68580" marR="68580" marT="0" marB="0"/>
                </a:tc>
                <a:tc>
                  <a:txBody>
                    <a:bodyPr/>
                    <a:lstStyle/>
                    <a:p>
                      <a:pPr algn="ctr"/>
                      <a:r>
                        <a:rPr lang="es-419" sz="1600" kern="1200" dirty="0" smtClean="0">
                          <a:solidFill>
                            <a:schemeClr val="dk1"/>
                          </a:solidFill>
                          <a:effectLst/>
                          <a:latin typeface="+mn-lt"/>
                          <a:ea typeface="+mn-ea"/>
                          <a:cs typeface="+mn-cs"/>
                        </a:rPr>
                        <a:t>4/1/2017</a:t>
                      </a:r>
                      <a:endParaRPr lang="es-ES" sz="1600" kern="1200" dirty="0">
                        <a:solidFill>
                          <a:schemeClr val="dk1"/>
                        </a:solidFill>
                        <a:effectLst/>
                        <a:latin typeface="+mn-lt"/>
                        <a:ea typeface="+mn-ea"/>
                        <a:cs typeface="+mn-cs"/>
                      </a:endParaRPr>
                    </a:p>
                  </a:txBody>
                  <a:tcPr marL="68580" marR="68580" marT="0" marB="0"/>
                </a:tc>
                <a:tc>
                  <a:txBody>
                    <a:bodyPr/>
                    <a:lstStyle/>
                    <a:p>
                      <a:pPr algn="ctr"/>
                      <a:r>
                        <a:rPr lang="es-419" sz="1600" kern="1200" dirty="0" smtClean="0">
                          <a:solidFill>
                            <a:schemeClr val="dk1"/>
                          </a:solidFill>
                          <a:effectLst/>
                          <a:latin typeface="+mn-lt"/>
                          <a:ea typeface="+mn-ea"/>
                          <a:cs typeface="+mn-cs"/>
                        </a:rPr>
                        <a:t>27/4/2017</a:t>
                      </a:r>
                      <a:endParaRPr lang="es-ES"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62</a:t>
                      </a:r>
                      <a:endParaRPr lang="es-CO" sz="1600" kern="1200" dirty="0">
                        <a:solidFill>
                          <a:schemeClr val="dk1"/>
                        </a:solidFill>
                        <a:effectLst/>
                        <a:latin typeface="+mn-lt"/>
                        <a:ea typeface="+mn-ea"/>
                        <a:cs typeface="+mn-cs"/>
                      </a:endParaRPr>
                    </a:p>
                  </a:txBody>
                  <a:tcPr marL="68580" marR="68580" marT="0" marB="0"/>
                </a:tc>
                <a:tc vMerge="1">
                  <a:txBody>
                    <a:bodyPr/>
                    <a:lstStyle/>
                    <a:p>
                      <a:pPr algn="ctr">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tc vMerge="1">
                  <a:txBody>
                    <a:bodyPr/>
                    <a:lstStyle/>
                    <a:p>
                      <a:pPr marL="0" algn="ctr" defTabSz="914400" rtl="0" eaLnBrk="1" latinLnBrk="0" hangingPunct="1">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2970172953"/>
                  </a:ext>
                </a:extLst>
              </a:tr>
              <a:tr h="350282">
                <a:tc>
                  <a:txBody>
                    <a:bodyPr/>
                    <a:lstStyle/>
                    <a:p>
                      <a:pPr algn="ctr"/>
                      <a:r>
                        <a:rPr lang="es-CO" sz="1400" b="1" kern="1200" dirty="0" smtClean="0">
                          <a:solidFill>
                            <a:schemeClr val="lt1"/>
                          </a:solidFill>
                          <a:effectLst/>
                          <a:latin typeface="+mn-lt"/>
                          <a:ea typeface="+mn-ea"/>
                          <a:cs typeface="+mn-cs"/>
                        </a:rPr>
                        <a:t>20173210031252 </a:t>
                      </a:r>
                      <a:endParaRPr lang="es-ES" sz="1400" b="1" kern="1200" dirty="0">
                        <a:solidFill>
                          <a:schemeClr val="lt1"/>
                        </a:solidFill>
                        <a:effectLst/>
                        <a:latin typeface="+mn-lt"/>
                        <a:ea typeface="+mn-ea"/>
                        <a:cs typeface="+mn-cs"/>
                      </a:endParaRPr>
                    </a:p>
                  </a:txBody>
                  <a:tcPr marL="68580" marR="68580" marT="0" marB="0"/>
                </a:tc>
                <a:tc>
                  <a:txBody>
                    <a:bodyPr/>
                    <a:lstStyle/>
                    <a:p>
                      <a:pPr algn="ctr"/>
                      <a:r>
                        <a:rPr lang="es-419" sz="1600" kern="1200" dirty="0" smtClean="0">
                          <a:solidFill>
                            <a:schemeClr val="dk1"/>
                          </a:solidFill>
                          <a:effectLst/>
                          <a:latin typeface="+mn-lt"/>
                          <a:ea typeface="+mn-ea"/>
                          <a:cs typeface="+mn-cs"/>
                        </a:rPr>
                        <a:t>24/3/2017</a:t>
                      </a:r>
                      <a:endParaRPr lang="es-ES"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27/4/2017</a:t>
                      </a:r>
                      <a:endParaRPr lang="es-ES"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7</a:t>
                      </a:r>
                      <a:endParaRPr lang="es-ES" sz="1600" kern="1200" dirty="0">
                        <a:solidFill>
                          <a:schemeClr val="dk1"/>
                        </a:solidFill>
                        <a:effectLst/>
                        <a:latin typeface="+mn-lt"/>
                        <a:ea typeface="+mn-ea"/>
                        <a:cs typeface="+mn-cs"/>
                      </a:endParaRPr>
                    </a:p>
                  </a:txBody>
                  <a:tcPr marL="68580" marR="68580" marT="0" marB="0"/>
                </a:tc>
                <a:tc vMerge="1">
                  <a:txBody>
                    <a:bodyPr/>
                    <a:lstStyle/>
                    <a:p>
                      <a:pPr algn="ctr"/>
                      <a:endParaRPr lang="es-ES" sz="1600" kern="1200" dirty="0">
                        <a:solidFill>
                          <a:schemeClr val="dk1"/>
                        </a:solidFill>
                        <a:effectLst/>
                        <a:latin typeface="+mn-lt"/>
                        <a:ea typeface="+mn-ea"/>
                        <a:cs typeface="+mn-cs"/>
                      </a:endParaRPr>
                    </a:p>
                  </a:txBody>
                  <a:tcPr marL="68580" marR="68580" marT="0" marB="0"/>
                </a:tc>
                <a:tc vMerge="1">
                  <a:txBody>
                    <a:bodyPr/>
                    <a:lstStyle/>
                    <a:p>
                      <a:endParaRPr lang="es-ES" dirty="0"/>
                    </a:p>
                  </a:txBody>
                  <a:tcPr marL="68580" marR="68580" marT="0" marB="0"/>
                </a:tc>
                <a:extLst>
                  <a:ext uri="{0D108BD9-81ED-4DB2-BD59-A6C34878D82A}">
                    <a16:rowId xmlns:a16="http://schemas.microsoft.com/office/drawing/2014/main" val="923631190"/>
                  </a:ext>
                </a:extLst>
              </a:tr>
              <a:tr h="565895">
                <a:tc>
                  <a:txBody>
                    <a:bodyPr/>
                    <a:lstStyle/>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20173210032912</a:t>
                      </a:r>
                      <a:endParaRPr lang="es-CO" sz="1400" b="1" kern="1200" dirty="0">
                        <a:solidFill>
                          <a:schemeClr val="lt1"/>
                        </a:solidFill>
                        <a:effectLst/>
                        <a:latin typeface="+mn-lt"/>
                        <a:ea typeface="+mn-ea"/>
                        <a:cs typeface="+mn-cs"/>
                      </a:endParaRPr>
                    </a:p>
                  </a:txBody>
                  <a:tcPr marL="68580" marR="68580" marT="0" marB="0"/>
                </a:tc>
                <a:tc>
                  <a:txBody>
                    <a:bodyPr/>
                    <a:lstStyle/>
                    <a:p>
                      <a:pPr algn="ctr"/>
                      <a:r>
                        <a:rPr lang="es-419" sz="1600" kern="1200" dirty="0" smtClean="0">
                          <a:solidFill>
                            <a:schemeClr val="dk1"/>
                          </a:solidFill>
                          <a:effectLst/>
                          <a:latin typeface="+mn-lt"/>
                          <a:ea typeface="+mn-ea"/>
                          <a:cs typeface="+mn-cs"/>
                        </a:rPr>
                        <a:t>30/3/2017</a:t>
                      </a:r>
                      <a:endParaRPr lang="es-ES" sz="1600" kern="1200" dirty="0">
                        <a:solidFill>
                          <a:schemeClr val="dk1"/>
                        </a:solidFill>
                        <a:effectLst/>
                        <a:latin typeface="+mn-lt"/>
                        <a:ea typeface="+mn-ea"/>
                        <a:cs typeface="+mn-cs"/>
                      </a:endParaRPr>
                    </a:p>
                  </a:txBody>
                  <a:tcPr marL="68580" marR="68580" marT="0" marB="0"/>
                </a:tc>
                <a:tc>
                  <a:txBody>
                    <a:bodyPr/>
                    <a:lstStyle/>
                    <a:p>
                      <a:pPr algn="ctr"/>
                      <a:r>
                        <a:rPr lang="es-419" sz="1600" kern="1200" dirty="0" smtClean="0">
                          <a:solidFill>
                            <a:schemeClr val="dk1"/>
                          </a:solidFill>
                          <a:effectLst/>
                          <a:latin typeface="+mn-lt"/>
                          <a:ea typeface="+mn-ea"/>
                          <a:cs typeface="+mn-cs"/>
                        </a:rPr>
                        <a:t>27/4/2017</a:t>
                      </a:r>
                      <a:endParaRPr lang="es-ES"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3</a:t>
                      </a:r>
                      <a:endParaRPr lang="es-CO" sz="1600" kern="1200" dirty="0">
                        <a:solidFill>
                          <a:schemeClr val="dk1"/>
                        </a:solidFill>
                        <a:effectLst/>
                        <a:latin typeface="+mn-lt"/>
                        <a:ea typeface="+mn-ea"/>
                        <a:cs typeface="+mn-cs"/>
                      </a:endParaRPr>
                    </a:p>
                  </a:txBody>
                  <a:tcPr marL="68580" marR="68580" marT="0" marB="0"/>
                </a:tc>
                <a:tc vMerge="1">
                  <a:txBody>
                    <a:bodyPr/>
                    <a:lstStyle/>
                    <a:p>
                      <a:pPr algn="ctr">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tc vMerge="1">
                  <a:txBody>
                    <a:bodyPr/>
                    <a:lstStyle/>
                    <a:p>
                      <a:pPr algn="ctr">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78047222"/>
                  </a:ext>
                </a:extLst>
              </a:tr>
            </a:tbl>
          </a:graphicData>
        </a:graphic>
      </p:graphicFrame>
      <p:sp>
        <p:nvSpPr>
          <p:cNvPr id="3" name="Rectangle 1"/>
          <p:cNvSpPr>
            <a:spLocks noChangeArrowheads="1"/>
          </p:cNvSpPr>
          <p:nvPr/>
        </p:nvSpPr>
        <p:spPr bwMode="auto">
          <a:xfrm>
            <a:off x="1671638" y="16684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alt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3 CuadroTexto"/>
          <p:cNvSpPr txBox="1"/>
          <p:nvPr/>
        </p:nvSpPr>
        <p:spPr>
          <a:xfrm>
            <a:off x="251519" y="188640"/>
            <a:ext cx="8640961" cy="64633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cene3d>
            <a:camera prst="orthographicFront"/>
            <a:lightRig rig="threePt" dir="t"/>
          </a:scene3d>
          <a:sp3d>
            <a:bevelT w="114300" prst="artDeco"/>
            <a:bevelB w="114300" prst="artDeco"/>
          </a:sp3d>
        </p:spPr>
        <p:txBody>
          <a:bodyPr wrap="square" rtlCol="0">
            <a:spAutoFit/>
          </a:bodyPr>
          <a:lstStyle/>
          <a:p>
            <a:pPr algn="ctr"/>
            <a:r>
              <a:rPr lang="es-419" b="1" dirty="0" smtClean="0"/>
              <a:t>RESPUESTAS </a:t>
            </a:r>
            <a:r>
              <a:rPr lang="es-419" b="1" dirty="0"/>
              <a:t>EXTEMPORÁNEAS SEGÚN REPORTE EN EL SISTEMA ORFEO</a:t>
            </a:r>
            <a:endParaRPr lang="es-CO" b="1" dirty="0"/>
          </a:p>
          <a:p>
            <a:pPr algn="ctr"/>
            <a:r>
              <a:rPr lang="es-MX" b="1" dirty="0"/>
              <a:t>(ANEXO </a:t>
            </a:r>
            <a:r>
              <a:rPr lang="es-MX" b="1" dirty="0"/>
              <a:t>2</a:t>
            </a:r>
            <a:r>
              <a:rPr lang="es-MX" b="1" dirty="0" smtClean="0"/>
              <a:t>) </a:t>
            </a:r>
            <a:endParaRPr lang="es-MX" b="1" dirty="0"/>
          </a:p>
        </p:txBody>
      </p:sp>
    </p:spTree>
    <p:extLst>
      <p:ext uri="{BB962C8B-B14F-4D97-AF65-F5344CB8AC3E}">
        <p14:creationId xmlns:p14="http://schemas.microsoft.com/office/powerpoint/2010/main" val="30124536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0" y="350838"/>
            <a:ext cx="9144000" cy="584775"/>
          </a:xfrm>
          <a:prstGeom prst="rect">
            <a:avLst/>
          </a:prstGeom>
          <a:noFill/>
          <a:ln w="9525" algn="ctr">
            <a:noFill/>
            <a:miter lim="800000"/>
            <a:headEnd/>
            <a:tailEnd/>
          </a:ln>
          <a:effectLst/>
        </p:spPr>
        <p:txBody>
          <a:bodyPr>
            <a:spAutoFit/>
          </a:bodyPr>
          <a:lstStyle/>
          <a:p>
            <a:pPr algn="ctr"/>
            <a:r>
              <a:rPr lang="es-CO" sz="3200" b="1" dirty="0">
                <a:latin typeface="+mn-lt"/>
                <a:cs typeface="Arial Narrow"/>
              </a:rPr>
              <a:t>ALCANCE Y SELECCIÓN DE LA MUESTRA</a:t>
            </a:r>
            <a:endParaRPr lang="es-CO" sz="3200" dirty="0">
              <a:latin typeface="+mn-lt"/>
            </a:endParaRPr>
          </a:p>
        </p:txBody>
      </p:sp>
      <p:sp>
        <p:nvSpPr>
          <p:cNvPr id="5" name="1 Rectángulo"/>
          <p:cNvSpPr>
            <a:spLocks noChangeArrowheads="1"/>
          </p:cNvSpPr>
          <p:nvPr/>
        </p:nvSpPr>
        <p:spPr bwMode="auto">
          <a:xfrm>
            <a:off x="315466" y="967582"/>
            <a:ext cx="8360990" cy="5216813"/>
          </a:xfrm>
          <a:prstGeom prst="rect">
            <a:avLst/>
          </a:prstGeom>
          <a:noFill/>
          <a:ln w="9525">
            <a:noFill/>
            <a:miter lim="800000"/>
            <a:headEnd/>
            <a:tailEnd/>
          </a:ln>
        </p:spPr>
        <p:txBody>
          <a:bodyPr wrap="square">
            <a:spAutoFit/>
          </a:bodyPr>
          <a:lstStyle/>
          <a:p>
            <a:pPr marL="0" lvl="1" algn="just">
              <a:defRPr/>
            </a:pPr>
            <a:r>
              <a:rPr lang="es-CO" sz="1700" dirty="0" smtClean="0">
                <a:latin typeface="+mn-lt"/>
                <a:cs typeface="Arial" panose="020B0604020202020204" pitchFamily="34" charset="0"/>
              </a:rPr>
              <a:t>El universo de PQRSD para el periodo comprendido entre el 1º de enero y el 30 de junio de 2017 fue de 533. La selección de auditoría correspondió al 15% del universo para un total de </a:t>
            </a:r>
            <a:r>
              <a:rPr lang="es-CO" sz="1700" dirty="0" smtClean="0">
                <a:latin typeface="+mn-lt"/>
                <a:cs typeface="Arial" panose="020B0604020202020204" pitchFamily="34" charset="0"/>
              </a:rPr>
              <a:t>82 </a:t>
            </a:r>
            <a:r>
              <a:rPr lang="es-CO" sz="1700" dirty="0" smtClean="0">
                <a:latin typeface="+mn-lt"/>
                <a:cs typeface="Arial" panose="020B0604020202020204" pitchFamily="34" charset="0"/>
              </a:rPr>
              <a:t>PQRSD tomadas como muestra del ejercicio, para efectos de verificar los </a:t>
            </a:r>
            <a:r>
              <a:rPr lang="es-CO" sz="1700" dirty="0" smtClean="0">
                <a:latin typeface="+mn-lt"/>
                <a:cs typeface="Arial" panose="020B0604020202020204" pitchFamily="34" charset="0"/>
              </a:rPr>
              <a:t>siguientes criterios: el cumplimiento de la normatividad aplicable, el fundamento de las respuestas emitidas por la entidad, y la remisión por competencia a las entidades respectivas. </a:t>
            </a:r>
            <a:endParaRPr lang="es-CO" sz="1700" dirty="0" smtClean="0">
              <a:latin typeface="+mn-lt"/>
              <a:cs typeface="Arial" panose="020B0604020202020204" pitchFamily="34" charset="0"/>
            </a:endParaRPr>
          </a:p>
          <a:p>
            <a:pPr marL="0" lvl="1" algn="just">
              <a:defRPr/>
            </a:pPr>
            <a:endParaRPr lang="es-CO" sz="1700" dirty="0">
              <a:latin typeface="+mn-lt"/>
              <a:cs typeface="Arial" panose="020B0604020202020204" pitchFamily="34" charset="0"/>
            </a:endParaRPr>
          </a:p>
          <a:p>
            <a:pPr marL="0" lvl="1" algn="just">
              <a:defRPr/>
            </a:pPr>
            <a:r>
              <a:rPr lang="es-CO" sz="1700" dirty="0" smtClean="0">
                <a:latin typeface="+mn-lt"/>
                <a:cs typeface="Arial" panose="020B0604020202020204" pitchFamily="34" charset="0"/>
              </a:rPr>
              <a:t>El universo de PQRSD extemporáneas del primer semestre de 2017 según el sistema ORFEO fue de 125, muestra sobre la que se verificó el cumplimiento de los términos legales para dar respuesta al peticionario por parte de la UAE CRA. </a:t>
            </a:r>
            <a:endParaRPr lang="es-CO" sz="1700" b="1" i="1" dirty="0">
              <a:latin typeface="Arial" panose="020B0604020202020204" pitchFamily="34" charset="0"/>
              <a:cs typeface="Arial" panose="020B0604020202020204" pitchFamily="34" charset="0"/>
            </a:endParaRPr>
          </a:p>
          <a:p>
            <a:pPr marL="0" lvl="1" algn="just">
              <a:defRPr/>
            </a:pPr>
            <a:endParaRPr lang="es-MX" b="1" i="1" dirty="0" smtClean="0">
              <a:latin typeface="Arial" panose="020B0604020202020204" pitchFamily="34" charset="0"/>
              <a:cs typeface="Arial" panose="020B0604020202020204" pitchFamily="34" charset="0"/>
            </a:endParaRPr>
          </a:p>
          <a:p>
            <a:pPr marL="0" lvl="1" algn="just">
              <a:defRPr/>
            </a:pPr>
            <a:endParaRPr lang="es-MX" b="1" i="1" dirty="0">
              <a:latin typeface="Arial" panose="020B0604020202020204" pitchFamily="34" charset="0"/>
              <a:cs typeface="Arial" panose="020B0604020202020204" pitchFamily="34" charset="0"/>
            </a:endParaRPr>
          </a:p>
          <a:p>
            <a:pPr marL="0" lvl="1" algn="just">
              <a:defRPr/>
            </a:pPr>
            <a:endParaRPr lang="es-MX" b="1" i="1" dirty="0" smtClean="0">
              <a:latin typeface="Arial" panose="020B0604020202020204" pitchFamily="34" charset="0"/>
              <a:cs typeface="Arial" panose="020B0604020202020204" pitchFamily="34" charset="0"/>
            </a:endParaRPr>
          </a:p>
          <a:p>
            <a:pPr marL="0" lvl="1" algn="just">
              <a:defRPr/>
            </a:pPr>
            <a:endParaRPr lang="es-MX" b="1" i="1" dirty="0">
              <a:latin typeface="Arial" panose="020B0604020202020204" pitchFamily="34" charset="0"/>
              <a:cs typeface="Arial" panose="020B0604020202020204" pitchFamily="34" charset="0"/>
            </a:endParaRPr>
          </a:p>
          <a:p>
            <a:pPr marL="0" lvl="1" algn="just">
              <a:defRPr/>
            </a:pPr>
            <a:endParaRPr lang="es-MX" b="1" i="1" dirty="0" smtClean="0">
              <a:latin typeface="Arial" panose="020B0604020202020204" pitchFamily="34" charset="0"/>
              <a:cs typeface="Arial" panose="020B0604020202020204" pitchFamily="34" charset="0"/>
            </a:endParaRPr>
          </a:p>
          <a:p>
            <a:pPr marL="0" lvl="1" algn="just">
              <a:defRPr/>
            </a:pPr>
            <a:endParaRPr lang="es-MX" b="1" i="1" dirty="0">
              <a:latin typeface="Arial" panose="020B0604020202020204" pitchFamily="34" charset="0"/>
              <a:cs typeface="Arial" panose="020B0604020202020204" pitchFamily="34" charset="0"/>
            </a:endParaRPr>
          </a:p>
          <a:p>
            <a:pPr marL="0" lvl="1" algn="just">
              <a:defRPr/>
            </a:pPr>
            <a:endParaRPr lang="es-MX" b="1" i="1" dirty="0" smtClean="0">
              <a:latin typeface="Arial" panose="020B0604020202020204" pitchFamily="34" charset="0"/>
              <a:cs typeface="Arial" panose="020B0604020202020204" pitchFamily="34" charset="0"/>
            </a:endParaRPr>
          </a:p>
          <a:p>
            <a:pPr marL="0" lvl="1" algn="just">
              <a:defRPr/>
            </a:pPr>
            <a:endParaRPr lang="es-MX" b="1" i="1" dirty="0">
              <a:latin typeface="Arial" panose="020B0604020202020204" pitchFamily="34" charset="0"/>
              <a:cs typeface="Arial" panose="020B0604020202020204" pitchFamily="34" charset="0"/>
            </a:endParaRPr>
          </a:p>
          <a:p>
            <a:pPr marL="0" lvl="1" algn="just">
              <a:defRPr/>
            </a:pPr>
            <a:endParaRPr lang="es-MX" b="1" i="1" dirty="0" smtClean="0">
              <a:latin typeface="Arial" panose="020B0604020202020204" pitchFamily="34" charset="0"/>
              <a:cs typeface="Arial" panose="020B0604020202020204" pitchFamily="34" charset="0"/>
            </a:endParaRPr>
          </a:p>
          <a:p>
            <a:pPr marL="0" lvl="1" algn="just">
              <a:defRPr/>
            </a:pPr>
            <a:endParaRPr lang="es-CO" b="1" i="1" dirty="0" smtClean="0">
              <a:latin typeface="Arial" panose="020B0604020202020204" pitchFamily="34" charset="0"/>
              <a:cs typeface="Arial" panose="020B0604020202020204" pitchFamily="34" charset="0"/>
            </a:endParaRPr>
          </a:p>
        </p:txBody>
      </p:sp>
      <p:graphicFrame>
        <p:nvGraphicFramePr>
          <p:cNvPr id="4" name="3 Gráfico"/>
          <p:cNvGraphicFramePr/>
          <p:nvPr>
            <p:extLst>
              <p:ext uri="{D42A27DB-BD31-4B8C-83A1-F6EECF244321}">
                <p14:modId xmlns:p14="http://schemas.microsoft.com/office/powerpoint/2010/main" val="983625577"/>
              </p:ext>
            </p:extLst>
          </p:nvPr>
        </p:nvGraphicFramePr>
        <p:xfrm>
          <a:off x="719572" y="3284984"/>
          <a:ext cx="7704856" cy="25922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5700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3028934405"/>
              </p:ext>
            </p:extLst>
          </p:nvPr>
        </p:nvGraphicFramePr>
        <p:xfrm>
          <a:off x="251519" y="980728"/>
          <a:ext cx="8640961" cy="4694927"/>
        </p:xfrm>
        <a:graphic>
          <a:graphicData uri="http://schemas.openxmlformats.org/drawingml/2006/table">
            <a:tbl>
              <a:tblPr firstRow="1" firstCol="1" bandRow="1">
                <a:tableStyleId>{5C22544A-7EE6-4342-B048-85BDC9FD1C3A}</a:tableStyleId>
              </a:tblPr>
              <a:tblGrid>
                <a:gridCol w="1638805">
                  <a:extLst>
                    <a:ext uri="{9D8B030D-6E8A-4147-A177-3AD203B41FA5}">
                      <a16:colId xmlns:a16="http://schemas.microsoft.com/office/drawing/2014/main" val="20000"/>
                    </a:ext>
                  </a:extLst>
                </a:gridCol>
                <a:gridCol w="1302802">
                  <a:extLst>
                    <a:ext uri="{9D8B030D-6E8A-4147-A177-3AD203B41FA5}">
                      <a16:colId xmlns:a16="http://schemas.microsoft.com/office/drawing/2014/main" val="672880580"/>
                    </a:ext>
                  </a:extLst>
                </a:gridCol>
                <a:gridCol w="1552515">
                  <a:extLst>
                    <a:ext uri="{9D8B030D-6E8A-4147-A177-3AD203B41FA5}">
                      <a16:colId xmlns:a16="http://schemas.microsoft.com/office/drawing/2014/main" val="4096860614"/>
                    </a:ext>
                  </a:extLst>
                </a:gridCol>
                <a:gridCol w="1297164">
                  <a:extLst>
                    <a:ext uri="{9D8B030D-6E8A-4147-A177-3AD203B41FA5}">
                      <a16:colId xmlns:a16="http://schemas.microsoft.com/office/drawing/2014/main" val="4281939664"/>
                    </a:ext>
                  </a:extLst>
                </a:gridCol>
                <a:gridCol w="1195026">
                  <a:extLst>
                    <a:ext uri="{9D8B030D-6E8A-4147-A177-3AD203B41FA5}">
                      <a16:colId xmlns:a16="http://schemas.microsoft.com/office/drawing/2014/main" val="1561455867"/>
                    </a:ext>
                  </a:extLst>
                </a:gridCol>
                <a:gridCol w="1654649">
                  <a:extLst>
                    <a:ext uri="{9D8B030D-6E8A-4147-A177-3AD203B41FA5}">
                      <a16:colId xmlns:a16="http://schemas.microsoft.com/office/drawing/2014/main" val="1234034672"/>
                    </a:ext>
                  </a:extLst>
                </a:gridCol>
              </a:tblGrid>
              <a:tr h="1512168">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N°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DEL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RADICADO</a:t>
                      </a:r>
                      <a:endParaRPr lang="es-CO" sz="1600"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FECHA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DE RADICACIÓN </a:t>
                      </a:r>
                      <a:endParaRPr lang="es-CO" sz="1600"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FECHA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DE RESPUESTA</a:t>
                      </a:r>
                      <a:endParaRPr lang="es-CO" sz="1600"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DÍAS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EXTEMPORÁNEOS</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ART. 14</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Ley 1755 de 2015</a:t>
                      </a:r>
                      <a:endParaRPr lang="es-CO" sz="1600" kern="1200" dirty="0">
                        <a:solidFill>
                          <a:schemeClr val="bg1"/>
                        </a:solidFill>
                        <a:effectLst/>
                        <a:latin typeface="+mn-lt"/>
                        <a:ea typeface="+mn-ea"/>
                        <a:cs typeface="+mn-cs"/>
                      </a:endParaRPr>
                    </a:p>
                  </a:txBody>
                  <a:tcPr marL="68580" marR="68580" marT="0" marB="0"/>
                </a:tc>
                <a:tc>
                  <a:txBody>
                    <a:bodyPr/>
                    <a:lstStyle/>
                    <a:p>
                      <a:pPr algn="ctr"/>
                      <a:endParaRPr lang="es-419" dirty="0" smtClean="0"/>
                    </a:p>
                    <a:p>
                      <a:pPr algn="ctr"/>
                      <a:endParaRPr lang="es-419" dirty="0" smtClean="0"/>
                    </a:p>
                    <a:p>
                      <a:pPr algn="ctr"/>
                      <a:r>
                        <a:rPr lang="es-419" sz="1600" b="1" kern="1200" dirty="0" smtClean="0">
                          <a:solidFill>
                            <a:schemeClr val="bg1"/>
                          </a:solidFill>
                          <a:effectLst/>
                          <a:latin typeface="+mn-lt"/>
                          <a:ea typeface="+mn-ea"/>
                          <a:cs typeface="+mn-cs"/>
                        </a:rPr>
                        <a:t>TÉRMINO LEGAL </a:t>
                      </a:r>
                      <a:endParaRPr lang="es-ES" sz="1600" b="1"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DEPENDENCIA</a:t>
                      </a:r>
                      <a:endParaRPr lang="es-CO" sz="1600" kern="1200" dirty="0">
                        <a:solidFill>
                          <a:schemeClr val="bg1"/>
                        </a:solidFill>
                        <a:effectLst/>
                        <a:latin typeface="+mn-lt"/>
                        <a:ea typeface="+mn-ea"/>
                        <a:cs typeface="+mn-cs"/>
                      </a:endParaRPr>
                    </a:p>
                  </a:txBody>
                  <a:tcPr marL="68580" marR="68580" marT="0" marB="0"/>
                </a:tc>
                <a:extLst>
                  <a:ext uri="{0D108BD9-81ED-4DB2-BD59-A6C34878D82A}">
                    <a16:rowId xmlns:a16="http://schemas.microsoft.com/office/drawing/2014/main" val="10000"/>
                  </a:ext>
                </a:extLst>
              </a:tr>
              <a:tr h="390548">
                <a:tc>
                  <a:txBody>
                    <a:bodyPr/>
                    <a:lstStyle/>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20173210033952</a:t>
                      </a:r>
                      <a:endParaRPr lang="es-CO" sz="1400" b="1" kern="1200" dirty="0">
                        <a:solidFill>
                          <a:schemeClr val="lt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3/4/2017</a:t>
                      </a:r>
                      <a:endParaRPr lang="es-ES"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27/4/2017</a:t>
                      </a:r>
                      <a:endParaRPr lang="es-ES" sz="1600" kern="1200" dirty="0">
                        <a:solidFill>
                          <a:schemeClr val="dk1"/>
                        </a:solidFill>
                        <a:effectLst/>
                        <a:latin typeface="+mn-lt"/>
                        <a:ea typeface="+mn-ea"/>
                        <a:cs typeface="+mn-cs"/>
                      </a:endParaRPr>
                    </a:p>
                  </a:txBody>
                  <a:tcPr marL="68580" marR="68580" marT="0" marB="0"/>
                </a:tc>
                <a:tc rowSpan="3">
                  <a:txBody>
                    <a:bodyPr/>
                    <a:lstStyle/>
                    <a:p>
                      <a:pPr marL="0" algn="ctr" defTabSz="914400" rtl="0" eaLnBrk="1" latinLnBrk="0" hangingPunct="1">
                        <a:lnSpc>
                          <a:spcPct val="115000"/>
                        </a:lnSpc>
                        <a:spcAft>
                          <a:spcPts val="0"/>
                        </a:spcAft>
                      </a:pPr>
                      <a:endParaRPr lang="es-419"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1</a:t>
                      </a:r>
                      <a:endParaRPr lang="es-ES" sz="1600" kern="1200" dirty="0">
                        <a:solidFill>
                          <a:schemeClr val="dk1"/>
                        </a:solidFill>
                        <a:effectLst/>
                        <a:latin typeface="+mn-lt"/>
                        <a:ea typeface="+mn-ea"/>
                        <a:cs typeface="+mn-cs"/>
                      </a:endParaRPr>
                    </a:p>
                  </a:txBody>
                  <a:tcPr marL="68580" marR="68580" marT="0" marB="0"/>
                </a:tc>
                <a:tc rowSpan="3">
                  <a:txBody>
                    <a:bodyPr/>
                    <a:lstStyle/>
                    <a:p>
                      <a:pPr marL="0" algn="ctr" defTabSz="914400" rtl="0" eaLnBrk="1" latinLnBrk="0" hangingPunct="1">
                        <a:lnSpc>
                          <a:spcPct val="115000"/>
                        </a:lnSpc>
                        <a:spcAft>
                          <a:spcPts val="0"/>
                        </a:spcAft>
                      </a:pPr>
                      <a:endParaRPr lang="es-419"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endParaRPr lang="es-419"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15 días</a:t>
                      </a:r>
                    </a:p>
                  </a:txBody>
                  <a:tcPr marL="68580" marR="68580" marT="0" marB="0"/>
                </a:tc>
                <a:tc rowSpan="3">
                  <a:txBody>
                    <a:bodyPr/>
                    <a:lstStyle/>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Subdirección Administrativa y Financiera</a:t>
                      </a: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r h="288032">
                <a:tc>
                  <a:txBody>
                    <a:bodyPr/>
                    <a:lstStyle/>
                    <a:p>
                      <a:pPr algn="ctr">
                        <a:lnSpc>
                          <a:spcPct val="115000"/>
                        </a:lnSpc>
                        <a:spcAft>
                          <a:spcPts val="0"/>
                        </a:spcAft>
                      </a:pPr>
                      <a:r>
                        <a:rPr lang="es-CO" sz="1400" b="1" kern="1200" dirty="0" smtClean="0">
                          <a:solidFill>
                            <a:schemeClr val="lt1"/>
                          </a:solidFill>
                          <a:effectLst/>
                          <a:latin typeface="+mn-lt"/>
                          <a:ea typeface="+mn-ea"/>
                          <a:cs typeface="+mn-cs"/>
                        </a:rPr>
                        <a:t>20173210034432</a:t>
                      </a:r>
                      <a:endParaRPr lang="es-CO" sz="1400" b="1" kern="1200" dirty="0">
                        <a:solidFill>
                          <a:schemeClr val="lt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4/4/2017</a:t>
                      </a:r>
                    </a:p>
                  </a:txBody>
                  <a:tcPr marL="68580" marR="68580" marT="0" marB="0"/>
                </a:tc>
                <a:tc>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28/4/2017</a:t>
                      </a:r>
                      <a:endParaRPr lang="es-CO" sz="1600" kern="1200" dirty="0">
                        <a:solidFill>
                          <a:schemeClr val="dk1"/>
                        </a:solidFill>
                        <a:effectLst/>
                        <a:latin typeface="+mn-lt"/>
                        <a:ea typeface="+mn-ea"/>
                        <a:cs typeface="+mn-cs"/>
                      </a:endParaRPr>
                    </a:p>
                  </a:txBody>
                  <a:tcPr marL="68580" marR="68580" marT="0" marB="0"/>
                </a:tc>
                <a:tc vMerge="1">
                  <a:txBody>
                    <a:bodyPr/>
                    <a:lstStyle/>
                    <a:p>
                      <a:pPr marL="0" algn="ctr" defTabSz="914400" rtl="0" eaLnBrk="1" latinLnBrk="0" hangingPunct="1">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tc vMerge="1">
                  <a:txBody>
                    <a:bodyPr/>
                    <a:lstStyle/>
                    <a:p>
                      <a:pPr marL="0" algn="ctr" defTabSz="914400" rtl="0" eaLnBrk="1" latinLnBrk="0" hangingPunct="1">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tc vMerge="1">
                  <a:txBody>
                    <a:bodyPr/>
                    <a:lstStyle/>
                    <a:p>
                      <a:pPr algn="ctr">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2875007642"/>
                  </a:ext>
                </a:extLst>
              </a:tr>
              <a:tr h="303220">
                <a:tc>
                  <a:txBody>
                    <a:bodyPr/>
                    <a:lstStyle/>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20173210034452</a:t>
                      </a:r>
                      <a:endParaRPr lang="es-ES" sz="1400" b="1" kern="1200" dirty="0">
                        <a:solidFill>
                          <a:schemeClr val="lt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4/4/2017</a:t>
                      </a:r>
                      <a:endParaRPr lang="es-ES"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28/4/2017</a:t>
                      </a:r>
                      <a:endParaRPr lang="es-ES" sz="1600" kern="1200" dirty="0">
                        <a:solidFill>
                          <a:schemeClr val="dk1"/>
                        </a:solidFill>
                        <a:effectLst/>
                        <a:latin typeface="+mn-lt"/>
                        <a:ea typeface="+mn-ea"/>
                        <a:cs typeface="+mn-cs"/>
                      </a:endParaRPr>
                    </a:p>
                  </a:txBody>
                  <a:tcPr marL="68580" marR="68580" marT="0" marB="0"/>
                </a:tc>
                <a:tc vMerge="1">
                  <a:txBody>
                    <a:bodyPr/>
                    <a:lstStyle/>
                    <a:p>
                      <a:pPr marL="0" algn="ctr" defTabSz="914400" rtl="0" eaLnBrk="1" latinLnBrk="0" hangingPunct="1">
                        <a:lnSpc>
                          <a:spcPct val="115000"/>
                        </a:lnSpc>
                        <a:spcAft>
                          <a:spcPts val="0"/>
                        </a:spcAft>
                      </a:pPr>
                      <a:endParaRPr lang="es-ES" sz="1600" kern="1200" dirty="0">
                        <a:solidFill>
                          <a:schemeClr val="dk1"/>
                        </a:solidFill>
                        <a:effectLst/>
                        <a:latin typeface="+mn-lt"/>
                        <a:ea typeface="+mn-ea"/>
                        <a:cs typeface="+mn-cs"/>
                      </a:endParaRPr>
                    </a:p>
                  </a:txBody>
                  <a:tcPr marL="68580" marR="68580" marT="0" marB="0"/>
                </a:tc>
                <a:tc vMerge="1">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dk1"/>
                        </a:solidFill>
                        <a:effectLst/>
                        <a:latin typeface="+mn-lt"/>
                        <a:ea typeface="+mn-ea"/>
                        <a:cs typeface="+mn-cs"/>
                      </a:endParaRPr>
                    </a:p>
                  </a:txBody>
                  <a:tcPr marL="68580" marR="68580" marT="0" marB="0"/>
                </a:tc>
                <a:tc vMerge="1">
                  <a:txBody>
                    <a:bodyPr/>
                    <a:lstStyle/>
                    <a:p>
                      <a:pPr algn="ctr">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600925426"/>
                  </a:ext>
                </a:extLst>
              </a:tr>
              <a:tr h="317588">
                <a:tc>
                  <a:txBody>
                    <a:bodyPr/>
                    <a:lstStyle/>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20173210029682</a:t>
                      </a:r>
                      <a:endParaRPr lang="es-CO" sz="1400" b="1" kern="1200" dirty="0">
                        <a:solidFill>
                          <a:schemeClr val="lt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15/3/2017</a:t>
                      </a: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3/5/2017</a:t>
                      </a:r>
                      <a:endParaRPr lang="es-CO" sz="1600" kern="1200" dirty="0">
                        <a:solidFill>
                          <a:schemeClr val="dk1"/>
                        </a:solidFill>
                        <a:effectLst/>
                        <a:latin typeface="+mn-lt"/>
                        <a:ea typeface="+mn-ea"/>
                        <a:cs typeface="+mn-cs"/>
                      </a:endParaRPr>
                    </a:p>
                  </a:txBody>
                  <a:tcPr marL="68580" marR="68580" marT="0" marB="0"/>
                </a:tc>
                <a:tc rowSpan="2">
                  <a:txBody>
                    <a:bodyPr/>
                    <a:lstStyle/>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r>
                        <a:rPr lang="es-CO" sz="1600" kern="1200" dirty="0" smtClean="0">
                          <a:solidFill>
                            <a:schemeClr val="dk1"/>
                          </a:solidFill>
                          <a:effectLst/>
                          <a:latin typeface="+mn-lt"/>
                          <a:ea typeface="+mn-ea"/>
                          <a:cs typeface="+mn-cs"/>
                        </a:rPr>
                        <a:t>1</a:t>
                      </a:r>
                      <a:endParaRPr lang="es-CO" sz="1600" kern="1200" dirty="0">
                        <a:solidFill>
                          <a:schemeClr val="dk1"/>
                        </a:solidFill>
                        <a:effectLst/>
                        <a:latin typeface="+mn-lt"/>
                        <a:ea typeface="+mn-ea"/>
                        <a:cs typeface="+mn-cs"/>
                      </a:endParaRPr>
                    </a:p>
                  </a:txBody>
                  <a:tcPr marL="68580" marR="68580" marT="0" marB="0"/>
                </a:tc>
                <a:tc rowSpan="2">
                  <a:txBody>
                    <a:bodyPr/>
                    <a:lstStyle/>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r>
                        <a:rPr lang="es-CO" sz="1600" kern="1200" dirty="0" smtClean="0">
                          <a:solidFill>
                            <a:schemeClr val="dk1"/>
                          </a:solidFill>
                          <a:effectLst/>
                          <a:latin typeface="+mn-lt"/>
                          <a:ea typeface="+mn-ea"/>
                          <a:cs typeface="+mn-cs"/>
                        </a:rPr>
                        <a:t>30 días</a:t>
                      </a:r>
                      <a:endParaRPr lang="es-CO" sz="1600" kern="1200" dirty="0">
                        <a:solidFill>
                          <a:schemeClr val="dk1"/>
                        </a:solidFill>
                        <a:effectLst/>
                        <a:latin typeface="+mn-lt"/>
                        <a:ea typeface="+mn-ea"/>
                        <a:cs typeface="+mn-cs"/>
                      </a:endParaRPr>
                    </a:p>
                  </a:txBody>
                  <a:tcPr marL="68580" marR="68580" marT="0" marB="0"/>
                </a:tc>
                <a:tc rowSpan="2">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Subdirección de Regulación</a:t>
                      </a:r>
                      <a:r>
                        <a:rPr lang="es-CO" sz="1600" kern="1200" baseline="0" dirty="0" smtClean="0">
                          <a:solidFill>
                            <a:schemeClr val="dk1"/>
                          </a:solidFill>
                          <a:effectLst/>
                          <a:latin typeface="+mn-lt"/>
                          <a:ea typeface="+mn-ea"/>
                          <a:cs typeface="+mn-cs"/>
                        </a:rPr>
                        <a:t> </a:t>
                      </a: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256212925"/>
                  </a:ext>
                </a:extLst>
              </a:tr>
              <a:tr h="280827">
                <a:tc>
                  <a:txBody>
                    <a:bodyPr/>
                    <a:lstStyle/>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20173210029402</a:t>
                      </a:r>
                      <a:endParaRPr lang="es-CO" sz="1400" b="1" kern="1200" dirty="0">
                        <a:solidFill>
                          <a:schemeClr val="lt1"/>
                        </a:solidFill>
                        <a:effectLst/>
                        <a:latin typeface="+mn-lt"/>
                        <a:ea typeface="+mn-ea"/>
                        <a:cs typeface="+mn-cs"/>
                      </a:endParaRPr>
                    </a:p>
                  </a:txBody>
                  <a:tcPr marL="68580" marR="68580" marT="0" marB="0"/>
                </a:tc>
                <a:tc>
                  <a:txBody>
                    <a:bodyPr/>
                    <a:lstStyle/>
                    <a:p>
                      <a:pPr algn="ctr"/>
                      <a:r>
                        <a:rPr lang="es-419" sz="1600" kern="1200" dirty="0" smtClean="0">
                          <a:solidFill>
                            <a:schemeClr val="dk1"/>
                          </a:solidFill>
                          <a:effectLst/>
                          <a:latin typeface="+mn-lt"/>
                          <a:ea typeface="+mn-ea"/>
                          <a:cs typeface="+mn-cs"/>
                        </a:rPr>
                        <a:t>15/3/2017</a:t>
                      </a:r>
                      <a:endParaRPr lang="es-ES" sz="1600" kern="1200" dirty="0">
                        <a:solidFill>
                          <a:schemeClr val="dk1"/>
                        </a:solidFill>
                        <a:effectLst/>
                        <a:latin typeface="+mn-lt"/>
                        <a:ea typeface="+mn-ea"/>
                        <a:cs typeface="+mn-cs"/>
                      </a:endParaRPr>
                    </a:p>
                  </a:txBody>
                  <a:tcPr marL="68580" marR="68580" marT="0" marB="0"/>
                </a:tc>
                <a:tc>
                  <a:txBody>
                    <a:bodyPr/>
                    <a:lstStyle/>
                    <a:p>
                      <a:pPr algn="ctr"/>
                      <a:r>
                        <a:rPr lang="es-419" sz="1600" kern="1200" dirty="0" smtClean="0">
                          <a:solidFill>
                            <a:schemeClr val="dk1"/>
                          </a:solidFill>
                          <a:effectLst/>
                          <a:latin typeface="+mn-lt"/>
                          <a:ea typeface="+mn-ea"/>
                          <a:cs typeface="+mn-cs"/>
                        </a:rPr>
                        <a:t>3/5/2017</a:t>
                      </a:r>
                      <a:endParaRPr lang="es-ES" sz="1600" kern="1200" dirty="0">
                        <a:solidFill>
                          <a:schemeClr val="dk1"/>
                        </a:solidFill>
                        <a:effectLst/>
                        <a:latin typeface="+mn-lt"/>
                        <a:ea typeface="+mn-ea"/>
                        <a:cs typeface="+mn-cs"/>
                      </a:endParaRPr>
                    </a:p>
                  </a:txBody>
                  <a:tcPr marL="68580" marR="68580" marT="0" marB="0"/>
                </a:tc>
                <a:tc vMerge="1">
                  <a:txBody>
                    <a:bodyPr/>
                    <a:lstStyle/>
                    <a:p>
                      <a:pPr algn="ctr">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tc vMerge="1">
                  <a:txBody>
                    <a:bodyPr/>
                    <a:lstStyle/>
                    <a:p>
                      <a:pPr algn="ctr">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tc vMerge="1">
                  <a:txBody>
                    <a:bodyPr/>
                    <a:lstStyle/>
                    <a:p>
                      <a:pPr marL="0" algn="ctr" defTabSz="914400" rtl="0" eaLnBrk="1" latinLnBrk="0" hangingPunct="1">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2970172953"/>
                  </a:ext>
                </a:extLst>
              </a:tr>
              <a:tr h="317675">
                <a:tc>
                  <a:txBody>
                    <a:bodyPr/>
                    <a:lstStyle/>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20173210033902</a:t>
                      </a:r>
                      <a:endParaRPr lang="es-ES" sz="1400" b="1" kern="1200" dirty="0">
                        <a:solidFill>
                          <a:schemeClr val="lt1"/>
                        </a:solidFill>
                        <a:effectLst/>
                        <a:latin typeface="+mn-lt"/>
                        <a:ea typeface="+mn-ea"/>
                        <a:cs typeface="+mn-cs"/>
                      </a:endParaRPr>
                    </a:p>
                  </a:txBody>
                  <a:tcPr marL="68580" marR="68580" marT="0" marB="0"/>
                </a:tc>
                <a:tc>
                  <a:txBody>
                    <a:bodyPr/>
                    <a:lstStyle/>
                    <a:p>
                      <a:pPr algn="ctr"/>
                      <a:r>
                        <a:rPr lang="es-419" sz="1600" kern="1200" dirty="0" smtClean="0">
                          <a:solidFill>
                            <a:schemeClr val="dk1"/>
                          </a:solidFill>
                          <a:effectLst/>
                          <a:latin typeface="+mn-lt"/>
                          <a:ea typeface="+mn-ea"/>
                          <a:cs typeface="+mn-cs"/>
                        </a:rPr>
                        <a:t>3/4/2017</a:t>
                      </a:r>
                      <a:endParaRPr lang="es-ES"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4/5/2017</a:t>
                      </a:r>
                      <a:endParaRPr lang="es-ES"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5</a:t>
                      </a:r>
                      <a:endParaRPr lang="es-ES" sz="1600" kern="1200" dirty="0">
                        <a:solidFill>
                          <a:schemeClr val="dk1"/>
                        </a:solidFill>
                        <a:effectLst/>
                        <a:latin typeface="+mn-lt"/>
                        <a:ea typeface="+mn-ea"/>
                        <a:cs typeface="+mn-cs"/>
                      </a:endParaRPr>
                    </a:p>
                  </a:txBody>
                  <a:tcPr marL="68580" marR="68580" marT="0" marB="0"/>
                </a:tc>
                <a:tc>
                  <a:txBody>
                    <a:bodyPr/>
                    <a:lstStyle/>
                    <a:p>
                      <a:pPr algn="ctr"/>
                      <a:endParaRPr lang="es-419" sz="1600" kern="1200" dirty="0" smtClean="0">
                        <a:solidFill>
                          <a:schemeClr val="dk1"/>
                        </a:solidFill>
                        <a:effectLst/>
                        <a:latin typeface="+mn-lt"/>
                        <a:ea typeface="+mn-ea"/>
                        <a:cs typeface="+mn-cs"/>
                      </a:endParaRPr>
                    </a:p>
                    <a:p>
                      <a:pPr algn="ctr"/>
                      <a:r>
                        <a:rPr lang="es-419" sz="1600" kern="1200" dirty="0" smtClean="0">
                          <a:solidFill>
                            <a:schemeClr val="dk1"/>
                          </a:solidFill>
                          <a:effectLst/>
                          <a:latin typeface="+mn-lt"/>
                          <a:ea typeface="+mn-ea"/>
                          <a:cs typeface="+mn-cs"/>
                        </a:rPr>
                        <a:t>15 días</a:t>
                      </a:r>
                      <a:endParaRPr lang="es-ES" sz="1600" kern="1200" dirty="0">
                        <a:solidFill>
                          <a:schemeClr val="dk1"/>
                        </a:solidFill>
                        <a:effectLst/>
                        <a:latin typeface="+mn-lt"/>
                        <a:ea typeface="+mn-ea"/>
                        <a:cs typeface="+mn-cs"/>
                      </a:endParaRPr>
                    </a:p>
                  </a:txBody>
                  <a:tcPr marL="68580" marR="68580" marT="0" marB="0"/>
                </a:tc>
                <a:tc>
                  <a:txBody>
                    <a:bodyPr/>
                    <a:lstStyle/>
                    <a:p>
                      <a:pPr algn="ctr"/>
                      <a:r>
                        <a:rPr lang="es-419" sz="1600" kern="1200" dirty="0" smtClean="0">
                          <a:solidFill>
                            <a:schemeClr val="dk1"/>
                          </a:solidFill>
                          <a:effectLst/>
                          <a:latin typeface="+mn-lt"/>
                          <a:ea typeface="+mn-ea"/>
                          <a:cs typeface="+mn-cs"/>
                        </a:rPr>
                        <a:t>Subdirección Administrativa y Financiera</a:t>
                      </a:r>
                      <a:endParaRPr lang="es-ES"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923631190"/>
                  </a:ext>
                </a:extLst>
              </a:tr>
              <a:tr h="413845">
                <a:tc>
                  <a:txBody>
                    <a:bodyPr/>
                    <a:lstStyle/>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20173210029422</a:t>
                      </a:r>
                      <a:endParaRPr lang="es-CO" sz="1400" b="1" kern="1200" dirty="0">
                        <a:solidFill>
                          <a:schemeClr val="lt1"/>
                        </a:solidFill>
                        <a:effectLst/>
                        <a:latin typeface="+mn-lt"/>
                        <a:ea typeface="+mn-ea"/>
                        <a:cs typeface="+mn-cs"/>
                      </a:endParaRPr>
                    </a:p>
                  </a:txBody>
                  <a:tcPr marL="68580" marR="68580" marT="0" marB="0"/>
                </a:tc>
                <a:tc>
                  <a:txBody>
                    <a:bodyPr/>
                    <a:lstStyle/>
                    <a:p>
                      <a:pPr algn="ctr"/>
                      <a:r>
                        <a:rPr lang="es-419" sz="1600" kern="1200" dirty="0" smtClean="0">
                          <a:solidFill>
                            <a:schemeClr val="dk1"/>
                          </a:solidFill>
                          <a:effectLst/>
                          <a:latin typeface="+mn-lt"/>
                          <a:ea typeface="+mn-ea"/>
                          <a:cs typeface="+mn-cs"/>
                        </a:rPr>
                        <a:t>15/3/2017</a:t>
                      </a:r>
                      <a:endParaRPr lang="es-ES" sz="1600" kern="1200" dirty="0">
                        <a:solidFill>
                          <a:schemeClr val="dk1"/>
                        </a:solidFill>
                        <a:effectLst/>
                        <a:latin typeface="+mn-lt"/>
                        <a:ea typeface="+mn-ea"/>
                        <a:cs typeface="+mn-cs"/>
                      </a:endParaRPr>
                    </a:p>
                  </a:txBody>
                  <a:tcPr marL="68580" marR="68580" marT="0" marB="0"/>
                </a:tc>
                <a:tc>
                  <a:txBody>
                    <a:bodyPr/>
                    <a:lstStyle/>
                    <a:p>
                      <a:pPr algn="ctr"/>
                      <a:r>
                        <a:rPr lang="es-419" sz="1600" kern="1200" dirty="0" smtClean="0">
                          <a:solidFill>
                            <a:schemeClr val="dk1"/>
                          </a:solidFill>
                          <a:effectLst/>
                          <a:latin typeface="+mn-lt"/>
                          <a:ea typeface="+mn-ea"/>
                          <a:cs typeface="+mn-cs"/>
                        </a:rPr>
                        <a:t>21/4/2017</a:t>
                      </a:r>
                      <a:endParaRPr lang="es-ES"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19</a:t>
                      </a:r>
                      <a:endParaRPr lang="es-CO"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5 días</a:t>
                      </a:r>
                      <a:endParaRPr lang="es-CO" sz="1600" kern="1200" dirty="0">
                        <a:solidFill>
                          <a:schemeClr val="dk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dk1"/>
                          </a:solidFill>
                          <a:effectLst/>
                          <a:latin typeface="+mn-lt"/>
                          <a:ea typeface="+mn-ea"/>
                          <a:cs typeface="+mn-cs"/>
                        </a:rPr>
                        <a:t>Subdirección de Regulación</a:t>
                      </a:r>
                      <a:r>
                        <a:rPr lang="es-CO" sz="1600" kern="1200" baseline="0" dirty="0" smtClean="0">
                          <a:solidFill>
                            <a:schemeClr val="dk1"/>
                          </a:solidFill>
                          <a:effectLst/>
                          <a:latin typeface="+mn-lt"/>
                          <a:ea typeface="+mn-ea"/>
                          <a:cs typeface="+mn-cs"/>
                        </a:rPr>
                        <a:t> </a:t>
                      </a:r>
                      <a:endParaRPr lang="es-CO" sz="1600" kern="1200" dirty="0" smtClean="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78047222"/>
                  </a:ext>
                </a:extLst>
              </a:tr>
            </a:tbl>
          </a:graphicData>
        </a:graphic>
      </p:graphicFrame>
      <p:sp>
        <p:nvSpPr>
          <p:cNvPr id="3" name="Rectangle 1"/>
          <p:cNvSpPr>
            <a:spLocks noChangeArrowheads="1"/>
          </p:cNvSpPr>
          <p:nvPr/>
        </p:nvSpPr>
        <p:spPr bwMode="auto">
          <a:xfrm>
            <a:off x="1671638" y="16684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alt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3 CuadroTexto"/>
          <p:cNvSpPr txBox="1"/>
          <p:nvPr/>
        </p:nvSpPr>
        <p:spPr>
          <a:xfrm>
            <a:off x="251519" y="188640"/>
            <a:ext cx="8640961" cy="64633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cene3d>
            <a:camera prst="orthographicFront"/>
            <a:lightRig rig="threePt" dir="t"/>
          </a:scene3d>
          <a:sp3d>
            <a:bevelT w="114300" prst="artDeco"/>
            <a:bevelB w="114300" prst="artDeco"/>
          </a:sp3d>
        </p:spPr>
        <p:txBody>
          <a:bodyPr wrap="square" rtlCol="0">
            <a:spAutoFit/>
          </a:bodyPr>
          <a:lstStyle/>
          <a:p>
            <a:pPr algn="ctr"/>
            <a:r>
              <a:rPr lang="es-419" b="1" dirty="0" smtClean="0"/>
              <a:t>RESPUESTAS </a:t>
            </a:r>
            <a:r>
              <a:rPr lang="es-419" b="1" dirty="0"/>
              <a:t>EXTEMPORÁNEAS SEGÚN REPORTE EN EL SISTEMA ORFEO</a:t>
            </a:r>
            <a:endParaRPr lang="es-CO" b="1" dirty="0"/>
          </a:p>
          <a:p>
            <a:pPr algn="ctr"/>
            <a:r>
              <a:rPr lang="es-MX" b="1" dirty="0"/>
              <a:t>(ANEXO </a:t>
            </a:r>
            <a:r>
              <a:rPr lang="es-MX" b="1" dirty="0"/>
              <a:t>2</a:t>
            </a:r>
            <a:r>
              <a:rPr lang="es-MX" b="1" dirty="0" smtClean="0"/>
              <a:t>) </a:t>
            </a:r>
            <a:endParaRPr lang="es-MX" b="1" dirty="0"/>
          </a:p>
        </p:txBody>
      </p:sp>
    </p:spTree>
    <p:extLst>
      <p:ext uri="{BB962C8B-B14F-4D97-AF65-F5344CB8AC3E}">
        <p14:creationId xmlns:p14="http://schemas.microsoft.com/office/powerpoint/2010/main" val="24945397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3885981615"/>
              </p:ext>
            </p:extLst>
          </p:nvPr>
        </p:nvGraphicFramePr>
        <p:xfrm>
          <a:off x="251519" y="980729"/>
          <a:ext cx="8640961" cy="4804213"/>
        </p:xfrm>
        <a:graphic>
          <a:graphicData uri="http://schemas.openxmlformats.org/drawingml/2006/table">
            <a:tbl>
              <a:tblPr firstRow="1" firstCol="1" bandRow="1">
                <a:tableStyleId>{5C22544A-7EE6-4342-B048-85BDC9FD1C3A}</a:tableStyleId>
              </a:tblPr>
              <a:tblGrid>
                <a:gridCol w="1638805">
                  <a:extLst>
                    <a:ext uri="{9D8B030D-6E8A-4147-A177-3AD203B41FA5}">
                      <a16:colId xmlns:a16="http://schemas.microsoft.com/office/drawing/2014/main" val="20000"/>
                    </a:ext>
                  </a:extLst>
                </a:gridCol>
                <a:gridCol w="1302802">
                  <a:extLst>
                    <a:ext uri="{9D8B030D-6E8A-4147-A177-3AD203B41FA5}">
                      <a16:colId xmlns:a16="http://schemas.microsoft.com/office/drawing/2014/main" val="672880580"/>
                    </a:ext>
                  </a:extLst>
                </a:gridCol>
                <a:gridCol w="1552515">
                  <a:extLst>
                    <a:ext uri="{9D8B030D-6E8A-4147-A177-3AD203B41FA5}">
                      <a16:colId xmlns:a16="http://schemas.microsoft.com/office/drawing/2014/main" val="4096860614"/>
                    </a:ext>
                  </a:extLst>
                </a:gridCol>
                <a:gridCol w="1297164">
                  <a:extLst>
                    <a:ext uri="{9D8B030D-6E8A-4147-A177-3AD203B41FA5}">
                      <a16:colId xmlns:a16="http://schemas.microsoft.com/office/drawing/2014/main" val="4281939664"/>
                    </a:ext>
                  </a:extLst>
                </a:gridCol>
                <a:gridCol w="1195026">
                  <a:extLst>
                    <a:ext uri="{9D8B030D-6E8A-4147-A177-3AD203B41FA5}">
                      <a16:colId xmlns:a16="http://schemas.microsoft.com/office/drawing/2014/main" val="1561455867"/>
                    </a:ext>
                  </a:extLst>
                </a:gridCol>
                <a:gridCol w="1654649">
                  <a:extLst>
                    <a:ext uri="{9D8B030D-6E8A-4147-A177-3AD203B41FA5}">
                      <a16:colId xmlns:a16="http://schemas.microsoft.com/office/drawing/2014/main" val="1234034672"/>
                    </a:ext>
                  </a:extLst>
                </a:gridCol>
              </a:tblGrid>
              <a:tr h="1675158">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N°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DEL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RADICADO</a:t>
                      </a:r>
                      <a:endParaRPr lang="es-CO" sz="1600"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FECHA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DE RADICACIÓN </a:t>
                      </a:r>
                      <a:endParaRPr lang="es-CO" sz="1600"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FECHA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DE RESPUESTA</a:t>
                      </a:r>
                      <a:endParaRPr lang="es-CO" sz="1600"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DÍAS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EXTEMPORÁNEOS</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ART. 14</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Ley 1755 de 2015</a:t>
                      </a:r>
                      <a:endParaRPr lang="es-CO" sz="1600" kern="1200" dirty="0">
                        <a:solidFill>
                          <a:schemeClr val="bg1"/>
                        </a:solidFill>
                        <a:effectLst/>
                        <a:latin typeface="+mn-lt"/>
                        <a:ea typeface="+mn-ea"/>
                        <a:cs typeface="+mn-cs"/>
                      </a:endParaRPr>
                    </a:p>
                  </a:txBody>
                  <a:tcPr marL="68580" marR="68580" marT="0" marB="0"/>
                </a:tc>
                <a:tc>
                  <a:txBody>
                    <a:bodyPr/>
                    <a:lstStyle/>
                    <a:p>
                      <a:pPr algn="ctr"/>
                      <a:endParaRPr lang="es-419" dirty="0" smtClean="0"/>
                    </a:p>
                    <a:p>
                      <a:pPr algn="ctr"/>
                      <a:endParaRPr lang="es-419" dirty="0" smtClean="0"/>
                    </a:p>
                    <a:p>
                      <a:pPr algn="ctr"/>
                      <a:r>
                        <a:rPr lang="es-419" sz="1600" b="1" kern="1200" dirty="0" smtClean="0">
                          <a:solidFill>
                            <a:schemeClr val="bg1"/>
                          </a:solidFill>
                          <a:effectLst/>
                          <a:latin typeface="+mn-lt"/>
                          <a:ea typeface="+mn-ea"/>
                          <a:cs typeface="+mn-cs"/>
                        </a:rPr>
                        <a:t>TÉRMINO LEGAL </a:t>
                      </a:r>
                      <a:endParaRPr lang="es-ES" sz="1600" b="1"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DEPENDENCIA</a:t>
                      </a:r>
                      <a:endParaRPr lang="es-CO" sz="1600" kern="1200" dirty="0">
                        <a:solidFill>
                          <a:schemeClr val="bg1"/>
                        </a:solidFill>
                        <a:effectLst/>
                        <a:latin typeface="+mn-lt"/>
                        <a:ea typeface="+mn-ea"/>
                        <a:cs typeface="+mn-cs"/>
                      </a:endParaRPr>
                    </a:p>
                  </a:txBody>
                  <a:tcPr marL="68580" marR="68580" marT="0" marB="0"/>
                </a:tc>
                <a:extLst>
                  <a:ext uri="{0D108BD9-81ED-4DB2-BD59-A6C34878D82A}">
                    <a16:rowId xmlns:a16="http://schemas.microsoft.com/office/drawing/2014/main" val="10000"/>
                  </a:ext>
                </a:extLst>
              </a:tr>
              <a:tr h="388845">
                <a:tc>
                  <a:txBody>
                    <a:bodyPr/>
                    <a:lstStyle/>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20173210036072</a:t>
                      </a:r>
                      <a:endParaRPr lang="es-CO" sz="1400" b="1" kern="1200" dirty="0">
                        <a:solidFill>
                          <a:schemeClr val="lt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7/4/2017</a:t>
                      </a:r>
                      <a:endParaRPr lang="es-ES"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5/5/2017</a:t>
                      </a:r>
                      <a:endParaRPr lang="es-ES"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2</a:t>
                      </a:r>
                      <a:endParaRPr lang="es-ES"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15 días</a:t>
                      </a:r>
                    </a:p>
                  </a:txBody>
                  <a:tcPr marL="68580" marR="68580" marT="0" marB="0"/>
                </a:tc>
                <a:tc rowSpan="8">
                  <a:txBody>
                    <a:bodyPr/>
                    <a:lstStyle/>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Subdirección Administrativa y Financiera</a:t>
                      </a: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r h="286776">
                <a:tc>
                  <a:txBody>
                    <a:bodyPr/>
                    <a:lstStyle/>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20173210036502</a:t>
                      </a:r>
                      <a:endParaRPr lang="es-CO" sz="1400" b="1" kern="1200" dirty="0">
                        <a:solidFill>
                          <a:schemeClr val="lt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10/4/2017</a:t>
                      </a:r>
                    </a:p>
                  </a:txBody>
                  <a:tcPr marL="68580" marR="68580" marT="0" marB="0"/>
                </a:tc>
                <a:tc>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5/5/2017</a:t>
                      </a:r>
                      <a:endParaRPr lang="es-CO" sz="1600" kern="1200" dirty="0">
                        <a:solidFill>
                          <a:schemeClr val="dk1"/>
                        </a:solidFill>
                        <a:effectLst/>
                        <a:latin typeface="+mn-lt"/>
                        <a:ea typeface="+mn-ea"/>
                        <a:cs typeface="+mn-cs"/>
                      </a:endParaRPr>
                    </a:p>
                  </a:txBody>
                  <a:tcPr marL="68580" marR="68580" marT="0" marB="0"/>
                </a:tc>
                <a:tc rowSpan="2">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6</a:t>
                      </a:r>
                      <a:endParaRPr lang="es-CO"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10 días</a:t>
                      </a:r>
                      <a:endParaRPr lang="es-CO" sz="1600" kern="1200" dirty="0">
                        <a:solidFill>
                          <a:schemeClr val="dk1"/>
                        </a:solidFill>
                        <a:effectLst/>
                        <a:latin typeface="+mn-lt"/>
                        <a:ea typeface="+mn-ea"/>
                        <a:cs typeface="+mn-cs"/>
                      </a:endParaRPr>
                    </a:p>
                  </a:txBody>
                  <a:tcPr marL="68580" marR="68580" marT="0" marB="0"/>
                </a:tc>
                <a:tc vMerge="1">
                  <a:txBody>
                    <a:bodyPr/>
                    <a:lstStyle/>
                    <a:p>
                      <a:pPr algn="ctr">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2875007642"/>
                  </a:ext>
                </a:extLst>
              </a:tr>
              <a:tr h="385524">
                <a:tc>
                  <a:txBody>
                    <a:bodyPr/>
                    <a:lstStyle/>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20173210033942</a:t>
                      </a:r>
                      <a:endParaRPr lang="es-ES" sz="1400" b="1" kern="1200" dirty="0">
                        <a:solidFill>
                          <a:schemeClr val="lt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3/4/2017</a:t>
                      </a:r>
                      <a:endParaRPr lang="es-ES"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5/5/2017</a:t>
                      </a:r>
                      <a:endParaRPr lang="es-ES" sz="1600" kern="1200" dirty="0">
                        <a:solidFill>
                          <a:schemeClr val="dk1"/>
                        </a:solidFill>
                        <a:effectLst/>
                        <a:latin typeface="+mn-lt"/>
                        <a:ea typeface="+mn-ea"/>
                        <a:cs typeface="+mn-cs"/>
                      </a:endParaRPr>
                    </a:p>
                  </a:txBody>
                  <a:tcPr marL="68580" marR="68580" marT="0" marB="0"/>
                </a:tc>
                <a:tc vMerge="1">
                  <a:txBody>
                    <a:bodyPr/>
                    <a:lstStyle/>
                    <a:p>
                      <a:pPr marL="0" algn="ctr" defTabSz="914400" rtl="0" eaLnBrk="1" latinLnBrk="0" hangingPunct="1">
                        <a:lnSpc>
                          <a:spcPct val="115000"/>
                        </a:lnSpc>
                        <a:spcAft>
                          <a:spcPts val="0"/>
                        </a:spcAft>
                      </a:pPr>
                      <a:endParaRPr lang="es-ES" sz="1600" kern="1200" dirty="0">
                        <a:solidFill>
                          <a:schemeClr val="dk1"/>
                        </a:solidFill>
                        <a:effectLst/>
                        <a:latin typeface="+mn-lt"/>
                        <a:ea typeface="+mn-ea"/>
                        <a:cs typeface="+mn-cs"/>
                      </a:endParaRPr>
                    </a:p>
                  </a:txBody>
                  <a:tcPr marL="68580" marR="68580" marT="0" marB="0"/>
                </a:tc>
                <a:tc rowSpan="2">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dk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dk1"/>
                          </a:solidFill>
                          <a:effectLst/>
                          <a:latin typeface="+mn-lt"/>
                          <a:ea typeface="+mn-ea"/>
                          <a:cs typeface="+mn-cs"/>
                        </a:rPr>
                        <a:t>15 días</a:t>
                      </a:r>
                    </a:p>
                  </a:txBody>
                  <a:tcPr marL="68580" marR="68580" marT="0" marB="0"/>
                </a:tc>
                <a:tc vMerge="1">
                  <a:txBody>
                    <a:bodyPr/>
                    <a:lstStyle/>
                    <a:p>
                      <a:pPr algn="ctr">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600925426"/>
                  </a:ext>
                </a:extLst>
              </a:tr>
              <a:tr h="301898">
                <a:tc>
                  <a:txBody>
                    <a:bodyPr/>
                    <a:lstStyle/>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20173210004142</a:t>
                      </a:r>
                      <a:endParaRPr lang="es-CO" sz="1400" b="1" kern="1200" dirty="0">
                        <a:solidFill>
                          <a:schemeClr val="lt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17/1/2017</a:t>
                      </a: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18/5/2017</a:t>
                      </a:r>
                      <a:endParaRPr lang="es-CO"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68</a:t>
                      </a:r>
                      <a:endParaRPr lang="es-CO" sz="1600" kern="1200" dirty="0">
                        <a:solidFill>
                          <a:schemeClr val="dk1"/>
                        </a:solidFill>
                        <a:effectLst/>
                        <a:latin typeface="+mn-lt"/>
                        <a:ea typeface="+mn-ea"/>
                        <a:cs typeface="+mn-cs"/>
                      </a:endParaRPr>
                    </a:p>
                  </a:txBody>
                  <a:tcPr marL="68580" marR="68580" marT="0" marB="0"/>
                </a:tc>
                <a:tc vMerge="1">
                  <a:txBody>
                    <a:bodyPr/>
                    <a:lstStyle/>
                    <a:p>
                      <a:pPr algn="ctr">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tc vMerge="1">
                  <a:txBody>
                    <a:bodyPr/>
                    <a:lstStyle/>
                    <a:p>
                      <a:pPr marL="0" algn="ctr" defTabSz="914400" rtl="0" eaLnBrk="1" latinLnBrk="0" hangingPunct="1">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529563355"/>
                  </a:ext>
                </a:extLst>
              </a:tr>
              <a:tr h="316203">
                <a:tc>
                  <a:txBody>
                    <a:bodyPr/>
                    <a:lstStyle/>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20173210042032</a:t>
                      </a:r>
                      <a:endParaRPr lang="es-CO" sz="1400" b="1" kern="1200" dirty="0">
                        <a:solidFill>
                          <a:schemeClr val="lt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28/4/2017</a:t>
                      </a: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18/5/2017</a:t>
                      </a:r>
                      <a:endParaRPr lang="es-CO"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3</a:t>
                      </a:r>
                      <a:endParaRPr lang="es-CO"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10</a:t>
                      </a:r>
                      <a:r>
                        <a:rPr lang="es-CO" sz="1600" kern="1200" baseline="0" dirty="0" smtClean="0">
                          <a:solidFill>
                            <a:schemeClr val="dk1"/>
                          </a:solidFill>
                          <a:effectLst/>
                          <a:latin typeface="+mn-lt"/>
                          <a:ea typeface="+mn-ea"/>
                          <a:cs typeface="+mn-cs"/>
                        </a:rPr>
                        <a:t> días</a:t>
                      </a:r>
                      <a:endParaRPr lang="es-CO" sz="1600" kern="1200" dirty="0">
                        <a:solidFill>
                          <a:schemeClr val="dk1"/>
                        </a:solidFill>
                        <a:effectLst/>
                        <a:latin typeface="+mn-lt"/>
                        <a:ea typeface="+mn-ea"/>
                        <a:cs typeface="+mn-cs"/>
                      </a:endParaRPr>
                    </a:p>
                  </a:txBody>
                  <a:tcPr marL="68580" marR="68580" marT="0" marB="0"/>
                </a:tc>
                <a:tc vMerge="1">
                  <a:txBody>
                    <a:bodyPr/>
                    <a:lstStyle/>
                    <a:p>
                      <a:pPr marL="0" algn="ctr" defTabSz="914400" rtl="0" eaLnBrk="1" latinLnBrk="0" hangingPunct="1">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256212925"/>
                  </a:ext>
                </a:extLst>
              </a:tr>
              <a:tr h="279602">
                <a:tc>
                  <a:txBody>
                    <a:bodyPr/>
                    <a:lstStyle/>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20163210095522</a:t>
                      </a:r>
                      <a:endParaRPr lang="es-CO" sz="1400" b="1" kern="1200" dirty="0">
                        <a:solidFill>
                          <a:schemeClr val="lt1"/>
                        </a:solidFill>
                        <a:effectLst/>
                        <a:latin typeface="+mn-lt"/>
                        <a:ea typeface="+mn-ea"/>
                        <a:cs typeface="+mn-cs"/>
                      </a:endParaRPr>
                    </a:p>
                  </a:txBody>
                  <a:tcPr marL="68580" marR="68580" marT="0" marB="0"/>
                </a:tc>
                <a:tc>
                  <a:txBody>
                    <a:bodyPr/>
                    <a:lstStyle/>
                    <a:p>
                      <a:pPr algn="ctr"/>
                      <a:r>
                        <a:rPr lang="es-419" sz="1600" kern="1200" dirty="0" smtClean="0">
                          <a:solidFill>
                            <a:schemeClr val="dk1"/>
                          </a:solidFill>
                          <a:effectLst/>
                          <a:latin typeface="+mn-lt"/>
                          <a:ea typeface="+mn-ea"/>
                          <a:cs typeface="+mn-cs"/>
                        </a:rPr>
                        <a:t>23/1/2017</a:t>
                      </a:r>
                      <a:endParaRPr lang="es-ES" sz="1600" kern="1200" dirty="0">
                        <a:solidFill>
                          <a:schemeClr val="dk1"/>
                        </a:solidFill>
                        <a:effectLst/>
                        <a:latin typeface="+mn-lt"/>
                        <a:ea typeface="+mn-ea"/>
                        <a:cs typeface="+mn-cs"/>
                      </a:endParaRPr>
                    </a:p>
                  </a:txBody>
                  <a:tcPr marL="68580" marR="68580" marT="0" marB="0"/>
                </a:tc>
                <a:tc>
                  <a:txBody>
                    <a:bodyPr/>
                    <a:lstStyle/>
                    <a:p>
                      <a:pPr algn="ctr"/>
                      <a:r>
                        <a:rPr lang="es-419" sz="1600" kern="1200" dirty="0" smtClean="0">
                          <a:solidFill>
                            <a:schemeClr val="dk1"/>
                          </a:solidFill>
                          <a:effectLst/>
                          <a:latin typeface="+mn-lt"/>
                          <a:ea typeface="+mn-ea"/>
                          <a:cs typeface="+mn-cs"/>
                        </a:rPr>
                        <a:t>19/5/2017</a:t>
                      </a:r>
                      <a:endParaRPr lang="es-ES"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65</a:t>
                      </a:r>
                      <a:endParaRPr lang="es-CO" sz="1600" kern="1200" dirty="0">
                        <a:solidFill>
                          <a:schemeClr val="dk1"/>
                        </a:solidFill>
                        <a:effectLst/>
                        <a:latin typeface="+mn-lt"/>
                        <a:ea typeface="+mn-ea"/>
                        <a:cs typeface="+mn-cs"/>
                      </a:endParaRPr>
                    </a:p>
                  </a:txBody>
                  <a:tcPr marL="68580" marR="68580" marT="0" marB="0"/>
                </a:tc>
                <a:tc rowSpan="3">
                  <a:txBody>
                    <a:bodyPr/>
                    <a:lstStyle/>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r>
                        <a:rPr lang="es-CO" sz="1600" kern="1200" dirty="0" smtClean="0">
                          <a:solidFill>
                            <a:schemeClr val="dk1"/>
                          </a:solidFill>
                          <a:effectLst/>
                          <a:latin typeface="+mn-lt"/>
                          <a:ea typeface="+mn-ea"/>
                          <a:cs typeface="+mn-cs"/>
                        </a:rPr>
                        <a:t>15 días</a:t>
                      </a:r>
                      <a:endParaRPr lang="es-CO" sz="1600" kern="1200" dirty="0">
                        <a:solidFill>
                          <a:schemeClr val="dk1"/>
                        </a:solidFill>
                        <a:effectLst/>
                        <a:latin typeface="+mn-lt"/>
                        <a:ea typeface="+mn-ea"/>
                        <a:cs typeface="+mn-cs"/>
                      </a:endParaRPr>
                    </a:p>
                  </a:txBody>
                  <a:tcPr marL="68580" marR="68580" marT="0" marB="0"/>
                </a:tc>
                <a:tc vMerge="1">
                  <a:txBody>
                    <a:bodyPr/>
                    <a:lstStyle/>
                    <a:p>
                      <a:pPr marL="0" algn="ctr" defTabSz="914400" rtl="0" eaLnBrk="1" latinLnBrk="0" hangingPunct="1">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2970172953"/>
                  </a:ext>
                </a:extLst>
              </a:tr>
              <a:tr h="316289">
                <a:tc>
                  <a:txBody>
                    <a:bodyPr/>
                    <a:lstStyle/>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20173210039832</a:t>
                      </a:r>
                      <a:endParaRPr lang="es-ES" sz="1400" b="1" kern="1200" dirty="0">
                        <a:solidFill>
                          <a:schemeClr val="lt1"/>
                        </a:solidFill>
                        <a:effectLst/>
                        <a:latin typeface="+mn-lt"/>
                        <a:ea typeface="+mn-ea"/>
                        <a:cs typeface="+mn-cs"/>
                      </a:endParaRPr>
                    </a:p>
                  </a:txBody>
                  <a:tcPr marL="68580" marR="68580" marT="0" marB="0"/>
                </a:tc>
                <a:tc>
                  <a:txBody>
                    <a:bodyPr/>
                    <a:lstStyle/>
                    <a:p>
                      <a:pPr algn="ctr"/>
                      <a:r>
                        <a:rPr lang="es-419" sz="1600" kern="1200" dirty="0" smtClean="0">
                          <a:solidFill>
                            <a:schemeClr val="dk1"/>
                          </a:solidFill>
                          <a:effectLst/>
                          <a:latin typeface="+mn-lt"/>
                          <a:ea typeface="+mn-ea"/>
                          <a:cs typeface="+mn-cs"/>
                        </a:rPr>
                        <a:t>21/4/2017</a:t>
                      </a:r>
                      <a:endParaRPr lang="es-ES"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19/5/2017</a:t>
                      </a:r>
                      <a:endParaRPr lang="es-ES" sz="1600" kern="1200" dirty="0">
                        <a:solidFill>
                          <a:schemeClr val="dk1"/>
                        </a:solidFill>
                        <a:effectLst/>
                        <a:latin typeface="+mn-lt"/>
                        <a:ea typeface="+mn-ea"/>
                        <a:cs typeface="+mn-cs"/>
                      </a:endParaRPr>
                    </a:p>
                  </a:txBody>
                  <a:tcPr marL="68580" marR="68580" marT="0" marB="0"/>
                </a:tc>
                <a:tc rowSpan="2">
                  <a:txBody>
                    <a:bodyPr/>
                    <a:lstStyle/>
                    <a:p>
                      <a:pPr marL="0" algn="ctr" defTabSz="914400" rtl="0" eaLnBrk="1" latinLnBrk="0" hangingPunct="1">
                        <a:lnSpc>
                          <a:spcPct val="115000"/>
                        </a:lnSpc>
                        <a:spcAft>
                          <a:spcPts val="0"/>
                        </a:spcAft>
                      </a:pPr>
                      <a:endParaRPr lang="es-419"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4</a:t>
                      </a:r>
                      <a:endParaRPr lang="es-ES" sz="1600" kern="1200" dirty="0">
                        <a:solidFill>
                          <a:schemeClr val="dk1"/>
                        </a:solidFill>
                        <a:effectLst/>
                        <a:latin typeface="+mn-lt"/>
                        <a:ea typeface="+mn-ea"/>
                        <a:cs typeface="+mn-cs"/>
                      </a:endParaRPr>
                    </a:p>
                  </a:txBody>
                  <a:tcPr marL="68580" marR="68580" marT="0" marB="0"/>
                </a:tc>
                <a:tc vMerge="1">
                  <a:txBody>
                    <a:bodyPr/>
                    <a:lstStyle/>
                    <a:p>
                      <a:pPr algn="ctr"/>
                      <a:endParaRPr lang="es-ES" sz="1600" kern="1200" dirty="0">
                        <a:solidFill>
                          <a:schemeClr val="dk1"/>
                        </a:solidFill>
                        <a:effectLst/>
                        <a:latin typeface="+mn-lt"/>
                        <a:ea typeface="+mn-ea"/>
                        <a:cs typeface="+mn-cs"/>
                      </a:endParaRPr>
                    </a:p>
                  </a:txBody>
                  <a:tcPr marL="68580" marR="68580" marT="0" marB="0"/>
                </a:tc>
                <a:tc vMerge="1">
                  <a:txBody>
                    <a:bodyPr/>
                    <a:lstStyle/>
                    <a:p>
                      <a:pPr algn="ctr"/>
                      <a:endParaRPr lang="es-ES"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923631190"/>
                  </a:ext>
                </a:extLst>
              </a:tr>
              <a:tr h="284934">
                <a:tc>
                  <a:txBody>
                    <a:bodyPr/>
                    <a:lstStyle/>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20173210039892</a:t>
                      </a:r>
                      <a:endParaRPr lang="es-CO" sz="1400" b="1" kern="1200" dirty="0">
                        <a:solidFill>
                          <a:schemeClr val="lt1"/>
                        </a:solidFill>
                        <a:effectLst/>
                        <a:latin typeface="+mn-lt"/>
                        <a:ea typeface="+mn-ea"/>
                        <a:cs typeface="+mn-cs"/>
                      </a:endParaRPr>
                    </a:p>
                  </a:txBody>
                  <a:tcPr marL="68580" marR="68580" marT="0" marB="0"/>
                </a:tc>
                <a:tc>
                  <a:txBody>
                    <a:bodyPr/>
                    <a:lstStyle/>
                    <a:p>
                      <a:pPr algn="ctr"/>
                      <a:r>
                        <a:rPr lang="es-419" sz="1600" kern="1200" dirty="0" smtClean="0">
                          <a:solidFill>
                            <a:schemeClr val="dk1"/>
                          </a:solidFill>
                          <a:effectLst/>
                          <a:latin typeface="+mn-lt"/>
                          <a:ea typeface="+mn-ea"/>
                          <a:cs typeface="+mn-cs"/>
                        </a:rPr>
                        <a:t>21/4/2017</a:t>
                      </a:r>
                      <a:endParaRPr lang="es-ES" sz="1600" kern="1200" dirty="0">
                        <a:solidFill>
                          <a:schemeClr val="dk1"/>
                        </a:solidFill>
                        <a:effectLst/>
                        <a:latin typeface="+mn-lt"/>
                        <a:ea typeface="+mn-ea"/>
                        <a:cs typeface="+mn-cs"/>
                      </a:endParaRPr>
                    </a:p>
                  </a:txBody>
                  <a:tcPr marL="68580" marR="68580" marT="0" marB="0"/>
                </a:tc>
                <a:tc>
                  <a:txBody>
                    <a:bodyPr/>
                    <a:lstStyle/>
                    <a:p>
                      <a:pPr algn="ctr"/>
                      <a:r>
                        <a:rPr lang="es-419" sz="1600" kern="1200" dirty="0" smtClean="0">
                          <a:solidFill>
                            <a:schemeClr val="dk1"/>
                          </a:solidFill>
                          <a:effectLst/>
                          <a:latin typeface="+mn-lt"/>
                          <a:ea typeface="+mn-ea"/>
                          <a:cs typeface="+mn-cs"/>
                        </a:rPr>
                        <a:t>19/5/2017</a:t>
                      </a:r>
                      <a:endParaRPr lang="es-ES" sz="1600" kern="1200" dirty="0">
                        <a:solidFill>
                          <a:schemeClr val="dk1"/>
                        </a:solidFill>
                        <a:effectLst/>
                        <a:latin typeface="+mn-lt"/>
                        <a:ea typeface="+mn-ea"/>
                        <a:cs typeface="+mn-cs"/>
                      </a:endParaRPr>
                    </a:p>
                  </a:txBody>
                  <a:tcPr marL="68580" marR="68580" marT="0" marB="0"/>
                </a:tc>
                <a:tc vMerge="1">
                  <a:txBody>
                    <a:bodyPr/>
                    <a:lstStyle/>
                    <a:p>
                      <a:pPr algn="ctr">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tc vMerge="1">
                  <a:txBody>
                    <a:bodyPr/>
                    <a:lstStyle/>
                    <a:p>
                      <a:pPr algn="ctr">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tc vMerge="1">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78047222"/>
                  </a:ext>
                </a:extLst>
              </a:tr>
              <a:tr h="541948">
                <a:tc>
                  <a:txBody>
                    <a:bodyPr/>
                    <a:lstStyle/>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20173210031822</a:t>
                      </a:r>
                      <a:endParaRPr lang="es-CO" sz="1400" b="1" kern="1200" dirty="0">
                        <a:solidFill>
                          <a:schemeClr val="lt1"/>
                        </a:solidFill>
                        <a:effectLst/>
                        <a:latin typeface="+mn-lt"/>
                        <a:ea typeface="+mn-ea"/>
                        <a:cs typeface="+mn-cs"/>
                      </a:endParaRPr>
                    </a:p>
                  </a:txBody>
                  <a:tcPr marL="68580" marR="68580" marT="0" marB="0"/>
                </a:tc>
                <a:tc>
                  <a:txBody>
                    <a:bodyPr/>
                    <a:lstStyle/>
                    <a:p>
                      <a:pPr algn="ctr"/>
                      <a:r>
                        <a:rPr lang="es-419" sz="1600" kern="1200" dirty="0" smtClean="0">
                          <a:solidFill>
                            <a:schemeClr val="dk1"/>
                          </a:solidFill>
                          <a:effectLst/>
                          <a:latin typeface="+mn-lt"/>
                          <a:ea typeface="+mn-ea"/>
                          <a:cs typeface="+mn-cs"/>
                        </a:rPr>
                        <a:t>27/3/2017</a:t>
                      </a:r>
                      <a:endParaRPr lang="es-ES" sz="1600" kern="1200" dirty="0">
                        <a:solidFill>
                          <a:schemeClr val="dk1"/>
                        </a:solidFill>
                        <a:effectLst/>
                        <a:latin typeface="+mn-lt"/>
                        <a:ea typeface="+mn-ea"/>
                        <a:cs typeface="+mn-cs"/>
                      </a:endParaRPr>
                    </a:p>
                  </a:txBody>
                  <a:tcPr marL="68580" marR="68580" marT="0" marB="0"/>
                </a:tc>
                <a:tc>
                  <a:txBody>
                    <a:bodyPr/>
                    <a:lstStyle/>
                    <a:p>
                      <a:pPr algn="ctr"/>
                      <a:r>
                        <a:rPr lang="es-419" sz="1600" kern="1200" dirty="0" smtClean="0">
                          <a:solidFill>
                            <a:schemeClr val="dk1"/>
                          </a:solidFill>
                          <a:effectLst/>
                          <a:latin typeface="+mn-lt"/>
                          <a:ea typeface="+mn-ea"/>
                          <a:cs typeface="+mn-cs"/>
                        </a:rPr>
                        <a:t>18/5/2017</a:t>
                      </a:r>
                      <a:endParaRPr lang="es-ES"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5</a:t>
                      </a:r>
                      <a:endParaRPr lang="es-CO"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30 días</a:t>
                      </a:r>
                      <a:endParaRPr lang="es-CO"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Oficina Asesora Jurídica</a:t>
                      </a: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489983354"/>
                  </a:ext>
                </a:extLst>
              </a:tr>
            </a:tbl>
          </a:graphicData>
        </a:graphic>
      </p:graphicFrame>
      <p:sp>
        <p:nvSpPr>
          <p:cNvPr id="3" name="Rectangle 1"/>
          <p:cNvSpPr>
            <a:spLocks noChangeArrowheads="1"/>
          </p:cNvSpPr>
          <p:nvPr/>
        </p:nvSpPr>
        <p:spPr bwMode="auto">
          <a:xfrm>
            <a:off x="1671638" y="16684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alt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3 CuadroTexto"/>
          <p:cNvSpPr txBox="1"/>
          <p:nvPr/>
        </p:nvSpPr>
        <p:spPr>
          <a:xfrm>
            <a:off x="251519" y="188640"/>
            <a:ext cx="8640961" cy="64633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cene3d>
            <a:camera prst="orthographicFront"/>
            <a:lightRig rig="threePt" dir="t"/>
          </a:scene3d>
          <a:sp3d>
            <a:bevelT w="114300" prst="artDeco"/>
            <a:bevelB w="114300" prst="artDeco"/>
          </a:sp3d>
        </p:spPr>
        <p:txBody>
          <a:bodyPr wrap="square" rtlCol="0">
            <a:spAutoFit/>
          </a:bodyPr>
          <a:lstStyle/>
          <a:p>
            <a:pPr algn="ctr"/>
            <a:r>
              <a:rPr lang="es-419" b="1" dirty="0" smtClean="0"/>
              <a:t>RESPUESTAS </a:t>
            </a:r>
            <a:r>
              <a:rPr lang="es-419" b="1" dirty="0"/>
              <a:t>EXTEMPORÁNEAS SEGÚN REPORTE EN EL SISTEMA ORFEO</a:t>
            </a:r>
            <a:endParaRPr lang="es-CO" b="1" dirty="0"/>
          </a:p>
          <a:p>
            <a:pPr algn="ctr"/>
            <a:r>
              <a:rPr lang="es-MX" b="1" dirty="0"/>
              <a:t>(ANEXO </a:t>
            </a:r>
            <a:r>
              <a:rPr lang="es-MX" b="1" dirty="0"/>
              <a:t>2</a:t>
            </a:r>
            <a:r>
              <a:rPr lang="es-MX" b="1" dirty="0" smtClean="0"/>
              <a:t>) </a:t>
            </a:r>
            <a:endParaRPr lang="es-MX" b="1" dirty="0"/>
          </a:p>
        </p:txBody>
      </p:sp>
    </p:spTree>
    <p:extLst>
      <p:ext uri="{BB962C8B-B14F-4D97-AF65-F5344CB8AC3E}">
        <p14:creationId xmlns:p14="http://schemas.microsoft.com/office/powerpoint/2010/main" val="8508387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4116608684"/>
              </p:ext>
            </p:extLst>
          </p:nvPr>
        </p:nvGraphicFramePr>
        <p:xfrm>
          <a:off x="251519" y="980729"/>
          <a:ext cx="8640961" cy="4486656"/>
        </p:xfrm>
        <a:graphic>
          <a:graphicData uri="http://schemas.openxmlformats.org/drawingml/2006/table">
            <a:tbl>
              <a:tblPr firstRow="1" firstCol="1" bandRow="1">
                <a:tableStyleId>{5C22544A-7EE6-4342-B048-85BDC9FD1C3A}</a:tableStyleId>
              </a:tblPr>
              <a:tblGrid>
                <a:gridCol w="1638805">
                  <a:extLst>
                    <a:ext uri="{9D8B030D-6E8A-4147-A177-3AD203B41FA5}">
                      <a16:colId xmlns:a16="http://schemas.microsoft.com/office/drawing/2014/main" val="20000"/>
                    </a:ext>
                  </a:extLst>
                </a:gridCol>
                <a:gridCol w="1302802">
                  <a:extLst>
                    <a:ext uri="{9D8B030D-6E8A-4147-A177-3AD203B41FA5}">
                      <a16:colId xmlns:a16="http://schemas.microsoft.com/office/drawing/2014/main" val="672880580"/>
                    </a:ext>
                  </a:extLst>
                </a:gridCol>
                <a:gridCol w="1552515">
                  <a:extLst>
                    <a:ext uri="{9D8B030D-6E8A-4147-A177-3AD203B41FA5}">
                      <a16:colId xmlns:a16="http://schemas.microsoft.com/office/drawing/2014/main" val="4096860614"/>
                    </a:ext>
                  </a:extLst>
                </a:gridCol>
                <a:gridCol w="1297164">
                  <a:extLst>
                    <a:ext uri="{9D8B030D-6E8A-4147-A177-3AD203B41FA5}">
                      <a16:colId xmlns:a16="http://schemas.microsoft.com/office/drawing/2014/main" val="4281939664"/>
                    </a:ext>
                  </a:extLst>
                </a:gridCol>
                <a:gridCol w="1195026">
                  <a:extLst>
                    <a:ext uri="{9D8B030D-6E8A-4147-A177-3AD203B41FA5}">
                      <a16:colId xmlns:a16="http://schemas.microsoft.com/office/drawing/2014/main" val="1561455867"/>
                    </a:ext>
                  </a:extLst>
                </a:gridCol>
                <a:gridCol w="1654649">
                  <a:extLst>
                    <a:ext uri="{9D8B030D-6E8A-4147-A177-3AD203B41FA5}">
                      <a16:colId xmlns:a16="http://schemas.microsoft.com/office/drawing/2014/main" val="1234034672"/>
                    </a:ext>
                  </a:extLst>
                </a:gridCol>
              </a:tblGrid>
              <a:tr h="1630700">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N°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DEL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RADICADO</a:t>
                      </a:r>
                      <a:endParaRPr lang="es-CO" sz="1600"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FECHA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DE RADICACIÓN </a:t>
                      </a:r>
                      <a:endParaRPr lang="es-CO" sz="1600"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FECHA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DE RESPUESTA</a:t>
                      </a:r>
                      <a:endParaRPr lang="es-CO" sz="1600"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DÍAS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EXTEMPORÁNEOS</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ART. 14</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Ley 1755 de 2015</a:t>
                      </a:r>
                      <a:endParaRPr lang="es-CO" sz="1600" kern="1200" dirty="0">
                        <a:solidFill>
                          <a:schemeClr val="bg1"/>
                        </a:solidFill>
                        <a:effectLst/>
                        <a:latin typeface="+mn-lt"/>
                        <a:ea typeface="+mn-ea"/>
                        <a:cs typeface="+mn-cs"/>
                      </a:endParaRPr>
                    </a:p>
                  </a:txBody>
                  <a:tcPr marL="68580" marR="68580" marT="0" marB="0"/>
                </a:tc>
                <a:tc>
                  <a:txBody>
                    <a:bodyPr/>
                    <a:lstStyle/>
                    <a:p>
                      <a:pPr algn="ctr"/>
                      <a:endParaRPr lang="es-419" dirty="0" smtClean="0"/>
                    </a:p>
                    <a:p>
                      <a:pPr algn="ctr"/>
                      <a:endParaRPr lang="es-419" dirty="0" smtClean="0"/>
                    </a:p>
                    <a:p>
                      <a:pPr algn="ctr"/>
                      <a:r>
                        <a:rPr lang="es-419" sz="1600" b="1" kern="1200" dirty="0" smtClean="0">
                          <a:solidFill>
                            <a:schemeClr val="bg1"/>
                          </a:solidFill>
                          <a:effectLst/>
                          <a:latin typeface="+mn-lt"/>
                          <a:ea typeface="+mn-ea"/>
                          <a:cs typeface="+mn-cs"/>
                        </a:rPr>
                        <a:t>TÉRMINO LEGAL </a:t>
                      </a:r>
                      <a:endParaRPr lang="es-ES" sz="1600" b="1"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DEPENDENCIA</a:t>
                      </a:r>
                      <a:endParaRPr lang="es-CO" sz="1600" kern="1200" dirty="0">
                        <a:solidFill>
                          <a:schemeClr val="bg1"/>
                        </a:solidFill>
                        <a:effectLst/>
                        <a:latin typeface="+mn-lt"/>
                        <a:ea typeface="+mn-ea"/>
                        <a:cs typeface="+mn-cs"/>
                      </a:endParaRPr>
                    </a:p>
                  </a:txBody>
                  <a:tcPr marL="68580" marR="68580" marT="0" marB="0"/>
                </a:tc>
                <a:extLst>
                  <a:ext uri="{0D108BD9-81ED-4DB2-BD59-A6C34878D82A}">
                    <a16:rowId xmlns:a16="http://schemas.microsoft.com/office/drawing/2014/main" val="10000"/>
                  </a:ext>
                </a:extLst>
              </a:tr>
              <a:tr h="532793">
                <a:tc>
                  <a:txBody>
                    <a:bodyPr/>
                    <a:lstStyle/>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20173210033192</a:t>
                      </a:r>
                      <a:endParaRPr lang="es-CO" sz="1400" b="1" kern="1200" dirty="0">
                        <a:solidFill>
                          <a:schemeClr val="lt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30/3/2017</a:t>
                      </a:r>
                      <a:endParaRPr lang="es-ES"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22/5/2017</a:t>
                      </a:r>
                      <a:endParaRPr lang="es-ES"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4</a:t>
                      </a:r>
                      <a:endParaRPr lang="es-ES"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30</a:t>
                      </a:r>
                      <a:r>
                        <a:rPr lang="es-419" sz="1600" kern="1200" baseline="0" dirty="0" smtClean="0">
                          <a:solidFill>
                            <a:schemeClr val="dk1"/>
                          </a:solidFill>
                          <a:effectLst/>
                          <a:latin typeface="+mn-lt"/>
                          <a:ea typeface="+mn-ea"/>
                          <a:cs typeface="+mn-cs"/>
                        </a:rPr>
                        <a:t> días</a:t>
                      </a:r>
                      <a:endParaRPr lang="es-419" sz="1600" kern="1200" dirty="0" smtClean="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Subdirección</a:t>
                      </a:r>
                      <a:r>
                        <a:rPr lang="es-CO" sz="1600" kern="1200" baseline="0" dirty="0" smtClean="0">
                          <a:solidFill>
                            <a:schemeClr val="dk1"/>
                          </a:solidFill>
                          <a:effectLst/>
                          <a:latin typeface="+mn-lt"/>
                          <a:ea typeface="+mn-ea"/>
                          <a:cs typeface="+mn-cs"/>
                        </a:rPr>
                        <a:t> de Regulación </a:t>
                      </a: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r h="278598">
                <a:tc>
                  <a:txBody>
                    <a:bodyPr/>
                    <a:lstStyle/>
                    <a:p>
                      <a:pPr marL="0" algn="ctr" defTabSz="914400" rtl="0" eaLnBrk="1" latinLnBrk="0" hangingPunct="1">
                        <a:lnSpc>
                          <a:spcPct val="115000"/>
                        </a:lnSpc>
                        <a:spcAft>
                          <a:spcPts val="0"/>
                        </a:spcAft>
                      </a:pPr>
                      <a:r>
                        <a:rPr lang="es-ES" sz="1400" b="1" kern="1200" dirty="0" smtClean="0">
                          <a:solidFill>
                            <a:schemeClr val="lt1"/>
                          </a:solidFill>
                          <a:effectLst/>
                          <a:latin typeface="+mn-lt"/>
                          <a:ea typeface="+mn-ea"/>
                          <a:cs typeface="+mn-cs"/>
                        </a:rPr>
                        <a:t>20173210043922</a:t>
                      </a:r>
                      <a:endParaRPr lang="es-CO" sz="1400" b="1" kern="1200" dirty="0">
                        <a:solidFill>
                          <a:schemeClr val="lt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4/5/2017</a:t>
                      </a:r>
                    </a:p>
                  </a:txBody>
                  <a:tcPr marL="68580" marR="68580" marT="0" marB="0"/>
                </a:tc>
                <a:tc>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22/5/2017</a:t>
                      </a:r>
                      <a:endParaRPr lang="es-CO"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2</a:t>
                      </a:r>
                      <a:endParaRPr lang="es-CO"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10 días</a:t>
                      </a:r>
                      <a:endParaRPr lang="es-CO" sz="1600" kern="1200" dirty="0">
                        <a:solidFill>
                          <a:schemeClr val="dk1"/>
                        </a:solidFill>
                        <a:effectLst/>
                        <a:latin typeface="+mn-lt"/>
                        <a:ea typeface="+mn-ea"/>
                        <a:cs typeface="+mn-cs"/>
                      </a:endParaRPr>
                    </a:p>
                  </a:txBody>
                  <a:tcPr marL="68580" marR="68580" marT="0" marB="0"/>
                </a:tc>
                <a:tc rowSpan="5">
                  <a:txBody>
                    <a:bodyPr/>
                    <a:lstStyle/>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r>
                        <a:rPr lang="es-CO" sz="1600" kern="1200" dirty="0" smtClean="0">
                          <a:solidFill>
                            <a:schemeClr val="dk1"/>
                          </a:solidFill>
                          <a:effectLst/>
                          <a:latin typeface="+mn-lt"/>
                          <a:ea typeface="+mn-ea"/>
                          <a:cs typeface="+mn-cs"/>
                        </a:rPr>
                        <a:t>Oficina Asesora Jurídica</a:t>
                      </a: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2875007642"/>
                  </a:ext>
                </a:extLst>
              </a:tr>
              <a:tr h="278598">
                <a:tc>
                  <a:txBody>
                    <a:bodyPr/>
                    <a:lstStyle/>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20173210032482</a:t>
                      </a:r>
                      <a:endParaRPr lang="es-ES" sz="1400" b="1" kern="1200" dirty="0">
                        <a:solidFill>
                          <a:schemeClr val="lt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29/3/2017</a:t>
                      </a:r>
                      <a:endParaRPr lang="es-ES"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22/5/2017</a:t>
                      </a:r>
                      <a:endParaRPr lang="es-ES" sz="1600" kern="1200" dirty="0">
                        <a:solidFill>
                          <a:schemeClr val="dk1"/>
                        </a:solidFill>
                        <a:effectLst/>
                        <a:latin typeface="+mn-lt"/>
                        <a:ea typeface="+mn-ea"/>
                        <a:cs typeface="+mn-cs"/>
                      </a:endParaRPr>
                    </a:p>
                  </a:txBody>
                  <a:tcPr marL="68580" marR="68580" marT="0" marB="0"/>
                </a:tc>
                <a:tc rowSpan="4">
                  <a:txBody>
                    <a:bodyPr/>
                    <a:lstStyle/>
                    <a:p>
                      <a:pPr marL="0" algn="ctr" defTabSz="914400" rtl="0" eaLnBrk="1" latinLnBrk="0" hangingPunct="1">
                        <a:lnSpc>
                          <a:spcPct val="115000"/>
                        </a:lnSpc>
                        <a:spcAft>
                          <a:spcPts val="0"/>
                        </a:spcAft>
                      </a:pPr>
                      <a:endParaRPr lang="es-419"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endParaRPr lang="es-419"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5</a:t>
                      </a:r>
                      <a:endParaRPr lang="es-ES" sz="1600" kern="1200" dirty="0">
                        <a:solidFill>
                          <a:schemeClr val="dk1"/>
                        </a:solidFill>
                        <a:effectLst/>
                        <a:latin typeface="+mn-lt"/>
                        <a:ea typeface="+mn-ea"/>
                        <a:cs typeface="+mn-cs"/>
                      </a:endParaRPr>
                    </a:p>
                    <a:p>
                      <a:pPr algn="ctr">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tc rowSpan="4">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dk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dk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dk1"/>
                          </a:solidFill>
                          <a:effectLst/>
                          <a:latin typeface="+mn-lt"/>
                          <a:ea typeface="+mn-ea"/>
                          <a:cs typeface="+mn-cs"/>
                        </a:rPr>
                        <a:t>30 días</a:t>
                      </a:r>
                    </a:p>
                  </a:txBody>
                  <a:tcPr marL="68580" marR="68580" marT="0" marB="0"/>
                </a:tc>
                <a:tc vMerge="1">
                  <a:txBody>
                    <a:bodyPr/>
                    <a:lstStyle/>
                    <a:p>
                      <a:pPr algn="ctr">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600925426"/>
                  </a:ext>
                </a:extLst>
              </a:tr>
              <a:tr h="278598">
                <a:tc>
                  <a:txBody>
                    <a:bodyPr/>
                    <a:lstStyle/>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20173210032442</a:t>
                      </a:r>
                      <a:endParaRPr lang="es-CO" sz="1400" b="1" kern="1200" dirty="0">
                        <a:solidFill>
                          <a:schemeClr val="lt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29/3/2017</a:t>
                      </a: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22/5/2017</a:t>
                      </a:r>
                      <a:endParaRPr lang="es-CO" sz="1600" kern="1200" dirty="0">
                        <a:solidFill>
                          <a:schemeClr val="dk1"/>
                        </a:solidFill>
                        <a:effectLst/>
                        <a:latin typeface="+mn-lt"/>
                        <a:ea typeface="+mn-ea"/>
                        <a:cs typeface="+mn-cs"/>
                      </a:endParaRPr>
                    </a:p>
                  </a:txBody>
                  <a:tcPr marL="68580" marR="68580" marT="0" marB="0"/>
                </a:tc>
                <a:tc vMerge="1">
                  <a:txBody>
                    <a:bodyPr/>
                    <a:lstStyle/>
                    <a:p>
                      <a:pPr algn="ctr">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tc vMerge="1">
                  <a:txBody>
                    <a:bodyPr/>
                    <a:lstStyle/>
                    <a:p>
                      <a:pPr algn="ctr">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tc vMerge="1">
                  <a:txBody>
                    <a:bodyPr/>
                    <a:lstStyle/>
                    <a:p>
                      <a:pPr marL="0" algn="ctr" defTabSz="914400" rtl="0" eaLnBrk="1" latinLnBrk="0" hangingPunct="1">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529563355"/>
                  </a:ext>
                </a:extLst>
              </a:tr>
              <a:tr h="278598">
                <a:tc>
                  <a:txBody>
                    <a:bodyPr/>
                    <a:lstStyle/>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20173210032362</a:t>
                      </a:r>
                      <a:endParaRPr lang="es-CO" sz="1400" b="1" kern="1200" dirty="0">
                        <a:solidFill>
                          <a:schemeClr val="lt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29/3/2017</a:t>
                      </a: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dk1"/>
                          </a:solidFill>
                          <a:effectLst/>
                          <a:latin typeface="+mn-lt"/>
                          <a:ea typeface="+mn-ea"/>
                          <a:cs typeface="+mn-cs"/>
                        </a:rPr>
                        <a:t>22/5/2017</a:t>
                      </a:r>
                    </a:p>
                  </a:txBody>
                  <a:tcPr marL="68580" marR="68580" marT="0" marB="0"/>
                </a:tc>
                <a:tc vMerge="1">
                  <a:txBody>
                    <a:bodyPr/>
                    <a:lstStyle/>
                    <a:p>
                      <a:pPr algn="ctr">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tc vMerge="1">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dk1"/>
                        </a:solidFill>
                        <a:effectLst/>
                        <a:latin typeface="+mn-lt"/>
                        <a:ea typeface="+mn-ea"/>
                        <a:cs typeface="+mn-cs"/>
                      </a:endParaRPr>
                    </a:p>
                  </a:txBody>
                  <a:tcPr marL="68580" marR="68580" marT="0" marB="0"/>
                </a:tc>
                <a:tc vMerge="1">
                  <a:txBody>
                    <a:bodyPr/>
                    <a:lstStyle/>
                    <a:p>
                      <a:pPr marL="0" algn="ctr" defTabSz="914400" rtl="0" eaLnBrk="1" latinLnBrk="0" hangingPunct="1">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256212925"/>
                  </a:ext>
                </a:extLst>
              </a:tr>
              <a:tr h="278598">
                <a:tc>
                  <a:txBody>
                    <a:bodyPr/>
                    <a:lstStyle/>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20173210033442</a:t>
                      </a:r>
                      <a:endParaRPr lang="es-CO" sz="1400" b="1" kern="1200" dirty="0">
                        <a:solidFill>
                          <a:schemeClr val="lt1"/>
                        </a:solidFill>
                        <a:effectLst/>
                        <a:latin typeface="+mn-lt"/>
                        <a:ea typeface="+mn-ea"/>
                        <a:cs typeface="+mn-cs"/>
                      </a:endParaRPr>
                    </a:p>
                  </a:txBody>
                  <a:tcPr marL="68580" marR="68580" marT="0" marB="0"/>
                </a:tc>
                <a:tc>
                  <a:txBody>
                    <a:bodyPr/>
                    <a:lstStyle/>
                    <a:p>
                      <a:pPr algn="ctr"/>
                      <a:r>
                        <a:rPr lang="es-419" sz="1600" kern="1200" dirty="0" smtClean="0">
                          <a:solidFill>
                            <a:schemeClr val="dk1"/>
                          </a:solidFill>
                          <a:effectLst/>
                          <a:latin typeface="+mn-lt"/>
                          <a:ea typeface="+mn-ea"/>
                          <a:cs typeface="+mn-cs"/>
                        </a:rPr>
                        <a:t>31/3/2017</a:t>
                      </a:r>
                      <a:endParaRPr lang="es-ES" sz="1600" kern="1200" dirty="0">
                        <a:solidFill>
                          <a:schemeClr val="dk1"/>
                        </a:solidFill>
                        <a:effectLst/>
                        <a:latin typeface="+mn-lt"/>
                        <a:ea typeface="+mn-ea"/>
                        <a:cs typeface="+mn-cs"/>
                      </a:endParaRPr>
                    </a:p>
                  </a:txBody>
                  <a:tcPr marL="68580" marR="68580" marT="0" marB="0"/>
                </a:tc>
                <a:tc>
                  <a:txBody>
                    <a:bodyPr/>
                    <a:lstStyle/>
                    <a:p>
                      <a:pPr algn="ctr"/>
                      <a:r>
                        <a:rPr lang="es-419" sz="1600" kern="1200" dirty="0" smtClean="0">
                          <a:solidFill>
                            <a:schemeClr val="dk1"/>
                          </a:solidFill>
                          <a:effectLst/>
                          <a:latin typeface="+mn-lt"/>
                          <a:ea typeface="+mn-ea"/>
                          <a:cs typeface="+mn-cs"/>
                        </a:rPr>
                        <a:t>24/5/2017</a:t>
                      </a:r>
                      <a:endParaRPr lang="es-ES" sz="1600" kern="1200" dirty="0">
                        <a:solidFill>
                          <a:schemeClr val="dk1"/>
                        </a:solidFill>
                        <a:effectLst/>
                        <a:latin typeface="+mn-lt"/>
                        <a:ea typeface="+mn-ea"/>
                        <a:cs typeface="+mn-cs"/>
                      </a:endParaRPr>
                    </a:p>
                  </a:txBody>
                  <a:tcPr marL="68580" marR="68580" marT="0" marB="0"/>
                </a:tc>
                <a:tc vMerge="1">
                  <a:txBody>
                    <a:bodyPr/>
                    <a:lstStyle/>
                    <a:p>
                      <a:pPr algn="ctr">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tc vMerge="1">
                  <a:txBody>
                    <a:bodyPr/>
                    <a:lstStyle/>
                    <a:p>
                      <a:pPr algn="ctr"/>
                      <a:endParaRPr lang="es-ES" sz="1600" kern="1200" dirty="0">
                        <a:solidFill>
                          <a:schemeClr val="dk1"/>
                        </a:solidFill>
                        <a:effectLst/>
                        <a:latin typeface="+mn-lt"/>
                        <a:ea typeface="+mn-ea"/>
                        <a:cs typeface="+mn-cs"/>
                      </a:endParaRPr>
                    </a:p>
                  </a:txBody>
                  <a:tcPr marL="68580" marR="68580" marT="0" marB="0"/>
                </a:tc>
                <a:tc vMerge="1">
                  <a:txBody>
                    <a:bodyPr/>
                    <a:lstStyle/>
                    <a:p>
                      <a:pPr marL="0" algn="ctr" defTabSz="914400" rtl="0" eaLnBrk="1" latinLnBrk="0" hangingPunct="1">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897848597"/>
                  </a:ext>
                </a:extLst>
              </a:tr>
              <a:tr h="278598">
                <a:tc>
                  <a:txBody>
                    <a:bodyPr/>
                    <a:lstStyle/>
                    <a:p>
                      <a:pPr marL="0" algn="ctr" defTabSz="914400" rtl="0" eaLnBrk="1" latinLnBrk="0" hangingPunct="1">
                        <a:lnSpc>
                          <a:spcPct val="115000"/>
                        </a:lnSpc>
                        <a:spcAft>
                          <a:spcPts val="0"/>
                        </a:spcAft>
                      </a:pPr>
                      <a:endParaRPr lang="es-CO" sz="1400" b="1" kern="1200" dirty="0" smtClean="0">
                        <a:solidFill>
                          <a:schemeClr val="lt1"/>
                        </a:solidFill>
                        <a:effectLst/>
                        <a:latin typeface="+mn-lt"/>
                        <a:ea typeface="+mn-ea"/>
                        <a:cs typeface="+mn-cs"/>
                      </a:endParaRPr>
                    </a:p>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20173210043832</a:t>
                      </a:r>
                      <a:endParaRPr lang="es-ES" sz="1400" b="1" kern="1200" dirty="0">
                        <a:solidFill>
                          <a:schemeClr val="lt1"/>
                        </a:solidFill>
                        <a:effectLst/>
                        <a:latin typeface="+mn-lt"/>
                        <a:ea typeface="+mn-ea"/>
                        <a:cs typeface="+mn-cs"/>
                      </a:endParaRPr>
                    </a:p>
                  </a:txBody>
                  <a:tcPr marL="68580" marR="68580" marT="0" marB="0"/>
                </a:tc>
                <a:tc>
                  <a:txBody>
                    <a:bodyPr/>
                    <a:lstStyle/>
                    <a:p>
                      <a:pPr algn="ctr"/>
                      <a:endParaRPr lang="es-419" sz="1600" kern="1200" dirty="0" smtClean="0">
                        <a:solidFill>
                          <a:schemeClr val="dk1"/>
                        </a:solidFill>
                        <a:effectLst/>
                        <a:latin typeface="+mn-lt"/>
                        <a:ea typeface="+mn-ea"/>
                        <a:cs typeface="+mn-cs"/>
                      </a:endParaRPr>
                    </a:p>
                    <a:p>
                      <a:pPr algn="ctr"/>
                      <a:r>
                        <a:rPr lang="es-419" sz="1600" kern="1200" dirty="0" smtClean="0">
                          <a:solidFill>
                            <a:schemeClr val="dk1"/>
                          </a:solidFill>
                          <a:effectLst/>
                          <a:latin typeface="+mn-lt"/>
                          <a:ea typeface="+mn-ea"/>
                          <a:cs typeface="+mn-cs"/>
                        </a:rPr>
                        <a:t>4/5/2017</a:t>
                      </a:r>
                      <a:endParaRPr lang="es-ES"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endParaRPr lang="es-419"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24/5/2017</a:t>
                      </a:r>
                      <a:endParaRPr lang="es-ES"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endParaRPr lang="es-419"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4</a:t>
                      </a:r>
                      <a:endParaRPr lang="es-ES" sz="1600" kern="1200" dirty="0">
                        <a:solidFill>
                          <a:schemeClr val="dk1"/>
                        </a:solidFill>
                        <a:effectLst/>
                        <a:latin typeface="+mn-lt"/>
                        <a:ea typeface="+mn-ea"/>
                        <a:cs typeface="+mn-cs"/>
                      </a:endParaRPr>
                    </a:p>
                  </a:txBody>
                  <a:tcPr marL="68580" marR="68580" marT="0" marB="0"/>
                </a:tc>
                <a:tc>
                  <a:txBody>
                    <a:bodyPr/>
                    <a:lstStyle/>
                    <a:p>
                      <a:pPr algn="ctr"/>
                      <a:r>
                        <a:rPr lang="es-419" sz="1600" kern="1200" dirty="0" smtClean="0">
                          <a:solidFill>
                            <a:schemeClr val="dk1"/>
                          </a:solidFill>
                          <a:effectLst/>
                          <a:latin typeface="+mn-lt"/>
                          <a:ea typeface="+mn-ea"/>
                          <a:cs typeface="+mn-cs"/>
                        </a:rPr>
                        <a:t>10 días</a:t>
                      </a:r>
                      <a:endParaRPr lang="es-ES"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Subdirección Administrativa  y Financiera</a:t>
                      </a: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4147902004"/>
                  </a:ext>
                </a:extLst>
              </a:tr>
            </a:tbl>
          </a:graphicData>
        </a:graphic>
      </p:graphicFrame>
      <p:sp>
        <p:nvSpPr>
          <p:cNvPr id="3" name="Rectangle 1"/>
          <p:cNvSpPr>
            <a:spLocks noChangeArrowheads="1"/>
          </p:cNvSpPr>
          <p:nvPr/>
        </p:nvSpPr>
        <p:spPr bwMode="auto">
          <a:xfrm>
            <a:off x="1671638" y="16684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alt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3 CuadroTexto"/>
          <p:cNvSpPr txBox="1"/>
          <p:nvPr/>
        </p:nvSpPr>
        <p:spPr>
          <a:xfrm>
            <a:off x="251519" y="188640"/>
            <a:ext cx="8640961" cy="64633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cene3d>
            <a:camera prst="orthographicFront"/>
            <a:lightRig rig="threePt" dir="t"/>
          </a:scene3d>
          <a:sp3d>
            <a:bevelT w="114300" prst="artDeco"/>
            <a:bevelB w="114300" prst="artDeco"/>
          </a:sp3d>
        </p:spPr>
        <p:txBody>
          <a:bodyPr wrap="square" rtlCol="0">
            <a:spAutoFit/>
          </a:bodyPr>
          <a:lstStyle/>
          <a:p>
            <a:pPr algn="ctr"/>
            <a:r>
              <a:rPr lang="es-419" b="1" dirty="0" smtClean="0"/>
              <a:t>RESPUESTAS </a:t>
            </a:r>
            <a:r>
              <a:rPr lang="es-419" b="1" dirty="0"/>
              <a:t>EXTEMPORÁNEAS SEGÚN REPORTE EN EL SISTEMA ORFEO</a:t>
            </a:r>
            <a:endParaRPr lang="es-CO" b="1" dirty="0"/>
          </a:p>
          <a:p>
            <a:pPr algn="ctr"/>
            <a:r>
              <a:rPr lang="es-MX" b="1" dirty="0"/>
              <a:t>(ANEXO </a:t>
            </a:r>
            <a:r>
              <a:rPr lang="es-MX" b="1" dirty="0"/>
              <a:t>2</a:t>
            </a:r>
            <a:r>
              <a:rPr lang="es-MX" b="1" dirty="0" smtClean="0"/>
              <a:t>) </a:t>
            </a:r>
            <a:endParaRPr lang="es-MX" b="1" dirty="0"/>
          </a:p>
        </p:txBody>
      </p:sp>
    </p:spTree>
    <p:extLst>
      <p:ext uri="{BB962C8B-B14F-4D97-AF65-F5344CB8AC3E}">
        <p14:creationId xmlns:p14="http://schemas.microsoft.com/office/powerpoint/2010/main" val="9751419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2698166264"/>
              </p:ext>
            </p:extLst>
          </p:nvPr>
        </p:nvGraphicFramePr>
        <p:xfrm>
          <a:off x="251519" y="980728"/>
          <a:ext cx="8640961" cy="4953526"/>
        </p:xfrm>
        <a:graphic>
          <a:graphicData uri="http://schemas.openxmlformats.org/drawingml/2006/table">
            <a:tbl>
              <a:tblPr firstRow="1" firstCol="1" bandRow="1">
                <a:tableStyleId>{5C22544A-7EE6-4342-B048-85BDC9FD1C3A}</a:tableStyleId>
              </a:tblPr>
              <a:tblGrid>
                <a:gridCol w="1638805">
                  <a:extLst>
                    <a:ext uri="{9D8B030D-6E8A-4147-A177-3AD203B41FA5}">
                      <a16:colId xmlns:a16="http://schemas.microsoft.com/office/drawing/2014/main" val="20000"/>
                    </a:ext>
                  </a:extLst>
                </a:gridCol>
                <a:gridCol w="1302802">
                  <a:extLst>
                    <a:ext uri="{9D8B030D-6E8A-4147-A177-3AD203B41FA5}">
                      <a16:colId xmlns:a16="http://schemas.microsoft.com/office/drawing/2014/main" val="672880580"/>
                    </a:ext>
                  </a:extLst>
                </a:gridCol>
                <a:gridCol w="1552515">
                  <a:extLst>
                    <a:ext uri="{9D8B030D-6E8A-4147-A177-3AD203B41FA5}">
                      <a16:colId xmlns:a16="http://schemas.microsoft.com/office/drawing/2014/main" val="4096860614"/>
                    </a:ext>
                  </a:extLst>
                </a:gridCol>
                <a:gridCol w="1297164">
                  <a:extLst>
                    <a:ext uri="{9D8B030D-6E8A-4147-A177-3AD203B41FA5}">
                      <a16:colId xmlns:a16="http://schemas.microsoft.com/office/drawing/2014/main" val="4281939664"/>
                    </a:ext>
                  </a:extLst>
                </a:gridCol>
                <a:gridCol w="1195026">
                  <a:extLst>
                    <a:ext uri="{9D8B030D-6E8A-4147-A177-3AD203B41FA5}">
                      <a16:colId xmlns:a16="http://schemas.microsoft.com/office/drawing/2014/main" val="1561455867"/>
                    </a:ext>
                  </a:extLst>
                </a:gridCol>
                <a:gridCol w="1654649">
                  <a:extLst>
                    <a:ext uri="{9D8B030D-6E8A-4147-A177-3AD203B41FA5}">
                      <a16:colId xmlns:a16="http://schemas.microsoft.com/office/drawing/2014/main" val="1234034672"/>
                    </a:ext>
                  </a:extLst>
                </a:gridCol>
              </a:tblGrid>
              <a:tr h="1623574">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N°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DEL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RADICADO</a:t>
                      </a:r>
                      <a:endParaRPr lang="es-CO" sz="1600"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FECHA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DE RADICACIÓN </a:t>
                      </a:r>
                      <a:endParaRPr lang="es-CO" sz="1600"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FECHA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DE RESPUESTA</a:t>
                      </a:r>
                      <a:endParaRPr lang="es-CO" sz="1600"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DÍAS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EXTEMPORÁNEOS</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ART. 14</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Ley 1755 de 2015</a:t>
                      </a:r>
                      <a:endParaRPr lang="es-CO" sz="1600" kern="1200" dirty="0">
                        <a:solidFill>
                          <a:schemeClr val="bg1"/>
                        </a:solidFill>
                        <a:effectLst/>
                        <a:latin typeface="+mn-lt"/>
                        <a:ea typeface="+mn-ea"/>
                        <a:cs typeface="+mn-cs"/>
                      </a:endParaRPr>
                    </a:p>
                  </a:txBody>
                  <a:tcPr marL="68580" marR="68580" marT="0" marB="0"/>
                </a:tc>
                <a:tc>
                  <a:txBody>
                    <a:bodyPr/>
                    <a:lstStyle/>
                    <a:p>
                      <a:pPr algn="ctr"/>
                      <a:endParaRPr lang="es-419" dirty="0" smtClean="0"/>
                    </a:p>
                    <a:p>
                      <a:pPr algn="ctr"/>
                      <a:endParaRPr lang="es-419" dirty="0" smtClean="0"/>
                    </a:p>
                    <a:p>
                      <a:pPr algn="ctr"/>
                      <a:r>
                        <a:rPr lang="es-419" sz="1600" b="1" kern="1200" dirty="0" smtClean="0">
                          <a:solidFill>
                            <a:schemeClr val="bg1"/>
                          </a:solidFill>
                          <a:effectLst/>
                          <a:latin typeface="+mn-lt"/>
                          <a:ea typeface="+mn-ea"/>
                          <a:cs typeface="+mn-cs"/>
                        </a:rPr>
                        <a:t>TÉRMINO LEGAL </a:t>
                      </a:r>
                      <a:endParaRPr lang="es-ES" sz="1600" b="1"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DEPENDENCIA</a:t>
                      </a:r>
                      <a:endParaRPr lang="es-CO" sz="1600" kern="1200" dirty="0">
                        <a:solidFill>
                          <a:schemeClr val="bg1"/>
                        </a:solidFill>
                        <a:effectLst/>
                        <a:latin typeface="+mn-lt"/>
                        <a:ea typeface="+mn-ea"/>
                        <a:cs typeface="+mn-cs"/>
                      </a:endParaRPr>
                    </a:p>
                  </a:txBody>
                  <a:tcPr marL="68580" marR="68580" marT="0" marB="0"/>
                </a:tc>
                <a:extLst>
                  <a:ext uri="{0D108BD9-81ED-4DB2-BD59-A6C34878D82A}">
                    <a16:rowId xmlns:a16="http://schemas.microsoft.com/office/drawing/2014/main" val="10000"/>
                  </a:ext>
                </a:extLst>
              </a:tr>
              <a:tr h="530465">
                <a:tc>
                  <a:txBody>
                    <a:bodyPr/>
                    <a:lstStyle/>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20173210041992</a:t>
                      </a:r>
                      <a:endParaRPr lang="es-CO" sz="1400" b="1" kern="1200" dirty="0">
                        <a:solidFill>
                          <a:schemeClr val="lt1"/>
                        </a:solidFill>
                        <a:effectLst/>
                        <a:latin typeface="+mn-lt"/>
                        <a:ea typeface="+mn-ea"/>
                        <a:cs typeface="+mn-cs"/>
                      </a:endParaRPr>
                    </a:p>
                  </a:txBody>
                  <a:tcPr marL="68580" marR="68580" marT="0" marB="0"/>
                </a:tc>
                <a:tc>
                  <a:txBody>
                    <a:bodyPr/>
                    <a:lstStyle/>
                    <a:p>
                      <a:pPr algn="ctr"/>
                      <a:r>
                        <a:rPr lang="es-419" sz="1600" kern="1200" dirty="0" smtClean="0">
                          <a:solidFill>
                            <a:schemeClr val="dk1"/>
                          </a:solidFill>
                          <a:effectLst/>
                          <a:latin typeface="+mn-lt"/>
                          <a:ea typeface="+mn-ea"/>
                          <a:cs typeface="+mn-cs"/>
                        </a:rPr>
                        <a:t>28/4/2017</a:t>
                      </a:r>
                      <a:endParaRPr lang="es-ES" sz="1600" kern="1200" dirty="0">
                        <a:solidFill>
                          <a:schemeClr val="dk1"/>
                        </a:solidFill>
                        <a:effectLst/>
                        <a:latin typeface="+mn-lt"/>
                        <a:ea typeface="+mn-ea"/>
                        <a:cs typeface="+mn-cs"/>
                      </a:endParaRPr>
                    </a:p>
                  </a:txBody>
                  <a:tcPr marL="68580" marR="68580" marT="0" marB="0"/>
                </a:tc>
                <a:tc>
                  <a:txBody>
                    <a:bodyPr/>
                    <a:lstStyle/>
                    <a:p>
                      <a:pPr algn="ctr"/>
                      <a:r>
                        <a:rPr lang="es-419" sz="1600" kern="1200" dirty="0" smtClean="0">
                          <a:solidFill>
                            <a:schemeClr val="dk1"/>
                          </a:solidFill>
                          <a:effectLst/>
                          <a:latin typeface="+mn-lt"/>
                          <a:ea typeface="+mn-ea"/>
                          <a:cs typeface="+mn-cs"/>
                        </a:rPr>
                        <a:t>26/5/2017</a:t>
                      </a:r>
                      <a:endParaRPr lang="es-ES"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14</a:t>
                      </a:r>
                      <a:endParaRPr lang="es-CO"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5 días</a:t>
                      </a:r>
                      <a:endParaRPr lang="es-CO" sz="1600" kern="1200" dirty="0">
                        <a:solidFill>
                          <a:schemeClr val="dk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dk1"/>
                          </a:solidFill>
                          <a:effectLst/>
                          <a:latin typeface="+mn-lt"/>
                          <a:ea typeface="+mn-ea"/>
                          <a:cs typeface="+mn-cs"/>
                        </a:rPr>
                        <a:t>Oficina</a:t>
                      </a:r>
                      <a:r>
                        <a:rPr lang="es-CO" sz="1600" kern="1200" baseline="0" dirty="0" smtClean="0">
                          <a:solidFill>
                            <a:schemeClr val="dk1"/>
                          </a:solidFill>
                          <a:effectLst/>
                          <a:latin typeface="+mn-lt"/>
                          <a:ea typeface="+mn-ea"/>
                          <a:cs typeface="+mn-cs"/>
                        </a:rPr>
                        <a:t> Asesora Jurídica</a:t>
                      </a:r>
                      <a:endParaRPr lang="es-CO" sz="1600" kern="1200" dirty="0" smtClean="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965879041"/>
                  </a:ext>
                </a:extLst>
              </a:tr>
              <a:tr h="327144">
                <a:tc>
                  <a:txBody>
                    <a:bodyPr/>
                    <a:lstStyle/>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20173210035192</a:t>
                      </a:r>
                      <a:endParaRPr lang="es-CO" sz="1400" b="1" kern="1200" dirty="0">
                        <a:solidFill>
                          <a:schemeClr val="lt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6/4/2017</a:t>
                      </a:r>
                      <a:endParaRPr lang="es-ES"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26/5/2017</a:t>
                      </a:r>
                      <a:endParaRPr lang="es-ES"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3</a:t>
                      </a:r>
                      <a:endParaRPr lang="es-ES" sz="1600" kern="1200" dirty="0">
                        <a:solidFill>
                          <a:schemeClr val="dk1"/>
                        </a:solidFill>
                        <a:effectLst/>
                        <a:latin typeface="+mn-lt"/>
                        <a:ea typeface="+mn-ea"/>
                        <a:cs typeface="+mn-cs"/>
                      </a:endParaRPr>
                    </a:p>
                  </a:txBody>
                  <a:tcPr marL="68580" marR="68580" marT="0" marB="0"/>
                </a:tc>
                <a:tc rowSpan="3">
                  <a:txBody>
                    <a:bodyPr/>
                    <a:lstStyle/>
                    <a:p>
                      <a:pPr marL="0" algn="ctr" defTabSz="914400" rtl="0" eaLnBrk="1" latinLnBrk="0" hangingPunct="1">
                        <a:lnSpc>
                          <a:spcPct val="115000"/>
                        </a:lnSpc>
                        <a:spcAft>
                          <a:spcPts val="0"/>
                        </a:spcAft>
                      </a:pPr>
                      <a:endParaRPr lang="es-419"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30 días </a:t>
                      </a:r>
                    </a:p>
                  </a:txBody>
                  <a:tcPr marL="68580" marR="68580" marT="0" marB="0"/>
                </a:tc>
                <a:tc rowSpan="2">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Subdirección de Regulación</a:t>
                      </a:r>
                    </a:p>
                    <a:p>
                      <a:pPr marL="0" algn="ctr" defTabSz="914400" rtl="0" eaLnBrk="1" latinLnBrk="0" hangingPunct="1">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r h="381856">
                <a:tc>
                  <a:txBody>
                    <a:bodyPr/>
                    <a:lstStyle/>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20173210035232 </a:t>
                      </a:r>
                      <a:endParaRPr lang="es-CO" sz="1400" b="1" kern="1200" dirty="0">
                        <a:solidFill>
                          <a:schemeClr val="lt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6/4/2017</a:t>
                      </a:r>
                    </a:p>
                  </a:txBody>
                  <a:tcPr marL="68580" marR="68580" marT="0" marB="0"/>
                </a:tc>
                <a:tc>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30/5/2017</a:t>
                      </a:r>
                      <a:endParaRPr lang="es-CO"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4</a:t>
                      </a:r>
                      <a:endParaRPr lang="es-CO" sz="1600" kern="1200" dirty="0">
                        <a:solidFill>
                          <a:schemeClr val="dk1"/>
                        </a:solidFill>
                        <a:effectLst/>
                        <a:latin typeface="+mn-lt"/>
                        <a:ea typeface="+mn-ea"/>
                        <a:cs typeface="+mn-cs"/>
                      </a:endParaRPr>
                    </a:p>
                  </a:txBody>
                  <a:tcPr marL="68580" marR="68580" marT="0" marB="0"/>
                </a:tc>
                <a:tc vMerge="1">
                  <a:txBody>
                    <a:bodyPr/>
                    <a:lstStyle/>
                    <a:p>
                      <a:endParaRPr lang="es-ES"/>
                    </a:p>
                  </a:txBody>
                  <a:tcPr/>
                </a:tc>
                <a:tc vMerge="1">
                  <a:txBody>
                    <a:bodyPr/>
                    <a:lstStyle/>
                    <a:p>
                      <a:endParaRPr lang="es-ES"/>
                    </a:p>
                  </a:txBody>
                  <a:tcPr/>
                </a:tc>
                <a:extLst>
                  <a:ext uri="{0D108BD9-81ED-4DB2-BD59-A6C34878D82A}">
                    <a16:rowId xmlns:a16="http://schemas.microsoft.com/office/drawing/2014/main" val="333330789"/>
                  </a:ext>
                </a:extLst>
              </a:tr>
              <a:tr h="659840">
                <a:tc>
                  <a:txBody>
                    <a:bodyPr/>
                    <a:lstStyle/>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20173210034612</a:t>
                      </a:r>
                      <a:endParaRPr lang="es-ES" sz="1400" b="1" kern="1200" dirty="0">
                        <a:solidFill>
                          <a:schemeClr val="lt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5/4/2017</a:t>
                      </a:r>
                      <a:endParaRPr lang="es-ES"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30/5/2017</a:t>
                      </a:r>
                      <a:endParaRPr lang="es-ES"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5</a:t>
                      </a:r>
                      <a:endParaRPr lang="es-ES" sz="1600" kern="1200" dirty="0">
                        <a:solidFill>
                          <a:schemeClr val="dk1"/>
                        </a:solidFill>
                        <a:effectLst/>
                        <a:latin typeface="+mn-lt"/>
                        <a:ea typeface="+mn-ea"/>
                        <a:cs typeface="+mn-cs"/>
                      </a:endParaRPr>
                    </a:p>
                  </a:txBody>
                  <a:tcPr marL="68580" marR="68580" marT="0" marB="0"/>
                </a:tc>
                <a:tc vMerge="1">
                  <a:txBody>
                    <a:bodyPr/>
                    <a:lstStyle/>
                    <a:p>
                      <a:endParaRPr lang="es-ES"/>
                    </a:p>
                  </a:txBody>
                  <a:tcPr/>
                </a:tc>
                <a:tc>
                  <a:txBody>
                    <a:bodyPr/>
                    <a:lstStyle/>
                    <a:p>
                      <a:pPr algn="ctr">
                        <a:lnSpc>
                          <a:spcPct val="115000"/>
                        </a:lnSpc>
                        <a:spcAft>
                          <a:spcPts val="0"/>
                        </a:spcAft>
                      </a:pPr>
                      <a:r>
                        <a:rPr lang="es-CO" sz="1600" kern="1200" dirty="0" smtClean="0">
                          <a:solidFill>
                            <a:schemeClr val="dk1"/>
                          </a:solidFill>
                          <a:effectLst/>
                          <a:latin typeface="+mn-lt"/>
                          <a:ea typeface="+mn-ea"/>
                          <a:cs typeface="+mn-cs"/>
                        </a:rPr>
                        <a:t>Oficina Asesora Jurídica</a:t>
                      </a: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62802650"/>
                  </a:ext>
                </a:extLst>
              </a:tr>
              <a:tr h="604555">
                <a:tc>
                  <a:txBody>
                    <a:bodyPr/>
                    <a:lstStyle/>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20173210047772</a:t>
                      </a:r>
                      <a:endParaRPr lang="es-ES" sz="1400" b="1" kern="1200" dirty="0">
                        <a:solidFill>
                          <a:schemeClr val="lt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19/5/2017</a:t>
                      </a:r>
                      <a:endParaRPr lang="es-ES"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6/6/2017</a:t>
                      </a:r>
                      <a:endParaRPr lang="es-ES"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1</a:t>
                      </a:r>
                      <a:endParaRPr lang="es-ES"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10 días</a:t>
                      </a:r>
                    </a:p>
                  </a:txBody>
                  <a:tcPr marL="68580" marR="68580" marT="0" marB="0"/>
                </a:tc>
                <a:tc rowSpan="2">
                  <a:txBody>
                    <a:bodyPr/>
                    <a:lstStyle/>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r>
                        <a:rPr lang="es-CO" sz="1600" kern="1200" dirty="0" smtClean="0">
                          <a:solidFill>
                            <a:schemeClr val="dk1"/>
                          </a:solidFill>
                          <a:effectLst/>
                          <a:latin typeface="+mn-lt"/>
                          <a:ea typeface="+mn-ea"/>
                          <a:cs typeface="+mn-cs"/>
                        </a:rPr>
                        <a:t>Subdirección Administrativa y Financiera</a:t>
                      </a: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307569768"/>
                  </a:ext>
                </a:extLst>
              </a:tr>
              <a:tr h="604555">
                <a:tc>
                  <a:txBody>
                    <a:bodyPr/>
                    <a:lstStyle/>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20173210046162</a:t>
                      </a:r>
                      <a:endParaRPr lang="es-ES" sz="1400" b="1" kern="1200" dirty="0">
                        <a:solidFill>
                          <a:schemeClr val="lt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12/5/2017</a:t>
                      </a:r>
                      <a:endParaRPr lang="es-ES"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7/6/2017</a:t>
                      </a:r>
                      <a:endParaRPr lang="es-ES"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2</a:t>
                      </a:r>
                      <a:endParaRPr lang="es-ES"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15 días</a:t>
                      </a:r>
                    </a:p>
                  </a:txBody>
                  <a:tcPr marL="68580" marR="68580" marT="0" marB="0"/>
                </a:tc>
                <a:tc vMerge="1">
                  <a:txBody>
                    <a:bodyPr/>
                    <a:lstStyle/>
                    <a:p>
                      <a:pPr algn="ctr">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2514580259"/>
                  </a:ext>
                </a:extLst>
              </a:tr>
            </a:tbl>
          </a:graphicData>
        </a:graphic>
      </p:graphicFrame>
      <p:sp>
        <p:nvSpPr>
          <p:cNvPr id="3" name="Rectangle 1"/>
          <p:cNvSpPr>
            <a:spLocks noChangeArrowheads="1"/>
          </p:cNvSpPr>
          <p:nvPr/>
        </p:nvSpPr>
        <p:spPr bwMode="auto">
          <a:xfrm>
            <a:off x="1671638" y="16684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alt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3 CuadroTexto"/>
          <p:cNvSpPr txBox="1"/>
          <p:nvPr/>
        </p:nvSpPr>
        <p:spPr>
          <a:xfrm>
            <a:off x="251519" y="188640"/>
            <a:ext cx="8640961" cy="64633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cene3d>
            <a:camera prst="orthographicFront"/>
            <a:lightRig rig="threePt" dir="t"/>
          </a:scene3d>
          <a:sp3d>
            <a:bevelT w="114300" prst="artDeco"/>
            <a:bevelB w="114300" prst="artDeco"/>
          </a:sp3d>
        </p:spPr>
        <p:txBody>
          <a:bodyPr wrap="square" rtlCol="0">
            <a:spAutoFit/>
          </a:bodyPr>
          <a:lstStyle/>
          <a:p>
            <a:pPr algn="ctr"/>
            <a:r>
              <a:rPr lang="es-419" b="1" dirty="0" smtClean="0"/>
              <a:t>RESPUESTAS </a:t>
            </a:r>
            <a:r>
              <a:rPr lang="es-419" b="1" dirty="0"/>
              <a:t>EXTEMPORÁNEAS SEGÚN REPORTE EN EL SISTEMA ORFEO</a:t>
            </a:r>
            <a:endParaRPr lang="es-CO" b="1" dirty="0"/>
          </a:p>
          <a:p>
            <a:pPr algn="ctr"/>
            <a:r>
              <a:rPr lang="es-MX" b="1" dirty="0"/>
              <a:t>(ANEXO </a:t>
            </a:r>
            <a:r>
              <a:rPr lang="es-MX" b="1" dirty="0"/>
              <a:t>2</a:t>
            </a:r>
            <a:r>
              <a:rPr lang="es-MX" b="1" dirty="0" smtClean="0"/>
              <a:t>) </a:t>
            </a:r>
            <a:endParaRPr lang="es-MX" b="1" dirty="0"/>
          </a:p>
        </p:txBody>
      </p:sp>
    </p:spTree>
    <p:extLst>
      <p:ext uri="{BB962C8B-B14F-4D97-AF65-F5344CB8AC3E}">
        <p14:creationId xmlns:p14="http://schemas.microsoft.com/office/powerpoint/2010/main" val="250598957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1374106511"/>
              </p:ext>
            </p:extLst>
          </p:nvPr>
        </p:nvGraphicFramePr>
        <p:xfrm>
          <a:off x="251519" y="980729"/>
          <a:ext cx="8640961" cy="4408123"/>
        </p:xfrm>
        <a:graphic>
          <a:graphicData uri="http://schemas.openxmlformats.org/drawingml/2006/table">
            <a:tbl>
              <a:tblPr firstRow="1" firstCol="1" bandRow="1">
                <a:tableStyleId>{5C22544A-7EE6-4342-B048-85BDC9FD1C3A}</a:tableStyleId>
              </a:tblPr>
              <a:tblGrid>
                <a:gridCol w="1638805">
                  <a:extLst>
                    <a:ext uri="{9D8B030D-6E8A-4147-A177-3AD203B41FA5}">
                      <a16:colId xmlns:a16="http://schemas.microsoft.com/office/drawing/2014/main" val="20000"/>
                    </a:ext>
                  </a:extLst>
                </a:gridCol>
                <a:gridCol w="1302802">
                  <a:extLst>
                    <a:ext uri="{9D8B030D-6E8A-4147-A177-3AD203B41FA5}">
                      <a16:colId xmlns:a16="http://schemas.microsoft.com/office/drawing/2014/main" val="672880580"/>
                    </a:ext>
                  </a:extLst>
                </a:gridCol>
                <a:gridCol w="1552515">
                  <a:extLst>
                    <a:ext uri="{9D8B030D-6E8A-4147-A177-3AD203B41FA5}">
                      <a16:colId xmlns:a16="http://schemas.microsoft.com/office/drawing/2014/main" val="4096860614"/>
                    </a:ext>
                  </a:extLst>
                </a:gridCol>
                <a:gridCol w="1297164">
                  <a:extLst>
                    <a:ext uri="{9D8B030D-6E8A-4147-A177-3AD203B41FA5}">
                      <a16:colId xmlns:a16="http://schemas.microsoft.com/office/drawing/2014/main" val="4281939664"/>
                    </a:ext>
                  </a:extLst>
                </a:gridCol>
                <a:gridCol w="1195026">
                  <a:extLst>
                    <a:ext uri="{9D8B030D-6E8A-4147-A177-3AD203B41FA5}">
                      <a16:colId xmlns:a16="http://schemas.microsoft.com/office/drawing/2014/main" val="1561455867"/>
                    </a:ext>
                  </a:extLst>
                </a:gridCol>
                <a:gridCol w="1654649">
                  <a:extLst>
                    <a:ext uri="{9D8B030D-6E8A-4147-A177-3AD203B41FA5}">
                      <a16:colId xmlns:a16="http://schemas.microsoft.com/office/drawing/2014/main" val="1234034672"/>
                    </a:ext>
                  </a:extLst>
                </a:gridCol>
              </a:tblGrid>
              <a:tr h="1653304">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N°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DEL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RADICADO</a:t>
                      </a:r>
                      <a:endParaRPr lang="es-CO" sz="1600"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FECHA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DE RADICACIÓN </a:t>
                      </a:r>
                      <a:endParaRPr lang="es-CO" sz="1600"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FECHA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DE RESPUESTA</a:t>
                      </a:r>
                      <a:endParaRPr lang="es-CO" sz="1600"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DÍAS </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EXTEMPORÁNEOS</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ART. 14</a:t>
                      </a: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Ley 1755 de 2015</a:t>
                      </a:r>
                      <a:endParaRPr lang="es-CO" sz="1600" kern="1200" dirty="0">
                        <a:solidFill>
                          <a:schemeClr val="bg1"/>
                        </a:solidFill>
                        <a:effectLst/>
                        <a:latin typeface="+mn-lt"/>
                        <a:ea typeface="+mn-ea"/>
                        <a:cs typeface="+mn-cs"/>
                      </a:endParaRPr>
                    </a:p>
                  </a:txBody>
                  <a:tcPr marL="68580" marR="68580" marT="0" marB="0"/>
                </a:tc>
                <a:tc>
                  <a:txBody>
                    <a:bodyPr/>
                    <a:lstStyle/>
                    <a:p>
                      <a:pPr algn="ctr"/>
                      <a:endParaRPr lang="es-419" dirty="0" smtClean="0"/>
                    </a:p>
                    <a:p>
                      <a:pPr algn="ctr"/>
                      <a:endParaRPr lang="es-419" dirty="0" smtClean="0"/>
                    </a:p>
                    <a:p>
                      <a:pPr algn="ctr"/>
                      <a:r>
                        <a:rPr lang="es-419" sz="1600" b="1" kern="1200" dirty="0" smtClean="0">
                          <a:solidFill>
                            <a:schemeClr val="bg1"/>
                          </a:solidFill>
                          <a:effectLst/>
                          <a:latin typeface="+mn-lt"/>
                          <a:ea typeface="+mn-ea"/>
                          <a:cs typeface="+mn-cs"/>
                        </a:rPr>
                        <a:t>TÉRMINO LEGAL </a:t>
                      </a:r>
                      <a:endParaRPr lang="es-ES" sz="1600" b="1" kern="1200" dirty="0">
                        <a:solidFill>
                          <a:schemeClr val="bg1"/>
                        </a:solidFill>
                        <a:effectLst/>
                        <a:latin typeface="+mn-lt"/>
                        <a:ea typeface="+mn-ea"/>
                        <a:cs typeface="+mn-cs"/>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s-CO" sz="1600" kern="1200" dirty="0" smtClean="0">
                        <a:solidFill>
                          <a:schemeClr val="bg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DEPENDENCIA</a:t>
                      </a:r>
                      <a:endParaRPr lang="es-CO" sz="1600" kern="1200" dirty="0">
                        <a:solidFill>
                          <a:schemeClr val="bg1"/>
                        </a:solidFill>
                        <a:effectLst/>
                        <a:latin typeface="+mn-lt"/>
                        <a:ea typeface="+mn-ea"/>
                        <a:cs typeface="+mn-cs"/>
                      </a:endParaRPr>
                    </a:p>
                  </a:txBody>
                  <a:tcPr marL="68580" marR="68580" marT="0" marB="0"/>
                </a:tc>
                <a:extLst>
                  <a:ext uri="{0D108BD9-81ED-4DB2-BD59-A6C34878D82A}">
                    <a16:rowId xmlns:a16="http://schemas.microsoft.com/office/drawing/2014/main" val="10000"/>
                  </a:ext>
                </a:extLst>
              </a:tr>
              <a:tr h="373103">
                <a:tc>
                  <a:txBody>
                    <a:bodyPr/>
                    <a:lstStyle/>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20173210045162</a:t>
                      </a:r>
                      <a:endParaRPr lang="es-ES" sz="1400" b="1" kern="1200" dirty="0">
                        <a:solidFill>
                          <a:schemeClr val="lt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9/5/2017</a:t>
                      </a:r>
                      <a:endParaRPr lang="es-ES"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7/6/2017</a:t>
                      </a:r>
                      <a:endParaRPr lang="es-ES"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5</a:t>
                      </a:r>
                      <a:endParaRPr lang="es-ES" sz="1600" kern="1200" dirty="0">
                        <a:solidFill>
                          <a:schemeClr val="dk1"/>
                        </a:solidFill>
                        <a:effectLst/>
                        <a:latin typeface="+mn-lt"/>
                        <a:ea typeface="+mn-ea"/>
                        <a:cs typeface="+mn-cs"/>
                      </a:endParaRPr>
                    </a:p>
                  </a:txBody>
                  <a:tcPr marL="68580" marR="68580" marT="0" marB="0"/>
                </a:tc>
                <a:tc rowSpan="2">
                  <a:txBody>
                    <a:bodyPr/>
                    <a:lstStyle/>
                    <a:p>
                      <a:pPr marL="0" algn="ctr" defTabSz="914400" rtl="0" eaLnBrk="1" latinLnBrk="0" hangingPunct="1">
                        <a:lnSpc>
                          <a:spcPct val="115000"/>
                        </a:lnSpc>
                        <a:spcAft>
                          <a:spcPts val="0"/>
                        </a:spcAft>
                      </a:pPr>
                      <a:endParaRPr lang="es-419"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15 días </a:t>
                      </a:r>
                    </a:p>
                  </a:txBody>
                  <a:tcPr marL="68580" marR="68580" marT="0" marB="0"/>
                </a:tc>
                <a:tc rowSpan="3">
                  <a:txBody>
                    <a:bodyPr/>
                    <a:lstStyle/>
                    <a:p>
                      <a:pPr algn="ctr">
                        <a:lnSpc>
                          <a:spcPct val="115000"/>
                        </a:lnSpc>
                        <a:spcAft>
                          <a:spcPts val="0"/>
                        </a:spcAft>
                      </a:pPr>
                      <a:endParaRPr lang="es-CO" sz="1600" kern="1200" dirty="0" smtClean="0">
                        <a:solidFill>
                          <a:schemeClr val="dk1"/>
                        </a:solidFill>
                        <a:effectLst/>
                        <a:latin typeface="+mn-lt"/>
                        <a:ea typeface="+mn-ea"/>
                        <a:cs typeface="+mn-cs"/>
                      </a:endParaRPr>
                    </a:p>
                    <a:p>
                      <a:pPr algn="ctr">
                        <a:lnSpc>
                          <a:spcPct val="115000"/>
                        </a:lnSpc>
                        <a:spcAft>
                          <a:spcPts val="0"/>
                        </a:spcAft>
                      </a:pPr>
                      <a:r>
                        <a:rPr lang="es-CO" sz="1600" kern="1200" dirty="0" smtClean="0">
                          <a:solidFill>
                            <a:schemeClr val="dk1"/>
                          </a:solidFill>
                          <a:effectLst/>
                          <a:latin typeface="+mn-lt"/>
                          <a:ea typeface="+mn-ea"/>
                          <a:cs typeface="+mn-cs"/>
                        </a:rPr>
                        <a:t>Subdirección Administrativa y </a:t>
                      </a:r>
                      <a:r>
                        <a:rPr lang="es-CO" sz="1600" kern="1200" dirty="0" smtClean="0">
                          <a:solidFill>
                            <a:schemeClr val="dk1"/>
                          </a:solidFill>
                          <a:effectLst/>
                          <a:latin typeface="+mn-lt"/>
                          <a:ea typeface="+mn-ea"/>
                          <a:cs typeface="+mn-cs"/>
                        </a:rPr>
                        <a:t>Financiera</a:t>
                      </a: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2766432847"/>
                  </a:ext>
                </a:extLst>
              </a:tr>
              <a:tr h="310919">
                <a:tc>
                  <a:txBody>
                    <a:bodyPr/>
                    <a:lstStyle/>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20173210043752</a:t>
                      </a:r>
                      <a:endParaRPr lang="es-ES" sz="1400" b="1" kern="1200" dirty="0">
                        <a:solidFill>
                          <a:schemeClr val="lt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4/5/2017</a:t>
                      </a:r>
                      <a:endParaRPr lang="es-ES"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7/6/2017</a:t>
                      </a:r>
                      <a:endParaRPr lang="es-ES"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8</a:t>
                      </a:r>
                      <a:endParaRPr lang="es-ES" sz="1600" kern="1200" dirty="0">
                        <a:solidFill>
                          <a:schemeClr val="dk1"/>
                        </a:solidFill>
                        <a:effectLst/>
                        <a:latin typeface="+mn-lt"/>
                        <a:ea typeface="+mn-ea"/>
                        <a:cs typeface="+mn-cs"/>
                      </a:endParaRPr>
                    </a:p>
                  </a:txBody>
                  <a:tcPr marL="68580" marR="68580" marT="0" marB="0"/>
                </a:tc>
                <a:tc vMerge="1">
                  <a:txBody>
                    <a:bodyPr/>
                    <a:lstStyle/>
                    <a:p>
                      <a:pPr marL="0" algn="ctr" defTabSz="914400" rtl="0" eaLnBrk="1" latinLnBrk="0" hangingPunct="1">
                        <a:lnSpc>
                          <a:spcPct val="115000"/>
                        </a:lnSpc>
                        <a:spcAft>
                          <a:spcPts val="0"/>
                        </a:spcAft>
                      </a:pPr>
                      <a:endParaRPr lang="es-419" sz="1600" kern="1200" dirty="0" smtClean="0">
                        <a:solidFill>
                          <a:schemeClr val="dk1"/>
                        </a:solidFill>
                        <a:effectLst/>
                        <a:latin typeface="+mn-lt"/>
                        <a:ea typeface="+mn-ea"/>
                        <a:cs typeface="+mn-cs"/>
                      </a:endParaRPr>
                    </a:p>
                  </a:txBody>
                  <a:tcPr marL="68580" marR="68580" marT="0" marB="0"/>
                </a:tc>
                <a:tc vMerge="1">
                  <a:txBody>
                    <a:bodyPr/>
                    <a:lstStyle/>
                    <a:p>
                      <a:pPr marL="0" algn="ctr" defTabSz="914400" rtl="0" eaLnBrk="1" latinLnBrk="0" hangingPunct="1">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2220907164"/>
                  </a:ext>
                </a:extLst>
              </a:tr>
              <a:tr h="418181">
                <a:tc>
                  <a:txBody>
                    <a:bodyPr/>
                    <a:lstStyle/>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20173210042082</a:t>
                      </a:r>
                      <a:endParaRPr lang="es-ES" sz="1400" b="1" kern="1200" dirty="0">
                        <a:solidFill>
                          <a:schemeClr val="lt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28/4/2017</a:t>
                      </a:r>
                      <a:endParaRPr lang="es-ES"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7/6/2017</a:t>
                      </a:r>
                      <a:endParaRPr lang="es-ES"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16</a:t>
                      </a:r>
                      <a:endParaRPr lang="es-ES"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10 días</a:t>
                      </a:r>
                    </a:p>
                  </a:txBody>
                  <a:tcPr marL="68580" marR="68580" marT="0" marB="0"/>
                </a:tc>
                <a:tc vMerge="1">
                  <a:txBody>
                    <a:bodyPr/>
                    <a:lstStyle/>
                    <a:p>
                      <a:pPr marL="0" algn="ctr" defTabSz="914400" rtl="0" eaLnBrk="1" latinLnBrk="0" hangingPunct="1">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2195393335"/>
                  </a:ext>
                </a:extLst>
              </a:tr>
              <a:tr h="473689">
                <a:tc>
                  <a:txBody>
                    <a:bodyPr/>
                    <a:lstStyle/>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20173210041132</a:t>
                      </a:r>
                      <a:endParaRPr lang="es-CO" sz="1400" b="1" kern="1200" dirty="0">
                        <a:solidFill>
                          <a:schemeClr val="lt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26/4/2017</a:t>
                      </a:r>
                      <a:endParaRPr lang="es-ES"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13/6/2017</a:t>
                      </a:r>
                      <a:endParaRPr lang="es-ES"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2</a:t>
                      </a:r>
                      <a:endParaRPr lang="es-ES" sz="1600" kern="1200" dirty="0">
                        <a:solidFill>
                          <a:schemeClr val="dk1"/>
                        </a:solidFill>
                        <a:effectLst/>
                        <a:latin typeface="+mn-lt"/>
                        <a:ea typeface="+mn-ea"/>
                        <a:cs typeface="+mn-cs"/>
                      </a:endParaRPr>
                    </a:p>
                  </a:txBody>
                  <a:tcPr marL="68580" marR="68580" marT="0" marB="0"/>
                </a:tc>
                <a:tc rowSpan="2">
                  <a:txBody>
                    <a:bodyPr/>
                    <a:lstStyle/>
                    <a:p>
                      <a:pPr marL="0" algn="ctr" defTabSz="914400" rtl="0" eaLnBrk="1" latinLnBrk="0" hangingPunct="1">
                        <a:lnSpc>
                          <a:spcPct val="115000"/>
                        </a:lnSpc>
                        <a:spcAft>
                          <a:spcPts val="0"/>
                        </a:spcAft>
                      </a:pPr>
                      <a:endParaRPr lang="es-419"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endParaRPr lang="es-419"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r>
                        <a:rPr lang="es-419" sz="1600" kern="1200" dirty="0" smtClean="0">
                          <a:solidFill>
                            <a:schemeClr val="dk1"/>
                          </a:solidFill>
                          <a:effectLst/>
                          <a:latin typeface="+mn-lt"/>
                          <a:ea typeface="+mn-ea"/>
                          <a:cs typeface="+mn-cs"/>
                        </a:rPr>
                        <a:t>30 días</a:t>
                      </a:r>
                    </a:p>
                  </a:txBody>
                  <a:tcPr marL="68580" marR="68580" marT="0" marB="0"/>
                </a:tc>
                <a:tc rowSpan="2">
                  <a:txBody>
                    <a:bodyPr/>
                    <a:lstStyle/>
                    <a:p>
                      <a:pPr marL="0" algn="ctr" defTabSz="914400" rtl="0" eaLnBrk="1" latinLnBrk="0" hangingPunct="1">
                        <a:lnSpc>
                          <a:spcPct val="115000"/>
                        </a:lnSpc>
                        <a:spcAft>
                          <a:spcPts val="0"/>
                        </a:spcAft>
                      </a:pPr>
                      <a:endParaRPr lang="es-CO" sz="1600" kern="1200" dirty="0" smtClean="0">
                        <a:solidFill>
                          <a:schemeClr val="dk1"/>
                        </a:solidFill>
                        <a:effectLst/>
                        <a:latin typeface="+mn-lt"/>
                        <a:ea typeface="+mn-ea"/>
                        <a:cs typeface="+mn-cs"/>
                      </a:endParaRPr>
                    </a:p>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Subdirección de Regulación </a:t>
                      </a:r>
                      <a:endParaRPr lang="es-CO" sz="16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r h="374984">
                <a:tc>
                  <a:txBody>
                    <a:bodyPr/>
                    <a:lstStyle/>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20173210040202</a:t>
                      </a:r>
                      <a:endParaRPr lang="es-CO" sz="1400" b="1" kern="1200" dirty="0">
                        <a:solidFill>
                          <a:schemeClr val="lt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24/4/2017</a:t>
                      </a:r>
                    </a:p>
                  </a:txBody>
                  <a:tcPr marL="68580" marR="68580" marT="0" marB="0"/>
                </a:tc>
                <a:tc>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16/6/2017</a:t>
                      </a:r>
                      <a:endParaRPr lang="es-CO"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7</a:t>
                      </a:r>
                      <a:endParaRPr lang="es-CO" sz="1600" kern="1200" dirty="0">
                        <a:solidFill>
                          <a:schemeClr val="dk1"/>
                        </a:solidFill>
                        <a:effectLst/>
                        <a:latin typeface="+mn-lt"/>
                        <a:ea typeface="+mn-ea"/>
                        <a:cs typeface="+mn-cs"/>
                      </a:endParaRPr>
                    </a:p>
                  </a:txBody>
                  <a:tcPr marL="68580" marR="68580" marT="0" marB="0"/>
                </a:tc>
                <a:tc vMerge="1">
                  <a:txBody>
                    <a:bodyPr/>
                    <a:lstStyle/>
                    <a:p>
                      <a:endParaRPr lang="es-ES"/>
                    </a:p>
                  </a:txBody>
                  <a:tcPr/>
                </a:tc>
                <a:tc vMerge="1">
                  <a:txBody>
                    <a:bodyPr/>
                    <a:lstStyle/>
                    <a:p>
                      <a:endParaRPr lang="es-ES"/>
                    </a:p>
                  </a:txBody>
                  <a:tcPr/>
                </a:tc>
                <a:extLst>
                  <a:ext uri="{0D108BD9-81ED-4DB2-BD59-A6C34878D82A}">
                    <a16:rowId xmlns:a16="http://schemas.microsoft.com/office/drawing/2014/main" val="333330789"/>
                  </a:ext>
                </a:extLst>
              </a:tr>
              <a:tr h="788310">
                <a:tc>
                  <a:txBody>
                    <a:bodyPr/>
                    <a:lstStyle/>
                    <a:p>
                      <a:pPr algn="ctr">
                        <a:lnSpc>
                          <a:spcPct val="115000"/>
                        </a:lnSpc>
                        <a:spcAft>
                          <a:spcPts val="0"/>
                        </a:spcAft>
                      </a:pPr>
                      <a:r>
                        <a:rPr lang="es-CO" sz="1400" b="1" kern="1200" dirty="0" smtClean="0">
                          <a:solidFill>
                            <a:schemeClr val="lt1"/>
                          </a:solidFill>
                          <a:effectLst/>
                          <a:latin typeface="+mn-lt"/>
                          <a:ea typeface="+mn-ea"/>
                          <a:cs typeface="+mn-cs"/>
                        </a:rPr>
                        <a:t>20173210045942</a:t>
                      </a:r>
                      <a:endParaRPr lang="es-CO" sz="1400" b="1" kern="1200" dirty="0">
                        <a:solidFill>
                          <a:schemeClr val="lt1"/>
                        </a:solidFill>
                        <a:effectLst/>
                        <a:latin typeface="+mn-lt"/>
                        <a:ea typeface="+mn-ea"/>
                        <a:cs typeface="+mn-cs"/>
                      </a:endParaRPr>
                    </a:p>
                  </a:txBody>
                  <a:tcPr marL="68580" marR="68580" marT="0" marB="0"/>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s-CO" sz="1600" kern="1200" dirty="0" smtClean="0">
                          <a:solidFill>
                            <a:schemeClr val="dk1"/>
                          </a:solidFill>
                          <a:effectLst/>
                          <a:latin typeface="+mn-lt"/>
                          <a:ea typeface="+mn-ea"/>
                          <a:cs typeface="+mn-cs"/>
                        </a:rPr>
                        <a:t>11/5/2017</a:t>
                      </a:r>
                    </a:p>
                    <a:p>
                      <a:pPr algn="ctr">
                        <a:lnSpc>
                          <a:spcPct val="115000"/>
                        </a:lnSpc>
                        <a:spcAft>
                          <a:spcPts val="0"/>
                        </a:spcAft>
                      </a:pPr>
                      <a:endParaRPr lang="es-CO" sz="1600" kern="1200" dirty="0" smtClean="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11/7/2017</a:t>
                      </a:r>
                      <a:endParaRPr lang="es-CO" sz="1600" kern="1200" dirty="0">
                        <a:solidFill>
                          <a:schemeClr val="dk1"/>
                        </a:solidFill>
                        <a:effectLst/>
                        <a:latin typeface="+mn-lt"/>
                        <a:ea typeface="+mn-ea"/>
                        <a:cs typeface="+mn-cs"/>
                      </a:endParaRPr>
                    </a:p>
                  </a:txBody>
                  <a:tcPr marL="68580" marR="68580" marT="0" marB="0"/>
                </a:tc>
                <a:tc>
                  <a:txBody>
                    <a:bodyPr/>
                    <a:lstStyle/>
                    <a:p>
                      <a:pPr algn="ctr"/>
                      <a:r>
                        <a:rPr lang="es-CO" sz="1600" kern="1200" dirty="0" smtClean="0">
                          <a:solidFill>
                            <a:schemeClr val="dk1"/>
                          </a:solidFill>
                          <a:effectLst/>
                          <a:latin typeface="+mn-lt"/>
                          <a:ea typeface="+mn-ea"/>
                          <a:cs typeface="+mn-cs"/>
                        </a:rPr>
                        <a:t>13</a:t>
                      </a:r>
                      <a:endParaRPr lang="es-ES" sz="16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r>
                        <a:rPr lang="es-CO" sz="1600" kern="1200" dirty="0" smtClean="0">
                          <a:solidFill>
                            <a:schemeClr val="dk1"/>
                          </a:solidFill>
                          <a:effectLst/>
                          <a:latin typeface="+mn-lt"/>
                          <a:ea typeface="+mn-ea"/>
                          <a:cs typeface="+mn-cs"/>
                        </a:rPr>
                        <a:t>30 días </a:t>
                      </a:r>
                    </a:p>
                    <a:p>
                      <a:pPr algn="ctr">
                        <a:lnSpc>
                          <a:spcPct val="115000"/>
                        </a:lnSpc>
                        <a:spcAft>
                          <a:spcPts val="0"/>
                        </a:spcAft>
                      </a:pPr>
                      <a:endParaRPr lang="es-CO" sz="16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CO" sz="1600" kern="1200" dirty="0" smtClean="0">
                          <a:solidFill>
                            <a:schemeClr val="dk1"/>
                          </a:solidFill>
                          <a:effectLst/>
                          <a:latin typeface="+mn-lt"/>
                          <a:ea typeface="+mn-ea"/>
                          <a:cs typeface="+mn-cs"/>
                        </a:rPr>
                        <a:t>Oficina Asesora Jurídica</a:t>
                      </a:r>
                      <a:endParaRPr lang="es-CO" sz="1600" kern="1200" dirty="0" smtClean="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549934174"/>
                  </a:ext>
                </a:extLst>
              </a:tr>
            </a:tbl>
          </a:graphicData>
        </a:graphic>
      </p:graphicFrame>
      <p:sp>
        <p:nvSpPr>
          <p:cNvPr id="3" name="Rectangle 1"/>
          <p:cNvSpPr>
            <a:spLocks noChangeArrowheads="1"/>
          </p:cNvSpPr>
          <p:nvPr/>
        </p:nvSpPr>
        <p:spPr bwMode="auto">
          <a:xfrm>
            <a:off x="1671638" y="16684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alt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3 CuadroTexto"/>
          <p:cNvSpPr txBox="1"/>
          <p:nvPr/>
        </p:nvSpPr>
        <p:spPr>
          <a:xfrm>
            <a:off x="251519" y="188640"/>
            <a:ext cx="8640961" cy="64633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cene3d>
            <a:camera prst="orthographicFront"/>
            <a:lightRig rig="threePt" dir="t"/>
          </a:scene3d>
          <a:sp3d>
            <a:bevelT w="114300" prst="artDeco"/>
            <a:bevelB w="114300" prst="artDeco"/>
          </a:sp3d>
        </p:spPr>
        <p:txBody>
          <a:bodyPr wrap="square" rtlCol="0">
            <a:spAutoFit/>
          </a:bodyPr>
          <a:lstStyle/>
          <a:p>
            <a:pPr algn="ctr"/>
            <a:r>
              <a:rPr lang="es-419" b="1" dirty="0" smtClean="0"/>
              <a:t>RESPUESTAS </a:t>
            </a:r>
            <a:r>
              <a:rPr lang="es-419" b="1" dirty="0"/>
              <a:t>EXTEMPORÁNEAS SEGÚN REPORTE EN EL SISTEMA ORFEO</a:t>
            </a:r>
            <a:endParaRPr lang="es-CO" b="1" dirty="0"/>
          </a:p>
          <a:p>
            <a:pPr algn="ctr"/>
            <a:r>
              <a:rPr lang="es-MX" b="1" dirty="0"/>
              <a:t>(ANEXO </a:t>
            </a:r>
            <a:r>
              <a:rPr lang="es-MX" b="1" dirty="0"/>
              <a:t>2</a:t>
            </a:r>
            <a:r>
              <a:rPr lang="es-MX" b="1" dirty="0" smtClean="0"/>
              <a:t>) </a:t>
            </a:r>
            <a:endParaRPr lang="es-MX" b="1" dirty="0"/>
          </a:p>
        </p:txBody>
      </p:sp>
    </p:spTree>
    <p:extLst>
      <p:ext uri="{BB962C8B-B14F-4D97-AF65-F5344CB8AC3E}">
        <p14:creationId xmlns:p14="http://schemas.microsoft.com/office/powerpoint/2010/main" val="208843701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0" y="5445224"/>
            <a:ext cx="9170641" cy="1412776"/>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5" name="Text Box 5"/>
          <p:cNvSpPr txBox="1">
            <a:spLocks noChangeArrowheads="1"/>
          </p:cNvSpPr>
          <p:nvPr/>
        </p:nvSpPr>
        <p:spPr bwMode="auto">
          <a:xfrm>
            <a:off x="607442" y="2254220"/>
            <a:ext cx="8429054" cy="3046988"/>
          </a:xfrm>
          <a:prstGeom prst="rect">
            <a:avLst/>
          </a:prstGeom>
          <a:noFill/>
          <a:ln w="9525">
            <a:noFill/>
            <a:miter lim="800000"/>
            <a:headEnd/>
            <a:tailEnd/>
          </a:ln>
        </p:spPr>
        <p:txBody>
          <a:bodyPr wrap="square">
            <a:spAutoFit/>
          </a:bodyPr>
          <a:lstStyle/>
          <a:p>
            <a:pPr algn="r" eaLnBrk="0" fontAlgn="auto" hangingPunct="0">
              <a:spcBef>
                <a:spcPts val="0"/>
              </a:spcBef>
              <a:spcAft>
                <a:spcPts val="0"/>
              </a:spcAft>
              <a:defRPr/>
            </a:pPr>
            <a:r>
              <a:rPr lang="es-MX" sz="3200" b="1" dirty="0">
                <a:latin typeface="+mn-lt"/>
              </a:rPr>
              <a:t>Página web: </a:t>
            </a:r>
            <a:r>
              <a:rPr lang="es-MX" sz="3200" b="1" dirty="0">
                <a:solidFill>
                  <a:srgbClr val="1C3481"/>
                </a:solidFill>
                <a:latin typeface="+mn-lt"/>
              </a:rPr>
              <a:t>www.cra.gov.co</a:t>
            </a:r>
          </a:p>
          <a:p>
            <a:pPr algn="r" eaLnBrk="0" fontAlgn="auto" hangingPunct="0">
              <a:spcBef>
                <a:spcPts val="0"/>
              </a:spcBef>
              <a:spcAft>
                <a:spcPts val="0"/>
              </a:spcAft>
              <a:defRPr/>
            </a:pPr>
            <a:r>
              <a:rPr lang="es-CO" sz="3200" b="1" dirty="0" err="1">
                <a:latin typeface="+mn-lt"/>
              </a:rPr>
              <a:t>Twitter</a:t>
            </a:r>
            <a:r>
              <a:rPr lang="es-CO" sz="3200" b="1" dirty="0">
                <a:latin typeface="+mn-lt"/>
              </a:rPr>
              <a:t>: </a:t>
            </a:r>
            <a:r>
              <a:rPr lang="es-CO" sz="3200" b="1" dirty="0">
                <a:solidFill>
                  <a:srgbClr val="1C3481"/>
                </a:solidFill>
                <a:latin typeface="+mn-lt"/>
              </a:rPr>
              <a:t>@</a:t>
            </a:r>
            <a:r>
              <a:rPr lang="es-CO" sz="3200" b="1" dirty="0" err="1">
                <a:solidFill>
                  <a:srgbClr val="1C3481"/>
                </a:solidFill>
                <a:latin typeface="+mn-lt"/>
              </a:rPr>
              <a:t>cracolombia</a:t>
            </a:r>
            <a:endParaRPr lang="es-CO" sz="3200" b="1" dirty="0">
              <a:solidFill>
                <a:srgbClr val="1C3481"/>
              </a:solidFill>
              <a:latin typeface="+mn-lt"/>
            </a:endParaRPr>
          </a:p>
          <a:p>
            <a:pPr algn="r" eaLnBrk="0" fontAlgn="auto" hangingPunct="0">
              <a:spcBef>
                <a:spcPts val="0"/>
              </a:spcBef>
              <a:spcAft>
                <a:spcPts val="0"/>
              </a:spcAft>
              <a:defRPr/>
            </a:pPr>
            <a:r>
              <a:rPr lang="es-CO" sz="3200" b="1" dirty="0">
                <a:latin typeface="+mn-lt"/>
              </a:rPr>
              <a:t>YouTube: </a:t>
            </a:r>
            <a:r>
              <a:rPr lang="es-CO" sz="3200" b="1" dirty="0" err="1">
                <a:solidFill>
                  <a:srgbClr val="1C3481"/>
                </a:solidFill>
                <a:latin typeface="+mn-lt"/>
              </a:rPr>
              <a:t>crapsbcol</a:t>
            </a:r>
            <a:endParaRPr lang="es-CO" sz="3200" b="1" dirty="0">
              <a:solidFill>
                <a:srgbClr val="1C3481"/>
              </a:solidFill>
              <a:latin typeface="+mn-lt"/>
            </a:endParaRPr>
          </a:p>
          <a:p>
            <a:pPr algn="r" eaLnBrk="0" fontAlgn="auto" hangingPunct="0">
              <a:spcBef>
                <a:spcPts val="0"/>
              </a:spcBef>
              <a:spcAft>
                <a:spcPts val="0"/>
              </a:spcAft>
              <a:defRPr/>
            </a:pPr>
            <a:r>
              <a:rPr lang="es-CO" sz="3200" b="1" dirty="0">
                <a:latin typeface="+mn-lt"/>
              </a:rPr>
              <a:t>Facebook: </a:t>
            </a:r>
            <a:r>
              <a:rPr lang="es-CO" sz="3200" b="1" dirty="0">
                <a:solidFill>
                  <a:srgbClr val="1C3481"/>
                </a:solidFill>
                <a:latin typeface="+mn-lt"/>
              </a:rPr>
              <a:t>Comisión de Regulación CRA</a:t>
            </a:r>
          </a:p>
          <a:p>
            <a:pPr algn="r" eaLnBrk="0" fontAlgn="auto" hangingPunct="0">
              <a:spcBef>
                <a:spcPts val="0"/>
              </a:spcBef>
              <a:spcAft>
                <a:spcPts val="0"/>
              </a:spcAft>
              <a:defRPr/>
            </a:pPr>
            <a:r>
              <a:rPr lang="es-MX" sz="3200" b="1" dirty="0" smtClean="0">
                <a:latin typeface="+mn-lt"/>
              </a:rPr>
              <a:t>Correo </a:t>
            </a:r>
            <a:r>
              <a:rPr lang="es-MX" sz="3200" b="1" dirty="0">
                <a:latin typeface="+mn-lt"/>
              </a:rPr>
              <a:t>electrónico:</a:t>
            </a:r>
            <a:r>
              <a:rPr lang="es-MX" sz="3200" b="1" dirty="0">
                <a:solidFill>
                  <a:schemeClr val="tx2">
                    <a:lumMod val="60000"/>
                    <a:lumOff val="40000"/>
                  </a:schemeClr>
                </a:solidFill>
                <a:latin typeface="+mn-lt"/>
              </a:rPr>
              <a:t> </a:t>
            </a:r>
            <a:r>
              <a:rPr lang="es-MX" sz="3200" b="1" dirty="0">
                <a:solidFill>
                  <a:srgbClr val="1C3481"/>
                </a:solidFill>
                <a:latin typeface="+mn-lt"/>
              </a:rPr>
              <a:t>correo@cra.gov.co</a:t>
            </a:r>
          </a:p>
          <a:p>
            <a:pPr algn="r" eaLnBrk="0" fontAlgn="auto" hangingPunct="0">
              <a:spcBef>
                <a:spcPts val="0"/>
              </a:spcBef>
              <a:spcAft>
                <a:spcPts val="0"/>
              </a:spcAft>
              <a:defRPr/>
            </a:pPr>
            <a:r>
              <a:rPr lang="es-MX" sz="3200" b="1" dirty="0">
                <a:latin typeface="+mn-lt"/>
              </a:rPr>
              <a:t>PBX</a:t>
            </a:r>
            <a:r>
              <a:rPr lang="es-MX" sz="3200" b="1" dirty="0" smtClean="0">
                <a:latin typeface="+mn-lt"/>
              </a:rPr>
              <a:t>:</a:t>
            </a:r>
            <a:r>
              <a:rPr lang="es-MX" sz="3200" b="1" dirty="0" smtClean="0">
                <a:solidFill>
                  <a:schemeClr val="tx2">
                    <a:lumMod val="60000"/>
                    <a:lumOff val="40000"/>
                  </a:schemeClr>
                </a:solidFill>
                <a:latin typeface="+mn-lt"/>
              </a:rPr>
              <a:t> </a:t>
            </a:r>
            <a:r>
              <a:rPr lang="es-MX" sz="3200" b="1" dirty="0" smtClean="0">
                <a:solidFill>
                  <a:schemeClr val="tx2">
                    <a:lumMod val="75000"/>
                  </a:schemeClr>
                </a:solidFill>
                <a:latin typeface="+mn-lt"/>
              </a:rPr>
              <a:t>(1)</a:t>
            </a:r>
            <a:r>
              <a:rPr lang="es-MX" sz="3200" b="1" dirty="0" smtClean="0">
                <a:solidFill>
                  <a:schemeClr val="tx2">
                    <a:lumMod val="60000"/>
                    <a:lumOff val="40000"/>
                  </a:schemeClr>
                </a:solidFill>
                <a:latin typeface="+mn-lt"/>
              </a:rPr>
              <a:t> </a:t>
            </a:r>
            <a:r>
              <a:rPr lang="es-MX" sz="3200" b="1" dirty="0" smtClean="0">
                <a:solidFill>
                  <a:schemeClr val="tx2">
                    <a:lumMod val="75000"/>
                  </a:schemeClr>
                </a:solidFill>
                <a:latin typeface="+mn-lt"/>
              </a:rPr>
              <a:t>4873820</a:t>
            </a:r>
            <a:r>
              <a:rPr lang="es-MX" sz="3200" b="1" dirty="0" smtClean="0">
                <a:solidFill>
                  <a:schemeClr val="tx2">
                    <a:lumMod val="60000"/>
                    <a:lumOff val="40000"/>
                  </a:schemeClr>
                </a:solidFill>
                <a:latin typeface="+mn-lt"/>
              </a:rPr>
              <a:t> </a:t>
            </a:r>
            <a:r>
              <a:rPr lang="es-MX" sz="3200" b="1" dirty="0">
                <a:latin typeface="+mn-lt"/>
              </a:rPr>
              <a:t>Línea </a:t>
            </a:r>
            <a:r>
              <a:rPr lang="es-MX" sz="3200" b="1" dirty="0" smtClean="0">
                <a:latin typeface="+mn-lt"/>
              </a:rPr>
              <a:t>Nacional: </a:t>
            </a:r>
            <a:r>
              <a:rPr lang="es-MX" sz="3200" b="1" dirty="0" smtClean="0">
                <a:solidFill>
                  <a:srgbClr val="1C3481"/>
                </a:solidFill>
                <a:latin typeface="+mn-lt"/>
              </a:rPr>
              <a:t>018000517565</a:t>
            </a:r>
            <a:endParaRPr lang="es-ES" sz="3200" b="1" dirty="0">
              <a:solidFill>
                <a:srgbClr val="1C3481"/>
              </a:solidFill>
              <a:latin typeface="+mn-lt"/>
            </a:endParaRPr>
          </a:p>
        </p:txBody>
      </p:sp>
      <p:sp>
        <p:nvSpPr>
          <p:cNvPr id="16" name="15 Rectángulo"/>
          <p:cNvSpPr/>
          <p:nvPr/>
        </p:nvSpPr>
        <p:spPr>
          <a:xfrm>
            <a:off x="-1" y="0"/>
            <a:ext cx="9170641" cy="1700808"/>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s-CO" dirty="0"/>
          </a:p>
        </p:txBody>
      </p:sp>
      <p:pic>
        <p:nvPicPr>
          <p:cNvPr id="17" name="16 Imagen"/>
          <p:cNvPicPr>
            <a:picLocks noChangeAspect="1"/>
          </p:cNvPicPr>
          <p:nvPr/>
        </p:nvPicPr>
        <p:blipFill rotWithShape="1">
          <a:blip r:embed="rId2" cstate="print">
            <a:extLst>
              <a:ext uri="{28A0092B-C50C-407E-A947-70E740481C1C}">
                <a14:useLocalDpi xmlns:a14="http://schemas.microsoft.com/office/drawing/2010/main" val="0"/>
              </a:ext>
            </a:extLst>
          </a:blip>
          <a:srcRect t="24256"/>
          <a:stretch/>
        </p:blipFill>
        <p:spPr>
          <a:xfrm>
            <a:off x="539952" y="260648"/>
            <a:ext cx="3600000" cy="1127471"/>
          </a:xfrm>
          <a:prstGeom prst="rect">
            <a:avLst/>
          </a:prstGeom>
        </p:spPr>
      </p:pic>
      <p:grpSp>
        <p:nvGrpSpPr>
          <p:cNvPr id="10" name="9 Grupo"/>
          <p:cNvGrpSpPr/>
          <p:nvPr/>
        </p:nvGrpSpPr>
        <p:grpSpPr>
          <a:xfrm>
            <a:off x="5004048" y="5697352"/>
            <a:ext cx="4166593" cy="900000"/>
            <a:chOff x="5004048" y="5697352"/>
            <a:chExt cx="4166593" cy="900000"/>
          </a:xfrm>
        </p:grpSpPr>
        <p:sp>
          <p:nvSpPr>
            <p:cNvPr id="11" name="10 Rectángulo redondeado"/>
            <p:cNvSpPr/>
            <p:nvPr/>
          </p:nvSpPr>
          <p:spPr>
            <a:xfrm>
              <a:off x="5004048" y="5697352"/>
              <a:ext cx="4166593" cy="900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s-CO" dirty="0"/>
            </a:p>
          </p:txBody>
        </p:sp>
        <p:pic>
          <p:nvPicPr>
            <p:cNvPr id="12" name="11 Imagen"/>
            <p:cNvPicPr>
              <a:picLocks noChangeAspect="1"/>
            </p:cNvPicPr>
            <p:nvPr/>
          </p:nvPicPr>
          <p:blipFill rotWithShape="1">
            <a:blip r:embed="rId3">
              <a:extLst>
                <a:ext uri="{28A0092B-C50C-407E-A947-70E740481C1C}">
                  <a14:useLocalDpi xmlns:a14="http://schemas.microsoft.com/office/drawing/2010/main" val="0"/>
                </a:ext>
              </a:extLst>
            </a:blip>
            <a:srcRect t="7813" b="7813"/>
            <a:stretch/>
          </p:blipFill>
          <p:spPr>
            <a:xfrm>
              <a:off x="5285975" y="5733256"/>
              <a:ext cx="3602736" cy="864096"/>
            </a:xfrm>
            <a:prstGeom prst="rect">
              <a:avLst/>
            </a:prstGeom>
          </p:spPr>
        </p:pic>
      </p:grpSp>
    </p:spTree>
    <p:extLst>
      <p:ext uri="{BB962C8B-B14F-4D97-AF65-F5344CB8AC3E}">
        <p14:creationId xmlns:p14="http://schemas.microsoft.com/office/powerpoint/2010/main" val="4000247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slide(fromBottom)">
                                      <p:cBhvr>
                                        <p:cTn id="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0" y="350838"/>
            <a:ext cx="9144000" cy="1077218"/>
          </a:xfrm>
          <a:prstGeom prst="rect">
            <a:avLst/>
          </a:prstGeom>
          <a:noFill/>
          <a:ln w="9525" algn="ctr">
            <a:noFill/>
            <a:miter lim="800000"/>
            <a:headEnd/>
            <a:tailEnd/>
          </a:ln>
          <a:effectLst/>
        </p:spPr>
        <p:txBody>
          <a:bodyPr>
            <a:spAutoFit/>
          </a:bodyPr>
          <a:lstStyle/>
          <a:p>
            <a:pPr algn="ctr">
              <a:spcBef>
                <a:spcPts val="0"/>
              </a:spcBef>
              <a:defRPr/>
            </a:pPr>
            <a:r>
              <a:rPr lang="es-CO" sz="3200" b="1" dirty="0">
                <a:latin typeface="+mn-lt"/>
                <a:cs typeface="Arial" panose="020B0604020202020204" pitchFamily="34" charset="0"/>
              </a:rPr>
              <a:t>FORTALEZAS DEL PROCESO DE SERVICIO </a:t>
            </a:r>
            <a:r>
              <a:rPr lang="es-CO" sz="3200" b="1" dirty="0" smtClean="0">
                <a:latin typeface="+mn-lt"/>
                <a:cs typeface="Arial" panose="020B0604020202020204" pitchFamily="34" charset="0"/>
              </a:rPr>
              <a:t>INTEGRAL </a:t>
            </a:r>
            <a:r>
              <a:rPr lang="es-CO" sz="3200" b="1" dirty="0">
                <a:latin typeface="+mn-lt"/>
                <a:cs typeface="Arial" panose="020B0604020202020204" pitchFamily="34" charset="0"/>
              </a:rPr>
              <a:t>AL USUARIO </a:t>
            </a:r>
            <a:r>
              <a:rPr lang="es-CO" sz="3200" b="1" dirty="0" smtClean="0">
                <a:latin typeface="+mn-lt"/>
                <a:cs typeface="Arial" panose="020B0604020202020204" pitchFamily="34" charset="0"/>
              </a:rPr>
              <a:t>PRIMER SEMESTRE DE</a:t>
            </a:r>
            <a:r>
              <a:rPr lang="es-CO" sz="3200" b="1" dirty="0" smtClean="0">
                <a:latin typeface="Arial" panose="020B0604020202020204" pitchFamily="34" charset="0"/>
                <a:cs typeface="Arial" panose="020B0604020202020204" pitchFamily="34" charset="0"/>
              </a:rPr>
              <a:t> 2017</a:t>
            </a:r>
          </a:p>
        </p:txBody>
      </p:sp>
      <p:graphicFrame>
        <p:nvGraphicFramePr>
          <p:cNvPr id="2" name="1 Tabla"/>
          <p:cNvGraphicFramePr>
            <a:graphicFrameLocks noGrp="1"/>
          </p:cNvGraphicFramePr>
          <p:nvPr>
            <p:extLst>
              <p:ext uri="{D42A27DB-BD31-4B8C-83A1-F6EECF244321}">
                <p14:modId xmlns:p14="http://schemas.microsoft.com/office/powerpoint/2010/main" val="1721538872"/>
              </p:ext>
            </p:extLst>
          </p:nvPr>
        </p:nvGraphicFramePr>
        <p:xfrm>
          <a:off x="179512" y="1700807"/>
          <a:ext cx="8712968" cy="4177324"/>
        </p:xfrm>
        <a:graphic>
          <a:graphicData uri="http://schemas.openxmlformats.org/drawingml/2006/table">
            <a:tbl>
              <a:tblPr firstRow="1" bandRow="1">
                <a:tableStyleId>{5C22544A-7EE6-4342-B048-85BDC9FD1C3A}</a:tableStyleId>
              </a:tblPr>
              <a:tblGrid>
                <a:gridCol w="4604414">
                  <a:extLst>
                    <a:ext uri="{9D8B030D-6E8A-4147-A177-3AD203B41FA5}">
                      <a16:colId xmlns:a16="http://schemas.microsoft.com/office/drawing/2014/main" val="20000"/>
                    </a:ext>
                  </a:extLst>
                </a:gridCol>
                <a:gridCol w="4108554">
                  <a:extLst>
                    <a:ext uri="{9D8B030D-6E8A-4147-A177-3AD203B41FA5}">
                      <a16:colId xmlns:a16="http://schemas.microsoft.com/office/drawing/2014/main" val="20001"/>
                    </a:ext>
                  </a:extLst>
                </a:gridCol>
              </a:tblGrid>
              <a:tr h="63922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1800" b="1" i="1" dirty="0" smtClean="0"/>
                        <a:t>Directrices Ley 1474 de 2011</a:t>
                      </a:r>
                    </a:p>
                    <a:p>
                      <a:pPr algn="ctr"/>
                      <a:r>
                        <a:rPr lang="es-MX" b="1" i="1" dirty="0" smtClean="0"/>
                        <a:t>Artículo</a:t>
                      </a:r>
                      <a:r>
                        <a:rPr lang="es-MX" b="1" i="1" baseline="0" dirty="0" smtClean="0"/>
                        <a:t> 7</a:t>
                      </a:r>
                      <a:r>
                        <a:rPr lang="es-MX" i="1" baseline="0" dirty="0" smtClean="0"/>
                        <a:t>6</a:t>
                      </a:r>
                      <a:endParaRPr lang="es-CO" i="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1800" b="1" i="1" dirty="0" smtClean="0"/>
                        <a:t>Implementación en la CRA</a:t>
                      </a:r>
                    </a:p>
                    <a:p>
                      <a:pPr algn="ctr"/>
                      <a:endParaRPr lang="es-CO" dirty="0"/>
                    </a:p>
                  </a:txBody>
                  <a:tcPr/>
                </a:tc>
                <a:extLst>
                  <a:ext uri="{0D108BD9-81ED-4DB2-BD59-A6C34878D82A}">
                    <a16:rowId xmlns:a16="http://schemas.microsoft.com/office/drawing/2014/main" val="10000"/>
                  </a:ext>
                </a:extLst>
              </a:tr>
              <a:tr h="3537244">
                <a:tc>
                  <a:txBody>
                    <a:bodyPr/>
                    <a:lstStyle/>
                    <a:p>
                      <a:pPr marL="342900" lvl="1" indent="-161925" algn="just">
                        <a:buFont typeface="Arial" pitchFamily="34" charset="0"/>
                        <a:buChar char="•"/>
                      </a:pPr>
                      <a:endParaRPr lang="es-CO" sz="1800" dirty="0" smtClean="0">
                        <a:latin typeface="+mn-lt"/>
                        <a:cs typeface="Arial" panose="020B0604020202020204" pitchFamily="34" charset="0"/>
                      </a:endParaRPr>
                    </a:p>
                    <a:p>
                      <a:pPr marL="342900" lvl="1" indent="-161925" algn="just">
                        <a:buFont typeface="Arial" pitchFamily="34" charset="0"/>
                        <a:buChar char="•"/>
                      </a:pPr>
                      <a:endParaRPr lang="es-CO" sz="1800" dirty="0" smtClean="0">
                        <a:latin typeface="+mn-lt"/>
                        <a:cs typeface="Arial" panose="020B0604020202020204" pitchFamily="34" charset="0"/>
                      </a:endParaRPr>
                    </a:p>
                    <a:p>
                      <a:pPr marL="342900" lvl="1" indent="-161925" algn="just">
                        <a:buFont typeface="Arial" pitchFamily="34" charset="0"/>
                        <a:buChar char="•"/>
                      </a:pPr>
                      <a:r>
                        <a:rPr lang="es-CO" sz="1800" dirty="0" smtClean="0">
                          <a:latin typeface="+mn-lt"/>
                          <a:cs typeface="Arial" panose="020B0604020202020204" pitchFamily="34" charset="0"/>
                        </a:rPr>
                        <a:t>“</a:t>
                      </a:r>
                      <a:r>
                        <a:rPr lang="es-CO" sz="1800" i="1" dirty="0" smtClean="0">
                          <a:latin typeface="+mn-lt"/>
                          <a:cs typeface="Arial" panose="020B0604020202020204" pitchFamily="34" charset="0"/>
                        </a:rPr>
                        <a:t>En la página web principal de toda entidad pública deberá existir un link de quejas, sugerencias y reclamos de fácil acceso para que los ciudadanos realicen sus comentarios</a:t>
                      </a:r>
                      <a:r>
                        <a:rPr lang="es-CO" sz="1800" dirty="0" smtClean="0">
                          <a:latin typeface="+mn-lt"/>
                          <a:cs typeface="Arial" panose="020B0604020202020204" pitchFamily="34" charset="0"/>
                        </a:rPr>
                        <a:t>”.</a:t>
                      </a:r>
                    </a:p>
                    <a:p>
                      <a:pPr marL="342900" lvl="1" indent="-342900" algn="just">
                        <a:buFont typeface="Arial" pitchFamily="34" charset="0"/>
                        <a:buChar char="•"/>
                      </a:pPr>
                      <a:endParaRPr lang="es-CO" sz="1800" dirty="0" smtClean="0">
                        <a:latin typeface="+mn-lt"/>
                        <a:cs typeface="Arial" panose="020B0604020202020204" pitchFamily="34" charset="0"/>
                      </a:endParaRPr>
                    </a:p>
                    <a:p>
                      <a:pPr marL="0" lvl="1" indent="0" algn="just">
                        <a:buFont typeface="Arial" pitchFamily="34" charset="0"/>
                        <a:buNone/>
                      </a:pPr>
                      <a:endParaRPr lang="es-CO" sz="1800" dirty="0" smtClean="0">
                        <a:latin typeface="+mn-lt"/>
                        <a:cs typeface="Arial" panose="020B0604020202020204" pitchFamily="34" charset="0"/>
                      </a:endParaRPr>
                    </a:p>
                    <a:p>
                      <a:endParaRPr lang="es-CO" dirty="0">
                        <a:latin typeface="+mn-lt"/>
                        <a:cs typeface="Arial" panose="020B0604020202020204" pitchFamily="34" charset="0"/>
                      </a:endParaRPr>
                    </a:p>
                  </a:txBody>
                  <a:tcPr/>
                </a:tc>
                <a:tc>
                  <a:txBody>
                    <a:bodyPr/>
                    <a:lstStyle/>
                    <a:p>
                      <a:pPr marL="285750" indent="-285750" algn="just">
                        <a:buFont typeface="Arial" panose="020B0604020202020204" pitchFamily="34" charset="0"/>
                        <a:buChar char="•"/>
                      </a:pPr>
                      <a:endParaRPr lang="es-CO" dirty="0" smtClean="0">
                        <a:latin typeface="+mn-lt"/>
                        <a:cs typeface="Arial" panose="020B0604020202020204" pitchFamily="34" charset="0"/>
                      </a:endParaRPr>
                    </a:p>
                    <a:p>
                      <a:pPr marL="285750" indent="-285750" algn="just">
                        <a:buFont typeface="Arial" panose="020B0604020202020204" pitchFamily="34" charset="0"/>
                        <a:buChar char="•"/>
                      </a:pPr>
                      <a:endParaRPr lang="es-CO" dirty="0" smtClean="0">
                        <a:latin typeface="+mn-lt"/>
                        <a:cs typeface="Arial" panose="020B0604020202020204" pitchFamily="34" charset="0"/>
                      </a:endParaRPr>
                    </a:p>
                    <a:p>
                      <a:pPr marL="285750" indent="-285750" algn="just">
                        <a:buFont typeface="Arial" panose="020B0604020202020204" pitchFamily="34" charset="0"/>
                        <a:buChar char="•"/>
                      </a:pPr>
                      <a:r>
                        <a:rPr lang="es-CO" dirty="0" smtClean="0">
                          <a:latin typeface="+mn-lt"/>
                          <a:cs typeface="Arial" panose="020B0604020202020204" pitchFamily="34" charset="0"/>
                        </a:rPr>
                        <a:t>La entidad cuenta en</a:t>
                      </a:r>
                      <a:r>
                        <a:rPr lang="es-CO" baseline="0" dirty="0" smtClean="0">
                          <a:latin typeface="+mn-lt"/>
                          <a:cs typeface="Arial" panose="020B0604020202020204" pitchFamily="34" charset="0"/>
                        </a:rPr>
                        <a:t> la pagina web con un menú denominado “Atención a la Ciudadanía” que despliega una sección de peticiones, quejas, reclamos y denuncias, de fácil acceso a la ciudadanía.</a:t>
                      </a:r>
                    </a:p>
                    <a:p>
                      <a:pPr algn="just"/>
                      <a:endParaRPr lang="es-CO" baseline="0" dirty="0" smtClean="0">
                        <a:latin typeface="+mn-lt"/>
                        <a:cs typeface="Arial" panose="020B0604020202020204" pitchFamily="34" charset="0"/>
                      </a:endParaRPr>
                    </a:p>
                    <a:p>
                      <a:pPr algn="just"/>
                      <a:endParaRPr lang="es-CO" dirty="0">
                        <a:latin typeface="+mn-lt"/>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169785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0" y="350838"/>
            <a:ext cx="9144000" cy="1077218"/>
          </a:xfrm>
          <a:prstGeom prst="rect">
            <a:avLst/>
          </a:prstGeom>
          <a:noFill/>
          <a:ln w="9525" algn="ctr">
            <a:noFill/>
            <a:miter lim="800000"/>
            <a:headEnd/>
            <a:tailEnd/>
          </a:ln>
          <a:effectLst/>
        </p:spPr>
        <p:txBody>
          <a:bodyPr>
            <a:spAutoFit/>
          </a:bodyPr>
          <a:lstStyle/>
          <a:p>
            <a:pPr algn="ctr">
              <a:spcBef>
                <a:spcPts val="0"/>
              </a:spcBef>
              <a:defRPr/>
            </a:pPr>
            <a:r>
              <a:rPr lang="es-CO" sz="3200" b="1" dirty="0">
                <a:latin typeface="+mn-lt"/>
                <a:cs typeface="Arial" panose="020B0604020202020204" pitchFamily="34" charset="0"/>
              </a:rPr>
              <a:t>FORTALEZAS DEL PROCESO DE SERVICIO INTEGRAL AL USUARIO PRIMER SEMESTRE 2017</a:t>
            </a:r>
          </a:p>
        </p:txBody>
      </p:sp>
      <p:graphicFrame>
        <p:nvGraphicFramePr>
          <p:cNvPr id="2" name="1 Tabla"/>
          <p:cNvGraphicFramePr>
            <a:graphicFrameLocks noGrp="1"/>
          </p:cNvGraphicFramePr>
          <p:nvPr>
            <p:extLst>
              <p:ext uri="{D42A27DB-BD31-4B8C-83A1-F6EECF244321}">
                <p14:modId xmlns:p14="http://schemas.microsoft.com/office/powerpoint/2010/main" val="1609043278"/>
              </p:ext>
            </p:extLst>
          </p:nvPr>
        </p:nvGraphicFramePr>
        <p:xfrm>
          <a:off x="287524" y="1628800"/>
          <a:ext cx="8568952" cy="4104456"/>
        </p:xfrm>
        <a:graphic>
          <a:graphicData uri="http://schemas.openxmlformats.org/drawingml/2006/table">
            <a:tbl>
              <a:tblPr firstRow="1" bandRow="1">
                <a:tableStyleId>{5C22544A-7EE6-4342-B048-85BDC9FD1C3A}</a:tableStyleId>
              </a:tblPr>
              <a:tblGrid>
                <a:gridCol w="4528308">
                  <a:extLst>
                    <a:ext uri="{9D8B030D-6E8A-4147-A177-3AD203B41FA5}">
                      <a16:colId xmlns:a16="http://schemas.microsoft.com/office/drawing/2014/main" val="20000"/>
                    </a:ext>
                  </a:extLst>
                </a:gridCol>
                <a:gridCol w="4040644">
                  <a:extLst>
                    <a:ext uri="{9D8B030D-6E8A-4147-A177-3AD203B41FA5}">
                      <a16:colId xmlns:a16="http://schemas.microsoft.com/office/drawing/2014/main" val="20001"/>
                    </a:ext>
                  </a:extLst>
                </a:gridCol>
              </a:tblGrid>
              <a:tr h="128264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1800" b="1" i="1" dirty="0" smtClean="0"/>
                        <a:t>Directrices Ley 1437 de 2011</a:t>
                      </a:r>
                    </a:p>
                    <a:p>
                      <a:pPr marL="0" marR="0" indent="0" algn="ctr" defTabSz="914400" rtl="0" eaLnBrk="1" fontAlgn="auto" latinLnBrk="0" hangingPunct="1">
                        <a:lnSpc>
                          <a:spcPct val="100000"/>
                        </a:lnSpc>
                        <a:spcBef>
                          <a:spcPts val="0"/>
                        </a:spcBef>
                        <a:spcAft>
                          <a:spcPts val="0"/>
                        </a:spcAft>
                        <a:buClrTx/>
                        <a:buSzTx/>
                        <a:buFontTx/>
                        <a:buNone/>
                        <a:tabLst/>
                        <a:defRPr/>
                      </a:pPr>
                      <a:r>
                        <a:rPr lang="es-MX" sz="1800" b="1" i="1" dirty="0" smtClean="0"/>
                        <a:t>Artículo 7º</a:t>
                      </a:r>
                      <a:r>
                        <a:rPr lang="es-MX" sz="1800" b="1" i="1" baseline="0" dirty="0" smtClean="0"/>
                        <a:t> “Deberes de las autoridades en la atención al público”, </a:t>
                      </a:r>
                      <a:r>
                        <a:rPr lang="es-MX" sz="1800" b="1" i="1" dirty="0" smtClean="0"/>
                        <a:t>numeral 4º </a:t>
                      </a:r>
                      <a:endParaRPr lang="es-CO" sz="1800" b="1" i="1" dirty="0" smtClean="0"/>
                    </a:p>
                    <a:p>
                      <a:pPr algn="ctr"/>
                      <a:endParaRPr lang="es-CO"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1800" b="1" i="1" dirty="0" smtClean="0"/>
                        <a:t>Implementación en la CRA</a:t>
                      </a:r>
                    </a:p>
                    <a:p>
                      <a:pPr algn="ctr"/>
                      <a:endParaRPr lang="es-CO" dirty="0"/>
                    </a:p>
                  </a:txBody>
                  <a:tcPr/>
                </a:tc>
                <a:extLst>
                  <a:ext uri="{0D108BD9-81ED-4DB2-BD59-A6C34878D82A}">
                    <a16:rowId xmlns:a16="http://schemas.microsoft.com/office/drawing/2014/main" val="10000"/>
                  </a:ext>
                </a:extLst>
              </a:tr>
              <a:tr h="2821813">
                <a:tc>
                  <a:txBody>
                    <a:bodyPr/>
                    <a:lstStyle/>
                    <a:p>
                      <a:pPr marL="342900" marR="0" lvl="0" indent="-342900" algn="just" defTabSz="914400" rtl="0" eaLnBrk="1" fontAlgn="base" latinLnBrk="0" hangingPunct="1">
                        <a:lnSpc>
                          <a:spcPct val="100000"/>
                        </a:lnSpc>
                        <a:spcBef>
                          <a:spcPct val="20000"/>
                        </a:spcBef>
                        <a:spcAft>
                          <a:spcPct val="0"/>
                        </a:spcAft>
                        <a:buClrTx/>
                        <a:buSzTx/>
                        <a:buFont typeface="Arial" pitchFamily="34" charset="0"/>
                        <a:buChar char="•"/>
                        <a:tabLst/>
                        <a:defRPr/>
                      </a:pPr>
                      <a:endParaRPr kumimoji="0" lang="es-CO" sz="1800" b="0" i="1" u="none" strike="noStrike" kern="1200" cap="none" spc="0" normalizeH="0" baseline="0" noProof="0" dirty="0" smtClean="0">
                        <a:ln>
                          <a:noFill/>
                        </a:ln>
                        <a:solidFill>
                          <a:sysClr val="windowText" lastClr="000000"/>
                        </a:solidFill>
                        <a:effectLst/>
                        <a:uLnTx/>
                        <a:uFillTx/>
                        <a:latin typeface="+mn-lt"/>
                        <a:ea typeface="+mn-ea"/>
                        <a:cs typeface="+mn-cs"/>
                      </a:endParaRPr>
                    </a:p>
                    <a:p>
                      <a:pPr marL="342900" marR="0" lvl="0" indent="-342900" algn="just"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es-CO" sz="1800" b="0" i="1" u="none" strike="noStrike" kern="1200" cap="none" spc="0" normalizeH="0" baseline="0" noProof="0" dirty="0" smtClean="0">
                          <a:ln>
                            <a:noFill/>
                          </a:ln>
                          <a:solidFill>
                            <a:sysClr val="windowText" lastClr="000000"/>
                          </a:solidFill>
                          <a:effectLst/>
                          <a:uLnTx/>
                          <a:uFillTx/>
                          <a:latin typeface="+mn-lt"/>
                          <a:ea typeface="+mn-ea"/>
                          <a:cs typeface="+mn-cs"/>
                        </a:rPr>
                        <a:t>“Establecer un sistema de turnos acorde con las necesidades del servicio y las nuevas tecnologías, para la ordenada atención de peticiones, quejas, denuncias o reclamos”</a:t>
                      </a:r>
                    </a:p>
                    <a:p>
                      <a:endParaRPr lang="es-CO" sz="1800" dirty="0" smtClean="0"/>
                    </a:p>
                    <a:p>
                      <a:endParaRPr lang="es-CO" sz="1800" dirty="0" smtClean="0"/>
                    </a:p>
                    <a:p>
                      <a:endParaRPr lang="es-CO" sz="1800" dirty="0" smtClean="0"/>
                    </a:p>
                  </a:txBody>
                  <a:tcPr/>
                </a:tc>
                <a:tc>
                  <a:txBody>
                    <a:bodyPr/>
                    <a:lstStyle/>
                    <a:p>
                      <a:pPr marL="0" indent="0" algn="just">
                        <a:buFont typeface="Arial" panose="020B0604020202020204" pitchFamily="34" charset="0"/>
                        <a:buNone/>
                      </a:pPr>
                      <a:endParaRPr lang="es-CO" sz="1800" baseline="0" dirty="0" smtClean="0"/>
                    </a:p>
                    <a:p>
                      <a:pPr marL="285750" indent="-285750" algn="just">
                        <a:buFont typeface="Arial" panose="020B0604020202020204" pitchFamily="34" charset="0"/>
                        <a:buChar char="•"/>
                      </a:pPr>
                      <a:r>
                        <a:rPr lang="es-CO" sz="1800" baseline="0" dirty="0" smtClean="0"/>
                        <a:t>La entidad no cuenta con un sistema de turnos para la atención ordenada para las PQRSD por cuanto las necesidades del servicio no lo requiere, ya que la mayoría de las PQRSD son allegadas por correo electrónico y certificado.</a:t>
                      </a:r>
                    </a:p>
                    <a:p>
                      <a:pPr marL="0" indent="0" algn="just">
                        <a:buFont typeface="Arial" panose="020B0604020202020204" pitchFamily="34" charset="0"/>
                        <a:buNone/>
                      </a:pPr>
                      <a:endParaRPr lang="es-CO" sz="1800" baseline="0" dirty="0" smtClean="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759561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0" y="350838"/>
            <a:ext cx="9144000" cy="1077218"/>
          </a:xfrm>
          <a:prstGeom prst="rect">
            <a:avLst/>
          </a:prstGeom>
          <a:noFill/>
          <a:ln w="9525" algn="ctr">
            <a:noFill/>
            <a:miter lim="800000"/>
            <a:headEnd/>
            <a:tailEnd/>
          </a:ln>
          <a:effectLst/>
        </p:spPr>
        <p:txBody>
          <a:bodyPr>
            <a:spAutoFit/>
          </a:bodyPr>
          <a:lstStyle/>
          <a:p>
            <a:pPr algn="ctr">
              <a:spcBef>
                <a:spcPts val="0"/>
              </a:spcBef>
              <a:defRPr/>
            </a:pPr>
            <a:r>
              <a:rPr lang="es-CO" sz="3200" b="1" dirty="0">
                <a:latin typeface="+mn-lt"/>
                <a:cs typeface="Arial" panose="020B0604020202020204" pitchFamily="34" charset="0"/>
              </a:rPr>
              <a:t>FORTALEZAS</a:t>
            </a:r>
            <a:r>
              <a:rPr lang="es-CO" sz="3200" b="1" dirty="0">
                <a:cs typeface="Arial" panose="020B0604020202020204" pitchFamily="34" charset="0"/>
              </a:rPr>
              <a:t> </a:t>
            </a:r>
            <a:r>
              <a:rPr lang="es-CO" sz="3200" b="1" dirty="0">
                <a:latin typeface="+mn-lt"/>
                <a:cs typeface="Arial" panose="020B0604020202020204" pitchFamily="34" charset="0"/>
              </a:rPr>
              <a:t>DEL PROCESO DE SERVICIO INTEGRAL AL USUARIO PRIMER SEMESTRE DE 2017</a:t>
            </a:r>
          </a:p>
        </p:txBody>
      </p:sp>
      <p:graphicFrame>
        <p:nvGraphicFramePr>
          <p:cNvPr id="2" name="1 Tabla"/>
          <p:cNvGraphicFramePr>
            <a:graphicFrameLocks noGrp="1"/>
          </p:cNvGraphicFramePr>
          <p:nvPr>
            <p:extLst>
              <p:ext uri="{D42A27DB-BD31-4B8C-83A1-F6EECF244321}">
                <p14:modId xmlns:p14="http://schemas.microsoft.com/office/powerpoint/2010/main" val="3646941611"/>
              </p:ext>
            </p:extLst>
          </p:nvPr>
        </p:nvGraphicFramePr>
        <p:xfrm>
          <a:off x="143508" y="1428056"/>
          <a:ext cx="8892988" cy="4572000"/>
        </p:xfrm>
        <a:graphic>
          <a:graphicData uri="http://schemas.openxmlformats.org/drawingml/2006/table">
            <a:tbl>
              <a:tblPr firstRow="1" bandRow="1">
                <a:tableStyleId>{5C22544A-7EE6-4342-B048-85BDC9FD1C3A}</a:tableStyleId>
              </a:tblPr>
              <a:tblGrid>
                <a:gridCol w="4699546">
                  <a:extLst>
                    <a:ext uri="{9D8B030D-6E8A-4147-A177-3AD203B41FA5}">
                      <a16:colId xmlns:a16="http://schemas.microsoft.com/office/drawing/2014/main" val="20000"/>
                    </a:ext>
                  </a:extLst>
                </a:gridCol>
                <a:gridCol w="4193442">
                  <a:extLst>
                    <a:ext uri="{9D8B030D-6E8A-4147-A177-3AD203B41FA5}">
                      <a16:colId xmlns:a16="http://schemas.microsoft.com/office/drawing/2014/main" val="20001"/>
                    </a:ext>
                  </a:extLst>
                </a:gridCol>
              </a:tblGrid>
              <a:tr h="88984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1800" b="1" i="1" dirty="0" smtClean="0"/>
                        <a:t>Directrices Ley 1437 de 2011</a:t>
                      </a:r>
                    </a:p>
                    <a:p>
                      <a:pPr marL="0" marR="0" indent="0" algn="ctr" defTabSz="914400" rtl="0" eaLnBrk="1" fontAlgn="auto" latinLnBrk="0" hangingPunct="1">
                        <a:lnSpc>
                          <a:spcPct val="100000"/>
                        </a:lnSpc>
                        <a:spcBef>
                          <a:spcPts val="0"/>
                        </a:spcBef>
                        <a:spcAft>
                          <a:spcPts val="0"/>
                        </a:spcAft>
                        <a:buClrTx/>
                        <a:buSzTx/>
                        <a:buFontTx/>
                        <a:buNone/>
                        <a:tabLst/>
                        <a:defRPr/>
                      </a:pPr>
                      <a:r>
                        <a:rPr lang="es-MX" sz="1800" b="1" i="1" dirty="0" smtClean="0"/>
                        <a:t>Artículo 7º</a:t>
                      </a:r>
                      <a:r>
                        <a:rPr lang="es-MX" sz="1800" b="1" i="1" baseline="0" dirty="0" smtClean="0"/>
                        <a:t> “Deberes de las autoridades en la atención al público”, </a:t>
                      </a:r>
                      <a:r>
                        <a:rPr lang="es-MX" sz="1800" b="1" i="1" dirty="0" smtClean="0"/>
                        <a:t> numeral 2 y 6</a:t>
                      </a:r>
                      <a:endParaRPr lang="es-CO" sz="1800" b="1" i="1"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1800" b="1" i="1" dirty="0" smtClean="0"/>
                        <a:t>Implementación en la CRA</a:t>
                      </a:r>
                    </a:p>
                    <a:p>
                      <a:pPr algn="ctr"/>
                      <a:endParaRPr lang="es-CO" dirty="0"/>
                    </a:p>
                  </a:txBody>
                  <a:tcPr/>
                </a:tc>
                <a:extLst>
                  <a:ext uri="{0D108BD9-81ED-4DB2-BD59-A6C34878D82A}">
                    <a16:rowId xmlns:a16="http://schemas.microsoft.com/office/drawing/2014/main" val="10000"/>
                  </a:ext>
                </a:extLst>
              </a:tr>
              <a:tr h="3559372">
                <a:tc>
                  <a:txBody>
                    <a:bodyPr/>
                    <a:lstStyle/>
                    <a:p>
                      <a:pPr marL="342900" marR="0" lvl="0" indent="-342900" algn="just"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es-CO" sz="1800" b="0" i="1" u="none" strike="noStrike" kern="1200" cap="none" spc="0" normalizeH="0" baseline="0" noProof="0" dirty="0" smtClean="0">
                          <a:ln>
                            <a:noFill/>
                          </a:ln>
                          <a:solidFill>
                            <a:sysClr val="windowText" lastClr="000000"/>
                          </a:solidFill>
                          <a:effectLst/>
                          <a:uLnTx/>
                          <a:uFillTx/>
                          <a:latin typeface="+mn-lt"/>
                          <a:ea typeface="+mn-ea"/>
                          <a:cs typeface="+mn-cs"/>
                        </a:rPr>
                        <a:t>“Garantizar atención personal al público, como mínimo durante cuarenta (40) horas a la semana, las cuales se distribuirán en horarios que satisfagan las necesidades del servicio”. </a:t>
                      </a:r>
                    </a:p>
                    <a:p>
                      <a:pPr marL="342900" marR="0" lvl="0" indent="-342900" algn="just" defTabSz="914400" rtl="0" eaLnBrk="1" fontAlgn="base" latinLnBrk="0" hangingPunct="1">
                        <a:lnSpc>
                          <a:spcPct val="100000"/>
                        </a:lnSpc>
                        <a:spcBef>
                          <a:spcPct val="20000"/>
                        </a:spcBef>
                        <a:spcAft>
                          <a:spcPct val="0"/>
                        </a:spcAft>
                        <a:buClrTx/>
                        <a:buSzTx/>
                        <a:buFont typeface="Arial" pitchFamily="34" charset="0"/>
                        <a:buChar char="•"/>
                        <a:tabLst/>
                        <a:defRPr/>
                      </a:pPr>
                      <a:endParaRPr lang="es-CO" sz="1050" dirty="0" smtClean="0"/>
                    </a:p>
                    <a:p>
                      <a:pPr marL="342900" marR="0" lvl="0" indent="-342900" algn="just"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es-CO" sz="1800" b="0" i="1" u="none" strike="noStrike" kern="1200" cap="none" spc="0" normalizeH="0" baseline="0" dirty="0" smtClean="0">
                          <a:ln>
                            <a:noFill/>
                          </a:ln>
                          <a:solidFill>
                            <a:sysClr val="windowText" lastClr="000000"/>
                          </a:solidFill>
                          <a:effectLst/>
                          <a:uLnTx/>
                          <a:uFillTx/>
                          <a:latin typeface="+mn-lt"/>
                          <a:ea typeface="+mn-ea"/>
                          <a:cs typeface="+mn-cs"/>
                        </a:rPr>
                        <a:t>“Tramitar las peticiones que lleguen vía fax o por medios electrónicos (…)”.</a:t>
                      </a:r>
                    </a:p>
                  </a:txBody>
                  <a:tcPr/>
                </a:tc>
                <a:tc>
                  <a:txBody>
                    <a:bodyPr/>
                    <a:lstStyle/>
                    <a:p>
                      <a:pPr marL="285750" indent="-285750" algn="just">
                        <a:buFont typeface="Arial" panose="020B0604020202020204" pitchFamily="34" charset="0"/>
                        <a:buChar char="•"/>
                      </a:pPr>
                      <a:r>
                        <a:rPr lang="es-CO" baseline="0" dirty="0" smtClean="0"/>
                        <a:t>La CRA cuenta con atención personalizada 40 horas semanales de lunes a viernes de 8:00 a.m. a 4:00 p.m. en jornada continua, conforme a lo establecido en la Resolución N° 099 del 03 de marzo de 2015.</a:t>
                      </a:r>
                    </a:p>
                    <a:p>
                      <a:pPr marL="285750" indent="-285750" algn="just">
                        <a:buFont typeface="Arial" panose="020B0604020202020204" pitchFamily="34" charset="0"/>
                        <a:buChar char="•"/>
                      </a:pPr>
                      <a:r>
                        <a:rPr lang="es-CO" baseline="0" dirty="0" smtClean="0"/>
                        <a:t>Cuando las PQRSD llegan a la entidad vía fax, éstas son radicadas por el área de correspondencia en el sistema ORFEO, y los medios electrónicos son direccionados directamente al sistema ORFEO en donde son radicados por dicha dependencia.</a:t>
                      </a:r>
                      <a:endParaRPr lang="es-CO" dirty="0" smtClean="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221190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0" y="350838"/>
            <a:ext cx="9144000" cy="1077218"/>
          </a:xfrm>
          <a:prstGeom prst="rect">
            <a:avLst/>
          </a:prstGeom>
          <a:noFill/>
          <a:ln w="9525" algn="ctr">
            <a:noFill/>
            <a:miter lim="800000"/>
            <a:headEnd/>
            <a:tailEnd/>
          </a:ln>
          <a:effectLst/>
        </p:spPr>
        <p:txBody>
          <a:bodyPr>
            <a:spAutoFit/>
          </a:bodyPr>
          <a:lstStyle/>
          <a:p>
            <a:pPr algn="ctr">
              <a:spcBef>
                <a:spcPts val="0"/>
              </a:spcBef>
              <a:defRPr/>
            </a:pPr>
            <a:r>
              <a:rPr lang="es-CO" sz="3200" b="1" dirty="0">
                <a:latin typeface="+mn-lt"/>
                <a:cs typeface="Arial" panose="020B0604020202020204" pitchFamily="34" charset="0"/>
              </a:rPr>
              <a:t>FORTALEZAS DEL PROCESO DE SERVICIO INTEGRAL AL USUARIO PRIMER SEMESTRE DE 2017</a:t>
            </a:r>
          </a:p>
        </p:txBody>
      </p:sp>
      <p:graphicFrame>
        <p:nvGraphicFramePr>
          <p:cNvPr id="2" name="1 Tabla"/>
          <p:cNvGraphicFramePr>
            <a:graphicFrameLocks noGrp="1"/>
          </p:cNvGraphicFramePr>
          <p:nvPr>
            <p:extLst>
              <p:ext uri="{D42A27DB-BD31-4B8C-83A1-F6EECF244321}">
                <p14:modId xmlns:p14="http://schemas.microsoft.com/office/powerpoint/2010/main" val="1677658975"/>
              </p:ext>
            </p:extLst>
          </p:nvPr>
        </p:nvGraphicFramePr>
        <p:xfrm>
          <a:off x="204056" y="1552108"/>
          <a:ext cx="8688424" cy="4253156"/>
        </p:xfrm>
        <a:graphic>
          <a:graphicData uri="http://schemas.openxmlformats.org/drawingml/2006/table">
            <a:tbl>
              <a:tblPr firstRow="1" bandRow="1">
                <a:tableStyleId>{5C22544A-7EE6-4342-B048-85BDC9FD1C3A}</a:tableStyleId>
              </a:tblPr>
              <a:tblGrid>
                <a:gridCol w="4591443">
                  <a:extLst>
                    <a:ext uri="{9D8B030D-6E8A-4147-A177-3AD203B41FA5}">
                      <a16:colId xmlns:a16="http://schemas.microsoft.com/office/drawing/2014/main" val="20000"/>
                    </a:ext>
                  </a:extLst>
                </a:gridCol>
                <a:gridCol w="4096981">
                  <a:extLst>
                    <a:ext uri="{9D8B030D-6E8A-4147-A177-3AD203B41FA5}">
                      <a16:colId xmlns:a16="http://schemas.microsoft.com/office/drawing/2014/main" val="20001"/>
                    </a:ext>
                  </a:extLst>
                </a:gridCol>
              </a:tblGrid>
              <a:tr h="111202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1800" b="1" i="1" dirty="0" smtClean="0"/>
                        <a:t>Directrices Ley 1437 de 2011</a:t>
                      </a:r>
                    </a:p>
                    <a:p>
                      <a:pPr marL="0" marR="0" indent="0" algn="ctr" defTabSz="914400" rtl="0" eaLnBrk="1" fontAlgn="auto" latinLnBrk="0" hangingPunct="1">
                        <a:lnSpc>
                          <a:spcPct val="100000"/>
                        </a:lnSpc>
                        <a:spcBef>
                          <a:spcPts val="0"/>
                        </a:spcBef>
                        <a:spcAft>
                          <a:spcPts val="0"/>
                        </a:spcAft>
                        <a:buClrTx/>
                        <a:buSzTx/>
                        <a:buFontTx/>
                        <a:buNone/>
                        <a:tabLst/>
                        <a:defRPr/>
                      </a:pPr>
                      <a:r>
                        <a:rPr lang="es-MX" sz="1800" b="1" i="1" dirty="0" smtClean="0"/>
                        <a:t>Artículo 7º</a:t>
                      </a:r>
                      <a:r>
                        <a:rPr lang="es-MX" sz="1800" b="1" i="1" baseline="0" dirty="0" smtClean="0"/>
                        <a:t> “Deberes de las autoridades en la atención al público”, </a:t>
                      </a:r>
                      <a:r>
                        <a:rPr lang="es-MX" sz="1800" b="1" i="1" dirty="0" smtClean="0"/>
                        <a:t> numeral 8</a:t>
                      </a:r>
                      <a:endParaRPr lang="es-CO" sz="1800" b="1" i="1" dirty="0" smtClean="0"/>
                    </a:p>
                    <a:p>
                      <a:pPr algn="ctr"/>
                      <a:endParaRPr lang="es-CO"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1800" b="1" i="1" dirty="0" smtClean="0"/>
                        <a:t>Implementación en la CRA</a:t>
                      </a:r>
                    </a:p>
                    <a:p>
                      <a:pPr algn="ctr"/>
                      <a:endParaRPr lang="es-CO" dirty="0"/>
                    </a:p>
                  </a:txBody>
                  <a:tcPr/>
                </a:tc>
                <a:extLst>
                  <a:ext uri="{0D108BD9-81ED-4DB2-BD59-A6C34878D82A}">
                    <a16:rowId xmlns:a16="http://schemas.microsoft.com/office/drawing/2014/main" val="10000"/>
                  </a:ext>
                </a:extLst>
              </a:tr>
              <a:tr h="3064436">
                <a:tc>
                  <a:txBody>
                    <a:bodyPr/>
                    <a:lstStyle/>
                    <a:p>
                      <a:pPr marL="342900" marR="0" lvl="0" indent="-342900" algn="just"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es-CO" sz="1800" b="0" i="1" u="none" strike="noStrike" kern="1200" cap="none" spc="0" normalizeH="0" baseline="0" noProof="0" dirty="0" smtClean="0">
                          <a:ln>
                            <a:noFill/>
                          </a:ln>
                          <a:solidFill>
                            <a:sysClr val="windowText" lastClr="000000"/>
                          </a:solidFill>
                          <a:effectLst/>
                          <a:uLnTx/>
                          <a:uFillTx/>
                          <a:latin typeface="+mn-lt"/>
                          <a:ea typeface="+mn-ea"/>
                          <a:cs typeface="+mn-cs"/>
                        </a:rPr>
                        <a:t>“Adoptar medios tecnológicos para el trámite y resolución de peticiones, y permitir el uso de medios alternativos para quienes no dispongan de aquellos”.</a:t>
                      </a:r>
                    </a:p>
                    <a:p>
                      <a:endParaRPr lang="es-CO" dirty="0" smtClean="0"/>
                    </a:p>
                  </a:txBody>
                  <a:tcPr/>
                </a:tc>
                <a:tc>
                  <a:txBody>
                    <a:bodyPr/>
                    <a:lstStyle/>
                    <a:p>
                      <a:pPr marL="285750" indent="-285750" algn="just">
                        <a:buFont typeface="Arial" panose="020B0604020202020204" pitchFamily="34" charset="0"/>
                        <a:buChar char="•"/>
                      </a:pPr>
                      <a:r>
                        <a:rPr lang="es-CO" baseline="0" dirty="0" smtClean="0"/>
                        <a:t>La entidad cuenta con canales de comunicación para recepcionar y tramitar las PQRSD tales como: presencial y/o correspondencia; telefónico; virtual (página web, correo electrónico, chat); redes sociales como </a:t>
                      </a:r>
                      <a:r>
                        <a:rPr lang="es-CO" baseline="0" dirty="0" err="1" smtClean="0"/>
                        <a:t>facebook</a:t>
                      </a:r>
                      <a:r>
                        <a:rPr lang="es-CO" baseline="0" dirty="0" smtClean="0"/>
                        <a:t>, </a:t>
                      </a:r>
                      <a:r>
                        <a:rPr lang="es-CO" sz="1800" kern="1200" dirty="0" smtClean="0">
                          <a:solidFill>
                            <a:schemeClr val="dk1"/>
                          </a:solidFill>
                          <a:effectLst/>
                          <a:latin typeface="+mn-lt"/>
                          <a:ea typeface="+mn-ea"/>
                          <a:cs typeface="+mn-cs"/>
                        </a:rPr>
                        <a:t>twitter, </a:t>
                      </a:r>
                      <a:r>
                        <a:rPr lang="es-CO" sz="1800" kern="1200" dirty="0" err="1" smtClean="0">
                          <a:solidFill>
                            <a:schemeClr val="dk1"/>
                          </a:solidFill>
                          <a:effectLst/>
                          <a:latin typeface="+mn-lt"/>
                          <a:ea typeface="+mn-ea"/>
                          <a:cs typeface="+mn-cs"/>
                        </a:rPr>
                        <a:t>youtube</a:t>
                      </a:r>
                      <a:r>
                        <a:rPr lang="es-CO" baseline="0" dirty="0" smtClean="0"/>
                        <a:t>; jornadas de participación, jornadas de divulgación y círculos de regulación.</a:t>
                      </a:r>
                    </a:p>
                    <a:p>
                      <a:pPr marL="0" indent="0" algn="just">
                        <a:buFont typeface="Arial" panose="020B0604020202020204" pitchFamily="34" charset="0"/>
                        <a:buNone/>
                      </a:pPr>
                      <a:endParaRPr lang="es-CO" dirty="0" smtClean="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50996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435280" cy="706090"/>
          </a:xfrm>
        </p:spPr>
        <p:style>
          <a:lnRef idx="2">
            <a:schemeClr val="accent1">
              <a:shade val="50000"/>
            </a:schemeClr>
          </a:lnRef>
          <a:fillRef idx="1">
            <a:schemeClr val="accent1"/>
          </a:fillRef>
          <a:effectRef idx="0">
            <a:schemeClr val="accent1"/>
          </a:effectRef>
          <a:fontRef idx="minor">
            <a:schemeClr val="lt1"/>
          </a:fontRef>
        </p:style>
        <p:txBody>
          <a:bodyPr/>
          <a:lstStyle/>
          <a:p>
            <a:r>
              <a:rPr lang="es-419" dirty="0" smtClean="0"/>
              <a:t>OBSERVACIONES DE LA AUDITORÍA</a:t>
            </a:r>
            <a:endParaRPr lang="es-ES" dirty="0"/>
          </a:p>
        </p:txBody>
      </p:sp>
      <p:graphicFrame>
        <p:nvGraphicFramePr>
          <p:cNvPr id="6" name="Marcador de contenido 5"/>
          <p:cNvGraphicFramePr>
            <a:graphicFrameLocks noGrp="1"/>
          </p:cNvGraphicFramePr>
          <p:nvPr>
            <p:ph idx="1"/>
            <p:extLst>
              <p:ext uri="{D42A27DB-BD31-4B8C-83A1-F6EECF244321}">
                <p14:modId xmlns:p14="http://schemas.microsoft.com/office/powerpoint/2010/main" val="3397651087"/>
              </p:ext>
            </p:extLst>
          </p:nvPr>
        </p:nvGraphicFramePr>
        <p:xfrm>
          <a:off x="251520" y="1052736"/>
          <a:ext cx="8640960" cy="46813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123099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extLst>
              <p:ext uri="{D42A27DB-BD31-4B8C-83A1-F6EECF244321}">
                <p14:modId xmlns:p14="http://schemas.microsoft.com/office/powerpoint/2010/main" val="2437513285"/>
              </p:ext>
            </p:extLst>
          </p:nvPr>
        </p:nvGraphicFramePr>
        <p:xfrm>
          <a:off x="323528" y="1268760"/>
          <a:ext cx="8424936"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CuadroTexto"/>
          <p:cNvSpPr txBox="1"/>
          <p:nvPr/>
        </p:nvSpPr>
        <p:spPr>
          <a:xfrm>
            <a:off x="539552" y="404664"/>
            <a:ext cx="8280920" cy="954107"/>
          </a:xfrm>
          <a:prstGeom prst="rect">
            <a:avLst/>
          </a:prstGeom>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ffectLst>
            <a:innerShdw blurRad="63500" dist="50800" dir="13500000">
              <a:prstClr val="black">
                <a:alpha val="50000"/>
              </a:prstClr>
            </a:innerShdw>
          </a:effectLst>
          <a:scene3d>
            <a:camera prst="orthographicFront"/>
            <a:lightRig rig="threePt" dir="t"/>
          </a:scene3d>
          <a:sp3d>
            <a:bevelT w="114300" prst="artDeco"/>
            <a:bevelB w="114300" prst="artDeco"/>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s-MX" sz="2800" b="1" dirty="0" smtClean="0"/>
              <a:t>OPORTUNIDAD DE MEJORA</a:t>
            </a:r>
          </a:p>
          <a:p>
            <a:pPr algn="ctr"/>
            <a:r>
              <a:rPr lang="es-MX" sz="2800" dirty="0" smtClean="0"/>
              <a:t>Traslado extemporáneo de las PQRSD</a:t>
            </a:r>
            <a:endParaRPr lang="es-CO" sz="2800" dirty="0"/>
          </a:p>
        </p:txBody>
      </p:sp>
      <p:graphicFrame>
        <p:nvGraphicFramePr>
          <p:cNvPr id="4" name="3 Diagrama"/>
          <p:cNvGraphicFramePr/>
          <p:nvPr>
            <p:extLst>
              <p:ext uri="{D42A27DB-BD31-4B8C-83A1-F6EECF244321}">
                <p14:modId xmlns:p14="http://schemas.microsoft.com/office/powerpoint/2010/main" val="680832609"/>
              </p:ext>
            </p:extLst>
          </p:nvPr>
        </p:nvGraphicFramePr>
        <p:xfrm>
          <a:off x="539552" y="1358771"/>
          <a:ext cx="8280920" cy="451850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51583805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26089</TotalTime>
  <Words>2828</Words>
  <Application>Microsoft Office PowerPoint</Application>
  <PresentationFormat>Presentación en pantalla (4:3)</PresentationFormat>
  <Paragraphs>960</Paragraphs>
  <Slides>35</Slides>
  <Notes>6</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35</vt:i4>
      </vt:variant>
    </vt:vector>
  </HeadingPairs>
  <TitlesOfParts>
    <vt:vector size="40" baseType="lpstr">
      <vt:lpstr>Arial</vt:lpstr>
      <vt:lpstr>Arial Narrow</vt:lpstr>
      <vt:lpstr>Calibri</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OBSERVACIONES DE LA AUDITORÍA</vt:lpstr>
      <vt:lpstr>Presentación de PowerPoint</vt:lpstr>
      <vt:lpstr>Presentación de PowerPoint</vt:lpstr>
      <vt:lpstr>Presentación de PowerPoint</vt:lpstr>
      <vt:lpstr>RESPUESTAS EXTEMPORÁNEAS POR DEPENDENCIAS </vt:lpstr>
      <vt:lpstr>COMENTARIOS DE LA SUBDIRECCIÓN ADMINISTRATIVA Y FINANCIERA</vt:lpstr>
      <vt:lpstr>Presentación de PowerPoint</vt:lpstr>
      <vt:lpstr>COMENTARIOS DE LA SUBDIRECCIÓN ADMINISTRATIVA Y FINANCIERA</vt:lpstr>
      <vt:lpstr>COMENTARIOS DE LA SUBDIRECCIÓN ADMINISTRATIVA Y FINANCIERA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Mercadeo básico</dc:title>
  <dc:creator>Preferred Customer</dc:creator>
  <cp:lastModifiedBy>Giovanni Soto Cagua</cp:lastModifiedBy>
  <cp:revision>1215</cp:revision>
  <dcterms:created xsi:type="dcterms:W3CDTF">2009-07-03T14:17:45Z</dcterms:created>
  <dcterms:modified xsi:type="dcterms:W3CDTF">2017-08-03T20:09:32Z</dcterms:modified>
</cp:coreProperties>
</file>