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500" r:id="rId2"/>
    <p:sldId id="492" r:id="rId3"/>
    <p:sldId id="587" r:id="rId4"/>
    <p:sldId id="600" r:id="rId5"/>
    <p:sldId id="592" r:id="rId6"/>
    <p:sldId id="620" r:id="rId7"/>
    <p:sldId id="619" r:id="rId8"/>
    <p:sldId id="621" r:id="rId9"/>
    <p:sldId id="601" r:id="rId10"/>
    <p:sldId id="602" r:id="rId11"/>
    <p:sldId id="603" r:id="rId12"/>
    <p:sldId id="604" r:id="rId13"/>
    <p:sldId id="625" r:id="rId14"/>
    <p:sldId id="618" r:id="rId15"/>
    <p:sldId id="626" r:id="rId16"/>
    <p:sldId id="605" r:id="rId17"/>
    <p:sldId id="606" r:id="rId18"/>
    <p:sldId id="597" r:id="rId19"/>
    <p:sldId id="622" r:id="rId20"/>
    <p:sldId id="599" r:id="rId21"/>
    <p:sldId id="591" r:id="rId22"/>
    <p:sldId id="624" r:id="rId23"/>
    <p:sldId id="607" r:id="rId24"/>
    <p:sldId id="595" r:id="rId25"/>
    <p:sldId id="609" r:id="rId26"/>
    <p:sldId id="608" r:id="rId27"/>
    <p:sldId id="528" r:id="rId28"/>
    <p:sldId id="610" r:id="rId29"/>
    <p:sldId id="623" r:id="rId30"/>
    <p:sldId id="611" r:id="rId31"/>
    <p:sldId id="612" r:id="rId32"/>
    <p:sldId id="613" r:id="rId33"/>
    <p:sldId id="614" r:id="rId34"/>
    <p:sldId id="615" r:id="rId35"/>
    <p:sldId id="616" r:id="rId36"/>
    <p:sldId id="617" r:id="rId3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481"/>
    <a:srgbClr val="003399"/>
    <a:srgbClr val="96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4" autoAdjust="0"/>
    <p:restoredTop sz="97842" autoAdjust="0"/>
  </p:normalViewPr>
  <p:slideViewPr>
    <p:cSldViewPr>
      <p:cViewPr>
        <p:scale>
          <a:sx n="100" d="100"/>
          <a:sy n="100" d="100"/>
        </p:scale>
        <p:origin x="-1974"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itle>
    <c:autoTitleDeleted val="0"/>
    <c:plotArea>
      <c:layout>
        <c:manualLayout>
          <c:layoutTarget val="inner"/>
          <c:xMode val="edge"/>
          <c:yMode val="edge"/>
          <c:x val="9.6958424870354901E-2"/>
          <c:y val="8.1106459607809545E-2"/>
          <c:w val="0.89448853801190553"/>
          <c:h val="0.59951812922557723"/>
        </c:manualLayout>
      </c:layout>
      <c:barChart>
        <c:barDir val="col"/>
        <c:grouping val="clustered"/>
        <c:varyColors val="0"/>
        <c:ser>
          <c:idx val="0"/>
          <c:order val="0"/>
          <c:tx>
            <c:strRef>
              <c:f>Hoja1!$B$1</c:f>
              <c:strCache>
                <c:ptCount val="1"/>
                <c:pt idx="0">
                  <c:v>Observaciones encontradas</c:v>
                </c:pt>
              </c:strCache>
            </c:strRef>
          </c:tx>
          <c:invertIfNegative val="0"/>
          <c:dLbls>
            <c:showLegendKey val="0"/>
            <c:showVal val="1"/>
            <c:showCatName val="0"/>
            <c:showSerName val="0"/>
            <c:showPercent val="0"/>
            <c:showBubbleSize val="0"/>
            <c:showLeaderLines val="0"/>
          </c:dLbls>
          <c:cat>
            <c:strRef>
              <c:f>Hoja1!$A$2:$A$8</c:f>
              <c:strCache>
                <c:ptCount val="7"/>
                <c:pt idx="0">
                  <c:v>E.S.P. con resoluciones pendientes de elaborar vigencias anteriores</c:v>
                </c:pt>
                <c:pt idx="1">
                  <c:v>Inconsistencia en liquidación</c:v>
                </c:pt>
                <c:pt idx="2">
                  <c:v>Resolución sin evidenciar</c:v>
                </c:pt>
                <c:pt idx="3">
                  <c:v>Diferencias con la Contabilidad</c:v>
                </c:pt>
                <c:pt idx="4">
                  <c:v>En la liquidación de la contribución no se evidenciaron los estados financieros del prestador   </c:v>
                </c:pt>
                <c:pt idx="5">
                  <c:v>Observaciones en los documentos del procedimiento</c:v>
                </c:pt>
                <c:pt idx="6">
                  <c:v>Observaciones en los saldos de cuentas por cobrar</c:v>
                </c:pt>
              </c:strCache>
            </c:strRef>
          </c:cat>
          <c:val>
            <c:numRef>
              <c:f>Hoja1!$B$2:$B$8</c:f>
              <c:numCache>
                <c:formatCode>General</c:formatCode>
                <c:ptCount val="7"/>
                <c:pt idx="0">
                  <c:v>21</c:v>
                </c:pt>
                <c:pt idx="1">
                  <c:v>6</c:v>
                </c:pt>
                <c:pt idx="2">
                  <c:v>1</c:v>
                </c:pt>
                <c:pt idx="3">
                  <c:v>3</c:v>
                </c:pt>
                <c:pt idx="4">
                  <c:v>2</c:v>
                </c:pt>
                <c:pt idx="5">
                  <c:v>2</c:v>
                </c:pt>
                <c:pt idx="6">
                  <c:v>2</c:v>
                </c:pt>
              </c:numCache>
            </c:numRef>
          </c:val>
        </c:ser>
        <c:dLbls>
          <c:showLegendKey val="0"/>
          <c:showVal val="0"/>
          <c:showCatName val="0"/>
          <c:showSerName val="0"/>
          <c:showPercent val="0"/>
          <c:showBubbleSize val="0"/>
        </c:dLbls>
        <c:gapWidth val="150"/>
        <c:axId val="139617408"/>
        <c:axId val="142094720"/>
      </c:barChart>
      <c:catAx>
        <c:axId val="139617408"/>
        <c:scaling>
          <c:orientation val="minMax"/>
        </c:scaling>
        <c:delete val="0"/>
        <c:axPos val="b"/>
        <c:majorTickMark val="out"/>
        <c:minorTickMark val="none"/>
        <c:tickLblPos val="nextTo"/>
        <c:txPr>
          <a:bodyPr/>
          <a:lstStyle/>
          <a:p>
            <a:pPr>
              <a:defRPr sz="1200" baseline="0"/>
            </a:pPr>
            <a:endParaRPr lang="es-CO"/>
          </a:p>
        </c:txPr>
        <c:crossAx val="142094720"/>
        <c:crosses val="autoZero"/>
        <c:auto val="1"/>
        <c:lblAlgn val="ctr"/>
        <c:lblOffset val="100"/>
        <c:noMultiLvlLbl val="0"/>
      </c:catAx>
      <c:valAx>
        <c:axId val="142094720"/>
        <c:scaling>
          <c:orientation val="minMax"/>
        </c:scaling>
        <c:delete val="0"/>
        <c:axPos val="l"/>
        <c:majorGridlines/>
        <c:numFmt formatCode="General" sourceLinked="1"/>
        <c:majorTickMark val="out"/>
        <c:minorTickMark val="none"/>
        <c:tickLblPos val="nextTo"/>
        <c:crossAx val="13961740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DE729-6865-4690-828D-198C322746C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s-CO"/>
        </a:p>
      </dgm:t>
    </dgm:pt>
    <dgm:pt modelId="{7E5478D9-C7F1-4091-9F5E-172E1CBF4F7A}">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CO" sz="1600" dirty="0" smtClean="0">
              <a:latin typeface="Arial" panose="020B0604020202020204" pitchFamily="34" charset="0"/>
              <a:cs typeface="Arial" panose="020B0604020202020204" pitchFamily="34" charset="0"/>
            </a:rPr>
            <a:t>Evaluar la Gestión Institucional respecto al proceso de liquidación, recaudo de contribuciones especiales y el registro en los estados financieros de la Entidad,  de los aportes que deben realizar las Empresas Prestadores de Servicios Públicos de acueducto, alcantarillado y aseo.</a:t>
          </a:r>
          <a:endParaRPr lang="es-CO" sz="1600" dirty="0">
            <a:latin typeface="Arial" panose="020B0604020202020204" pitchFamily="34" charset="0"/>
            <a:cs typeface="Arial" panose="020B0604020202020204" pitchFamily="34" charset="0"/>
          </a:endParaRPr>
        </a:p>
      </dgm:t>
    </dgm:pt>
    <dgm:pt modelId="{6E347ABF-64BD-4B07-98F0-D5A7F0E03BCC}" type="parTrans" cxnId="{54D5343D-6F27-447A-A31A-FB947E54D79F}">
      <dgm:prSet/>
      <dgm:spPr/>
      <dgm:t>
        <a:bodyPr/>
        <a:lstStyle/>
        <a:p>
          <a:endParaRPr lang="es-CO"/>
        </a:p>
      </dgm:t>
    </dgm:pt>
    <dgm:pt modelId="{37463EA9-B607-4958-BD4D-F38556AFCFA6}" type="sibTrans" cxnId="{54D5343D-6F27-447A-A31A-FB947E54D79F}">
      <dgm:prSet/>
      <dgm:spPr/>
      <dgm:t>
        <a:bodyPr/>
        <a:lstStyle/>
        <a:p>
          <a:endParaRPr lang="es-CO"/>
        </a:p>
      </dgm:t>
    </dgm:pt>
    <dgm:pt modelId="{045E429F-F7B1-469C-925D-92C1AB0F08B6}" type="pres">
      <dgm:prSet presAssocID="{363DE729-6865-4690-828D-198C322746CA}" presName="Name0" presStyleCnt="0">
        <dgm:presLayoutVars>
          <dgm:chMax val="7"/>
          <dgm:resizeHandles val="exact"/>
        </dgm:presLayoutVars>
      </dgm:prSet>
      <dgm:spPr/>
      <dgm:t>
        <a:bodyPr/>
        <a:lstStyle/>
        <a:p>
          <a:endParaRPr lang="es-CO"/>
        </a:p>
      </dgm:t>
    </dgm:pt>
    <dgm:pt modelId="{8B997794-EBF3-4B1E-93B1-F2338A227D98}" type="pres">
      <dgm:prSet presAssocID="{363DE729-6865-4690-828D-198C322746CA}" presName="comp1" presStyleCnt="0"/>
      <dgm:spPr/>
    </dgm:pt>
    <dgm:pt modelId="{8C47F716-D4DC-4FC4-BBA6-76727C209849}" type="pres">
      <dgm:prSet presAssocID="{363DE729-6865-4690-828D-198C322746CA}" presName="circle1" presStyleLbl="node1" presStyleIdx="0" presStyleCnt="1" custScaleX="166554"/>
      <dgm:spPr/>
      <dgm:t>
        <a:bodyPr/>
        <a:lstStyle/>
        <a:p>
          <a:endParaRPr lang="es-CO"/>
        </a:p>
      </dgm:t>
    </dgm:pt>
    <dgm:pt modelId="{295D2C16-4132-4D05-B1B4-A5DE30095997}" type="pres">
      <dgm:prSet presAssocID="{363DE729-6865-4690-828D-198C322746CA}" presName="c1text" presStyleLbl="node1" presStyleIdx="0" presStyleCnt="1">
        <dgm:presLayoutVars>
          <dgm:bulletEnabled val="1"/>
        </dgm:presLayoutVars>
      </dgm:prSet>
      <dgm:spPr/>
      <dgm:t>
        <a:bodyPr/>
        <a:lstStyle/>
        <a:p>
          <a:endParaRPr lang="es-CO"/>
        </a:p>
      </dgm:t>
    </dgm:pt>
  </dgm:ptLst>
  <dgm:cxnLst>
    <dgm:cxn modelId="{54D5343D-6F27-447A-A31A-FB947E54D79F}" srcId="{363DE729-6865-4690-828D-198C322746CA}" destId="{7E5478D9-C7F1-4091-9F5E-172E1CBF4F7A}" srcOrd="0" destOrd="0" parTransId="{6E347ABF-64BD-4B07-98F0-D5A7F0E03BCC}" sibTransId="{37463EA9-B607-4958-BD4D-F38556AFCFA6}"/>
    <dgm:cxn modelId="{4E766FB6-3064-4199-B2F3-A4B52213EA3C}" type="presOf" srcId="{363DE729-6865-4690-828D-198C322746CA}" destId="{045E429F-F7B1-469C-925D-92C1AB0F08B6}" srcOrd="0" destOrd="0" presId="urn:microsoft.com/office/officeart/2005/8/layout/venn2"/>
    <dgm:cxn modelId="{58535A21-0C51-410F-8D60-DB5EB0B0FE85}" type="presOf" srcId="{7E5478D9-C7F1-4091-9F5E-172E1CBF4F7A}" destId="{295D2C16-4132-4D05-B1B4-A5DE30095997}" srcOrd="1" destOrd="0" presId="urn:microsoft.com/office/officeart/2005/8/layout/venn2"/>
    <dgm:cxn modelId="{6C3FD46F-4975-4EBE-A136-142547038804}" type="presOf" srcId="{7E5478D9-C7F1-4091-9F5E-172E1CBF4F7A}" destId="{8C47F716-D4DC-4FC4-BBA6-76727C209849}" srcOrd="0" destOrd="0" presId="urn:microsoft.com/office/officeart/2005/8/layout/venn2"/>
    <dgm:cxn modelId="{70F1F6CA-E7C3-445E-8F58-D8FE182CBD84}" type="presParOf" srcId="{045E429F-F7B1-469C-925D-92C1AB0F08B6}" destId="{8B997794-EBF3-4B1E-93B1-F2338A227D98}" srcOrd="0" destOrd="0" presId="urn:microsoft.com/office/officeart/2005/8/layout/venn2"/>
    <dgm:cxn modelId="{5BE668FE-63E4-4ECF-A8C4-0236E9DBF686}" type="presParOf" srcId="{8B997794-EBF3-4B1E-93B1-F2338A227D98}" destId="{8C47F716-D4DC-4FC4-BBA6-76727C209849}" srcOrd="0" destOrd="0" presId="urn:microsoft.com/office/officeart/2005/8/layout/venn2"/>
    <dgm:cxn modelId="{E3E9C673-8982-40D1-AC2B-294CB2748E8E}" type="presParOf" srcId="{8B997794-EBF3-4B1E-93B1-F2338A227D98}" destId="{295D2C16-4132-4D05-B1B4-A5DE3009599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0ACD7-E0FA-42C2-AA32-D4727DF73246}"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s-CO"/>
        </a:p>
      </dgm:t>
    </dgm:pt>
    <dgm:pt modelId="{F5642A1B-95B8-468B-B324-B377045727E2}">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CO" sz="3700" smtClean="0"/>
            <a:t>544  </a:t>
          </a:r>
          <a:r>
            <a:rPr lang="es-CO" sz="1400" smtClean="0"/>
            <a:t>Año 2015</a:t>
          </a:r>
          <a:endParaRPr lang="es-CO" sz="1400" dirty="0"/>
        </a:p>
      </dgm:t>
    </dgm:pt>
    <dgm:pt modelId="{B6831C27-3186-42C7-B889-20212F51526E}" type="parTrans" cxnId="{109ED987-8424-42FF-872D-677C26986A31}">
      <dgm:prSet/>
      <dgm:spPr/>
      <dgm:t>
        <a:bodyPr/>
        <a:lstStyle/>
        <a:p>
          <a:endParaRPr lang="es-CO"/>
        </a:p>
      </dgm:t>
    </dgm:pt>
    <dgm:pt modelId="{2BEADC66-FB66-4CAE-9580-FB1F3533BE33}" type="sibTrans" cxnId="{109ED987-8424-42FF-872D-677C26986A31}">
      <dgm:prSet/>
      <dgm:spPr/>
      <dgm:t>
        <a:bodyPr/>
        <a:lstStyle/>
        <a:p>
          <a:endParaRPr lang="es-CO"/>
        </a:p>
      </dgm:t>
    </dgm:pt>
    <dgm:pt modelId="{CE570E0D-95AD-440E-8D51-CEE1B85EDC30}">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CO" sz="3700" smtClean="0"/>
            <a:t>80 </a:t>
          </a:r>
        </a:p>
        <a:p>
          <a:r>
            <a:rPr lang="es-CO" sz="1400" smtClean="0"/>
            <a:t>Año</a:t>
          </a:r>
          <a:r>
            <a:rPr lang="es-CO" sz="3700" smtClean="0"/>
            <a:t> </a:t>
          </a:r>
          <a:r>
            <a:rPr lang="es-CO" sz="1400" smtClean="0"/>
            <a:t>2016</a:t>
          </a:r>
          <a:endParaRPr lang="es-CO" sz="1400" dirty="0"/>
        </a:p>
      </dgm:t>
    </dgm:pt>
    <dgm:pt modelId="{E382DC53-511B-4EAA-996E-C069A3CA7571}" type="parTrans" cxnId="{E41152D5-35BB-42E1-8AB9-FD0A3504E7B2}">
      <dgm:prSet/>
      <dgm:spPr/>
      <dgm:t>
        <a:bodyPr/>
        <a:lstStyle/>
        <a:p>
          <a:endParaRPr lang="es-CO"/>
        </a:p>
      </dgm:t>
    </dgm:pt>
    <dgm:pt modelId="{8F8C1561-B311-430E-AEB7-8CD0AA178DC6}" type="sibTrans" cxnId="{E41152D5-35BB-42E1-8AB9-FD0A3504E7B2}">
      <dgm:prSet/>
      <dgm:spPr/>
      <dgm:t>
        <a:bodyPr/>
        <a:lstStyle/>
        <a:p>
          <a:endParaRPr lang="es-CO"/>
        </a:p>
      </dgm:t>
    </dgm:pt>
    <dgm:pt modelId="{EDD925A3-BC92-4DBF-A6FD-C24850BF33C2}">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CO" sz="5000" smtClean="0"/>
            <a:t>62</a:t>
          </a:r>
        </a:p>
        <a:p>
          <a:r>
            <a:rPr lang="es-CO" sz="1800" smtClean="0"/>
            <a:t>Muestra de auditoría 10%</a:t>
          </a:r>
          <a:endParaRPr lang="es-CO" sz="1800" dirty="0"/>
        </a:p>
      </dgm:t>
    </dgm:pt>
    <dgm:pt modelId="{F584A0DF-17F0-4C0F-9B99-80763E4C5021}" type="parTrans" cxnId="{5A5EDA76-9CF6-4F2E-9AD7-A3EDDC154A3F}">
      <dgm:prSet/>
      <dgm:spPr/>
      <dgm:t>
        <a:bodyPr/>
        <a:lstStyle/>
        <a:p>
          <a:endParaRPr lang="es-CO"/>
        </a:p>
      </dgm:t>
    </dgm:pt>
    <dgm:pt modelId="{51173311-3D17-46DB-AC28-7AD76C9F27F4}" type="sibTrans" cxnId="{5A5EDA76-9CF6-4F2E-9AD7-A3EDDC154A3F}">
      <dgm:prSet/>
      <dgm:spPr/>
      <dgm:t>
        <a:bodyPr/>
        <a:lstStyle/>
        <a:p>
          <a:endParaRPr lang="es-CO"/>
        </a:p>
      </dgm:t>
    </dgm:pt>
    <dgm:pt modelId="{C98C80D3-F768-424A-8F0A-45F53FB4EEBE}" type="pres">
      <dgm:prSet presAssocID="{C030ACD7-E0FA-42C2-AA32-D4727DF73246}" presName="Name0" presStyleCnt="0">
        <dgm:presLayoutVars>
          <dgm:dir/>
          <dgm:resizeHandles val="exact"/>
        </dgm:presLayoutVars>
      </dgm:prSet>
      <dgm:spPr/>
      <dgm:t>
        <a:bodyPr/>
        <a:lstStyle/>
        <a:p>
          <a:endParaRPr lang="es-CO"/>
        </a:p>
      </dgm:t>
    </dgm:pt>
    <dgm:pt modelId="{8B10F59B-35B9-4E8D-95FF-4D25842022CD}" type="pres">
      <dgm:prSet presAssocID="{C030ACD7-E0FA-42C2-AA32-D4727DF73246}" presName="vNodes" presStyleCnt="0"/>
      <dgm:spPr/>
    </dgm:pt>
    <dgm:pt modelId="{2A69888E-532C-4FAE-B6B0-03DF51623FE0}" type="pres">
      <dgm:prSet presAssocID="{F5642A1B-95B8-468B-B324-B377045727E2}" presName="node" presStyleLbl="node1" presStyleIdx="0" presStyleCnt="3">
        <dgm:presLayoutVars>
          <dgm:bulletEnabled val="1"/>
        </dgm:presLayoutVars>
      </dgm:prSet>
      <dgm:spPr/>
      <dgm:t>
        <a:bodyPr/>
        <a:lstStyle/>
        <a:p>
          <a:endParaRPr lang="es-CO"/>
        </a:p>
      </dgm:t>
    </dgm:pt>
    <dgm:pt modelId="{9249EEA0-8BAE-450B-B26C-9AFCC2655647}" type="pres">
      <dgm:prSet presAssocID="{2BEADC66-FB66-4CAE-9580-FB1F3533BE33}" presName="spacerT" presStyleCnt="0"/>
      <dgm:spPr/>
    </dgm:pt>
    <dgm:pt modelId="{3A21A5ED-07D6-48BC-A76C-A2D995C6346A}" type="pres">
      <dgm:prSet presAssocID="{2BEADC66-FB66-4CAE-9580-FB1F3533BE33}" presName="sibTrans" presStyleLbl="sibTrans2D1" presStyleIdx="0" presStyleCnt="2"/>
      <dgm:spPr/>
      <dgm:t>
        <a:bodyPr/>
        <a:lstStyle/>
        <a:p>
          <a:endParaRPr lang="es-CO"/>
        </a:p>
      </dgm:t>
    </dgm:pt>
    <dgm:pt modelId="{D6FE8FD4-735B-45F3-8671-091F8541BC78}" type="pres">
      <dgm:prSet presAssocID="{2BEADC66-FB66-4CAE-9580-FB1F3533BE33}" presName="spacerB" presStyleCnt="0"/>
      <dgm:spPr/>
    </dgm:pt>
    <dgm:pt modelId="{E3B7AF12-2928-4E20-B3A4-C86E4150AE93}" type="pres">
      <dgm:prSet presAssocID="{CE570E0D-95AD-440E-8D51-CEE1B85EDC30}" presName="node" presStyleLbl="node1" presStyleIdx="1" presStyleCnt="3">
        <dgm:presLayoutVars>
          <dgm:bulletEnabled val="1"/>
        </dgm:presLayoutVars>
      </dgm:prSet>
      <dgm:spPr/>
      <dgm:t>
        <a:bodyPr/>
        <a:lstStyle/>
        <a:p>
          <a:endParaRPr lang="es-CO"/>
        </a:p>
      </dgm:t>
    </dgm:pt>
    <dgm:pt modelId="{C1FA78B2-BA04-431A-88B2-17E84961B1A3}" type="pres">
      <dgm:prSet presAssocID="{C030ACD7-E0FA-42C2-AA32-D4727DF73246}" presName="sibTransLast" presStyleLbl="sibTrans2D1" presStyleIdx="1" presStyleCnt="2" custScaleX="39142" custScaleY="64197" custLinFactNeighborX="49370" custLinFactNeighborY="3045"/>
      <dgm:spPr/>
      <dgm:t>
        <a:bodyPr/>
        <a:lstStyle/>
        <a:p>
          <a:endParaRPr lang="es-CO"/>
        </a:p>
      </dgm:t>
    </dgm:pt>
    <dgm:pt modelId="{F7048954-8A24-41DD-99B4-5DE160D6FDD5}" type="pres">
      <dgm:prSet presAssocID="{C030ACD7-E0FA-42C2-AA32-D4727DF73246}" presName="connectorText" presStyleLbl="sibTrans2D1" presStyleIdx="1" presStyleCnt="2"/>
      <dgm:spPr/>
      <dgm:t>
        <a:bodyPr/>
        <a:lstStyle/>
        <a:p>
          <a:endParaRPr lang="es-CO"/>
        </a:p>
      </dgm:t>
    </dgm:pt>
    <dgm:pt modelId="{438C701C-5682-4D4F-8E34-80F9BD912E14}" type="pres">
      <dgm:prSet presAssocID="{C030ACD7-E0FA-42C2-AA32-D4727DF73246}" presName="lastNode" presStyleLbl="node1" presStyleIdx="2" presStyleCnt="3" custLinFactNeighborX="26464" custLinFactNeighborY="731">
        <dgm:presLayoutVars>
          <dgm:bulletEnabled val="1"/>
        </dgm:presLayoutVars>
      </dgm:prSet>
      <dgm:spPr/>
      <dgm:t>
        <a:bodyPr/>
        <a:lstStyle/>
        <a:p>
          <a:endParaRPr lang="es-CO"/>
        </a:p>
      </dgm:t>
    </dgm:pt>
  </dgm:ptLst>
  <dgm:cxnLst>
    <dgm:cxn modelId="{8A92513A-678C-4375-B198-697ACD147D0A}" type="presOf" srcId="{C030ACD7-E0FA-42C2-AA32-D4727DF73246}" destId="{C98C80D3-F768-424A-8F0A-45F53FB4EEBE}" srcOrd="0" destOrd="0" presId="urn:microsoft.com/office/officeart/2005/8/layout/equation2"/>
    <dgm:cxn modelId="{E41152D5-35BB-42E1-8AB9-FD0A3504E7B2}" srcId="{C030ACD7-E0FA-42C2-AA32-D4727DF73246}" destId="{CE570E0D-95AD-440E-8D51-CEE1B85EDC30}" srcOrd="1" destOrd="0" parTransId="{E382DC53-511B-4EAA-996E-C069A3CA7571}" sibTransId="{8F8C1561-B311-430E-AEB7-8CD0AA178DC6}"/>
    <dgm:cxn modelId="{BB3A4812-12CA-40B8-A642-E44C110646BD}" type="presOf" srcId="{8F8C1561-B311-430E-AEB7-8CD0AA178DC6}" destId="{F7048954-8A24-41DD-99B4-5DE160D6FDD5}" srcOrd="1" destOrd="0" presId="urn:microsoft.com/office/officeart/2005/8/layout/equation2"/>
    <dgm:cxn modelId="{2362D046-7970-4627-A659-74E32DCC4A02}" type="presOf" srcId="{8F8C1561-B311-430E-AEB7-8CD0AA178DC6}" destId="{C1FA78B2-BA04-431A-88B2-17E84961B1A3}" srcOrd="0" destOrd="0" presId="urn:microsoft.com/office/officeart/2005/8/layout/equation2"/>
    <dgm:cxn modelId="{03A45D16-DF3E-4B11-AFF7-D6A3453CBCFC}" type="presOf" srcId="{F5642A1B-95B8-468B-B324-B377045727E2}" destId="{2A69888E-532C-4FAE-B6B0-03DF51623FE0}" srcOrd="0" destOrd="0" presId="urn:microsoft.com/office/officeart/2005/8/layout/equation2"/>
    <dgm:cxn modelId="{109ED987-8424-42FF-872D-677C26986A31}" srcId="{C030ACD7-E0FA-42C2-AA32-D4727DF73246}" destId="{F5642A1B-95B8-468B-B324-B377045727E2}" srcOrd="0" destOrd="0" parTransId="{B6831C27-3186-42C7-B889-20212F51526E}" sibTransId="{2BEADC66-FB66-4CAE-9580-FB1F3533BE33}"/>
    <dgm:cxn modelId="{5A5EDA76-9CF6-4F2E-9AD7-A3EDDC154A3F}" srcId="{C030ACD7-E0FA-42C2-AA32-D4727DF73246}" destId="{EDD925A3-BC92-4DBF-A6FD-C24850BF33C2}" srcOrd="2" destOrd="0" parTransId="{F584A0DF-17F0-4C0F-9B99-80763E4C5021}" sibTransId="{51173311-3D17-46DB-AC28-7AD76C9F27F4}"/>
    <dgm:cxn modelId="{2CB20791-B103-4802-B466-FE3DE1D37675}" type="presOf" srcId="{CE570E0D-95AD-440E-8D51-CEE1B85EDC30}" destId="{E3B7AF12-2928-4E20-B3A4-C86E4150AE93}" srcOrd="0" destOrd="0" presId="urn:microsoft.com/office/officeart/2005/8/layout/equation2"/>
    <dgm:cxn modelId="{7AE44E66-891E-43DF-9C4D-792F4CC1CC1D}" type="presOf" srcId="{2BEADC66-FB66-4CAE-9580-FB1F3533BE33}" destId="{3A21A5ED-07D6-48BC-A76C-A2D995C6346A}" srcOrd="0" destOrd="0" presId="urn:microsoft.com/office/officeart/2005/8/layout/equation2"/>
    <dgm:cxn modelId="{D1C0611C-868C-446F-AF27-B153E1F031CE}" type="presOf" srcId="{EDD925A3-BC92-4DBF-A6FD-C24850BF33C2}" destId="{438C701C-5682-4D4F-8E34-80F9BD912E14}" srcOrd="0" destOrd="0" presId="urn:microsoft.com/office/officeart/2005/8/layout/equation2"/>
    <dgm:cxn modelId="{44B12808-3763-4586-9844-E0879B6DF605}" type="presParOf" srcId="{C98C80D3-F768-424A-8F0A-45F53FB4EEBE}" destId="{8B10F59B-35B9-4E8D-95FF-4D25842022CD}" srcOrd="0" destOrd="0" presId="urn:microsoft.com/office/officeart/2005/8/layout/equation2"/>
    <dgm:cxn modelId="{1196D366-1134-4EE7-8EC4-1BFB5B3256D7}" type="presParOf" srcId="{8B10F59B-35B9-4E8D-95FF-4D25842022CD}" destId="{2A69888E-532C-4FAE-B6B0-03DF51623FE0}" srcOrd="0" destOrd="0" presId="urn:microsoft.com/office/officeart/2005/8/layout/equation2"/>
    <dgm:cxn modelId="{329F6FB7-668B-437E-B62B-1EE3BD687EF5}" type="presParOf" srcId="{8B10F59B-35B9-4E8D-95FF-4D25842022CD}" destId="{9249EEA0-8BAE-450B-B26C-9AFCC2655647}" srcOrd="1" destOrd="0" presId="urn:microsoft.com/office/officeart/2005/8/layout/equation2"/>
    <dgm:cxn modelId="{30D5844F-05AD-4886-9D70-FC62700B5D31}" type="presParOf" srcId="{8B10F59B-35B9-4E8D-95FF-4D25842022CD}" destId="{3A21A5ED-07D6-48BC-A76C-A2D995C6346A}" srcOrd="2" destOrd="0" presId="urn:microsoft.com/office/officeart/2005/8/layout/equation2"/>
    <dgm:cxn modelId="{7A0DE723-7973-4930-93C5-C65C8DFC8004}" type="presParOf" srcId="{8B10F59B-35B9-4E8D-95FF-4D25842022CD}" destId="{D6FE8FD4-735B-45F3-8671-091F8541BC78}" srcOrd="3" destOrd="0" presId="urn:microsoft.com/office/officeart/2005/8/layout/equation2"/>
    <dgm:cxn modelId="{B4C51C37-1604-4877-A6D2-5A2A1E554675}" type="presParOf" srcId="{8B10F59B-35B9-4E8D-95FF-4D25842022CD}" destId="{E3B7AF12-2928-4E20-B3A4-C86E4150AE93}" srcOrd="4" destOrd="0" presId="urn:microsoft.com/office/officeart/2005/8/layout/equation2"/>
    <dgm:cxn modelId="{EF6F7A81-E865-4F7C-848D-8BB087EC2173}" type="presParOf" srcId="{C98C80D3-F768-424A-8F0A-45F53FB4EEBE}" destId="{C1FA78B2-BA04-431A-88B2-17E84961B1A3}" srcOrd="1" destOrd="0" presId="urn:microsoft.com/office/officeart/2005/8/layout/equation2"/>
    <dgm:cxn modelId="{22DDEC5D-E344-48C2-8374-664B4744ABEA}" type="presParOf" srcId="{C1FA78B2-BA04-431A-88B2-17E84961B1A3}" destId="{F7048954-8A24-41DD-99B4-5DE160D6FDD5}" srcOrd="0" destOrd="0" presId="urn:microsoft.com/office/officeart/2005/8/layout/equation2"/>
    <dgm:cxn modelId="{F4A6D12E-C347-4304-B348-7C517E3448C5}" type="presParOf" srcId="{C98C80D3-F768-424A-8F0A-45F53FB4EEBE}" destId="{438C701C-5682-4D4F-8E34-80F9BD912E1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EAE452-4797-4B2D-819E-B23A5FCEB5C8}"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s-CO"/>
        </a:p>
      </dgm:t>
    </dgm:pt>
    <dgm:pt modelId="{0853A989-0154-4A37-A889-87A6355B92A2}">
      <dgm:prSet phldrT="[Texto]"/>
      <dgm:spPr/>
      <dgm:t>
        <a:bodyPr/>
        <a:lstStyle/>
        <a:p>
          <a:r>
            <a:rPr lang="es-CO" dirty="0" smtClean="0"/>
            <a:t>CONTRIBUCIONES</a:t>
          </a:r>
          <a:endParaRPr lang="es-CO" dirty="0"/>
        </a:p>
      </dgm:t>
    </dgm:pt>
    <dgm:pt modelId="{22ED6250-2076-4C7C-9DEB-2E837B8EA6C8}" type="parTrans" cxnId="{16DDD71C-930D-4FAF-8742-81C37CA61BDF}">
      <dgm:prSet/>
      <dgm:spPr/>
      <dgm:t>
        <a:bodyPr/>
        <a:lstStyle/>
        <a:p>
          <a:endParaRPr lang="es-CO"/>
        </a:p>
      </dgm:t>
    </dgm:pt>
    <dgm:pt modelId="{99001EF4-1676-4454-B73A-85F723983DF4}" type="sibTrans" cxnId="{16DDD71C-930D-4FAF-8742-81C37CA61BDF}">
      <dgm:prSet/>
      <dgm:spPr/>
      <dgm:t>
        <a:bodyPr/>
        <a:lstStyle/>
        <a:p>
          <a:endParaRPr lang="es-CO"/>
        </a:p>
      </dgm:t>
    </dgm:pt>
    <dgm:pt modelId="{EFDB6AA4-CA88-4BDE-923E-E43A1F318D77}">
      <dgm:prSet phldrT="[Texto]"/>
      <dgm:spPr/>
      <dgm:t>
        <a:bodyPr/>
        <a:lstStyle/>
        <a:p>
          <a:r>
            <a:rPr lang="es-CO" dirty="0" smtClean="0">
              <a:latin typeface="Arial" panose="020B0604020202020204" pitchFamily="34" charset="0"/>
              <a:cs typeface="Arial" panose="020B0604020202020204" pitchFamily="34" charset="0"/>
            </a:rPr>
            <a:t>El proceso de identificación y registro en el SIIF de cada una de las consignaciones que ingresan por contribuciones.</a:t>
          </a:r>
          <a:endParaRPr lang="es-CO" dirty="0"/>
        </a:p>
      </dgm:t>
    </dgm:pt>
    <dgm:pt modelId="{23D7BCCE-C82A-4148-B3E4-4621F5C9A7A4}" type="parTrans" cxnId="{AAF93A67-CDA2-4EE5-B6C4-5A2208DB48BC}">
      <dgm:prSet/>
      <dgm:spPr>
        <a:solidFill>
          <a:schemeClr val="tx2">
            <a:lumMod val="75000"/>
          </a:schemeClr>
        </a:solidFill>
      </dgm:spPr>
      <dgm:t>
        <a:bodyPr/>
        <a:lstStyle/>
        <a:p>
          <a:endParaRPr lang="es-CO"/>
        </a:p>
      </dgm:t>
    </dgm:pt>
    <dgm:pt modelId="{B68603F0-3D15-4105-89BD-04D9A70A04E0}" type="sibTrans" cxnId="{AAF93A67-CDA2-4EE5-B6C4-5A2208DB48BC}">
      <dgm:prSet/>
      <dgm:spPr/>
      <dgm:t>
        <a:bodyPr/>
        <a:lstStyle/>
        <a:p>
          <a:endParaRPr lang="es-CO"/>
        </a:p>
      </dgm:t>
    </dgm:pt>
    <dgm:pt modelId="{9AD87191-C776-4E5E-8F7D-A4EDACE8D71B}">
      <dgm:prSet phldrT="[Texto]"/>
      <dgm:spPr/>
      <dgm:t>
        <a:bodyPr/>
        <a:lstStyle/>
        <a:p>
          <a:r>
            <a:rPr lang="es-CO" smtClean="0">
              <a:latin typeface="Arial" panose="020B0604020202020204" pitchFamily="34" charset="0"/>
              <a:cs typeface="Arial" panose="020B0604020202020204" pitchFamily="34" charset="0"/>
            </a:rPr>
            <a:t>La utilización de los </a:t>
          </a:r>
          <a:r>
            <a:rPr lang="es-CO" dirty="0" smtClean="0">
              <a:latin typeface="Arial" panose="020B0604020202020204" pitchFamily="34" charset="0"/>
              <a:cs typeface="Arial" panose="020B0604020202020204" pitchFamily="34" charset="0"/>
            </a:rPr>
            <a:t>aplicativos </a:t>
          </a:r>
          <a:r>
            <a:rPr lang="es-CO" dirty="0" err="1" smtClean="0">
              <a:latin typeface="Arial" panose="020B0604020202020204" pitchFamily="34" charset="0"/>
              <a:cs typeface="Arial" panose="020B0604020202020204" pitchFamily="34" charset="0"/>
            </a:rPr>
            <a:t>Pimisys</a:t>
          </a:r>
          <a:r>
            <a:rPr lang="es-CO" dirty="0" smtClean="0">
              <a:latin typeface="Arial" panose="020B0604020202020204" pitchFamily="34" charset="0"/>
              <a:cs typeface="Arial" panose="020B0604020202020204" pitchFamily="34" charset="0"/>
            </a:rPr>
            <a:t>, Sinfonía y SUI, que permiten extraer la información Financiera de cada una de las Empresas  de Servicios, la cual se toma de base para realizar la liquidación.</a:t>
          </a:r>
          <a:endParaRPr lang="es-CO" dirty="0">
            <a:latin typeface="Arial" panose="020B0604020202020204" pitchFamily="34" charset="0"/>
            <a:cs typeface="Arial" panose="020B0604020202020204" pitchFamily="34" charset="0"/>
          </a:endParaRPr>
        </a:p>
      </dgm:t>
    </dgm:pt>
    <dgm:pt modelId="{8F3C619F-DD86-406A-BBC4-AA2234B6BD3D}" type="parTrans" cxnId="{480F297F-95D2-4603-8E19-6F19F91F85AB}">
      <dgm:prSet/>
      <dgm:spPr>
        <a:solidFill>
          <a:schemeClr val="tx2">
            <a:lumMod val="75000"/>
          </a:schemeClr>
        </a:solidFill>
      </dgm:spPr>
      <dgm:t>
        <a:bodyPr/>
        <a:lstStyle/>
        <a:p>
          <a:endParaRPr lang="es-CO"/>
        </a:p>
      </dgm:t>
    </dgm:pt>
    <dgm:pt modelId="{0F4FC8AF-4F53-4781-AF38-B31C23DB7859}" type="sibTrans" cxnId="{480F297F-95D2-4603-8E19-6F19F91F85AB}">
      <dgm:prSet/>
      <dgm:spPr/>
      <dgm:t>
        <a:bodyPr/>
        <a:lstStyle/>
        <a:p>
          <a:endParaRPr lang="es-CO"/>
        </a:p>
      </dgm:t>
    </dgm:pt>
    <dgm:pt modelId="{6299168E-7503-4FE0-91B1-21C64340753F}">
      <dgm:prSet phldrT="[Texto]"/>
      <dgm:spPr/>
      <dgm:t>
        <a:bodyPr/>
        <a:lstStyle/>
        <a:p>
          <a:r>
            <a:rPr lang="es-CO" dirty="0" smtClean="0">
              <a:latin typeface="Arial" panose="020B0604020202020204" pitchFamily="34" charset="0"/>
              <a:cs typeface="Arial" panose="020B0604020202020204" pitchFamily="34" charset="0"/>
            </a:rPr>
            <a:t>El proceso de notificación de cada uno de los actos administrativos  expedidos por la S.A.F. relacionados con el aporte de la contribución especial.</a:t>
          </a:r>
          <a:endParaRPr lang="es-CO" dirty="0">
            <a:latin typeface="Arial" panose="020B0604020202020204" pitchFamily="34" charset="0"/>
            <a:cs typeface="Arial" panose="020B0604020202020204" pitchFamily="34" charset="0"/>
          </a:endParaRPr>
        </a:p>
      </dgm:t>
    </dgm:pt>
    <dgm:pt modelId="{1B2294FD-47B7-4743-A807-CC456974ACFB}" type="parTrans" cxnId="{9DE0CACA-12B3-4B45-9BFC-44D623D90C75}">
      <dgm:prSet/>
      <dgm:spPr>
        <a:solidFill>
          <a:schemeClr val="tx2">
            <a:lumMod val="75000"/>
          </a:schemeClr>
        </a:solidFill>
      </dgm:spPr>
      <dgm:t>
        <a:bodyPr/>
        <a:lstStyle/>
        <a:p>
          <a:endParaRPr lang="es-CO"/>
        </a:p>
      </dgm:t>
    </dgm:pt>
    <dgm:pt modelId="{9CDE4DA2-E9BA-417B-A252-4EC7955D859B}" type="sibTrans" cxnId="{9DE0CACA-12B3-4B45-9BFC-44D623D90C75}">
      <dgm:prSet/>
      <dgm:spPr/>
      <dgm:t>
        <a:bodyPr/>
        <a:lstStyle/>
        <a:p>
          <a:endParaRPr lang="es-CO"/>
        </a:p>
      </dgm:t>
    </dgm:pt>
    <dgm:pt modelId="{0329AF3A-2857-4BF2-8A0B-196B122820B5}" type="pres">
      <dgm:prSet presAssocID="{0DEAE452-4797-4B2D-819E-B23A5FCEB5C8}" presName="cycle" presStyleCnt="0">
        <dgm:presLayoutVars>
          <dgm:chMax val="1"/>
          <dgm:dir/>
          <dgm:animLvl val="ctr"/>
          <dgm:resizeHandles val="exact"/>
        </dgm:presLayoutVars>
      </dgm:prSet>
      <dgm:spPr/>
      <dgm:t>
        <a:bodyPr/>
        <a:lstStyle/>
        <a:p>
          <a:endParaRPr lang="es-CO"/>
        </a:p>
      </dgm:t>
    </dgm:pt>
    <dgm:pt modelId="{3C736219-A70E-49EC-B227-56B7E2A0A9CB}" type="pres">
      <dgm:prSet presAssocID="{0853A989-0154-4A37-A889-87A6355B92A2}" presName="centerShape" presStyleLbl="node0" presStyleIdx="0" presStyleCnt="1"/>
      <dgm:spPr/>
      <dgm:t>
        <a:bodyPr/>
        <a:lstStyle/>
        <a:p>
          <a:endParaRPr lang="es-CO"/>
        </a:p>
      </dgm:t>
    </dgm:pt>
    <dgm:pt modelId="{216AFF70-4B6B-4502-B90A-41A9416EF495}" type="pres">
      <dgm:prSet presAssocID="{23D7BCCE-C82A-4148-B3E4-4621F5C9A7A4}" presName="parTrans" presStyleLbl="bgSibTrans2D1" presStyleIdx="0" presStyleCnt="3"/>
      <dgm:spPr/>
      <dgm:t>
        <a:bodyPr/>
        <a:lstStyle/>
        <a:p>
          <a:endParaRPr lang="es-CO"/>
        </a:p>
      </dgm:t>
    </dgm:pt>
    <dgm:pt modelId="{A9DE00CB-371F-49A9-BDE3-E14CFF780473}" type="pres">
      <dgm:prSet presAssocID="{EFDB6AA4-CA88-4BDE-923E-E43A1F318D77}" presName="node" presStyleLbl="node1" presStyleIdx="0" presStyleCnt="3">
        <dgm:presLayoutVars>
          <dgm:bulletEnabled val="1"/>
        </dgm:presLayoutVars>
      </dgm:prSet>
      <dgm:spPr/>
      <dgm:t>
        <a:bodyPr/>
        <a:lstStyle/>
        <a:p>
          <a:endParaRPr lang="es-CO"/>
        </a:p>
      </dgm:t>
    </dgm:pt>
    <dgm:pt modelId="{F72CEAA4-0BD0-4ACB-BBAB-852F2FBEDFDB}" type="pres">
      <dgm:prSet presAssocID="{8F3C619F-DD86-406A-BBC4-AA2234B6BD3D}" presName="parTrans" presStyleLbl="bgSibTrans2D1" presStyleIdx="1" presStyleCnt="3"/>
      <dgm:spPr/>
      <dgm:t>
        <a:bodyPr/>
        <a:lstStyle/>
        <a:p>
          <a:endParaRPr lang="es-CO"/>
        </a:p>
      </dgm:t>
    </dgm:pt>
    <dgm:pt modelId="{35D55938-B910-4757-BCCC-526BC8FF2B66}" type="pres">
      <dgm:prSet presAssocID="{9AD87191-C776-4E5E-8F7D-A4EDACE8D71B}" presName="node" presStyleLbl="node1" presStyleIdx="1" presStyleCnt="3">
        <dgm:presLayoutVars>
          <dgm:bulletEnabled val="1"/>
        </dgm:presLayoutVars>
      </dgm:prSet>
      <dgm:spPr/>
      <dgm:t>
        <a:bodyPr/>
        <a:lstStyle/>
        <a:p>
          <a:endParaRPr lang="es-CO"/>
        </a:p>
      </dgm:t>
    </dgm:pt>
    <dgm:pt modelId="{7C2F930E-F849-4ED3-9649-931A84DC8C15}" type="pres">
      <dgm:prSet presAssocID="{1B2294FD-47B7-4743-A807-CC456974ACFB}" presName="parTrans" presStyleLbl="bgSibTrans2D1" presStyleIdx="2" presStyleCnt="3"/>
      <dgm:spPr/>
      <dgm:t>
        <a:bodyPr/>
        <a:lstStyle/>
        <a:p>
          <a:endParaRPr lang="es-CO"/>
        </a:p>
      </dgm:t>
    </dgm:pt>
    <dgm:pt modelId="{426785F1-0FCD-4DEC-B506-78B49ACAF5B1}" type="pres">
      <dgm:prSet presAssocID="{6299168E-7503-4FE0-91B1-21C64340753F}" presName="node" presStyleLbl="node1" presStyleIdx="2" presStyleCnt="3">
        <dgm:presLayoutVars>
          <dgm:bulletEnabled val="1"/>
        </dgm:presLayoutVars>
      </dgm:prSet>
      <dgm:spPr/>
      <dgm:t>
        <a:bodyPr/>
        <a:lstStyle/>
        <a:p>
          <a:endParaRPr lang="es-CO"/>
        </a:p>
      </dgm:t>
    </dgm:pt>
  </dgm:ptLst>
  <dgm:cxnLst>
    <dgm:cxn modelId="{1F470AB3-CF80-467B-BD91-6D4068D3F37F}" type="presOf" srcId="{6299168E-7503-4FE0-91B1-21C64340753F}" destId="{426785F1-0FCD-4DEC-B506-78B49ACAF5B1}" srcOrd="0" destOrd="0" presId="urn:microsoft.com/office/officeart/2005/8/layout/radial4"/>
    <dgm:cxn modelId="{849D081E-90A1-4FF5-AA4A-73E3194A3F49}" type="presOf" srcId="{9AD87191-C776-4E5E-8F7D-A4EDACE8D71B}" destId="{35D55938-B910-4757-BCCC-526BC8FF2B66}" srcOrd="0" destOrd="0" presId="urn:microsoft.com/office/officeart/2005/8/layout/radial4"/>
    <dgm:cxn modelId="{ED3320B3-31EB-4B3F-894D-05CC30DFC632}" type="presOf" srcId="{1B2294FD-47B7-4743-A807-CC456974ACFB}" destId="{7C2F930E-F849-4ED3-9649-931A84DC8C15}" srcOrd="0" destOrd="0" presId="urn:microsoft.com/office/officeart/2005/8/layout/radial4"/>
    <dgm:cxn modelId="{37C34317-C799-4ED1-A24B-D7021C554A94}" type="presOf" srcId="{0853A989-0154-4A37-A889-87A6355B92A2}" destId="{3C736219-A70E-49EC-B227-56B7E2A0A9CB}" srcOrd="0" destOrd="0" presId="urn:microsoft.com/office/officeart/2005/8/layout/radial4"/>
    <dgm:cxn modelId="{40093FF3-0894-4633-846F-C2262A34FC14}" type="presOf" srcId="{8F3C619F-DD86-406A-BBC4-AA2234B6BD3D}" destId="{F72CEAA4-0BD0-4ACB-BBAB-852F2FBEDFDB}" srcOrd="0" destOrd="0" presId="urn:microsoft.com/office/officeart/2005/8/layout/radial4"/>
    <dgm:cxn modelId="{AAF93A67-CDA2-4EE5-B6C4-5A2208DB48BC}" srcId="{0853A989-0154-4A37-A889-87A6355B92A2}" destId="{EFDB6AA4-CA88-4BDE-923E-E43A1F318D77}" srcOrd="0" destOrd="0" parTransId="{23D7BCCE-C82A-4148-B3E4-4621F5C9A7A4}" sibTransId="{B68603F0-3D15-4105-89BD-04D9A70A04E0}"/>
    <dgm:cxn modelId="{9DE0CACA-12B3-4B45-9BFC-44D623D90C75}" srcId="{0853A989-0154-4A37-A889-87A6355B92A2}" destId="{6299168E-7503-4FE0-91B1-21C64340753F}" srcOrd="2" destOrd="0" parTransId="{1B2294FD-47B7-4743-A807-CC456974ACFB}" sibTransId="{9CDE4DA2-E9BA-417B-A252-4EC7955D859B}"/>
    <dgm:cxn modelId="{16DDD71C-930D-4FAF-8742-81C37CA61BDF}" srcId="{0DEAE452-4797-4B2D-819E-B23A5FCEB5C8}" destId="{0853A989-0154-4A37-A889-87A6355B92A2}" srcOrd="0" destOrd="0" parTransId="{22ED6250-2076-4C7C-9DEB-2E837B8EA6C8}" sibTransId="{99001EF4-1676-4454-B73A-85F723983DF4}"/>
    <dgm:cxn modelId="{FAFDEA0D-344B-47C9-8FE8-E6CC7A539F92}" type="presOf" srcId="{EFDB6AA4-CA88-4BDE-923E-E43A1F318D77}" destId="{A9DE00CB-371F-49A9-BDE3-E14CFF780473}" srcOrd="0" destOrd="0" presId="urn:microsoft.com/office/officeart/2005/8/layout/radial4"/>
    <dgm:cxn modelId="{A086B729-3CCC-4595-BC3E-B578D85039BE}" type="presOf" srcId="{23D7BCCE-C82A-4148-B3E4-4621F5C9A7A4}" destId="{216AFF70-4B6B-4502-B90A-41A9416EF495}" srcOrd="0" destOrd="0" presId="urn:microsoft.com/office/officeart/2005/8/layout/radial4"/>
    <dgm:cxn modelId="{480F297F-95D2-4603-8E19-6F19F91F85AB}" srcId="{0853A989-0154-4A37-A889-87A6355B92A2}" destId="{9AD87191-C776-4E5E-8F7D-A4EDACE8D71B}" srcOrd="1" destOrd="0" parTransId="{8F3C619F-DD86-406A-BBC4-AA2234B6BD3D}" sibTransId="{0F4FC8AF-4F53-4781-AF38-B31C23DB7859}"/>
    <dgm:cxn modelId="{6514B57A-1328-4BBD-A655-709D13066DD2}" type="presOf" srcId="{0DEAE452-4797-4B2D-819E-B23A5FCEB5C8}" destId="{0329AF3A-2857-4BF2-8A0B-196B122820B5}" srcOrd="0" destOrd="0" presId="urn:microsoft.com/office/officeart/2005/8/layout/radial4"/>
    <dgm:cxn modelId="{60F21FFF-8BA6-43F8-8916-3545EF4C6E40}" type="presParOf" srcId="{0329AF3A-2857-4BF2-8A0B-196B122820B5}" destId="{3C736219-A70E-49EC-B227-56B7E2A0A9CB}" srcOrd="0" destOrd="0" presId="urn:microsoft.com/office/officeart/2005/8/layout/radial4"/>
    <dgm:cxn modelId="{786439C1-9F56-43C7-B9C8-E0346D7993F6}" type="presParOf" srcId="{0329AF3A-2857-4BF2-8A0B-196B122820B5}" destId="{216AFF70-4B6B-4502-B90A-41A9416EF495}" srcOrd="1" destOrd="0" presId="urn:microsoft.com/office/officeart/2005/8/layout/radial4"/>
    <dgm:cxn modelId="{956E585E-5962-404F-A68A-BF30EDE74A42}" type="presParOf" srcId="{0329AF3A-2857-4BF2-8A0B-196B122820B5}" destId="{A9DE00CB-371F-49A9-BDE3-E14CFF780473}" srcOrd="2" destOrd="0" presId="urn:microsoft.com/office/officeart/2005/8/layout/radial4"/>
    <dgm:cxn modelId="{2AE469DF-1BD3-439E-9A68-C8664F6349C7}" type="presParOf" srcId="{0329AF3A-2857-4BF2-8A0B-196B122820B5}" destId="{F72CEAA4-0BD0-4ACB-BBAB-852F2FBEDFDB}" srcOrd="3" destOrd="0" presId="urn:microsoft.com/office/officeart/2005/8/layout/radial4"/>
    <dgm:cxn modelId="{BE929595-0B8D-416F-BB48-1FDDED4C9F33}" type="presParOf" srcId="{0329AF3A-2857-4BF2-8A0B-196B122820B5}" destId="{35D55938-B910-4757-BCCC-526BC8FF2B66}" srcOrd="4" destOrd="0" presId="urn:microsoft.com/office/officeart/2005/8/layout/radial4"/>
    <dgm:cxn modelId="{570B3C59-932E-41B3-A0FD-F7ABFEF2A2B7}" type="presParOf" srcId="{0329AF3A-2857-4BF2-8A0B-196B122820B5}" destId="{7C2F930E-F849-4ED3-9649-931A84DC8C15}" srcOrd="5" destOrd="0" presId="urn:microsoft.com/office/officeart/2005/8/layout/radial4"/>
    <dgm:cxn modelId="{AE2CDB85-D005-448A-B980-825B1351319D}" type="presParOf" srcId="{0329AF3A-2857-4BF2-8A0B-196B122820B5}" destId="{426785F1-0FCD-4DEC-B506-78B49ACAF5B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4BA052-4377-42C5-99A4-EE8101E56C04}" type="doc">
      <dgm:prSet loTypeId="urn:microsoft.com/office/officeart/2005/8/layout/arrow5" loCatId="process" qsTypeId="urn:microsoft.com/office/officeart/2005/8/quickstyle/3d5" qsCatId="3D" csTypeId="urn:microsoft.com/office/officeart/2005/8/colors/accent1_2" csCatId="accent1" phldr="1"/>
      <dgm:spPr/>
      <dgm:t>
        <a:bodyPr/>
        <a:lstStyle/>
        <a:p>
          <a:endParaRPr lang="es-CO"/>
        </a:p>
      </dgm:t>
    </dgm:pt>
    <dgm:pt modelId="{767BC9FD-FA01-45DF-8E55-6FAE25619EDB}">
      <dgm:prSet phldrT="[Texto]" custT="1"/>
      <dgm:spPr/>
      <dgm:t>
        <a:bodyPr/>
        <a:lstStyle/>
        <a:p>
          <a:pPr algn="just"/>
          <a:r>
            <a:rPr lang="es-CO" sz="1400" dirty="0" smtClean="0">
              <a:latin typeface="Arial" panose="020B0604020202020204" pitchFamily="34" charset="0"/>
              <a:cs typeface="Arial" panose="020B0604020202020204" pitchFamily="34" charset="0"/>
            </a:rPr>
            <a:t> </a:t>
          </a:r>
          <a:r>
            <a:rPr lang="es-CO" sz="1400" dirty="0" smtClean="0">
              <a:solidFill>
                <a:schemeClr val="bg1"/>
              </a:solidFill>
              <a:latin typeface="Arial" panose="020B0604020202020204" pitchFamily="34" charset="0"/>
              <a:cs typeface="Arial" panose="020B0604020202020204" pitchFamily="34" charset="0"/>
            </a:rPr>
            <a:t>Dentro de los considerandos </a:t>
          </a:r>
          <a:r>
            <a:rPr lang="es-CO" sz="1400" smtClean="0">
              <a:solidFill>
                <a:schemeClr val="bg1"/>
              </a:solidFill>
              <a:latin typeface="Arial" panose="020B0604020202020204" pitchFamily="34" charset="0"/>
              <a:cs typeface="Arial" panose="020B0604020202020204" pitchFamily="34" charset="0"/>
            </a:rPr>
            <a:t>se incluyó </a:t>
          </a:r>
          <a:r>
            <a:rPr lang="es-CO" sz="1400" dirty="0" smtClean="0">
              <a:solidFill>
                <a:schemeClr val="bg1"/>
              </a:solidFill>
              <a:latin typeface="Arial" panose="020B0604020202020204" pitchFamily="34" charset="0"/>
              <a:cs typeface="Arial" panose="020B0604020202020204" pitchFamily="34" charset="0"/>
            </a:rPr>
            <a:t>el artículo 14 de la Ley 689 de 2000, una vez revisada la norma se encontró que ésta Ley es del año 20</a:t>
          </a:r>
          <a:r>
            <a:rPr lang="es-CO" sz="1600" dirty="0" smtClean="0">
              <a:solidFill>
                <a:schemeClr val="bg1"/>
              </a:solidFill>
              <a:latin typeface="Arial" panose="020B0604020202020204" pitchFamily="34" charset="0"/>
              <a:cs typeface="Arial" panose="020B0604020202020204" pitchFamily="34" charset="0"/>
            </a:rPr>
            <a:t>01</a:t>
          </a:r>
          <a:endParaRPr lang="es-CO" sz="1600" dirty="0">
            <a:solidFill>
              <a:schemeClr val="bg1"/>
            </a:solidFill>
            <a:latin typeface="Arial" panose="020B0604020202020204" pitchFamily="34" charset="0"/>
            <a:cs typeface="Arial" panose="020B0604020202020204" pitchFamily="34" charset="0"/>
          </a:endParaRPr>
        </a:p>
      </dgm:t>
    </dgm:pt>
    <dgm:pt modelId="{A70F1A9E-F8C7-4D0B-8CC6-E772FF464D61}" type="parTrans" cxnId="{AB215319-0447-4D4C-8B60-35EB7EA945C9}">
      <dgm:prSet/>
      <dgm:spPr/>
      <dgm:t>
        <a:bodyPr/>
        <a:lstStyle/>
        <a:p>
          <a:endParaRPr lang="es-CO"/>
        </a:p>
      </dgm:t>
    </dgm:pt>
    <dgm:pt modelId="{D1C8C9AD-E15B-4087-B92D-30BACE19836B}" type="sibTrans" cxnId="{AB215319-0447-4D4C-8B60-35EB7EA945C9}">
      <dgm:prSet/>
      <dgm:spPr/>
      <dgm:t>
        <a:bodyPr/>
        <a:lstStyle/>
        <a:p>
          <a:endParaRPr lang="es-CO"/>
        </a:p>
      </dgm:t>
    </dgm:pt>
    <dgm:pt modelId="{F03EEB44-734D-4FE0-945C-F3509C2B154A}">
      <dgm:prSet phldrT="[Texto]" custT="1"/>
      <dgm:spPr/>
      <dgm:t>
        <a:bodyPr/>
        <a:lstStyle/>
        <a:p>
          <a:pPr algn="just"/>
          <a:r>
            <a:rPr lang="es-CO" sz="1400" dirty="0" smtClean="0">
              <a:solidFill>
                <a:schemeClr val="bg1"/>
              </a:solidFill>
              <a:latin typeface="Arial" panose="020B0604020202020204" pitchFamily="34" charset="0"/>
              <a:cs typeface="Arial" panose="020B0604020202020204" pitchFamily="34" charset="0"/>
            </a:rPr>
            <a:t>En el Parágrafo 2° del artículo sexto se menciona que aquellas Empresas que no reporten ni envíen estados financieros,  la liquidación de la contribución para la vigencia 2016, se tomará la última información reportada, la cual se actualizará al 31 de diciembre de 2016, aplicando el incremento del IPC a 31 de diciembre de cada año. De acuerdo a lo verificado por la GTCI, dicha actualización debe realizarse al 31 de diciembre de 2015</a:t>
          </a:r>
          <a:endParaRPr lang="es-CO" sz="1400" dirty="0">
            <a:solidFill>
              <a:schemeClr val="bg1"/>
            </a:solidFill>
            <a:latin typeface="Arial" panose="020B0604020202020204" pitchFamily="34" charset="0"/>
            <a:cs typeface="Arial" panose="020B0604020202020204" pitchFamily="34" charset="0"/>
          </a:endParaRPr>
        </a:p>
      </dgm:t>
    </dgm:pt>
    <dgm:pt modelId="{40431F40-644D-4F8B-9DEC-C2DFDC98A740}" type="parTrans" cxnId="{6B24EE72-8346-4DBC-A872-715F3CA73EDE}">
      <dgm:prSet/>
      <dgm:spPr/>
      <dgm:t>
        <a:bodyPr/>
        <a:lstStyle/>
        <a:p>
          <a:endParaRPr lang="es-CO"/>
        </a:p>
      </dgm:t>
    </dgm:pt>
    <dgm:pt modelId="{B545BD7A-8D8D-4706-95FC-DCA445001993}" type="sibTrans" cxnId="{6B24EE72-8346-4DBC-A872-715F3CA73EDE}">
      <dgm:prSet/>
      <dgm:spPr/>
      <dgm:t>
        <a:bodyPr/>
        <a:lstStyle/>
        <a:p>
          <a:endParaRPr lang="es-CO"/>
        </a:p>
      </dgm:t>
    </dgm:pt>
    <dgm:pt modelId="{8BBA53CD-0D82-4A38-9055-9DA69E7C693D}" type="pres">
      <dgm:prSet presAssocID="{9C4BA052-4377-42C5-99A4-EE8101E56C04}" presName="diagram" presStyleCnt="0">
        <dgm:presLayoutVars>
          <dgm:dir/>
          <dgm:resizeHandles val="exact"/>
        </dgm:presLayoutVars>
      </dgm:prSet>
      <dgm:spPr/>
      <dgm:t>
        <a:bodyPr/>
        <a:lstStyle/>
        <a:p>
          <a:endParaRPr lang="es-CO"/>
        </a:p>
      </dgm:t>
    </dgm:pt>
    <dgm:pt modelId="{B2D2CAEE-025B-4884-B5DE-1005C6BC5450}" type="pres">
      <dgm:prSet presAssocID="{767BC9FD-FA01-45DF-8E55-6FAE25619EDB}" presName="arrow" presStyleLbl="node1" presStyleIdx="0" presStyleCnt="2" custScaleX="95245" custRadScaleRad="97732" custRadScaleInc="-2154">
        <dgm:presLayoutVars>
          <dgm:bulletEnabled val="1"/>
        </dgm:presLayoutVars>
      </dgm:prSet>
      <dgm:spPr/>
      <dgm:t>
        <a:bodyPr/>
        <a:lstStyle/>
        <a:p>
          <a:endParaRPr lang="es-CO"/>
        </a:p>
      </dgm:t>
    </dgm:pt>
    <dgm:pt modelId="{6CE5BFB0-FD0D-44FC-930F-2EE9053B23AB}" type="pres">
      <dgm:prSet presAssocID="{F03EEB44-734D-4FE0-945C-F3509C2B154A}" presName="arrow" presStyleLbl="node1" presStyleIdx="1" presStyleCnt="2" custScaleX="96059" custScaleY="100129" custRadScaleRad="104203" custRadScaleInc="1673">
        <dgm:presLayoutVars>
          <dgm:bulletEnabled val="1"/>
        </dgm:presLayoutVars>
      </dgm:prSet>
      <dgm:spPr/>
      <dgm:t>
        <a:bodyPr/>
        <a:lstStyle/>
        <a:p>
          <a:endParaRPr lang="es-CO"/>
        </a:p>
      </dgm:t>
    </dgm:pt>
  </dgm:ptLst>
  <dgm:cxnLst>
    <dgm:cxn modelId="{9D3A0951-B577-4981-8079-C6D7B2BCC78E}" type="presOf" srcId="{F03EEB44-734D-4FE0-945C-F3509C2B154A}" destId="{6CE5BFB0-FD0D-44FC-930F-2EE9053B23AB}" srcOrd="0" destOrd="0" presId="urn:microsoft.com/office/officeart/2005/8/layout/arrow5"/>
    <dgm:cxn modelId="{AB215319-0447-4D4C-8B60-35EB7EA945C9}" srcId="{9C4BA052-4377-42C5-99A4-EE8101E56C04}" destId="{767BC9FD-FA01-45DF-8E55-6FAE25619EDB}" srcOrd="0" destOrd="0" parTransId="{A70F1A9E-F8C7-4D0B-8CC6-E772FF464D61}" sibTransId="{D1C8C9AD-E15B-4087-B92D-30BACE19836B}"/>
    <dgm:cxn modelId="{6B24EE72-8346-4DBC-A872-715F3CA73EDE}" srcId="{9C4BA052-4377-42C5-99A4-EE8101E56C04}" destId="{F03EEB44-734D-4FE0-945C-F3509C2B154A}" srcOrd="1" destOrd="0" parTransId="{40431F40-644D-4F8B-9DEC-C2DFDC98A740}" sibTransId="{B545BD7A-8D8D-4706-95FC-DCA445001993}"/>
    <dgm:cxn modelId="{A3469BCB-7672-4C4B-9B6C-6CED35200B7C}" type="presOf" srcId="{767BC9FD-FA01-45DF-8E55-6FAE25619EDB}" destId="{B2D2CAEE-025B-4884-B5DE-1005C6BC5450}" srcOrd="0" destOrd="0" presId="urn:microsoft.com/office/officeart/2005/8/layout/arrow5"/>
    <dgm:cxn modelId="{67421AC0-A8AB-4C22-A9DD-F89C060A4BEF}" type="presOf" srcId="{9C4BA052-4377-42C5-99A4-EE8101E56C04}" destId="{8BBA53CD-0D82-4A38-9055-9DA69E7C693D}" srcOrd="0" destOrd="0" presId="urn:microsoft.com/office/officeart/2005/8/layout/arrow5"/>
    <dgm:cxn modelId="{3F768DA5-6BB1-4AB0-86F8-F2A7A6181B4A}" type="presParOf" srcId="{8BBA53CD-0D82-4A38-9055-9DA69E7C693D}" destId="{B2D2CAEE-025B-4884-B5DE-1005C6BC5450}" srcOrd="0" destOrd="0" presId="urn:microsoft.com/office/officeart/2005/8/layout/arrow5"/>
    <dgm:cxn modelId="{D2B656DF-FA86-475B-9B41-3A71F5B1C9E5}" type="presParOf" srcId="{8BBA53CD-0D82-4A38-9055-9DA69E7C693D}" destId="{6CE5BFB0-FD0D-44FC-930F-2EE9053B23AB}"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0FC1CA-9794-4E55-8B0C-4547A1379C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53CA0104-5877-4D19-9F61-C804BB85FE9E}">
      <dgm:prSet phldrT="[Texto]" custT="1">
        <dgm:style>
          <a:lnRef idx="0">
            <a:schemeClr val="accent5"/>
          </a:lnRef>
          <a:fillRef idx="3">
            <a:schemeClr val="accent5"/>
          </a:fillRef>
          <a:effectRef idx="3">
            <a:schemeClr val="accent5"/>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a:solidFill>
            <a:schemeClr val="tx2">
              <a:lumMod val="60000"/>
              <a:lumOff val="40000"/>
            </a:schemeClr>
          </a:solidFill>
        </a:ln>
        <a:effectLst>
          <a:glow rad="228600">
            <a:schemeClr val="accent5">
              <a:satMod val="175000"/>
              <a:alpha val="40000"/>
            </a:schemeClr>
          </a:glow>
          <a:innerShdw blurRad="63500" dist="50800" dir="13500000">
            <a:prstClr val="black">
              <a:alpha val="50000"/>
            </a:prstClr>
          </a:innerShdw>
        </a:effectLst>
        <a:scene3d>
          <a:camera prst="orthographicFront">
            <a:rot lat="0" lon="0" rev="0"/>
          </a:camera>
          <a:lightRig rig="threePt" dir="t">
            <a:rot lat="0" lon="0" rev="1200000"/>
          </a:lightRig>
        </a:scene3d>
      </dgm:spPr>
      <dgm:t>
        <a:bodyPr/>
        <a:lstStyle/>
        <a:p>
          <a:pPr algn="just"/>
          <a:r>
            <a:rPr lang="es-CO" sz="1800" dirty="0" smtClean="0">
              <a:solidFill>
                <a:schemeClr val="tx1"/>
              </a:solidFill>
              <a:latin typeface="Arial" panose="020B0604020202020204" pitchFamily="34" charset="0"/>
              <a:cs typeface="Arial" panose="020B0604020202020204" pitchFamily="34" charset="0"/>
            </a:rPr>
            <a:t>De acuerdo al procedimiento se debe elaborar una resolución mensual de reconocimiento de ingresos para anticipos y enviarla a Contabilidad para </a:t>
          </a:r>
          <a:r>
            <a:rPr lang="es-CO" sz="1800" smtClean="0">
              <a:solidFill>
                <a:schemeClr val="tx1"/>
              </a:solidFill>
              <a:latin typeface="Arial" panose="020B0604020202020204" pitchFamily="34" charset="0"/>
              <a:cs typeface="Arial" panose="020B0604020202020204" pitchFamily="34" charset="0"/>
            </a:rPr>
            <a:t>que sea </a:t>
          </a:r>
          <a:r>
            <a:rPr lang="es-CO" sz="1800" dirty="0" smtClean="0">
              <a:solidFill>
                <a:schemeClr val="tx1"/>
              </a:solidFill>
              <a:latin typeface="Arial" panose="020B0604020202020204" pitchFamily="34" charset="0"/>
              <a:cs typeface="Arial" panose="020B0604020202020204" pitchFamily="34" charset="0"/>
            </a:rPr>
            <a:t>registrada en el aplicativo correspondiente</a:t>
          </a:r>
          <a:r>
            <a:rPr lang="es-CO" sz="1800" smtClean="0">
              <a:solidFill>
                <a:schemeClr val="tx1"/>
              </a:solidFill>
              <a:latin typeface="Arial" panose="020B0604020202020204" pitchFamily="34" charset="0"/>
              <a:cs typeface="Arial" panose="020B0604020202020204" pitchFamily="34" charset="0"/>
            </a:rPr>
            <a:t>. </a:t>
          </a:r>
        </a:p>
        <a:p>
          <a:pPr algn="just"/>
          <a:r>
            <a:rPr lang="es-CO" sz="1800" smtClean="0">
              <a:solidFill>
                <a:schemeClr val="tx1"/>
              </a:solidFill>
              <a:latin typeface="Arial" panose="020B0604020202020204" pitchFamily="34" charset="0"/>
              <a:cs typeface="Arial" panose="020B0604020202020204" pitchFamily="34" charset="0"/>
            </a:rPr>
            <a:t>Sin embargo, una </a:t>
          </a:r>
          <a:r>
            <a:rPr lang="es-CO" sz="1800" dirty="0" smtClean="0">
              <a:solidFill>
                <a:schemeClr val="tx1"/>
              </a:solidFill>
              <a:latin typeface="Arial" panose="020B0604020202020204" pitchFamily="34" charset="0"/>
              <a:cs typeface="Arial" panose="020B0604020202020204" pitchFamily="34" charset="0"/>
            </a:rPr>
            <a:t>vez verificadas las resoluciones mensuales de reconocimiento de ingresos de las vigencias 2015 y 2016, </a:t>
          </a:r>
          <a:r>
            <a:rPr lang="es-CO" sz="1800" smtClean="0">
              <a:solidFill>
                <a:schemeClr val="tx1"/>
              </a:solidFill>
              <a:latin typeface="Arial" panose="020B0604020202020204" pitchFamily="34" charset="0"/>
              <a:cs typeface="Arial" panose="020B0604020202020204" pitchFamily="34" charset="0"/>
            </a:rPr>
            <a:t>se evidenció que estos ingresos afectan </a:t>
          </a:r>
          <a:r>
            <a:rPr lang="es-CO" sz="1800" dirty="0" smtClean="0">
              <a:solidFill>
                <a:schemeClr val="tx1"/>
              </a:solidFill>
              <a:latin typeface="Arial" panose="020B0604020202020204" pitchFamily="34" charset="0"/>
              <a:cs typeface="Arial" panose="020B0604020202020204" pitchFamily="34" charset="0"/>
            </a:rPr>
            <a:t>la contabilidad de forma automática desde el momento de la imputación por parte del grupo </a:t>
          </a:r>
          <a:r>
            <a:rPr lang="es-CO" sz="1800" smtClean="0">
              <a:solidFill>
                <a:schemeClr val="tx1"/>
              </a:solidFill>
              <a:latin typeface="Arial" panose="020B0604020202020204" pitchFamily="34" charset="0"/>
              <a:cs typeface="Arial" panose="020B0604020202020204" pitchFamily="34" charset="0"/>
            </a:rPr>
            <a:t>de contribuciones (conforme a lo establecido en el Sistema Integrado de Información Financiera SIIF), por lo que se requiere que sea actualizado el procedimiento a la mecánica actual. </a:t>
          </a:r>
          <a:endParaRPr lang="es-CO" sz="1800" dirty="0">
            <a:solidFill>
              <a:schemeClr val="tx1"/>
            </a:solidFill>
            <a:latin typeface="Arial" panose="020B0604020202020204" pitchFamily="34" charset="0"/>
            <a:cs typeface="Arial" panose="020B0604020202020204" pitchFamily="34" charset="0"/>
          </a:endParaRPr>
        </a:p>
      </dgm:t>
    </dgm:pt>
    <dgm:pt modelId="{33112989-648D-4678-8394-BF3E909B3325}" type="parTrans" cxnId="{153DCE12-CFB1-4416-B301-429CF538A02C}">
      <dgm:prSet/>
      <dgm:spPr/>
      <dgm:t>
        <a:bodyPr/>
        <a:lstStyle/>
        <a:p>
          <a:endParaRPr lang="es-CO"/>
        </a:p>
      </dgm:t>
    </dgm:pt>
    <dgm:pt modelId="{BED8C911-545E-4C19-8649-5413B6E9C2D0}" type="sibTrans" cxnId="{153DCE12-CFB1-4416-B301-429CF538A02C}">
      <dgm:prSet/>
      <dgm:spPr/>
      <dgm:t>
        <a:bodyPr/>
        <a:lstStyle/>
        <a:p>
          <a:endParaRPr lang="es-CO"/>
        </a:p>
      </dgm:t>
    </dgm:pt>
    <dgm:pt modelId="{3B83A48B-1DCD-4D2C-ADC9-2E1BC148837E}" type="pres">
      <dgm:prSet presAssocID="{390FC1CA-9794-4E55-8B0C-4547A1379CDF}" presName="diagram" presStyleCnt="0">
        <dgm:presLayoutVars>
          <dgm:dir/>
          <dgm:resizeHandles val="exact"/>
        </dgm:presLayoutVars>
      </dgm:prSet>
      <dgm:spPr/>
      <dgm:t>
        <a:bodyPr/>
        <a:lstStyle/>
        <a:p>
          <a:endParaRPr lang="es-CO"/>
        </a:p>
      </dgm:t>
    </dgm:pt>
    <dgm:pt modelId="{923849F9-A013-4BE6-863E-454A356CE98D}" type="pres">
      <dgm:prSet presAssocID="{53CA0104-5877-4D19-9F61-C804BB85FE9E}" presName="node" presStyleLbl="node1" presStyleIdx="0" presStyleCnt="1" custScaleX="132987" custScaleY="115977">
        <dgm:presLayoutVars>
          <dgm:bulletEnabled val="1"/>
        </dgm:presLayoutVars>
      </dgm:prSet>
      <dgm:spPr/>
      <dgm:t>
        <a:bodyPr/>
        <a:lstStyle/>
        <a:p>
          <a:endParaRPr lang="es-CO"/>
        </a:p>
      </dgm:t>
    </dgm:pt>
  </dgm:ptLst>
  <dgm:cxnLst>
    <dgm:cxn modelId="{153DCE12-CFB1-4416-B301-429CF538A02C}" srcId="{390FC1CA-9794-4E55-8B0C-4547A1379CDF}" destId="{53CA0104-5877-4D19-9F61-C804BB85FE9E}" srcOrd="0" destOrd="0" parTransId="{33112989-648D-4678-8394-BF3E909B3325}" sibTransId="{BED8C911-545E-4C19-8649-5413B6E9C2D0}"/>
    <dgm:cxn modelId="{CBEB43E9-075D-48B1-B290-D24A873BDD17}" type="presOf" srcId="{53CA0104-5877-4D19-9F61-C804BB85FE9E}" destId="{923849F9-A013-4BE6-863E-454A356CE98D}" srcOrd="0" destOrd="0" presId="urn:microsoft.com/office/officeart/2005/8/layout/default"/>
    <dgm:cxn modelId="{141F3BB8-B9FA-454F-BA11-77B3F88E8119}" type="presOf" srcId="{390FC1CA-9794-4E55-8B0C-4547A1379CDF}" destId="{3B83A48B-1DCD-4D2C-ADC9-2E1BC148837E}" srcOrd="0" destOrd="0" presId="urn:microsoft.com/office/officeart/2005/8/layout/default"/>
    <dgm:cxn modelId="{CB2C681A-5719-464F-996C-C54B40B03BC5}" type="presParOf" srcId="{3B83A48B-1DCD-4D2C-ADC9-2E1BC148837E}" destId="{923849F9-A013-4BE6-863E-454A356CE98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1B9713-B712-45E4-9DD5-351692B93D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146DD0D5-7B17-4995-BDBA-8B0E25A00BA2}">
      <dgm:prSet phldrT="[Texto]" custT="1">
        <dgm:style>
          <a:lnRef idx="1">
            <a:schemeClr val="dk1"/>
          </a:lnRef>
          <a:fillRef idx="2">
            <a:schemeClr val="dk1"/>
          </a:fillRef>
          <a:effectRef idx="1">
            <a:schemeClr val="dk1"/>
          </a:effectRef>
          <a:fontRef idx="minor">
            <a:schemeClr val="dk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es-CO" sz="1600" dirty="0" smtClean="0">
              <a:solidFill>
                <a:schemeClr val="tx1"/>
              </a:solidFill>
              <a:latin typeface="Arial" panose="020B0604020202020204" pitchFamily="34" charset="0"/>
              <a:cs typeface="Arial" panose="020B0604020202020204" pitchFamily="34" charset="0"/>
            </a:rPr>
            <a:t>Dar aplicabilidad al parágrafo 2° del artículo 6 de las resoluciones 706 del 24 de diciembre de 2014 y 743 del 17 de diciembre de 2015, en lo relacionado con la liquidación de la contribución para aquellas empresas que no hallan reportado estados financieros, pero que en años anteriores lo hubieran hecho.</a:t>
          </a:r>
          <a:endParaRPr lang="es-CO" sz="1600" dirty="0">
            <a:solidFill>
              <a:schemeClr val="tx1"/>
            </a:solidFill>
            <a:latin typeface="Arial" panose="020B0604020202020204" pitchFamily="34" charset="0"/>
            <a:cs typeface="Arial" panose="020B0604020202020204" pitchFamily="34" charset="0"/>
          </a:endParaRPr>
        </a:p>
      </dgm:t>
    </dgm:pt>
    <dgm:pt modelId="{9CF58581-AC49-480F-A816-F43BC9402D9A}" type="parTrans" cxnId="{63C8507C-91F8-4A24-BA3C-2D405A3CAB96}">
      <dgm:prSet/>
      <dgm:spPr/>
      <dgm:t>
        <a:bodyPr/>
        <a:lstStyle/>
        <a:p>
          <a:endParaRPr lang="es-CO"/>
        </a:p>
      </dgm:t>
    </dgm:pt>
    <dgm:pt modelId="{E9EEEDA1-7957-43A4-ACE2-44BD3925B700}" type="sibTrans" cxnId="{63C8507C-91F8-4A24-BA3C-2D405A3CAB96}">
      <dgm:prSet/>
      <dgm:spPr/>
      <dgm:t>
        <a:bodyPr/>
        <a:lstStyle/>
        <a:p>
          <a:endParaRPr lang="es-CO"/>
        </a:p>
      </dgm:t>
    </dgm:pt>
    <dgm:pt modelId="{D50A21E9-6029-4DCC-9524-B84F9C5F280A}">
      <dgm:prSet phldrT="[Texto]" custT="1">
        <dgm:style>
          <a:lnRef idx="1">
            <a:schemeClr val="accent1"/>
          </a:lnRef>
          <a:fillRef idx="2">
            <a:schemeClr val="accent1"/>
          </a:fillRef>
          <a:effectRef idx="1">
            <a:schemeClr val="accent1"/>
          </a:effectRef>
          <a:fontRef idx="minor">
            <a:schemeClr val="dk1"/>
          </a:fontRef>
        </dgm:style>
      </dgm:prSet>
      <dgm:spPr>
        <a:effectLst>
          <a:innerShdw blurRad="63500" dist="50800" dir="16200000">
            <a:prstClr val="black">
              <a:alpha val="50000"/>
            </a:prstClr>
          </a:innerShdw>
        </a:effectLst>
      </dgm:spPr>
      <dgm:t>
        <a:bodyPr/>
        <a:lstStyle/>
        <a:p>
          <a:pPr algn="just"/>
          <a:r>
            <a:rPr lang="es-CO" sz="1600" dirty="0" smtClean="0">
              <a:solidFill>
                <a:schemeClr val="tx1"/>
              </a:solidFill>
              <a:latin typeface="Arial" panose="020B0604020202020204" pitchFamily="34" charset="0"/>
              <a:cs typeface="Arial" panose="020B0604020202020204" pitchFamily="34" charset="0"/>
            </a:rPr>
            <a:t>Revisar el estado de cuenta de cada una de las empresas de servicios públicos, con el fin de determinar qué resoluciones se encuentran pendientes por elaborar para cada una de las vigencias respectivas. Igualmente, definir un plan de acción para la expedición, ejecutoria y cobro de las resoluciones de liquidación de las contribuciones faltantes.</a:t>
          </a:r>
          <a:endParaRPr lang="es-CO" sz="1600" dirty="0">
            <a:solidFill>
              <a:schemeClr val="tx1"/>
            </a:solidFill>
            <a:latin typeface="Arial" panose="020B0604020202020204" pitchFamily="34" charset="0"/>
            <a:cs typeface="Arial" panose="020B0604020202020204" pitchFamily="34" charset="0"/>
          </a:endParaRPr>
        </a:p>
      </dgm:t>
    </dgm:pt>
    <dgm:pt modelId="{F668DD68-2912-4893-8AAC-E515671D5D10}" type="parTrans" cxnId="{48B390FC-30D8-497E-9D28-A41E5EB0EC6B}">
      <dgm:prSet/>
      <dgm:spPr/>
      <dgm:t>
        <a:bodyPr/>
        <a:lstStyle/>
        <a:p>
          <a:endParaRPr lang="es-CO"/>
        </a:p>
      </dgm:t>
    </dgm:pt>
    <dgm:pt modelId="{C9F8FBCB-881F-47A7-9258-056DCCBEE618}" type="sibTrans" cxnId="{48B390FC-30D8-497E-9D28-A41E5EB0EC6B}">
      <dgm:prSet/>
      <dgm:spPr/>
      <dgm:t>
        <a:bodyPr/>
        <a:lstStyle/>
        <a:p>
          <a:endParaRPr lang="es-CO"/>
        </a:p>
      </dgm:t>
    </dgm:pt>
    <dgm:pt modelId="{9E6D4DB1-D7D3-4B7D-8C03-26E0158A7DED}">
      <dgm:prSet phldrT="[Texto]" custT="1">
        <dgm:style>
          <a:lnRef idx="1">
            <a:schemeClr val="accent5"/>
          </a:lnRef>
          <a:fillRef idx="2">
            <a:schemeClr val="accent5"/>
          </a:fillRef>
          <a:effectRef idx="1">
            <a:schemeClr val="accent5"/>
          </a:effectRef>
          <a:fontRef idx="minor">
            <a:schemeClr val="dk1"/>
          </a:fontRef>
        </dgm:style>
      </dgm:prSet>
      <dgm:spPr>
        <a:effectLst>
          <a:glow rad="139700">
            <a:schemeClr val="accent5">
              <a:satMod val="175000"/>
              <a:alpha val="40000"/>
            </a:schemeClr>
          </a:glow>
        </a:effectLst>
      </dgm:spPr>
      <dgm:t>
        <a:bodyPr/>
        <a:lstStyle/>
        <a:p>
          <a:pPr algn="just"/>
          <a:r>
            <a:rPr lang="es-CO" sz="1600" dirty="0" smtClean="0">
              <a:solidFill>
                <a:schemeClr val="tx1"/>
              </a:solidFill>
              <a:latin typeface="Arial" panose="020B0604020202020204" pitchFamily="34" charset="0"/>
              <a:cs typeface="Arial" panose="020B0604020202020204" pitchFamily="34" charset="0"/>
            </a:rPr>
            <a:t>Solicitar  a la SSPD que dé cumplimiento a lo señalado en el artículo 3º de la Resolución SSPD No 20111300016025, en relación a lo establecido con el reporte de las modificaciones de la información financiera que sirvió como base para el cálculo de la contribución especial de los prestadores.</a:t>
          </a:r>
          <a:endParaRPr lang="es-CO" sz="1600" dirty="0">
            <a:solidFill>
              <a:schemeClr val="tx1"/>
            </a:solidFill>
            <a:latin typeface="Arial" panose="020B0604020202020204" pitchFamily="34" charset="0"/>
            <a:cs typeface="Arial" panose="020B0604020202020204" pitchFamily="34" charset="0"/>
          </a:endParaRPr>
        </a:p>
      </dgm:t>
    </dgm:pt>
    <dgm:pt modelId="{6D474FFE-BDED-447C-9BDC-004FAF18F483}" type="parTrans" cxnId="{49A48370-9C35-4A30-8782-408B189C75A3}">
      <dgm:prSet/>
      <dgm:spPr/>
      <dgm:t>
        <a:bodyPr/>
        <a:lstStyle/>
        <a:p>
          <a:endParaRPr lang="es-CO"/>
        </a:p>
      </dgm:t>
    </dgm:pt>
    <dgm:pt modelId="{97B05097-A164-4292-A02B-C35255015E32}" type="sibTrans" cxnId="{49A48370-9C35-4A30-8782-408B189C75A3}">
      <dgm:prSet/>
      <dgm:spPr/>
      <dgm:t>
        <a:bodyPr/>
        <a:lstStyle/>
        <a:p>
          <a:endParaRPr lang="es-CO"/>
        </a:p>
      </dgm:t>
    </dgm:pt>
    <dgm:pt modelId="{5E31FB8C-FCBA-43A0-A6A9-1B8CE177870B}" type="pres">
      <dgm:prSet presAssocID="{381B9713-B712-45E4-9DD5-351692B93DD4}" presName="Name0" presStyleCnt="0">
        <dgm:presLayoutVars>
          <dgm:chMax val="7"/>
          <dgm:chPref val="7"/>
          <dgm:dir/>
        </dgm:presLayoutVars>
      </dgm:prSet>
      <dgm:spPr/>
      <dgm:t>
        <a:bodyPr/>
        <a:lstStyle/>
        <a:p>
          <a:endParaRPr lang="es-CO"/>
        </a:p>
      </dgm:t>
    </dgm:pt>
    <dgm:pt modelId="{AD606CC3-D233-4E27-96C6-836A20DBC99F}" type="pres">
      <dgm:prSet presAssocID="{381B9713-B712-45E4-9DD5-351692B93DD4}" presName="Name1" presStyleCnt="0"/>
      <dgm:spPr/>
    </dgm:pt>
    <dgm:pt modelId="{B6D1DC23-201C-4CD6-907B-5323A70D32DC}" type="pres">
      <dgm:prSet presAssocID="{381B9713-B712-45E4-9DD5-351692B93DD4}" presName="cycle" presStyleCnt="0"/>
      <dgm:spPr/>
    </dgm:pt>
    <dgm:pt modelId="{80A92A88-9CC2-4E26-AF19-E73B1CF5713E}" type="pres">
      <dgm:prSet presAssocID="{381B9713-B712-45E4-9DD5-351692B93DD4}" presName="srcNode" presStyleLbl="node1" presStyleIdx="0" presStyleCnt="3"/>
      <dgm:spPr/>
    </dgm:pt>
    <dgm:pt modelId="{B69AB3EE-E530-44A8-9F4A-46D108327F0E}" type="pres">
      <dgm:prSet presAssocID="{381B9713-B712-45E4-9DD5-351692B93DD4}" presName="conn" presStyleLbl="parChTrans1D2" presStyleIdx="0" presStyleCnt="1"/>
      <dgm:spPr/>
      <dgm:t>
        <a:bodyPr/>
        <a:lstStyle/>
        <a:p>
          <a:endParaRPr lang="es-CO"/>
        </a:p>
      </dgm:t>
    </dgm:pt>
    <dgm:pt modelId="{B7E04999-FB15-462C-A0F8-25810764558C}" type="pres">
      <dgm:prSet presAssocID="{381B9713-B712-45E4-9DD5-351692B93DD4}" presName="extraNode" presStyleLbl="node1" presStyleIdx="0" presStyleCnt="3"/>
      <dgm:spPr/>
    </dgm:pt>
    <dgm:pt modelId="{4E08BBFF-CF2A-4528-BB54-B24E29FE92C4}" type="pres">
      <dgm:prSet presAssocID="{381B9713-B712-45E4-9DD5-351692B93DD4}" presName="dstNode" presStyleLbl="node1" presStyleIdx="0" presStyleCnt="3"/>
      <dgm:spPr/>
    </dgm:pt>
    <dgm:pt modelId="{EEE7E0FD-B4C3-4892-8E91-F7166D8A1AEA}" type="pres">
      <dgm:prSet presAssocID="{146DD0D5-7B17-4995-BDBA-8B0E25A00BA2}" presName="text_1" presStyleLbl="node1" presStyleIdx="0" presStyleCnt="3" custScaleY="142963">
        <dgm:presLayoutVars>
          <dgm:bulletEnabled val="1"/>
        </dgm:presLayoutVars>
      </dgm:prSet>
      <dgm:spPr/>
      <dgm:t>
        <a:bodyPr/>
        <a:lstStyle/>
        <a:p>
          <a:endParaRPr lang="es-CO"/>
        </a:p>
      </dgm:t>
    </dgm:pt>
    <dgm:pt modelId="{F9189120-934F-496E-A68F-B1794B837191}" type="pres">
      <dgm:prSet presAssocID="{146DD0D5-7B17-4995-BDBA-8B0E25A00BA2}" presName="accent_1" presStyleCnt="0"/>
      <dgm:spPr/>
    </dgm:pt>
    <dgm:pt modelId="{3B52680E-BA82-487B-B51E-67229A4648AB}" type="pres">
      <dgm:prSet presAssocID="{146DD0D5-7B17-4995-BDBA-8B0E25A00BA2}" presName="accentRepeatNode" presStyleLbl="solidFgAcc1" presStyleIdx="0" presStyleCnt="3"/>
      <dgm:spPr>
        <a:solidFill>
          <a:schemeClr val="bg2">
            <a:lumMod val="90000"/>
          </a:schemeClr>
        </a:solidFill>
      </dgm:spPr>
    </dgm:pt>
    <dgm:pt modelId="{1C7927EA-D6DC-49DE-9188-540C1FD75A4B}" type="pres">
      <dgm:prSet presAssocID="{D50A21E9-6029-4DCC-9524-B84F9C5F280A}" presName="text_2" presStyleLbl="node1" presStyleIdx="1" presStyleCnt="3" custScaleY="141748">
        <dgm:presLayoutVars>
          <dgm:bulletEnabled val="1"/>
        </dgm:presLayoutVars>
      </dgm:prSet>
      <dgm:spPr/>
      <dgm:t>
        <a:bodyPr/>
        <a:lstStyle/>
        <a:p>
          <a:endParaRPr lang="es-CO"/>
        </a:p>
      </dgm:t>
    </dgm:pt>
    <dgm:pt modelId="{9E9CA9D2-BFD6-4542-AB92-0E7007462AF3}" type="pres">
      <dgm:prSet presAssocID="{D50A21E9-6029-4DCC-9524-B84F9C5F280A}" presName="accent_2" presStyleCnt="0"/>
      <dgm:spPr/>
    </dgm:pt>
    <dgm:pt modelId="{E70639E7-9A92-4FB8-9223-D60A59BCC861}" type="pres">
      <dgm:prSet presAssocID="{D50A21E9-6029-4DCC-9524-B84F9C5F280A}" presName="accentRepeatNode" presStyleLbl="solidFgAcc1" presStyleIdx="1" presStyleCnt="3"/>
      <dgm:spPr>
        <a:solidFill>
          <a:schemeClr val="accent5">
            <a:lumMod val="40000"/>
            <a:lumOff val="60000"/>
          </a:schemeClr>
        </a:solidFill>
      </dgm:spPr>
    </dgm:pt>
    <dgm:pt modelId="{E881592E-FF2D-436C-9850-3C5C7C36F474}" type="pres">
      <dgm:prSet presAssocID="{9E6D4DB1-D7D3-4B7D-8C03-26E0158A7DED}" presName="text_3" presStyleLbl="node1" presStyleIdx="2" presStyleCnt="3" custScaleY="160681" custLinFactNeighborX="652" custLinFactNeighborY="10074">
        <dgm:presLayoutVars>
          <dgm:bulletEnabled val="1"/>
        </dgm:presLayoutVars>
      </dgm:prSet>
      <dgm:spPr/>
      <dgm:t>
        <a:bodyPr/>
        <a:lstStyle/>
        <a:p>
          <a:endParaRPr lang="es-CO"/>
        </a:p>
      </dgm:t>
    </dgm:pt>
    <dgm:pt modelId="{5958E052-998D-400A-A10C-2FC4E16AD300}" type="pres">
      <dgm:prSet presAssocID="{9E6D4DB1-D7D3-4B7D-8C03-26E0158A7DED}" presName="accent_3" presStyleCnt="0"/>
      <dgm:spPr/>
    </dgm:pt>
    <dgm:pt modelId="{1FB10F05-4682-4FE3-850C-AC35D1B9F947}" type="pres">
      <dgm:prSet presAssocID="{9E6D4DB1-D7D3-4B7D-8C03-26E0158A7DED}" presName="accentRepeatNode" presStyleLbl="solidFgAcc1" presStyleIdx="2" presStyleCnt="3"/>
      <dgm:spPr>
        <a:solidFill>
          <a:schemeClr val="tx2">
            <a:lumMod val="20000"/>
            <a:lumOff val="80000"/>
          </a:schemeClr>
        </a:solidFill>
      </dgm:spPr>
    </dgm:pt>
  </dgm:ptLst>
  <dgm:cxnLst>
    <dgm:cxn modelId="{C3105FBC-97DC-4309-B72C-8DF5E891F810}" type="presOf" srcId="{D50A21E9-6029-4DCC-9524-B84F9C5F280A}" destId="{1C7927EA-D6DC-49DE-9188-540C1FD75A4B}" srcOrd="0" destOrd="0" presId="urn:microsoft.com/office/officeart/2008/layout/VerticalCurvedList"/>
    <dgm:cxn modelId="{49A48370-9C35-4A30-8782-408B189C75A3}" srcId="{381B9713-B712-45E4-9DD5-351692B93DD4}" destId="{9E6D4DB1-D7D3-4B7D-8C03-26E0158A7DED}" srcOrd="2" destOrd="0" parTransId="{6D474FFE-BDED-447C-9BDC-004FAF18F483}" sibTransId="{97B05097-A164-4292-A02B-C35255015E32}"/>
    <dgm:cxn modelId="{D907DF0D-DFFE-480F-B59C-B9E37F60CA84}" type="presOf" srcId="{E9EEEDA1-7957-43A4-ACE2-44BD3925B700}" destId="{B69AB3EE-E530-44A8-9F4A-46D108327F0E}" srcOrd="0" destOrd="0" presId="urn:microsoft.com/office/officeart/2008/layout/VerticalCurvedList"/>
    <dgm:cxn modelId="{0EFE19BF-414E-48F5-8C47-63C603CCA795}" type="presOf" srcId="{381B9713-B712-45E4-9DD5-351692B93DD4}" destId="{5E31FB8C-FCBA-43A0-A6A9-1B8CE177870B}" srcOrd="0" destOrd="0" presId="urn:microsoft.com/office/officeart/2008/layout/VerticalCurvedList"/>
    <dgm:cxn modelId="{63C8507C-91F8-4A24-BA3C-2D405A3CAB96}" srcId="{381B9713-B712-45E4-9DD5-351692B93DD4}" destId="{146DD0D5-7B17-4995-BDBA-8B0E25A00BA2}" srcOrd="0" destOrd="0" parTransId="{9CF58581-AC49-480F-A816-F43BC9402D9A}" sibTransId="{E9EEEDA1-7957-43A4-ACE2-44BD3925B700}"/>
    <dgm:cxn modelId="{F90CD642-6D11-4AFE-A0D2-0357C420713E}" type="presOf" srcId="{9E6D4DB1-D7D3-4B7D-8C03-26E0158A7DED}" destId="{E881592E-FF2D-436C-9850-3C5C7C36F474}" srcOrd="0" destOrd="0" presId="urn:microsoft.com/office/officeart/2008/layout/VerticalCurvedList"/>
    <dgm:cxn modelId="{48B390FC-30D8-497E-9D28-A41E5EB0EC6B}" srcId="{381B9713-B712-45E4-9DD5-351692B93DD4}" destId="{D50A21E9-6029-4DCC-9524-B84F9C5F280A}" srcOrd="1" destOrd="0" parTransId="{F668DD68-2912-4893-8AAC-E515671D5D10}" sibTransId="{C9F8FBCB-881F-47A7-9258-056DCCBEE618}"/>
    <dgm:cxn modelId="{653C3A22-33F0-4BE5-9989-650EFF2EB967}" type="presOf" srcId="{146DD0D5-7B17-4995-BDBA-8B0E25A00BA2}" destId="{EEE7E0FD-B4C3-4892-8E91-F7166D8A1AEA}" srcOrd="0" destOrd="0" presId="urn:microsoft.com/office/officeart/2008/layout/VerticalCurvedList"/>
    <dgm:cxn modelId="{2241F782-3203-4313-A6CE-A725C413606A}" type="presParOf" srcId="{5E31FB8C-FCBA-43A0-A6A9-1B8CE177870B}" destId="{AD606CC3-D233-4E27-96C6-836A20DBC99F}" srcOrd="0" destOrd="0" presId="urn:microsoft.com/office/officeart/2008/layout/VerticalCurvedList"/>
    <dgm:cxn modelId="{4CE35F3B-5510-43D7-97D1-7AEE52AE051C}" type="presParOf" srcId="{AD606CC3-D233-4E27-96C6-836A20DBC99F}" destId="{B6D1DC23-201C-4CD6-907B-5323A70D32DC}" srcOrd="0" destOrd="0" presId="urn:microsoft.com/office/officeart/2008/layout/VerticalCurvedList"/>
    <dgm:cxn modelId="{AA5DAEBA-E477-445B-A62E-AB8250E1EEB0}" type="presParOf" srcId="{B6D1DC23-201C-4CD6-907B-5323A70D32DC}" destId="{80A92A88-9CC2-4E26-AF19-E73B1CF5713E}" srcOrd="0" destOrd="0" presId="urn:microsoft.com/office/officeart/2008/layout/VerticalCurvedList"/>
    <dgm:cxn modelId="{2843D6BB-1B17-4468-B6B7-E3149C40B129}" type="presParOf" srcId="{B6D1DC23-201C-4CD6-907B-5323A70D32DC}" destId="{B69AB3EE-E530-44A8-9F4A-46D108327F0E}" srcOrd="1" destOrd="0" presId="urn:microsoft.com/office/officeart/2008/layout/VerticalCurvedList"/>
    <dgm:cxn modelId="{87D9E758-49B6-49AC-9076-4621A7BA60AB}" type="presParOf" srcId="{B6D1DC23-201C-4CD6-907B-5323A70D32DC}" destId="{B7E04999-FB15-462C-A0F8-25810764558C}" srcOrd="2" destOrd="0" presId="urn:microsoft.com/office/officeart/2008/layout/VerticalCurvedList"/>
    <dgm:cxn modelId="{DFDDA039-4423-4208-BD53-8458875CE710}" type="presParOf" srcId="{B6D1DC23-201C-4CD6-907B-5323A70D32DC}" destId="{4E08BBFF-CF2A-4528-BB54-B24E29FE92C4}" srcOrd="3" destOrd="0" presId="urn:microsoft.com/office/officeart/2008/layout/VerticalCurvedList"/>
    <dgm:cxn modelId="{321C2149-1E66-4549-AEA8-5139333979CC}" type="presParOf" srcId="{AD606CC3-D233-4E27-96C6-836A20DBC99F}" destId="{EEE7E0FD-B4C3-4892-8E91-F7166D8A1AEA}" srcOrd="1" destOrd="0" presId="urn:microsoft.com/office/officeart/2008/layout/VerticalCurvedList"/>
    <dgm:cxn modelId="{BDD2BF5D-AFCB-4B24-AD37-35816EA6CE01}" type="presParOf" srcId="{AD606CC3-D233-4E27-96C6-836A20DBC99F}" destId="{F9189120-934F-496E-A68F-B1794B837191}" srcOrd="2" destOrd="0" presId="urn:microsoft.com/office/officeart/2008/layout/VerticalCurvedList"/>
    <dgm:cxn modelId="{0BE6DBD9-2674-4DEB-8D45-A1F2003385BC}" type="presParOf" srcId="{F9189120-934F-496E-A68F-B1794B837191}" destId="{3B52680E-BA82-487B-B51E-67229A4648AB}" srcOrd="0" destOrd="0" presId="urn:microsoft.com/office/officeart/2008/layout/VerticalCurvedList"/>
    <dgm:cxn modelId="{AC6AEFA7-8938-4985-899A-214693CB365B}" type="presParOf" srcId="{AD606CC3-D233-4E27-96C6-836A20DBC99F}" destId="{1C7927EA-D6DC-49DE-9188-540C1FD75A4B}" srcOrd="3" destOrd="0" presId="urn:microsoft.com/office/officeart/2008/layout/VerticalCurvedList"/>
    <dgm:cxn modelId="{4654BACE-2C48-4CE3-8097-46E513E5B36F}" type="presParOf" srcId="{AD606CC3-D233-4E27-96C6-836A20DBC99F}" destId="{9E9CA9D2-BFD6-4542-AB92-0E7007462AF3}" srcOrd="4" destOrd="0" presId="urn:microsoft.com/office/officeart/2008/layout/VerticalCurvedList"/>
    <dgm:cxn modelId="{94BC2CF6-32AD-4186-9EB0-8E6B4DA9359D}" type="presParOf" srcId="{9E9CA9D2-BFD6-4542-AB92-0E7007462AF3}" destId="{E70639E7-9A92-4FB8-9223-D60A59BCC861}" srcOrd="0" destOrd="0" presId="urn:microsoft.com/office/officeart/2008/layout/VerticalCurvedList"/>
    <dgm:cxn modelId="{0758BE72-D549-4267-A2F4-8BA702F43118}" type="presParOf" srcId="{AD606CC3-D233-4E27-96C6-836A20DBC99F}" destId="{E881592E-FF2D-436C-9850-3C5C7C36F474}" srcOrd="5" destOrd="0" presId="urn:microsoft.com/office/officeart/2008/layout/VerticalCurvedList"/>
    <dgm:cxn modelId="{0B77EF73-711E-489E-9CFC-90903BF656EB}" type="presParOf" srcId="{AD606CC3-D233-4E27-96C6-836A20DBC99F}" destId="{5958E052-998D-400A-A10C-2FC4E16AD300}" srcOrd="6" destOrd="0" presId="urn:microsoft.com/office/officeart/2008/layout/VerticalCurvedList"/>
    <dgm:cxn modelId="{FC25F1DB-522C-4CDC-855A-A87B70B133F5}" type="presParOf" srcId="{5958E052-998D-400A-A10C-2FC4E16AD300}" destId="{1FB10F05-4682-4FE3-850C-AC35D1B9F9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1B9713-B712-45E4-9DD5-351692B93D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146DD0D5-7B17-4995-BDBA-8B0E25A00BA2}">
      <dgm:prSet phldrT="[Texto]" custT="1">
        <dgm:style>
          <a:lnRef idx="1">
            <a:schemeClr val="accent5"/>
          </a:lnRef>
          <a:fillRef idx="2">
            <a:schemeClr val="accent5"/>
          </a:fillRef>
          <a:effectRef idx="1">
            <a:schemeClr val="accent5"/>
          </a:effectRef>
          <a:fontRef idx="minor">
            <a:schemeClr val="dk1"/>
          </a:fontRef>
        </dgm:style>
      </dgm:prSet>
      <dgm:spPr>
        <a:effectLst>
          <a:softEdge rad="63500"/>
        </a:effectLst>
      </dgm:spPr>
      <dgm:t>
        <a:bodyPr/>
        <a:lstStyle/>
        <a:p>
          <a:pPr algn="just"/>
          <a:r>
            <a:rPr lang="es-CO" sz="1600" dirty="0" smtClean="0">
              <a:solidFill>
                <a:schemeClr val="tx1"/>
              </a:solidFill>
              <a:latin typeface="Arial" panose="020B0604020202020204" pitchFamily="34" charset="0"/>
              <a:cs typeface="Arial" panose="020B0604020202020204" pitchFamily="34" charset="0"/>
            </a:rPr>
            <a:t>Dejar evidencia física o virtual de cada una de las Resoluciones expedidas por la Comisión de Regulación, relacionadas con  el cobro de la contribución especial.</a:t>
          </a:r>
          <a:endParaRPr lang="es-CO" sz="1600" dirty="0">
            <a:solidFill>
              <a:schemeClr val="tx1"/>
            </a:solidFill>
            <a:latin typeface="Arial" panose="020B0604020202020204" pitchFamily="34" charset="0"/>
            <a:cs typeface="Arial" panose="020B0604020202020204" pitchFamily="34" charset="0"/>
          </a:endParaRPr>
        </a:p>
      </dgm:t>
    </dgm:pt>
    <dgm:pt modelId="{9CF58581-AC49-480F-A816-F43BC9402D9A}" type="parTrans" cxnId="{63C8507C-91F8-4A24-BA3C-2D405A3CAB96}">
      <dgm:prSet/>
      <dgm:spPr/>
      <dgm:t>
        <a:bodyPr/>
        <a:lstStyle/>
        <a:p>
          <a:endParaRPr lang="es-CO"/>
        </a:p>
      </dgm:t>
    </dgm:pt>
    <dgm:pt modelId="{E9EEEDA1-7957-43A4-ACE2-44BD3925B700}" type="sibTrans" cxnId="{63C8507C-91F8-4A24-BA3C-2D405A3CAB96}">
      <dgm:prSet/>
      <dgm:spPr/>
      <dgm:t>
        <a:bodyPr/>
        <a:lstStyle/>
        <a:p>
          <a:endParaRPr lang="es-CO"/>
        </a:p>
      </dgm:t>
    </dgm:pt>
    <dgm:pt modelId="{D50A21E9-6029-4DCC-9524-B84F9C5F280A}">
      <dgm:prSet phldrT="[Texto]" custT="1"/>
      <dgm:spPr>
        <a:solidFill>
          <a:schemeClr val="accent5">
            <a:lumMod val="20000"/>
            <a:lumOff val="80000"/>
          </a:schemeClr>
        </a:solidFill>
        <a:scene3d>
          <a:camera prst="orthographicFront"/>
          <a:lightRig rig="threePt" dir="t"/>
        </a:scene3d>
        <a:sp3d>
          <a:bevelT prst="convex"/>
        </a:sp3d>
      </dgm:spPr>
      <dgm:t>
        <a:bodyPr/>
        <a:lstStyle/>
        <a:p>
          <a:pPr algn="just"/>
          <a:r>
            <a:rPr lang="es-CO" sz="1600" dirty="0" smtClean="0">
              <a:solidFill>
                <a:schemeClr val="tx1"/>
              </a:solidFill>
              <a:latin typeface="Arial" panose="020B0604020202020204" pitchFamily="34" charset="0"/>
              <a:cs typeface="Arial" panose="020B0604020202020204" pitchFamily="34" charset="0"/>
            </a:rPr>
            <a:t>Verificar los saldos de cartera que aparecen registrados individualmente en la contabilidad a nombre de las diferentes Empresas de Servicios Públicos, con el objeto de eliminar las diferencias con los saldos registrados por el grupo de Contribuciones. </a:t>
          </a:r>
          <a:endParaRPr lang="es-CO" sz="1600" dirty="0">
            <a:solidFill>
              <a:schemeClr val="tx1"/>
            </a:solidFill>
            <a:latin typeface="Arial" panose="020B0604020202020204" pitchFamily="34" charset="0"/>
            <a:cs typeface="Arial" panose="020B0604020202020204" pitchFamily="34" charset="0"/>
          </a:endParaRPr>
        </a:p>
      </dgm:t>
    </dgm:pt>
    <dgm:pt modelId="{F668DD68-2912-4893-8AAC-E515671D5D10}" type="parTrans" cxnId="{48B390FC-30D8-497E-9D28-A41E5EB0EC6B}">
      <dgm:prSet/>
      <dgm:spPr/>
      <dgm:t>
        <a:bodyPr/>
        <a:lstStyle/>
        <a:p>
          <a:endParaRPr lang="es-CO"/>
        </a:p>
      </dgm:t>
    </dgm:pt>
    <dgm:pt modelId="{C9F8FBCB-881F-47A7-9258-056DCCBEE618}" type="sibTrans" cxnId="{48B390FC-30D8-497E-9D28-A41E5EB0EC6B}">
      <dgm:prSet/>
      <dgm:spPr/>
      <dgm:t>
        <a:bodyPr/>
        <a:lstStyle/>
        <a:p>
          <a:endParaRPr lang="es-CO"/>
        </a:p>
      </dgm:t>
    </dgm:pt>
    <dgm:pt modelId="{5E31FB8C-FCBA-43A0-A6A9-1B8CE177870B}" type="pres">
      <dgm:prSet presAssocID="{381B9713-B712-45E4-9DD5-351692B93DD4}" presName="Name0" presStyleCnt="0">
        <dgm:presLayoutVars>
          <dgm:chMax val="7"/>
          <dgm:chPref val="7"/>
          <dgm:dir/>
        </dgm:presLayoutVars>
      </dgm:prSet>
      <dgm:spPr/>
      <dgm:t>
        <a:bodyPr/>
        <a:lstStyle/>
        <a:p>
          <a:endParaRPr lang="es-CO"/>
        </a:p>
      </dgm:t>
    </dgm:pt>
    <dgm:pt modelId="{AD606CC3-D233-4E27-96C6-836A20DBC99F}" type="pres">
      <dgm:prSet presAssocID="{381B9713-B712-45E4-9DD5-351692B93DD4}" presName="Name1" presStyleCnt="0"/>
      <dgm:spPr/>
    </dgm:pt>
    <dgm:pt modelId="{B6D1DC23-201C-4CD6-907B-5323A70D32DC}" type="pres">
      <dgm:prSet presAssocID="{381B9713-B712-45E4-9DD5-351692B93DD4}" presName="cycle" presStyleCnt="0"/>
      <dgm:spPr/>
    </dgm:pt>
    <dgm:pt modelId="{80A92A88-9CC2-4E26-AF19-E73B1CF5713E}" type="pres">
      <dgm:prSet presAssocID="{381B9713-B712-45E4-9DD5-351692B93DD4}" presName="srcNode" presStyleLbl="node1" presStyleIdx="0" presStyleCnt="2"/>
      <dgm:spPr/>
    </dgm:pt>
    <dgm:pt modelId="{B69AB3EE-E530-44A8-9F4A-46D108327F0E}" type="pres">
      <dgm:prSet presAssocID="{381B9713-B712-45E4-9DD5-351692B93DD4}" presName="conn" presStyleLbl="parChTrans1D2" presStyleIdx="0" presStyleCnt="1"/>
      <dgm:spPr/>
      <dgm:t>
        <a:bodyPr/>
        <a:lstStyle/>
        <a:p>
          <a:endParaRPr lang="es-CO"/>
        </a:p>
      </dgm:t>
    </dgm:pt>
    <dgm:pt modelId="{B7E04999-FB15-462C-A0F8-25810764558C}" type="pres">
      <dgm:prSet presAssocID="{381B9713-B712-45E4-9DD5-351692B93DD4}" presName="extraNode" presStyleLbl="node1" presStyleIdx="0" presStyleCnt="2"/>
      <dgm:spPr/>
    </dgm:pt>
    <dgm:pt modelId="{4E08BBFF-CF2A-4528-BB54-B24E29FE92C4}" type="pres">
      <dgm:prSet presAssocID="{381B9713-B712-45E4-9DD5-351692B93DD4}" presName="dstNode" presStyleLbl="node1" presStyleIdx="0" presStyleCnt="2"/>
      <dgm:spPr/>
    </dgm:pt>
    <dgm:pt modelId="{EEE7E0FD-B4C3-4892-8E91-F7166D8A1AEA}" type="pres">
      <dgm:prSet presAssocID="{146DD0D5-7B17-4995-BDBA-8B0E25A00BA2}" presName="text_1" presStyleLbl="node1" presStyleIdx="0" presStyleCnt="2" custScaleY="122815">
        <dgm:presLayoutVars>
          <dgm:bulletEnabled val="1"/>
        </dgm:presLayoutVars>
      </dgm:prSet>
      <dgm:spPr/>
      <dgm:t>
        <a:bodyPr/>
        <a:lstStyle/>
        <a:p>
          <a:endParaRPr lang="es-CO"/>
        </a:p>
      </dgm:t>
    </dgm:pt>
    <dgm:pt modelId="{F9189120-934F-496E-A68F-B1794B837191}" type="pres">
      <dgm:prSet presAssocID="{146DD0D5-7B17-4995-BDBA-8B0E25A00BA2}" presName="accent_1" presStyleCnt="0"/>
      <dgm:spPr/>
    </dgm:pt>
    <dgm:pt modelId="{3B52680E-BA82-487B-B51E-67229A4648AB}" type="pres">
      <dgm:prSet presAssocID="{146DD0D5-7B17-4995-BDBA-8B0E25A00BA2}" presName="accentRepeatNode" presStyleLbl="solidFgAcc1" presStyleIdx="0" presStyleCnt="2"/>
      <dgm:spPr>
        <a:solidFill>
          <a:schemeClr val="tx2">
            <a:lumMod val="20000"/>
            <a:lumOff val="80000"/>
          </a:schemeClr>
        </a:solidFill>
        <a:scene3d>
          <a:camera prst="obliqueBottomLeft"/>
          <a:lightRig rig="threePt" dir="t"/>
        </a:scene3d>
      </dgm:spPr>
    </dgm:pt>
    <dgm:pt modelId="{1C7927EA-D6DC-49DE-9188-540C1FD75A4B}" type="pres">
      <dgm:prSet presAssocID="{D50A21E9-6029-4DCC-9524-B84F9C5F280A}" presName="text_2" presStyleLbl="node1" presStyleIdx="1" presStyleCnt="2" custScaleY="141748">
        <dgm:presLayoutVars>
          <dgm:bulletEnabled val="1"/>
        </dgm:presLayoutVars>
      </dgm:prSet>
      <dgm:spPr/>
      <dgm:t>
        <a:bodyPr/>
        <a:lstStyle/>
        <a:p>
          <a:endParaRPr lang="es-CO"/>
        </a:p>
      </dgm:t>
    </dgm:pt>
    <dgm:pt modelId="{9E9CA9D2-BFD6-4542-AB92-0E7007462AF3}" type="pres">
      <dgm:prSet presAssocID="{D50A21E9-6029-4DCC-9524-B84F9C5F280A}" presName="accent_2" presStyleCnt="0"/>
      <dgm:spPr/>
    </dgm:pt>
    <dgm:pt modelId="{E70639E7-9A92-4FB8-9223-D60A59BCC861}" type="pres">
      <dgm:prSet presAssocID="{D50A21E9-6029-4DCC-9524-B84F9C5F280A}" presName="accentRepeatNode" presStyleLbl="solidFgAcc1" presStyleIdx="1" presStyleCnt="2"/>
      <dgm:spPr>
        <a:solidFill>
          <a:schemeClr val="accent3">
            <a:lumMod val="20000"/>
            <a:lumOff val="80000"/>
          </a:schemeClr>
        </a:solidFill>
        <a:effectLst>
          <a:innerShdw blurRad="63500" dist="50800" dir="13500000">
            <a:prstClr val="black">
              <a:alpha val="50000"/>
            </a:prstClr>
          </a:innerShdw>
        </a:effectLst>
      </dgm:spPr>
    </dgm:pt>
  </dgm:ptLst>
  <dgm:cxnLst>
    <dgm:cxn modelId="{B560DBDA-C4B9-4211-AD7F-DC1BB5AD4F07}" type="presOf" srcId="{D50A21E9-6029-4DCC-9524-B84F9C5F280A}" destId="{1C7927EA-D6DC-49DE-9188-540C1FD75A4B}" srcOrd="0" destOrd="0" presId="urn:microsoft.com/office/officeart/2008/layout/VerticalCurvedList"/>
    <dgm:cxn modelId="{63C8507C-91F8-4A24-BA3C-2D405A3CAB96}" srcId="{381B9713-B712-45E4-9DD5-351692B93DD4}" destId="{146DD0D5-7B17-4995-BDBA-8B0E25A00BA2}" srcOrd="0" destOrd="0" parTransId="{9CF58581-AC49-480F-A816-F43BC9402D9A}" sibTransId="{E9EEEDA1-7957-43A4-ACE2-44BD3925B700}"/>
    <dgm:cxn modelId="{48B390FC-30D8-497E-9D28-A41E5EB0EC6B}" srcId="{381B9713-B712-45E4-9DD5-351692B93DD4}" destId="{D50A21E9-6029-4DCC-9524-B84F9C5F280A}" srcOrd="1" destOrd="0" parTransId="{F668DD68-2912-4893-8AAC-E515671D5D10}" sibTransId="{C9F8FBCB-881F-47A7-9258-056DCCBEE618}"/>
    <dgm:cxn modelId="{C1A04396-5AE4-4607-AE53-AA12A141ACC6}" type="presOf" srcId="{146DD0D5-7B17-4995-BDBA-8B0E25A00BA2}" destId="{EEE7E0FD-B4C3-4892-8E91-F7166D8A1AEA}" srcOrd="0" destOrd="0" presId="urn:microsoft.com/office/officeart/2008/layout/VerticalCurvedList"/>
    <dgm:cxn modelId="{6FBDCA87-AB1E-462F-89CA-14E537457142}" type="presOf" srcId="{381B9713-B712-45E4-9DD5-351692B93DD4}" destId="{5E31FB8C-FCBA-43A0-A6A9-1B8CE177870B}" srcOrd="0" destOrd="0" presId="urn:microsoft.com/office/officeart/2008/layout/VerticalCurvedList"/>
    <dgm:cxn modelId="{8490CAFE-F162-48A1-ADAE-425D3BEFC434}" type="presOf" srcId="{E9EEEDA1-7957-43A4-ACE2-44BD3925B700}" destId="{B69AB3EE-E530-44A8-9F4A-46D108327F0E}" srcOrd="0" destOrd="0" presId="urn:microsoft.com/office/officeart/2008/layout/VerticalCurvedList"/>
    <dgm:cxn modelId="{BB27185A-AC9E-4D39-8E2F-35CED7A2E074}" type="presParOf" srcId="{5E31FB8C-FCBA-43A0-A6A9-1B8CE177870B}" destId="{AD606CC3-D233-4E27-96C6-836A20DBC99F}" srcOrd="0" destOrd="0" presId="urn:microsoft.com/office/officeart/2008/layout/VerticalCurvedList"/>
    <dgm:cxn modelId="{0745905E-6279-4CF0-963B-DB0AF65419CC}" type="presParOf" srcId="{AD606CC3-D233-4E27-96C6-836A20DBC99F}" destId="{B6D1DC23-201C-4CD6-907B-5323A70D32DC}" srcOrd="0" destOrd="0" presId="urn:microsoft.com/office/officeart/2008/layout/VerticalCurvedList"/>
    <dgm:cxn modelId="{A28BCB14-254E-4605-8486-EAEFC9A5F70B}" type="presParOf" srcId="{B6D1DC23-201C-4CD6-907B-5323A70D32DC}" destId="{80A92A88-9CC2-4E26-AF19-E73B1CF5713E}" srcOrd="0" destOrd="0" presId="urn:microsoft.com/office/officeart/2008/layout/VerticalCurvedList"/>
    <dgm:cxn modelId="{D33844CC-902B-4C38-B627-1ED2C6EA02C4}" type="presParOf" srcId="{B6D1DC23-201C-4CD6-907B-5323A70D32DC}" destId="{B69AB3EE-E530-44A8-9F4A-46D108327F0E}" srcOrd="1" destOrd="0" presId="urn:microsoft.com/office/officeart/2008/layout/VerticalCurvedList"/>
    <dgm:cxn modelId="{92F2F28C-D8F4-425E-B6ED-63DDF488F064}" type="presParOf" srcId="{B6D1DC23-201C-4CD6-907B-5323A70D32DC}" destId="{B7E04999-FB15-462C-A0F8-25810764558C}" srcOrd="2" destOrd="0" presId="urn:microsoft.com/office/officeart/2008/layout/VerticalCurvedList"/>
    <dgm:cxn modelId="{B34B6C7C-6EAE-4C49-B62D-B1686A0629A9}" type="presParOf" srcId="{B6D1DC23-201C-4CD6-907B-5323A70D32DC}" destId="{4E08BBFF-CF2A-4528-BB54-B24E29FE92C4}" srcOrd="3" destOrd="0" presId="urn:microsoft.com/office/officeart/2008/layout/VerticalCurvedList"/>
    <dgm:cxn modelId="{9E92DEF6-D346-408B-8B37-172CCCA5709D}" type="presParOf" srcId="{AD606CC3-D233-4E27-96C6-836A20DBC99F}" destId="{EEE7E0FD-B4C3-4892-8E91-F7166D8A1AEA}" srcOrd="1" destOrd="0" presId="urn:microsoft.com/office/officeart/2008/layout/VerticalCurvedList"/>
    <dgm:cxn modelId="{180B8708-D885-40E3-A603-EF9525FB7D2F}" type="presParOf" srcId="{AD606CC3-D233-4E27-96C6-836A20DBC99F}" destId="{F9189120-934F-496E-A68F-B1794B837191}" srcOrd="2" destOrd="0" presId="urn:microsoft.com/office/officeart/2008/layout/VerticalCurvedList"/>
    <dgm:cxn modelId="{8D8A6AC4-4B65-4150-9441-597DA72F353E}" type="presParOf" srcId="{F9189120-934F-496E-A68F-B1794B837191}" destId="{3B52680E-BA82-487B-B51E-67229A4648AB}" srcOrd="0" destOrd="0" presId="urn:microsoft.com/office/officeart/2008/layout/VerticalCurvedList"/>
    <dgm:cxn modelId="{BF2C76F3-203D-4A58-867F-358660F800B3}" type="presParOf" srcId="{AD606CC3-D233-4E27-96C6-836A20DBC99F}" destId="{1C7927EA-D6DC-49DE-9188-540C1FD75A4B}" srcOrd="3" destOrd="0" presId="urn:microsoft.com/office/officeart/2008/layout/VerticalCurvedList"/>
    <dgm:cxn modelId="{C3BD6F36-E5C6-4ED4-A0DB-9A4E881301B3}" type="presParOf" srcId="{AD606CC3-D233-4E27-96C6-836A20DBC99F}" destId="{9E9CA9D2-BFD6-4542-AB92-0E7007462AF3}" srcOrd="4" destOrd="0" presId="urn:microsoft.com/office/officeart/2008/layout/VerticalCurvedList"/>
    <dgm:cxn modelId="{55D7F2AC-7DB9-480A-92B6-9D2030AF6B05}" type="presParOf" srcId="{9E9CA9D2-BFD6-4542-AB92-0E7007462AF3}" destId="{E70639E7-9A92-4FB8-9223-D60A59BCC86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1DF3CE-C821-4214-AC81-D37411B7EB2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162A31B6-8DCE-4F7D-BE66-6F14059F015A}">
      <dgm:prSet phldrT="[Texto]" custT="1"/>
      <dgm:spPr>
        <a:solidFill>
          <a:schemeClr val="accent5">
            <a:lumMod val="40000"/>
            <a:lumOff val="60000"/>
          </a:schemeClr>
        </a:solidFill>
        <a:scene3d>
          <a:camera prst="orthographicFront"/>
          <a:lightRig rig="threePt" dir="t"/>
        </a:scene3d>
        <a:sp3d>
          <a:bevelT/>
        </a:sp3d>
      </dgm:spPr>
      <dgm:t>
        <a:bodyPr/>
        <a:lstStyle/>
        <a:p>
          <a:pPr algn="just"/>
          <a:r>
            <a:rPr lang="es-CO" sz="1600" dirty="0" smtClean="0">
              <a:solidFill>
                <a:schemeClr val="tx1"/>
              </a:solidFill>
              <a:latin typeface="Arial" panose="020B0604020202020204" pitchFamily="34" charset="0"/>
              <a:cs typeface="Arial" panose="020B0604020202020204" pitchFamily="34" charset="0"/>
            </a:rPr>
            <a:t>Identificar y realizar el ajuste contable en el Sistema Integrado de Información Financiera - SIIF, de cada una de las cuentas por cobrar que aparecen con el </a:t>
          </a:r>
          <a:r>
            <a:rPr lang="es-CO" sz="1600" dirty="0" err="1" smtClean="0">
              <a:solidFill>
                <a:schemeClr val="tx1"/>
              </a:solidFill>
              <a:latin typeface="Arial" panose="020B0604020202020204" pitchFamily="34" charset="0"/>
              <a:cs typeface="Arial" panose="020B0604020202020204" pitchFamily="34" charset="0"/>
            </a:rPr>
            <a:t>Nit</a:t>
          </a:r>
          <a:r>
            <a:rPr lang="es-CO" sz="1600" dirty="0" smtClean="0">
              <a:solidFill>
                <a:schemeClr val="tx1"/>
              </a:solidFill>
              <a:latin typeface="Arial" panose="020B0604020202020204" pitchFamily="34" charset="0"/>
              <a:cs typeface="Arial" panose="020B0604020202020204" pitchFamily="34" charset="0"/>
            </a:rPr>
            <a:t>. 830000212 a nombre de MINAMBIENTE VIVIENDA DESARROLLO T. - UNIDAD ADMINISTRATIVA ESPECIAL COMISION DE REGULACION DE AGUA POTABLE Y SANEAMIENTO BASICO -CRAG-.</a:t>
          </a:r>
          <a:endParaRPr lang="es-CO" sz="1600" dirty="0">
            <a:latin typeface="Arial" panose="020B0604020202020204" pitchFamily="34" charset="0"/>
            <a:cs typeface="Arial" panose="020B0604020202020204" pitchFamily="34" charset="0"/>
          </a:endParaRPr>
        </a:p>
      </dgm:t>
    </dgm:pt>
    <dgm:pt modelId="{370EC6AF-9222-4AC8-88D6-51279CDAC863}" type="parTrans" cxnId="{3BCECACB-E8A9-4DBC-8C65-5C584E06B3DB}">
      <dgm:prSet/>
      <dgm:spPr/>
      <dgm:t>
        <a:bodyPr/>
        <a:lstStyle/>
        <a:p>
          <a:endParaRPr lang="es-CO"/>
        </a:p>
      </dgm:t>
    </dgm:pt>
    <dgm:pt modelId="{0ECDAB6D-49E1-43C1-AC8D-991D57AD92A8}" type="sibTrans" cxnId="{3BCECACB-E8A9-4DBC-8C65-5C584E06B3DB}">
      <dgm:prSet/>
      <dgm:spPr/>
      <dgm:t>
        <a:bodyPr/>
        <a:lstStyle/>
        <a:p>
          <a:endParaRPr lang="es-CO"/>
        </a:p>
      </dgm:t>
    </dgm:pt>
    <dgm:pt modelId="{B9757F8D-D8AD-448A-AB72-622982F8AB65}">
      <dgm:prSet phldrT="[Texto]" custT="1"/>
      <dgm:spPr>
        <a:solidFill>
          <a:schemeClr val="tx2">
            <a:lumMod val="20000"/>
            <a:lumOff val="80000"/>
          </a:schemeClr>
        </a:solidFill>
      </dgm:spPr>
      <dgm:t>
        <a:bodyPr/>
        <a:lstStyle/>
        <a:p>
          <a:pPr algn="just"/>
          <a:r>
            <a:rPr lang="es-CO" sz="1600" dirty="0" smtClean="0">
              <a:solidFill>
                <a:schemeClr val="tx1"/>
              </a:solidFill>
              <a:latin typeface="Arial" panose="020B0604020202020204" pitchFamily="34" charset="0"/>
              <a:cs typeface="Arial" panose="020B0604020202020204" pitchFamily="34" charset="0"/>
            </a:rPr>
            <a:t>Registrar en la contabilidad dentro del mismo mes las Resoluciones que han sido ejecutoriadas, con el </a:t>
          </a:r>
          <a:r>
            <a:rPr lang="es-CO" sz="1600" smtClean="0">
              <a:solidFill>
                <a:schemeClr val="tx1"/>
              </a:solidFill>
              <a:latin typeface="Arial" panose="020B0604020202020204" pitchFamily="34" charset="0"/>
              <a:cs typeface="Arial" panose="020B0604020202020204" pitchFamily="34" charset="0"/>
            </a:rPr>
            <a:t>propósito que los hechos económicos o cuentas por cobrar sean reconocidos contablemente en el momento que se genera el derecho para la UAE-CRA. </a:t>
          </a:r>
          <a:endParaRPr lang="es-CO" sz="1600" dirty="0">
            <a:solidFill>
              <a:schemeClr val="tx1"/>
            </a:solidFill>
            <a:latin typeface="Arial" panose="020B0604020202020204" pitchFamily="34" charset="0"/>
            <a:cs typeface="Arial" panose="020B0604020202020204" pitchFamily="34" charset="0"/>
          </a:endParaRPr>
        </a:p>
      </dgm:t>
    </dgm:pt>
    <dgm:pt modelId="{EFFC24C4-951F-4BB1-BEEF-077D0022C3BA}" type="parTrans" cxnId="{D5C665BA-08A3-4A4F-8234-B3FDE8E0AFD4}">
      <dgm:prSet/>
      <dgm:spPr/>
      <dgm:t>
        <a:bodyPr/>
        <a:lstStyle/>
        <a:p>
          <a:endParaRPr lang="es-CO"/>
        </a:p>
      </dgm:t>
    </dgm:pt>
    <dgm:pt modelId="{76FD919B-F4A7-4F2E-8621-BB72D4B6F5C1}" type="sibTrans" cxnId="{D5C665BA-08A3-4A4F-8234-B3FDE8E0AFD4}">
      <dgm:prSet/>
      <dgm:spPr/>
      <dgm:t>
        <a:bodyPr/>
        <a:lstStyle/>
        <a:p>
          <a:endParaRPr lang="es-CO"/>
        </a:p>
      </dgm:t>
    </dgm:pt>
    <dgm:pt modelId="{A3CE8339-8925-4D21-9004-9A74BECEB90F}">
      <dgm:prSet custT="1"/>
      <dgm:spPr>
        <a:solidFill>
          <a:schemeClr val="accent5">
            <a:lumMod val="40000"/>
            <a:lumOff val="60000"/>
          </a:schemeClr>
        </a:solidFill>
      </dgm:spPr>
      <dgm:t>
        <a:bodyPr/>
        <a:lstStyle/>
        <a:p>
          <a:r>
            <a:rPr lang="es-CO" sz="1600" dirty="0" smtClean="0">
              <a:solidFill>
                <a:schemeClr val="tx1"/>
              </a:solidFill>
              <a:latin typeface="Arial" panose="020B0604020202020204" pitchFamily="34" charset="0"/>
              <a:cs typeface="Arial" panose="020B0604020202020204" pitchFamily="34" charset="0"/>
            </a:rPr>
            <a:t>Ajustar el Procedimiento de  Registro de Ingresos por Contribuciones GCF-PRC05, toda vez que no es acorde con el procedimiento actual de registro contable.</a:t>
          </a:r>
        </a:p>
      </dgm:t>
    </dgm:pt>
    <dgm:pt modelId="{BE40BC52-81BF-4C69-BD89-9F8439FB7FB1}" type="parTrans" cxnId="{AE0988C6-6F8D-4894-8F9F-4C8114091772}">
      <dgm:prSet/>
      <dgm:spPr/>
      <dgm:t>
        <a:bodyPr/>
        <a:lstStyle/>
        <a:p>
          <a:endParaRPr lang="es-CO"/>
        </a:p>
      </dgm:t>
    </dgm:pt>
    <dgm:pt modelId="{0BBC22D2-CDA7-4683-86CF-36A7E16A07A2}" type="sibTrans" cxnId="{AE0988C6-6F8D-4894-8F9F-4C8114091772}">
      <dgm:prSet/>
      <dgm:spPr/>
      <dgm:t>
        <a:bodyPr/>
        <a:lstStyle/>
        <a:p>
          <a:endParaRPr lang="es-CO"/>
        </a:p>
      </dgm:t>
    </dgm:pt>
    <dgm:pt modelId="{9423459C-D470-470E-872E-5AEC7F160892}" type="pres">
      <dgm:prSet presAssocID="{471DF3CE-C821-4214-AC81-D37411B7EB25}" presName="Name0" presStyleCnt="0">
        <dgm:presLayoutVars>
          <dgm:chMax val="7"/>
          <dgm:chPref val="7"/>
          <dgm:dir/>
        </dgm:presLayoutVars>
      </dgm:prSet>
      <dgm:spPr/>
      <dgm:t>
        <a:bodyPr/>
        <a:lstStyle/>
        <a:p>
          <a:endParaRPr lang="es-CO"/>
        </a:p>
      </dgm:t>
    </dgm:pt>
    <dgm:pt modelId="{6CC6CA03-FCE4-48DE-B448-4A213F35F6DD}" type="pres">
      <dgm:prSet presAssocID="{471DF3CE-C821-4214-AC81-D37411B7EB25}" presName="Name1" presStyleCnt="0"/>
      <dgm:spPr/>
    </dgm:pt>
    <dgm:pt modelId="{71E344A5-F68E-4459-8CC9-D4CBEE3E4EDB}" type="pres">
      <dgm:prSet presAssocID="{471DF3CE-C821-4214-AC81-D37411B7EB25}" presName="cycle" presStyleCnt="0"/>
      <dgm:spPr/>
    </dgm:pt>
    <dgm:pt modelId="{D3EF4DDA-E364-491A-9B9F-E27B858D0DDC}" type="pres">
      <dgm:prSet presAssocID="{471DF3CE-C821-4214-AC81-D37411B7EB25}" presName="srcNode" presStyleLbl="node1" presStyleIdx="0" presStyleCnt="3"/>
      <dgm:spPr/>
    </dgm:pt>
    <dgm:pt modelId="{60948CCB-7086-4A0A-BC8B-A986D3C86AA6}" type="pres">
      <dgm:prSet presAssocID="{471DF3CE-C821-4214-AC81-D37411B7EB25}" presName="conn" presStyleLbl="parChTrans1D2" presStyleIdx="0" presStyleCnt="1"/>
      <dgm:spPr/>
      <dgm:t>
        <a:bodyPr/>
        <a:lstStyle/>
        <a:p>
          <a:endParaRPr lang="es-CO"/>
        </a:p>
      </dgm:t>
    </dgm:pt>
    <dgm:pt modelId="{069CA0AD-B3A5-41C2-BA1B-0E7ECF439E9F}" type="pres">
      <dgm:prSet presAssocID="{471DF3CE-C821-4214-AC81-D37411B7EB25}" presName="extraNode" presStyleLbl="node1" presStyleIdx="0" presStyleCnt="3"/>
      <dgm:spPr/>
    </dgm:pt>
    <dgm:pt modelId="{2386FF55-7947-4BC3-A8D2-89017D5D335D}" type="pres">
      <dgm:prSet presAssocID="{471DF3CE-C821-4214-AC81-D37411B7EB25}" presName="dstNode" presStyleLbl="node1" presStyleIdx="0" presStyleCnt="3"/>
      <dgm:spPr/>
    </dgm:pt>
    <dgm:pt modelId="{3ADAF5AE-B8AB-4DDE-8DAB-5F32B69E2EDA}" type="pres">
      <dgm:prSet presAssocID="{162A31B6-8DCE-4F7D-BE66-6F14059F015A}" presName="text_1" presStyleLbl="node1" presStyleIdx="0" presStyleCnt="3" custScaleY="154839">
        <dgm:presLayoutVars>
          <dgm:bulletEnabled val="1"/>
        </dgm:presLayoutVars>
      </dgm:prSet>
      <dgm:spPr/>
      <dgm:t>
        <a:bodyPr/>
        <a:lstStyle/>
        <a:p>
          <a:endParaRPr lang="es-CO"/>
        </a:p>
      </dgm:t>
    </dgm:pt>
    <dgm:pt modelId="{76C41EEA-9A82-42E1-8E20-7F88951E13BC}" type="pres">
      <dgm:prSet presAssocID="{162A31B6-8DCE-4F7D-BE66-6F14059F015A}" presName="accent_1" presStyleCnt="0"/>
      <dgm:spPr/>
    </dgm:pt>
    <dgm:pt modelId="{F5306C62-CDA8-496F-B798-315273211AA5}" type="pres">
      <dgm:prSet presAssocID="{162A31B6-8DCE-4F7D-BE66-6F14059F015A}" presName="accentRepeatNode" presStyleLbl="solidFgAcc1" presStyleIdx="0" presStyleCnt="3"/>
      <dgm:spPr/>
    </dgm:pt>
    <dgm:pt modelId="{8DEACD50-5DB6-4283-B5F1-F9C90A2EC49B}" type="pres">
      <dgm:prSet presAssocID="{B9757F8D-D8AD-448A-AB72-622982F8AB65}" presName="text_2" presStyleLbl="node1" presStyleIdx="1" presStyleCnt="3" custScaleY="101949">
        <dgm:presLayoutVars>
          <dgm:bulletEnabled val="1"/>
        </dgm:presLayoutVars>
      </dgm:prSet>
      <dgm:spPr/>
      <dgm:t>
        <a:bodyPr/>
        <a:lstStyle/>
        <a:p>
          <a:endParaRPr lang="es-CO"/>
        </a:p>
      </dgm:t>
    </dgm:pt>
    <dgm:pt modelId="{13346083-64A0-46AA-91EC-5A331C8F1DEA}" type="pres">
      <dgm:prSet presAssocID="{B9757F8D-D8AD-448A-AB72-622982F8AB65}" presName="accent_2" presStyleCnt="0"/>
      <dgm:spPr/>
    </dgm:pt>
    <dgm:pt modelId="{724E625F-E4BE-4E47-A0DD-BBAF36F949FC}" type="pres">
      <dgm:prSet presAssocID="{B9757F8D-D8AD-448A-AB72-622982F8AB65}" presName="accentRepeatNode" presStyleLbl="solidFgAcc1" presStyleIdx="1" presStyleCnt="3"/>
      <dgm:spPr/>
    </dgm:pt>
    <dgm:pt modelId="{72464FF4-3EB7-4C6D-AC47-4ADD070A809A}" type="pres">
      <dgm:prSet presAssocID="{A3CE8339-8925-4D21-9004-9A74BECEB90F}" presName="text_3" presStyleLbl="node1" presStyleIdx="2" presStyleCnt="3" custLinFactNeighborX="-435" custLinFactNeighborY="4839">
        <dgm:presLayoutVars>
          <dgm:bulletEnabled val="1"/>
        </dgm:presLayoutVars>
      </dgm:prSet>
      <dgm:spPr/>
      <dgm:t>
        <a:bodyPr/>
        <a:lstStyle/>
        <a:p>
          <a:endParaRPr lang="es-CO"/>
        </a:p>
      </dgm:t>
    </dgm:pt>
    <dgm:pt modelId="{BB961805-275E-4BAC-B6FF-51BB585B826E}" type="pres">
      <dgm:prSet presAssocID="{A3CE8339-8925-4D21-9004-9A74BECEB90F}" presName="accent_3" presStyleCnt="0"/>
      <dgm:spPr/>
    </dgm:pt>
    <dgm:pt modelId="{77891DE6-E114-4C7B-A4FD-B40670A3BD0F}" type="pres">
      <dgm:prSet presAssocID="{A3CE8339-8925-4D21-9004-9A74BECEB90F}" presName="accentRepeatNode" presStyleLbl="solidFgAcc1" presStyleIdx="2" presStyleCnt="3"/>
      <dgm:spPr/>
    </dgm:pt>
  </dgm:ptLst>
  <dgm:cxnLst>
    <dgm:cxn modelId="{AE0988C6-6F8D-4894-8F9F-4C8114091772}" srcId="{471DF3CE-C821-4214-AC81-D37411B7EB25}" destId="{A3CE8339-8925-4D21-9004-9A74BECEB90F}" srcOrd="2" destOrd="0" parTransId="{BE40BC52-81BF-4C69-BD89-9F8439FB7FB1}" sibTransId="{0BBC22D2-CDA7-4683-86CF-36A7E16A07A2}"/>
    <dgm:cxn modelId="{3BCECACB-E8A9-4DBC-8C65-5C584E06B3DB}" srcId="{471DF3CE-C821-4214-AC81-D37411B7EB25}" destId="{162A31B6-8DCE-4F7D-BE66-6F14059F015A}" srcOrd="0" destOrd="0" parTransId="{370EC6AF-9222-4AC8-88D6-51279CDAC863}" sibTransId="{0ECDAB6D-49E1-43C1-AC8D-991D57AD92A8}"/>
    <dgm:cxn modelId="{D5C665BA-08A3-4A4F-8234-B3FDE8E0AFD4}" srcId="{471DF3CE-C821-4214-AC81-D37411B7EB25}" destId="{B9757F8D-D8AD-448A-AB72-622982F8AB65}" srcOrd="1" destOrd="0" parTransId="{EFFC24C4-951F-4BB1-BEEF-077D0022C3BA}" sibTransId="{76FD919B-F4A7-4F2E-8621-BB72D4B6F5C1}"/>
    <dgm:cxn modelId="{E9143056-DBB1-4B2D-A44E-5A97D0D2688F}" type="presOf" srcId="{B9757F8D-D8AD-448A-AB72-622982F8AB65}" destId="{8DEACD50-5DB6-4283-B5F1-F9C90A2EC49B}" srcOrd="0" destOrd="0" presId="urn:microsoft.com/office/officeart/2008/layout/VerticalCurvedList"/>
    <dgm:cxn modelId="{EC6305A1-E41A-429C-BA47-18F5058FB9AD}" type="presOf" srcId="{A3CE8339-8925-4D21-9004-9A74BECEB90F}" destId="{72464FF4-3EB7-4C6D-AC47-4ADD070A809A}" srcOrd="0" destOrd="0" presId="urn:microsoft.com/office/officeart/2008/layout/VerticalCurvedList"/>
    <dgm:cxn modelId="{1EDBBC51-4012-4793-9423-9E489EF7964A}" type="presOf" srcId="{162A31B6-8DCE-4F7D-BE66-6F14059F015A}" destId="{3ADAF5AE-B8AB-4DDE-8DAB-5F32B69E2EDA}" srcOrd="0" destOrd="0" presId="urn:microsoft.com/office/officeart/2008/layout/VerticalCurvedList"/>
    <dgm:cxn modelId="{D14C2B30-AA69-41BC-9D93-7300A532906E}" type="presOf" srcId="{471DF3CE-C821-4214-AC81-D37411B7EB25}" destId="{9423459C-D470-470E-872E-5AEC7F160892}" srcOrd="0" destOrd="0" presId="urn:microsoft.com/office/officeart/2008/layout/VerticalCurvedList"/>
    <dgm:cxn modelId="{8EE0BDDA-EF9C-4862-A11A-F7ADC0A176CE}" type="presOf" srcId="{0ECDAB6D-49E1-43C1-AC8D-991D57AD92A8}" destId="{60948CCB-7086-4A0A-BC8B-A986D3C86AA6}" srcOrd="0" destOrd="0" presId="urn:microsoft.com/office/officeart/2008/layout/VerticalCurvedList"/>
    <dgm:cxn modelId="{383711D5-3842-4CA2-BEEC-4B7BF0931340}" type="presParOf" srcId="{9423459C-D470-470E-872E-5AEC7F160892}" destId="{6CC6CA03-FCE4-48DE-B448-4A213F35F6DD}" srcOrd="0" destOrd="0" presId="urn:microsoft.com/office/officeart/2008/layout/VerticalCurvedList"/>
    <dgm:cxn modelId="{46F868C6-A715-4B49-B660-5177E0A4BD5C}" type="presParOf" srcId="{6CC6CA03-FCE4-48DE-B448-4A213F35F6DD}" destId="{71E344A5-F68E-4459-8CC9-D4CBEE3E4EDB}" srcOrd="0" destOrd="0" presId="urn:microsoft.com/office/officeart/2008/layout/VerticalCurvedList"/>
    <dgm:cxn modelId="{3DD3BFE3-2BB6-467B-B077-A74D12D849DC}" type="presParOf" srcId="{71E344A5-F68E-4459-8CC9-D4CBEE3E4EDB}" destId="{D3EF4DDA-E364-491A-9B9F-E27B858D0DDC}" srcOrd="0" destOrd="0" presId="urn:microsoft.com/office/officeart/2008/layout/VerticalCurvedList"/>
    <dgm:cxn modelId="{8EC2D43E-9F2B-4354-8BE3-FA823ED8E630}" type="presParOf" srcId="{71E344A5-F68E-4459-8CC9-D4CBEE3E4EDB}" destId="{60948CCB-7086-4A0A-BC8B-A986D3C86AA6}" srcOrd="1" destOrd="0" presId="urn:microsoft.com/office/officeart/2008/layout/VerticalCurvedList"/>
    <dgm:cxn modelId="{5CEB32C7-1DF2-4B72-BF7D-D616CA5A3480}" type="presParOf" srcId="{71E344A5-F68E-4459-8CC9-D4CBEE3E4EDB}" destId="{069CA0AD-B3A5-41C2-BA1B-0E7ECF439E9F}" srcOrd="2" destOrd="0" presId="urn:microsoft.com/office/officeart/2008/layout/VerticalCurvedList"/>
    <dgm:cxn modelId="{31F6D444-B662-401C-B824-3B1DEE1F92C1}" type="presParOf" srcId="{71E344A5-F68E-4459-8CC9-D4CBEE3E4EDB}" destId="{2386FF55-7947-4BC3-A8D2-89017D5D335D}" srcOrd="3" destOrd="0" presId="urn:microsoft.com/office/officeart/2008/layout/VerticalCurvedList"/>
    <dgm:cxn modelId="{98C5C43F-F368-426B-9D49-3A69304FB241}" type="presParOf" srcId="{6CC6CA03-FCE4-48DE-B448-4A213F35F6DD}" destId="{3ADAF5AE-B8AB-4DDE-8DAB-5F32B69E2EDA}" srcOrd="1" destOrd="0" presId="urn:microsoft.com/office/officeart/2008/layout/VerticalCurvedList"/>
    <dgm:cxn modelId="{7D8A4133-A024-47B7-8121-EAB5F40110FE}" type="presParOf" srcId="{6CC6CA03-FCE4-48DE-B448-4A213F35F6DD}" destId="{76C41EEA-9A82-42E1-8E20-7F88951E13BC}" srcOrd="2" destOrd="0" presId="urn:microsoft.com/office/officeart/2008/layout/VerticalCurvedList"/>
    <dgm:cxn modelId="{372D6045-923F-44E8-AB5C-074DB1E4665E}" type="presParOf" srcId="{76C41EEA-9A82-42E1-8E20-7F88951E13BC}" destId="{F5306C62-CDA8-496F-B798-315273211AA5}" srcOrd="0" destOrd="0" presId="urn:microsoft.com/office/officeart/2008/layout/VerticalCurvedList"/>
    <dgm:cxn modelId="{EC4AB4A0-EB21-4406-89A1-78ABB8A420DC}" type="presParOf" srcId="{6CC6CA03-FCE4-48DE-B448-4A213F35F6DD}" destId="{8DEACD50-5DB6-4283-B5F1-F9C90A2EC49B}" srcOrd="3" destOrd="0" presId="urn:microsoft.com/office/officeart/2008/layout/VerticalCurvedList"/>
    <dgm:cxn modelId="{5BF5C8BD-F113-4740-97AD-4D16702A18FB}" type="presParOf" srcId="{6CC6CA03-FCE4-48DE-B448-4A213F35F6DD}" destId="{13346083-64A0-46AA-91EC-5A331C8F1DEA}" srcOrd="4" destOrd="0" presId="urn:microsoft.com/office/officeart/2008/layout/VerticalCurvedList"/>
    <dgm:cxn modelId="{EA45F27D-D3F4-4F7B-9DD7-2ECF424B64A0}" type="presParOf" srcId="{13346083-64A0-46AA-91EC-5A331C8F1DEA}" destId="{724E625F-E4BE-4E47-A0DD-BBAF36F949FC}" srcOrd="0" destOrd="0" presId="urn:microsoft.com/office/officeart/2008/layout/VerticalCurvedList"/>
    <dgm:cxn modelId="{439219FF-FB3D-4D95-BE16-4FA06E4D2BBA}" type="presParOf" srcId="{6CC6CA03-FCE4-48DE-B448-4A213F35F6DD}" destId="{72464FF4-3EB7-4C6D-AC47-4ADD070A809A}" srcOrd="5" destOrd="0" presId="urn:microsoft.com/office/officeart/2008/layout/VerticalCurvedList"/>
    <dgm:cxn modelId="{E7CD0BF0-E1E5-4501-982B-52C96A934BA4}" type="presParOf" srcId="{6CC6CA03-FCE4-48DE-B448-4A213F35F6DD}" destId="{BB961805-275E-4BAC-B6FF-51BB585B826E}" srcOrd="6" destOrd="0" presId="urn:microsoft.com/office/officeart/2008/layout/VerticalCurvedList"/>
    <dgm:cxn modelId="{68C4DECB-711E-407F-86CD-FF175E1FC657}" type="presParOf" srcId="{BB961805-275E-4BAC-B6FF-51BB585B826E}" destId="{77891DE6-E114-4C7B-A4FD-B40670A3BD0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5291C6-ECD2-4CDE-A3A1-6D40F67F608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97E95246-5C01-4D99-B5E2-BC2FE3B9F3C2}">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CO" sz="1600" b="0" dirty="0" smtClean="0">
              <a:solidFill>
                <a:schemeClr val="tx1"/>
              </a:solidFill>
              <a:latin typeface="Arial" panose="020B0604020202020204" pitchFamily="34" charset="0"/>
              <a:cs typeface="Arial" panose="020B0604020202020204" pitchFamily="34" charset="0"/>
            </a:rPr>
            <a:t>Revisado el riesgo de corrupción que fue identificado por el grupo de contribuciones y que aparece formulado en la matriz publicada en el Sistema de Gestión de Calidad, se encontró  que los intereses de mora se calculan de forma automática en el aplicativo </a:t>
          </a:r>
          <a:r>
            <a:rPr lang="es-CO" sz="1600" b="0" dirty="0" err="1" smtClean="0">
              <a:solidFill>
                <a:schemeClr val="tx1"/>
              </a:solidFill>
              <a:latin typeface="Arial" panose="020B0604020202020204" pitchFamily="34" charset="0"/>
              <a:cs typeface="Arial" panose="020B0604020202020204" pitchFamily="34" charset="0"/>
            </a:rPr>
            <a:t>Pimisys</a:t>
          </a:r>
          <a:r>
            <a:rPr lang="es-CO" sz="1600" b="0" dirty="0" smtClean="0">
              <a:solidFill>
                <a:schemeClr val="tx1"/>
              </a:solidFill>
              <a:latin typeface="Arial" panose="020B0604020202020204" pitchFamily="34" charset="0"/>
              <a:cs typeface="Arial" panose="020B0604020202020204" pitchFamily="34" charset="0"/>
            </a:rPr>
            <a:t>, razón por la cual se recomienda modificar el riesgo allí descrito, en la medida que este riesgo se puede materializar es en la demora de la notificación por parte de la UAE CRA al prestador, tiempo sobre el cual no se generan intereses.</a:t>
          </a:r>
          <a:endParaRPr lang="es-CO" sz="1600" dirty="0"/>
        </a:p>
      </dgm:t>
    </dgm:pt>
    <dgm:pt modelId="{033ADB88-959D-4B9B-A035-5E794B3D6DE5}" type="parTrans" cxnId="{B1D8DAE2-5D74-40FC-AC31-6A464D270662}">
      <dgm:prSet/>
      <dgm:spPr/>
      <dgm:t>
        <a:bodyPr/>
        <a:lstStyle/>
        <a:p>
          <a:endParaRPr lang="es-CO"/>
        </a:p>
      </dgm:t>
    </dgm:pt>
    <dgm:pt modelId="{4E82B15F-782A-4FFE-97D2-D1DCF6FCD890}" type="sibTrans" cxnId="{B1D8DAE2-5D74-40FC-AC31-6A464D270662}">
      <dgm:prSet/>
      <dgm:spPr/>
      <dgm:t>
        <a:bodyPr/>
        <a:lstStyle/>
        <a:p>
          <a:endParaRPr lang="es-CO"/>
        </a:p>
      </dgm:t>
    </dgm:pt>
    <dgm:pt modelId="{7063CFD1-10C8-4AEC-81F3-9C037F60EA4A}" type="pres">
      <dgm:prSet presAssocID="{CE5291C6-ECD2-4CDE-A3A1-6D40F67F6084}" presName="Name0" presStyleCnt="0">
        <dgm:presLayoutVars>
          <dgm:chMax val="7"/>
          <dgm:chPref val="7"/>
          <dgm:dir/>
        </dgm:presLayoutVars>
      </dgm:prSet>
      <dgm:spPr/>
      <dgm:t>
        <a:bodyPr/>
        <a:lstStyle/>
        <a:p>
          <a:endParaRPr lang="es-CO"/>
        </a:p>
      </dgm:t>
    </dgm:pt>
    <dgm:pt modelId="{24CE680F-2FC9-4740-9301-8283852CDD1F}" type="pres">
      <dgm:prSet presAssocID="{CE5291C6-ECD2-4CDE-A3A1-6D40F67F6084}" presName="Name1" presStyleCnt="0"/>
      <dgm:spPr/>
    </dgm:pt>
    <dgm:pt modelId="{F9EF1CFA-A26D-4C38-B6A6-159C187F5CFD}" type="pres">
      <dgm:prSet presAssocID="{CE5291C6-ECD2-4CDE-A3A1-6D40F67F6084}" presName="cycle" presStyleCnt="0"/>
      <dgm:spPr/>
    </dgm:pt>
    <dgm:pt modelId="{DDA9587C-C3B8-4EB7-A093-81401D5B4925}" type="pres">
      <dgm:prSet presAssocID="{CE5291C6-ECD2-4CDE-A3A1-6D40F67F6084}" presName="srcNode" presStyleLbl="node1" presStyleIdx="0" presStyleCnt="1"/>
      <dgm:spPr/>
    </dgm:pt>
    <dgm:pt modelId="{1FC7AABA-74BD-457C-9168-02773A4829D0}" type="pres">
      <dgm:prSet presAssocID="{CE5291C6-ECD2-4CDE-A3A1-6D40F67F6084}" presName="conn" presStyleLbl="parChTrans1D2" presStyleIdx="0" presStyleCnt="1" custScaleX="71263" custScaleY="147793"/>
      <dgm:spPr/>
      <dgm:t>
        <a:bodyPr/>
        <a:lstStyle/>
        <a:p>
          <a:endParaRPr lang="es-CO"/>
        </a:p>
      </dgm:t>
    </dgm:pt>
    <dgm:pt modelId="{D8A382C6-C188-421F-B9CA-F87F12E910F1}" type="pres">
      <dgm:prSet presAssocID="{CE5291C6-ECD2-4CDE-A3A1-6D40F67F6084}" presName="extraNode" presStyleLbl="node1" presStyleIdx="0" presStyleCnt="1"/>
      <dgm:spPr/>
    </dgm:pt>
    <dgm:pt modelId="{29A3DB12-69EE-4789-9045-67BC42FFAAB3}" type="pres">
      <dgm:prSet presAssocID="{CE5291C6-ECD2-4CDE-A3A1-6D40F67F6084}" presName="dstNode" presStyleLbl="node1" presStyleIdx="0" presStyleCnt="1"/>
      <dgm:spPr/>
    </dgm:pt>
    <dgm:pt modelId="{BC34520E-4C47-4145-9245-D8D7ADDBBC9E}" type="pres">
      <dgm:prSet presAssocID="{97E95246-5C01-4D99-B5E2-BC2FE3B9F3C2}" presName="text_1" presStyleLbl="node1" presStyleIdx="0" presStyleCnt="1" custScaleY="202267" custLinFactNeighborX="-2075" custLinFactNeighborY="-87289">
        <dgm:presLayoutVars>
          <dgm:bulletEnabled val="1"/>
        </dgm:presLayoutVars>
      </dgm:prSet>
      <dgm:spPr/>
      <dgm:t>
        <a:bodyPr/>
        <a:lstStyle/>
        <a:p>
          <a:endParaRPr lang="es-CO"/>
        </a:p>
      </dgm:t>
    </dgm:pt>
    <dgm:pt modelId="{A20DF759-1AE9-43B9-A9AA-43AD88DCF128}" type="pres">
      <dgm:prSet presAssocID="{97E95246-5C01-4D99-B5E2-BC2FE3B9F3C2}" presName="accent_1" presStyleCnt="0"/>
      <dgm:spPr/>
    </dgm:pt>
    <dgm:pt modelId="{EA834901-F84F-4D56-864C-5BB17A34D1DC}" type="pres">
      <dgm:prSet presAssocID="{97E95246-5C01-4D99-B5E2-BC2FE3B9F3C2}" presName="accentRepeatNode" presStyleLbl="solidFgAcc1" presStyleIdx="0" presStyleCnt="1" custScaleX="74729" custScaleY="82000"/>
      <dgm:spPr>
        <a:solidFill>
          <a:schemeClr val="accent1">
            <a:lumMod val="40000"/>
            <a:lumOff val="60000"/>
          </a:schemeClr>
        </a:solidFill>
      </dgm:spPr>
    </dgm:pt>
  </dgm:ptLst>
  <dgm:cxnLst>
    <dgm:cxn modelId="{CAE60A21-4587-458C-AA41-D65CCBF57C02}" type="presOf" srcId="{4E82B15F-782A-4FFE-97D2-D1DCF6FCD890}" destId="{1FC7AABA-74BD-457C-9168-02773A4829D0}" srcOrd="0" destOrd="0" presId="urn:microsoft.com/office/officeart/2008/layout/VerticalCurvedList"/>
    <dgm:cxn modelId="{85E03EE6-4A89-4A27-BB69-5C2D1B917CDE}" type="presOf" srcId="{97E95246-5C01-4D99-B5E2-BC2FE3B9F3C2}" destId="{BC34520E-4C47-4145-9245-D8D7ADDBBC9E}" srcOrd="0" destOrd="0" presId="urn:microsoft.com/office/officeart/2008/layout/VerticalCurvedList"/>
    <dgm:cxn modelId="{EC7318F5-3A11-46A5-923F-0217A982F218}" type="presOf" srcId="{CE5291C6-ECD2-4CDE-A3A1-6D40F67F6084}" destId="{7063CFD1-10C8-4AEC-81F3-9C037F60EA4A}" srcOrd="0" destOrd="0" presId="urn:microsoft.com/office/officeart/2008/layout/VerticalCurvedList"/>
    <dgm:cxn modelId="{B1D8DAE2-5D74-40FC-AC31-6A464D270662}" srcId="{CE5291C6-ECD2-4CDE-A3A1-6D40F67F6084}" destId="{97E95246-5C01-4D99-B5E2-BC2FE3B9F3C2}" srcOrd="0" destOrd="0" parTransId="{033ADB88-959D-4B9B-A035-5E794B3D6DE5}" sibTransId="{4E82B15F-782A-4FFE-97D2-D1DCF6FCD890}"/>
    <dgm:cxn modelId="{9F718913-D646-4D36-A2ED-E1B28D987715}" type="presParOf" srcId="{7063CFD1-10C8-4AEC-81F3-9C037F60EA4A}" destId="{24CE680F-2FC9-4740-9301-8283852CDD1F}" srcOrd="0" destOrd="0" presId="urn:microsoft.com/office/officeart/2008/layout/VerticalCurvedList"/>
    <dgm:cxn modelId="{AE38AE0A-FD24-45C6-B079-4F450BB60BF2}" type="presParOf" srcId="{24CE680F-2FC9-4740-9301-8283852CDD1F}" destId="{F9EF1CFA-A26D-4C38-B6A6-159C187F5CFD}" srcOrd="0" destOrd="0" presId="urn:microsoft.com/office/officeart/2008/layout/VerticalCurvedList"/>
    <dgm:cxn modelId="{1C140BC5-FEA7-4293-843E-1EF5E0760472}" type="presParOf" srcId="{F9EF1CFA-A26D-4C38-B6A6-159C187F5CFD}" destId="{DDA9587C-C3B8-4EB7-A093-81401D5B4925}" srcOrd="0" destOrd="0" presId="urn:microsoft.com/office/officeart/2008/layout/VerticalCurvedList"/>
    <dgm:cxn modelId="{DE641CE4-2FF3-43CE-AA89-4C2CB48AC60C}" type="presParOf" srcId="{F9EF1CFA-A26D-4C38-B6A6-159C187F5CFD}" destId="{1FC7AABA-74BD-457C-9168-02773A4829D0}" srcOrd="1" destOrd="0" presId="urn:microsoft.com/office/officeart/2008/layout/VerticalCurvedList"/>
    <dgm:cxn modelId="{B20DEE03-1EDB-4BCB-B630-94933C6B9C62}" type="presParOf" srcId="{F9EF1CFA-A26D-4C38-B6A6-159C187F5CFD}" destId="{D8A382C6-C188-421F-B9CA-F87F12E910F1}" srcOrd="2" destOrd="0" presId="urn:microsoft.com/office/officeart/2008/layout/VerticalCurvedList"/>
    <dgm:cxn modelId="{19F5D7AE-383B-4A11-89D8-33764B29E09A}" type="presParOf" srcId="{F9EF1CFA-A26D-4C38-B6A6-159C187F5CFD}" destId="{29A3DB12-69EE-4789-9045-67BC42FFAAB3}" srcOrd="3" destOrd="0" presId="urn:microsoft.com/office/officeart/2008/layout/VerticalCurvedList"/>
    <dgm:cxn modelId="{720288D1-C35E-409B-BE3E-FF58329D4C09}" type="presParOf" srcId="{24CE680F-2FC9-4740-9301-8283852CDD1F}" destId="{BC34520E-4C47-4145-9245-D8D7ADDBBC9E}" srcOrd="1" destOrd="0" presId="urn:microsoft.com/office/officeart/2008/layout/VerticalCurvedList"/>
    <dgm:cxn modelId="{1DB7CB6A-3B67-43A9-A907-108FC805F36C}" type="presParOf" srcId="{24CE680F-2FC9-4740-9301-8283852CDD1F}" destId="{A20DF759-1AE9-43B9-A9AA-43AD88DCF128}" srcOrd="2" destOrd="0" presId="urn:microsoft.com/office/officeart/2008/layout/VerticalCurvedList"/>
    <dgm:cxn modelId="{D8359DFE-5BDD-4277-8AA1-B2815BAC5AE2}" type="presParOf" srcId="{A20DF759-1AE9-43B9-A9AA-43AD88DCF128}" destId="{EA834901-F84F-4D56-864C-5BB17A34D1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7F716-D4DC-4FC4-BBA6-76727C209849}">
      <dsp:nvSpPr>
        <dsp:cNvPr id="0" name=""/>
        <dsp:cNvSpPr/>
      </dsp:nvSpPr>
      <dsp:spPr>
        <a:xfrm>
          <a:off x="1008110" y="0"/>
          <a:ext cx="6768754" cy="4063999"/>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kern="1200" dirty="0" smtClean="0">
              <a:latin typeface="Arial" panose="020B0604020202020204" pitchFamily="34" charset="0"/>
              <a:cs typeface="Arial" panose="020B0604020202020204" pitchFamily="34" charset="0"/>
            </a:rPr>
            <a:t>Evaluar la Gestión Institucional respecto al proceso de liquidación, recaudo de contribuciones especiales y el registro en los estados financieros de la Entidad,  de los aportes que deben realizar las Empresas Prestadores de Servicios Públicos de acueducto, alcantarillado y aseo.</a:t>
          </a:r>
          <a:endParaRPr lang="es-CO" sz="1600" kern="1200" dirty="0">
            <a:latin typeface="Arial" panose="020B0604020202020204" pitchFamily="34" charset="0"/>
            <a:cs typeface="Arial" panose="020B0604020202020204" pitchFamily="34" charset="0"/>
          </a:endParaRPr>
        </a:p>
      </dsp:txBody>
      <dsp:txXfrm>
        <a:off x="1999371" y="1015999"/>
        <a:ext cx="4786232" cy="2031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9888E-532C-4FAE-B6B0-03DF51623FE0}">
      <dsp:nvSpPr>
        <dsp:cNvPr id="0" name=""/>
        <dsp:cNvSpPr/>
      </dsp:nvSpPr>
      <dsp:spPr>
        <a:xfrm>
          <a:off x="780742" y="889"/>
          <a:ext cx="1633056" cy="1633056"/>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s-CO" sz="3700" kern="1200" smtClean="0"/>
            <a:t>544  </a:t>
          </a:r>
          <a:r>
            <a:rPr lang="es-CO" sz="1400" kern="1200" smtClean="0"/>
            <a:t>Año 2015</a:t>
          </a:r>
          <a:endParaRPr lang="es-CO" sz="1400" kern="1200" dirty="0"/>
        </a:p>
      </dsp:txBody>
      <dsp:txXfrm>
        <a:off x="1019898" y="240045"/>
        <a:ext cx="1154744" cy="1154744"/>
      </dsp:txXfrm>
    </dsp:sp>
    <dsp:sp modelId="{3A21A5ED-07D6-48BC-A76C-A2D995C6346A}">
      <dsp:nvSpPr>
        <dsp:cNvPr id="0" name=""/>
        <dsp:cNvSpPr/>
      </dsp:nvSpPr>
      <dsp:spPr>
        <a:xfrm>
          <a:off x="1123684" y="1766549"/>
          <a:ext cx="947172" cy="94717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CO" sz="1500" kern="1200"/>
        </a:p>
      </dsp:txBody>
      <dsp:txXfrm>
        <a:off x="1249232" y="2128748"/>
        <a:ext cx="696076" cy="222774"/>
      </dsp:txXfrm>
    </dsp:sp>
    <dsp:sp modelId="{E3B7AF12-2928-4E20-B3A4-C86E4150AE93}">
      <dsp:nvSpPr>
        <dsp:cNvPr id="0" name=""/>
        <dsp:cNvSpPr/>
      </dsp:nvSpPr>
      <dsp:spPr>
        <a:xfrm>
          <a:off x="780742" y="2846326"/>
          <a:ext cx="1633056" cy="1633056"/>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s-CO" sz="3700" kern="1200" smtClean="0"/>
            <a:t>80 </a:t>
          </a:r>
        </a:p>
        <a:p>
          <a:pPr lvl="0" algn="ctr" defTabSz="1644650">
            <a:lnSpc>
              <a:spcPct val="90000"/>
            </a:lnSpc>
            <a:spcBef>
              <a:spcPct val="0"/>
            </a:spcBef>
            <a:spcAft>
              <a:spcPct val="35000"/>
            </a:spcAft>
          </a:pPr>
          <a:r>
            <a:rPr lang="es-CO" sz="1400" kern="1200" smtClean="0"/>
            <a:t>Año</a:t>
          </a:r>
          <a:r>
            <a:rPr lang="es-CO" sz="3700" kern="1200" smtClean="0"/>
            <a:t> </a:t>
          </a:r>
          <a:r>
            <a:rPr lang="es-CO" sz="1400" kern="1200" smtClean="0"/>
            <a:t>2016</a:t>
          </a:r>
          <a:endParaRPr lang="es-CO" sz="1400" kern="1200" dirty="0"/>
        </a:p>
      </dsp:txBody>
      <dsp:txXfrm>
        <a:off x="1019898" y="3085482"/>
        <a:ext cx="1154744" cy="1154744"/>
      </dsp:txXfrm>
    </dsp:sp>
    <dsp:sp modelId="{C1FA78B2-BA04-431A-88B2-17E84961B1A3}">
      <dsp:nvSpPr>
        <dsp:cNvPr id="0" name=""/>
        <dsp:cNvSpPr/>
      </dsp:nvSpPr>
      <dsp:spPr>
        <a:xfrm rot="20058">
          <a:off x="3518983" y="2073336"/>
          <a:ext cx="340711" cy="389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a:p>
      </dsp:txBody>
      <dsp:txXfrm>
        <a:off x="3518984" y="2151037"/>
        <a:ext cx="238498" cy="233996"/>
      </dsp:txXfrm>
    </dsp:sp>
    <dsp:sp modelId="{438C701C-5682-4D4F-8E34-80F9BD912E14}">
      <dsp:nvSpPr>
        <dsp:cNvPr id="0" name=""/>
        <dsp:cNvSpPr/>
      </dsp:nvSpPr>
      <dsp:spPr>
        <a:xfrm>
          <a:off x="4056100" y="630954"/>
          <a:ext cx="3266112" cy="3266112"/>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s-CO" sz="5000" kern="1200" smtClean="0"/>
            <a:t>62</a:t>
          </a:r>
        </a:p>
        <a:p>
          <a:pPr lvl="0" algn="ctr" defTabSz="2222500">
            <a:lnSpc>
              <a:spcPct val="90000"/>
            </a:lnSpc>
            <a:spcBef>
              <a:spcPct val="0"/>
            </a:spcBef>
            <a:spcAft>
              <a:spcPct val="35000"/>
            </a:spcAft>
          </a:pPr>
          <a:r>
            <a:rPr lang="es-CO" sz="1800" kern="1200" smtClean="0"/>
            <a:t>Muestra de auditoría 10%</a:t>
          </a:r>
          <a:endParaRPr lang="es-CO" sz="1800" kern="1200" dirty="0"/>
        </a:p>
      </dsp:txBody>
      <dsp:txXfrm>
        <a:off x="4534411" y="1109265"/>
        <a:ext cx="2309490" cy="2309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36219-A70E-49EC-B227-56B7E2A0A9CB}">
      <dsp:nvSpPr>
        <dsp:cNvPr id="0" name=""/>
        <dsp:cNvSpPr/>
      </dsp:nvSpPr>
      <dsp:spPr>
        <a:xfrm>
          <a:off x="3321471" y="2726805"/>
          <a:ext cx="2286048" cy="228604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CONTRIBUCIONES</a:t>
          </a:r>
          <a:endParaRPr lang="es-CO" sz="1700" kern="1200" dirty="0"/>
        </a:p>
      </dsp:txBody>
      <dsp:txXfrm>
        <a:off x="3656255" y="3061589"/>
        <a:ext cx="1616480" cy="1616480"/>
      </dsp:txXfrm>
    </dsp:sp>
    <dsp:sp modelId="{216AFF70-4B6B-4502-B90A-41A9416EF495}">
      <dsp:nvSpPr>
        <dsp:cNvPr id="0" name=""/>
        <dsp:cNvSpPr/>
      </dsp:nvSpPr>
      <dsp:spPr>
        <a:xfrm rot="12900000">
          <a:off x="1848071" y="2326510"/>
          <a:ext cx="1755143" cy="651523"/>
        </a:xfrm>
        <a:prstGeom prst="lef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9DE00CB-371F-49A9-BDE3-E14CFF780473}">
      <dsp:nvSpPr>
        <dsp:cNvPr id="0" name=""/>
        <dsp:cNvSpPr/>
      </dsp:nvSpPr>
      <dsp:spPr>
        <a:xfrm>
          <a:off x="920905" y="1280219"/>
          <a:ext cx="2171746" cy="173739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CO" sz="1300" kern="1200" dirty="0" smtClean="0">
              <a:latin typeface="Arial" panose="020B0604020202020204" pitchFamily="34" charset="0"/>
              <a:cs typeface="Arial" panose="020B0604020202020204" pitchFamily="34" charset="0"/>
            </a:rPr>
            <a:t>El proceso de identificación y registro en el SIIF de cada una de las consignaciones que ingresan por contribuciones.</a:t>
          </a:r>
          <a:endParaRPr lang="es-CO" sz="1300" kern="1200" dirty="0"/>
        </a:p>
      </dsp:txBody>
      <dsp:txXfrm>
        <a:off x="971792" y="1331106"/>
        <a:ext cx="2069972" cy="1635622"/>
      </dsp:txXfrm>
    </dsp:sp>
    <dsp:sp modelId="{F72CEAA4-0BD0-4ACB-BBAB-852F2FBEDFDB}">
      <dsp:nvSpPr>
        <dsp:cNvPr id="0" name=""/>
        <dsp:cNvSpPr/>
      </dsp:nvSpPr>
      <dsp:spPr>
        <a:xfrm rot="16200000">
          <a:off x="3586924" y="1421320"/>
          <a:ext cx="1755143" cy="651523"/>
        </a:xfrm>
        <a:prstGeom prst="lef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5D55938-B910-4757-BCCC-526BC8FF2B66}">
      <dsp:nvSpPr>
        <dsp:cNvPr id="0" name=""/>
        <dsp:cNvSpPr/>
      </dsp:nvSpPr>
      <dsp:spPr>
        <a:xfrm>
          <a:off x="3378622" y="812"/>
          <a:ext cx="2171746" cy="173739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CO" sz="1300" kern="1200" smtClean="0">
              <a:latin typeface="Arial" panose="020B0604020202020204" pitchFamily="34" charset="0"/>
              <a:cs typeface="Arial" panose="020B0604020202020204" pitchFamily="34" charset="0"/>
            </a:rPr>
            <a:t>La utilización de los </a:t>
          </a:r>
          <a:r>
            <a:rPr lang="es-CO" sz="1300" kern="1200" dirty="0" smtClean="0">
              <a:latin typeface="Arial" panose="020B0604020202020204" pitchFamily="34" charset="0"/>
              <a:cs typeface="Arial" panose="020B0604020202020204" pitchFamily="34" charset="0"/>
            </a:rPr>
            <a:t>aplicativos </a:t>
          </a:r>
          <a:r>
            <a:rPr lang="es-CO" sz="1300" kern="1200" dirty="0" err="1" smtClean="0">
              <a:latin typeface="Arial" panose="020B0604020202020204" pitchFamily="34" charset="0"/>
              <a:cs typeface="Arial" panose="020B0604020202020204" pitchFamily="34" charset="0"/>
            </a:rPr>
            <a:t>Pimisys</a:t>
          </a:r>
          <a:r>
            <a:rPr lang="es-CO" sz="1300" kern="1200" dirty="0" smtClean="0">
              <a:latin typeface="Arial" panose="020B0604020202020204" pitchFamily="34" charset="0"/>
              <a:cs typeface="Arial" panose="020B0604020202020204" pitchFamily="34" charset="0"/>
            </a:rPr>
            <a:t>, Sinfonía y SUI, que permiten extraer la información Financiera de cada una de las Empresas  de Servicios, la cual se toma de base para realizar la liquidación.</a:t>
          </a:r>
          <a:endParaRPr lang="es-CO" sz="1300" kern="1200" dirty="0">
            <a:latin typeface="Arial" panose="020B0604020202020204" pitchFamily="34" charset="0"/>
            <a:cs typeface="Arial" panose="020B0604020202020204" pitchFamily="34" charset="0"/>
          </a:endParaRPr>
        </a:p>
      </dsp:txBody>
      <dsp:txXfrm>
        <a:off x="3429509" y="51699"/>
        <a:ext cx="2069972" cy="1635622"/>
      </dsp:txXfrm>
    </dsp:sp>
    <dsp:sp modelId="{7C2F930E-F849-4ED3-9649-931A84DC8C15}">
      <dsp:nvSpPr>
        <dsp:cNvPr id="0" name=""/>
        <dsp:cNvSpPr/>
      </dsp:nvSpPr>
      <dsp:spPr>
        <a:xfrm rot="19500000">
          <a:off x="5325777" y="2326510"/>
          <a:ext cx="1755143" cy="651523"/>
        </a:xfrm>
        <a:prstGeom prst="lef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6785F1-0FCD-4DEC-B506-78B49ACAF5B1}">
      <dsp:nvSpPr>
        <dsp:cNvPr id="0" name=""/>
        <dsp:cNvSpPr/>
      </dsp:nvSpPr>
      <dsp:spPr>
        <a:xfrm>
          <a:off x="5836340" y="1280219"/>
          <a:ext cx="2171746" cy="173739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CO" sz="1300" kern="1200" dirty="0" smtClean="0">
              <a:latin typeface="Arial" panose="020B0604020202020204" pitchFamily="34" charset="0"/>
              <a:cs typeface="Arial" panose="020B0604020202020204" pitchFamily="34" charset="0"/>
            </a:rPr>
            <a:t>El proceso de notificación de cada uno de los actos administrativos  expedidos por la S.A.F. relacionados con el aporte de la contribución especial.</a:t>
          </a:r>
          <a:endParaRPr lang="es-CO" sz="1300" kern="1200" dirty="0">
            <a:latin typeface="Arial" panose="020B0604020202020204" pitchFamily="34" charset="0"/>
            <a:cs typeface="Arial" panose="020B0604020202020204" pitchFamily="34" charset="0"/>
          </a:endParaRPr>
        </a:p>
      </dsp:txBody>
      <dsp:txXfrm>
        <a:off x="5887227" y="1331106"/>
        <a:ext cx="2069972" cy="1635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2CAEE-025B-4884-B5DE-1005C6BC5450}">
      <dsp:nvSpPr>
        <dsp:cNvPr id="0" name=""/>
        <dsp:cNvSpPr/>
      </dsp:nvSpPr>
      <dsp:spPr>
        <a:xfrm rot="16200000">
          <a:off x="154977" y="259160"/>
          <a:ext cx="4211995" cy="4422274"/>
        </a:xfrm>
        <a:prstGeom prst="down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CO" sz="1400" kern="1200" dirty="0" smtClean="0">
              <a:latin typeface="Arial" panose="020B0604020202020204" pitchFamily="34" charset="0"/>
              <a:cs typeface="Arial" panose="020B0604020202020204" pitchFamily="34" charset="0"/>
            </a:rPr>
            <a:t> </a:t>
          </a:r>
          <a:r>
            <a:rPr lang="es-CO" sz="1400" kern="1200" dirty="0" smtClean="0">
              <a:solidFill>
                <a:schemeClr val="bg1"/>
              </a:solidFill>
              <a:latin typeface="Arial" panose="020B0604020202020204" pitchFamily="34" charset="0"/>
              <a:cs typeface="Arial" panose="020B0604020202020204" pitchFamily="34" charset="0"/>
            </a:rPr>
            <a:t>Dentro de los considerandos </a:t>
          </a:r>
          <a:r>
            <a:rPr lang="es-CO" sz="1400" kern="1200" smtClean="0">
              <a:solidFill>
                <a:schemeClr val="bg1"/>
              </a:solidFill>
              <a:latin typeface="Arial" panose="020B0604020202020204" pitchFamily="34" charset="0"/>
              <a:cs typeface="Arial" panose="020B0604020202020204" pitchFamily="34" charset="0"/>
            </a:rPr>
            <a:t>se incluyó </a:t>
          </a:r>
          <a:r>
            <a:rPr lang="es-CO" sz="1400" kern="1200" dirty="0" smtClean="0">
              <a:solidFill>
                <a:schemeClr val="bg1"/>
              </a:solidFill>
              <a:latin typeface="Arial" panose="020B0604020202020204" pitchFamily="34" charset="0"/>
              <a:cs typeface="Arial" panose="020B0604020202020204" pitchFamily="34" charset="0"/>
            </a:rPr>
            <a:t>el artículo 14 de la Ley 689 de 2000, una vez revisada la norma se encontró que ésta Ley es del año 20</a:t>
          </a:r>
          <a:r>
            <a:rPr lang="es-CO" sz="1600" kern="1200" dirty="0" smtClean="0">
              <a:solidFill>
                <a:schemeClr val="bg1"/>
              </a:solidFill>
              <a:latin typeface="Arial" panose="020B0604020202020204" pitchFamily="34" charset="0"/>
              <a:cs typeface="Arial" panose="020B0604020202020204" pitchFamily="34" charset="0"/>
            </a:rPr>
            <a:t>01</a:t>
          </a:r>
          <a:endParaRPr lang="es-CO" sz="1600" kern="1200" dirty="0">
            <a:solidFill>
              <a:schemeClr val="bg1"/>
            </a:solidFill>
            <a:latin typeface="Arial" panose="020B0604020202020204" pitchFamily="34" charset="0"/>
            <a:cs typeface="Arial" panose="020B0604020202020204" pitchFamily="34" charset="0"/>
          </a:endParaRPr>
        </a:p>
      </dsp:txBody>
      <dsp:txXfrm rot="5400000">
        <a:off x="49838" y="1417298"/>
        <a:ext cx="3685175" cy="2105997"/>
      </dsp:txXfrm>
    </dsp:sp>
    <dsp:sp modelId="{6CE5BFB0-FD0D-44FC-930F-2EE9053B23AB}">
      <dsp:nvSpPr>
        <dsp:cNvPr id="0" name=""/>
        <dsp:cNvSpPr/>
      </dsp:nvSpPr>
      <dsp:spPr>
        <a:xfrm rot="5400000">
          <a:off x="4736982" y="229932"/>
          <a:ext cx="4247992" cy="4427979"/>
        </a:xfrm>
        <a:prstGeom prst="down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CO" sz="1400" kern="1200" dirty="0" smtClean="0">
              <a:solidFill>
                <a:schemeClr val="bg1"/>
              </a:solidFill>
              <a:latin typeface="Arial" panose="020B0604020202020204" pitchFamily="34" charset="0"/>
              <a:cs typeface="Arial" panose="020B0604020202020204" pitchFamily="34" charset="0"/>
            </a:rPr>
            <a:t>En el Parágrafo 2° del artículo sexto se menciona que aquellas Empresas que no reporten ni envíen estados financieros,  la liquidación de la contribución para la vigencia 2016, se tomará la última información reportada, la cual se actualizará al 31 de diciembre de 2016, aplicando el incremento del IPC a 31 de diciembre de cada año. De acuerdo a lo verificado por la GTCI, dicha actualización debe realizarse al 31 de diciembre de 2015</a:t>
          </a:r>
          <a:endParaRPr lang="es-CO" sz="1400" kern="1200" dirty="0">
            <a:solidFill>
              <a:schemeClr val="bg1"/>
            </a:solidFill>
            <a:latin typeface="Arial" panose="020B0604020202020204" pitchFamily="34" charset="0"/>
            <a:cs typeface="Arial" panose="020B0604020202020204" pitchFamily="34" charset="0"/>
          </a:endParaRPr>
        </a:p>
      </dsp:txBody>
      <dsp:txXfrm rot="-5400000">
        <a:off x="5390388" y="1381924"/>
        <a:ext cx="3684580" cy="2123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849F9-A013-4BE6-863E-454A356CE98D}">
      <dsp:nvSpPr>
        <dsp:cNvPr id="0" name=""/>
        <dsp:cNvSpPr/>
      </dsp:nvSpPr>
      <dsp:spPr>
        <a:xfrm>
          <a:off x="134851" y="2322"/>
          <a:ext cx="7147120" cy="3739771"/>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a:solidFill>
            <a:schemeClr val="tx2">
              <a:lumMod val="60000"/>
              <a:lumOff val="40000"/>
            </a:schemeClr>
          </a:solidFill>
        </a:ln>
        <a:effectLst>
          <a:glow rad="228600">
            <a:schemeClr val="accent5">
              <a:satMod val="175000"/>
              <a:alpha val="40000"/>
            </a:schemeClr>
          </a:glow>
          <a:innerShdw blurRad="63500" dist="50800" dir="13500000">
            <a:prstClr val="black">
              <a:alpha val="50000"/>
            </a:prstClr>
          </a:inn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kern="1200" dirty="0" smtClean="0">
              <a:solidFill>
                <a:schemeClr val="tx1"/>
              </a:solidFill>
              <a:latin typeface="Arial" panose="020B0604020202020204" pitchFamily="34" charset="0"/>
              <a:cs typeface="Arial" panose="020B0604020202020204" pitchFamily="34" charset="0"/>
            </a:rPr>
            <a:t>De acuerdo al procedimiento se debe elaborar una resolución mensual de reconocimiento de ingresos para anticipos y enviarla a Contabilidad para </a:t>
          </a:r>
          <a:r>
            <a:rPr lang="es-CO" sz="1800" kern="1200" smtClean="0">
              <a:solidFill>
                <a:schemeClr val="tx1"/>
              </a:solidFill>
              <a:latin typeface="Arial" panose="020B0604020202020204" pitchFamily="34" charset="0"/>
              <a:cs typeface="Arial" panose="020B0604020202020204" pitchFamily="34" charset="0"/>
            </a:rPr>
            <a:t>que sea </a:t>
          </a:r>
          <a:r>
            <a:rPr lang="es-CO" sz="1800" kern="1200" dirty="0" smtClean="0">
              <a:solidFill>
                <a:schemeClr val="tx1"/>
              </a:solidFill>
              <a:latin typeface="Arial" panose="020B0604020202020204" pitchFamily="34" charset="0"/>
              <a:cs typeface="Arial" panose="020B0604020202020204" pitchFamily="34" charset="0"/>
            </a:rPr>
            <a:t>registrada en el aplicativo correspondiente</a:t>
          </a:r>
          <a:r>
            <a:rPr lang="es-CO" sz="1800" kern="1200" smtClean="0">
              <a:solidFill>
                <a:schemeClr val="tx1"/>
              </a:solidFill>
              <a:latin typeface="Arial" panose="020B0604020202020204" pitchFamily="34" charset="0"/>
              <a:cs typeface="Arial" panose="020B0604020202020204" pitchFamily="34" charset="0"/>
            </a:rPr>
            <a:t>. </a:t>
          </a:r>
        </a:p>
        <a:p>
          <a:pPr lvl="0" algn="just" defTabSz="800100">
            <a:lnSpc>
              <a:spcPct val="90000"/>
            </a:lnSpc>
            <a:spcBef>
              <a:spcPct val="0"/>
            </a:spcBef>
            <a:spcAft>
              <a:spcPct val="35000"/>
            </a:spcAft>
          </a:pPr>
          <a:r>
            <a:rPr lang="es-CO" sz="1800" kern="1200" smtClean="0">
              <a:solidFill>
                <a:schemeClr val="tx1"/>
              </a:solidFill>
              <a:latin typeface="Arial" panose="020B0604020202020204" pitchFamily="34" charset="0"/>
              <a:cs typeface="Arial" panose="020B0604020202020204" pitchFamily="34" charset="0"/>
            </a:rPr>
            <a:t>Sin embargo, una </a:t>
          </a:r>
          <a:r>
            <a:rPr lang="es-CO" sz="1800" kern="1200" dirty="0" smtClean="0">
              <a:solidFill>
                <a:schemeClr val="tx1"/>
              </a:solidFill>
              <a:latin typeface="Arial" panose="020B0604020202020204" pitchFamily="34" charset="0"/>
              <a:cs typeface="Arial" panose="020B0604020202020204" pitchFamily="34" charset="0"/>
            </a:rPr>
            <a:t>vez verificadas las resoluciones mensuales de reconocimiento de ingresos de las vigencias 2015 y 2016, </a:t>
          </a:r>
          <a:r>
            <a:rPr lang="es-CO" sz="1800" kern="1200" smtClean="0">
              <a:solidFill>
                <a:schemeClr val="tx1"/>
              </a:solidFill>
              <a:latin typeface="Arial" panose="020B0604020202020204" pitchFamily="34" charset="0"/>
              <a:cs typeface="Arial" panose="020B0604020202020204" pitchFamily="34" charset="0"/>
            </a:rPr>
            <a:t>se evidenció que estos ingresos afectan </a:t>
          </a:r>
          <a:r>
            <a:rPr lang="es-CO" sz="1800" kern="1200" dirty="0" smtClean="0">
              <a:solidFill>
                <a:schemeClr val="tx1"/>
              </a:solidFill>
              <a:latin typeface="Arial" panose="020B0604020202020204" pitchFamily="34" charset="0"/>
              <a:cs typeface="Arial" panose="020B0604020202020204" pitchFamily="34" charset="0"/>
            </a:rPr>
            <a:t>la contabilidad de forma automática desde el momento de la imputación por parte del grupo </a:t>
          </a:r>
          <a:r>
            <a:rPr lang="es-CO" sz="1800" kern="1200" smtClean="0">
              <a:solidFill>
                <a:schemeClr val="tx1"/>
              </a:solidFill>
              <a:latin typeface="Arial" panose="020B0604020202020204" pitchFamily="34" charset="0"/>
              <a:cs typeface="Arial" panose="020B0604020202020204" pitchFamily="34" charset="0"/>
            </a:rPr>
            <a:t>de contribuciones (conforme a lo establecido en el Sistema Integrado de Información Financiera SIIF), por lo que se requiere que sea actualizado el procedimiento a la mecánica actual. </a:t>
          </a:r>
          <a:endParaRPr lang="es-CO" sz="1800" kern="1200" dirty="0">
            <a:solidFill>
              <a:schemeClr val="tx1"/>
            </a:solidFill>
            <a:latin typeface="Arial" panose="020B0604020202020204" pitchFamily="34" charset="0"/>
            <a:cs typeface="Arial" panose="020B0604020202020204" pitchFamily="34" charset="0"/>
          </a:endParaRPr>
        </a:p>
      </dsp:txBody>
      <dsp:txXfrm>
        <a:off x="134851" y="2322"/>
        <a:ext cx="7147120" cy="37397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AB3EE-E530-44A8-9F4A-46D108327F0E}">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7E0FD-B4C3-4892-8E91-F7166D8A1AEA}">
      <dsp:nvSpPr>
        <dsp:cNvPr id="0" name=""/>
        <dsp:cNvSpPr/>
      </dsp:nvSpPr>
      <dsp:spPr>
        <a:xfrm>
          <a:off x="564979" y="231798"/>
          <a:ext cx="8470825" cy="1162003"/>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dk1"/>
        </a:lnRef>
        <a:fillRef idx="2">
          <a:schemeClr val="dk1"/>
        </a:fillRef>
        <a:effectRef idx="1">
          <a:schemeClr val="dk1"/>
        </a:effectRef>
        <a:fontRef idx="minor">
          <a:schemeClr val="dk1"/>
        </a:fontRef>
      </dsp:style>
      <dsp:txBody>
        <a:bodyPr spcFirstLastPara="0" vert="horz" wrap="square" lIns="645160" tIns="40640" rIns="40640" bIns="40640" numCol="1" spcCol="1270" anchor="ctr" anchorCtr="0">
          <a:noAutofit/>
        </a:bodyPr>
        <a:lstStyle/>
        <a:p>
          <a:pPr lvl="0" algn="just" defTabSz="711200">
            <a:lnSpc>
              <a:spcPct val="90000"/>
            </a:lnSpc>
            <a:spcBef>
              <a:spcPct val="0"/>
            </a:spcBef>
            <a:spcAft>
              <a:spcPct val="35000"/>
            </a:spcAft>
          </a:pPr>
          <a:r>
            <a:rPr lang="es-CO" sz="1600" kern="1200" dirty="0" smtClean="0">
              <a:solidFill>
                <a:schemeClr val="tx1"/>
              </a:solidFill>
              <a:latin typeface="Arial" panose="020B0604020202020204" pitchFamily="34" charset="0"/>
              <a:cs typeface="Arial" panose="020B0604020202020204" pitchFamily="34" charset="0"/>
            </a:rPr>
            <a:t>Dar aplicabilidad al parágrafo 2° del artículo 6 de las resoluciones 706 del 24 de diciembre de 2014 y 743 del 17 de diciembre de 2015, en lo relacionado con la liquidación de la contribución para aquellas empresas que no hallan reportado estados financieros, pero que en años anteriores lo hubieran hecho.</a:t>
          </a:r>
          <a:endParaRPr lang="es-CO" sz="1600" kern="1200" dirty="0">
            <a:solidFill>
              <a:schemeClr val="tx1"/>
            </a:solidFill>
            <a:latin typeface="Arial" panose="020B0604020202020204" pitchFamily="34" charset="0"/>
            <a:cs typeface="Arial" panose="020B0604020202020204" pitchFamily="34" charset="0"/>
          </a:endParaRPr>
        </a:p>
      </dsp:txBody>
      <dsp:txXfrm>
        <a:off x="564979" y="231798"/>
        <a:ext cx="8470825" cy="1162003"/>
      </dsp:txXfrm>
    </dsp:sp>
    <dsp:sp modelId="{3B52680E-BA82-487B-B51E-67229A4648AB}">
      <dsp:nvSpPr>
        <dsp:cNvPr id="0" name=""/>
        <dsp:cNvSpPr/>
      </dsp:nvSpPr>
      <dsp:spPr>
        <a:xfrm>
          <a:off x="56979" y="304800"/>
          <a:ext cx="1015999" cy="1015999"/>
        </a:xfrm>
        <a:prstGeom prst="ellipse">
          <a:avLst/>
        </a:prstGeom>
        <a:solidFill>
          <a:schemeClr val="bg2">
            <a:lumMod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7927EA-D6DC-49DE-9188-540C1FD75A4B}">
      <dsp:nvSpPr>
        <dsp:cNvPr id="0" name=""/>
        <dsp:cNvSpPr/>
      </dsp:nvSpPr>
      <dsp:spPr>
        <a:xfrm>
          <a:off x="860432" y="1455936"/>
          <a:ext cx="8175372" cy="115212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innerShdw blurRad="63500" dist="50800" dir="16200000">
            <a:prstClr val="black">
              <a:alpha val="50000"/>
            </a:prstClr>
          </a:inn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45160" tIns="40640" rIns="40640" bIns="40640" numCol="1" spcCol="1270" anchor="ctr" anchorCtr="0">
          <a:noAutofit/>
        </a:bodyPr>
        <a:lstStyle/>
        <a:p>
          <a:pPr lvl="0" algn="just" defTabSz="711200">
            <a:lnSpc>
              <a:spcPct val="90000"/>
            </a:lnSpc>
            <a:spcBef>
              <a:spcPct val="0"/>
            </a:spcBef>
            <a:spcAft>
              <a:spcPct val="35000"/>
            </a:spcAft>
          </a:pPr>
          <a:r>
            <a:rPr lang="es-CO" sz="1600" kern="1200" dirty="0" smtClean="0">
              <a:solidFill>
                <a:schemeClr val="tx1"/>
              </a:solidFill>
              <a:latin typeface="Arial" panose="020B0604020202020204" pitchFamily="34" charset="0"/>
              <a:cs typeface="Arial" panose="020B0604020202020204" pitchFamily="34" charset="0"/>
            </a:rPr>
            <a:t>Revisar el estado de cuenta de cada una de las empresas de servicios públicos, con el fin de determinar qué resoluciones se encuentran pendientes por elaborar para cada una de las vigencias respectivas. Igualmente, definir un plan de acción para la expedición, ejecutoria y cobro de las resoluciones de liquidación de las contribuciones faltantes.</a:t>
          </a:r>
          <a:endParaRPr lang="es-CO" sz="1600" kern="1200" dirty="0">
            <a:solidFill>
              <a:schemeClr val="tx1"/>
            </a:solidFill>
            <a:latin typeface="Arial" panose="020B0604020202020204" pitchFamily="34" charset="0"/>
            <a:cs typeface="Arial" panose="020B0604020202020204" pitchFamily="34" charset="0"/>
          </a:endParaRPr>
        </a:p>
      </dsp:txBody>
      <dsp:txXfrm>
        <a:off x="860432" y="1455936"/>
        <a:ext cx="8175372" cy="1152127"/>
      </dsp:txXfrm>
    </dsp:sp>
    <dsp:sp modelId="{E70639E7-9A92-4FB8-9223-D60A59BCC861}">
      <dsp:nvSpPr>
        <dsp:cNvPr id="0" name=""/>
        <dsp:cNvSpPr/>
      </dsp:nvSpPr>
      <dsp:spPr>
        <a:xfrm>
          <a:off x="352432" y="1523999"/>
          <a:ext cx="1015999" cy="1015999"/>
        </a:xfrm>
        <a:prstGeom prst="ellipse">
          <a:avLst/>
        </a:prstGeom>
        <a:solidFill>
          <a:schemeClr val="accent5">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81592E-FF2D-436C-9850-3C5C7C36F474}">
      <dsp:nvSpPr>
        <dsp:cNvPr id="0" name=""/>
        <dsp:cNvSpPr/>
      </dsp:nvSpPr>
      <dsp:spPr>
        <a:xfrm>
          <a:off x="620166" y="2680073"/>
          <a:ext cx="8470825" cy="130601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139700">
            <a:schemeClr val="accent5">
              <a:satMod val="175000"/>
              <a:alpha val="40000"/>
            </a:scheme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5160" tIns="40640" rIns="40640" bIns="40640" numCol="1" spcCol="1270" anchor="ctr" anchorCtr="0">
          <a:noAutofit/>
        </a:bodyPr>
        <a:lstStyle/>
        <a:p>
          <a:pPr lvl="0" algn="just" defTabSz="711200">
            <a:lnSpc>
              <a:spcPct val="90000"/>
            </a:lnSpc>
            <a:spcBef>
              <a:spcPct val="0"/>
            </a:spcBef>
            <a:spcAft>
              <a:spcPct val="35000"/>
            </a:spcAft>
          </a:pPr>
          <a:r>
            <a:rPr lang="es-CO" sz="1600" kern="1200" dirty="0" smtClean="0">
              <a:solidFill>
                <a:schemeClr val="tx1"/>
              </a:solidFill>
              <a:latin typeface="Arial" panose="020B0604020202020204" pitchFamily="34" charset="0"/>
              <a:cs typeface="Arial" panose="020B0604020202020204" pitchFamily="34" charset="0"/>
            </a:rPr>
            <a:t>Solicitar  a la SSPD que dé cumplimiento a lo señalado en el artículo 3º de la Resolución SSPD No 20111300016025, en relación a lo establecido con el reporte de las modificaciones de la información financiera que sirvió como base para el cálculo de la contribución especial de los prestadores.</a:t>
          </a:r>
          <a:endParaRPr lang="es-CO" sz="1600" kern="1200" dirty="0">
            <a:solidFill>
              <a:schemeClr val="tx1"/>
            </a:solidFill>
            <a:latin typeface="Arial" panose="020B0604020202020204" pitchFamily="34" charset="0"/>
            <a:cs typeface="Arial" panose="020B0604020202020204" pitchFamily="34" charset="0"/>
          </a:endParaRPr>
        </a:p>
      </dsp:txBody>
      <dsp:txXfrm>
        <a:off x="620166" y="2680073"/>
        <a:ext cx="8470825" cy="1306015"/>
      </dsp:txXfrm>
    </dsp:sp>
    <dsp:sp modelId="{1FB10F05-4682-4FE3-850C-AC35D1B9F947}">
      <dsp:nvSpPr>
        <dsp:cNvPr id="0" name=""/>
        <dsp:cNvSpPr/>
      </dsp:nvSpPr>
      <dsp:spPr>
        <a:xfrm>
          <a:off x="56979" y="2743200"/>
          <a:ext cx="1015999" cy="1015999"/>
        </a:xfrm>
        <a:prstGeom prst="ellipse">
          <a:avLst/>
        </a:prstGeom>
        <a:solidFill>
          <a:schemeClr val="tx2">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AB3EE-E530-44A8-9F4A-46D108327F0E}">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7E0FD-B4C3-4892-8E91-F7166D8A1AEA}">
      <dsp:nvSpPr>
        <dsp:cNvPr id="0" name=""/>
        <dsp:cNvSpPr/>
      </dsp:nvSpPr>
      <dsp:spPr>
        <a:xfrm>
          <a:off x="747064" y="448141"/>
          <a:ext cx="8322489" cy="142588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softEdge rad="63500"/>
        </a:effectLst>
      </dsp:spPr>
      <dsp:style>
        <a:lnRef idx="1">
          <a:schemeClr val="accent5"/>
        </a:lnRef>
        <a:fillRef idx="2">
          <a:schemeClr val="accent5"/>
        </a:fillRef>
        <a:effectRef idx="1">
          <a:schemeClr val="accent5"/>
        </a:effectRef>
        <a:fontRef idx="minor">
          <a:schemeClr val="dk1"/>
        </a:fontRef>
      </dsp:style>
      <dsp:txBody>
        <a:bodyPr spcFirstLastPara="0" vert="horz" wrap="square" lIns="921547" tIns="40640" rIns="40640" bIns="40640" numCol="1" spcCol="1270" anchor="ctr" anchorCtr="0">
          <a:noAutofit/>
        </a:bodyPr>
        <a:lstStyle/>
        <a:p>
          <a:pPr lvl="0" algn="just" defTabSz="711200">
            <a:lnSpc>
              <a:spcPct val="90000"/>
            </a:lnSpc>
            <a:spcBef>
              <a:spcPct val="0"/>
            </a:spcBef>
            <a:spcAft>
              <a:spcPct val="35000"/>
            </a:spcAft>
          </a:pPr>
          <a:r>
            <a:rPr lang="es-CO" sz="1600" kern="1200" dirty="0" smtClean="0">
              <a:solidFill>
                <a:schemeClr val="tx1"/>
              </a:solidFill>
              <a:latin typeface="Arial" panose="020B0604020202020204" pitchFamily="34" charset="0"/>
              <a:cs typeface="Arial" panose="020B0604020202020204" pitchFamily="34" charset="0"/>
            </a:rPr>
            <a:t>Dejar evidencia física o virtual de cada una de las Resoluciones expedidas por la Comisión de Regulación, relacionadas con  el cobro de la contribución especial.</a:t>
          </a:r>
          <a:endParaRPr lang="es-CO" sz="1600" kern="1200" dirty="0">
            <a:solidFill>
              <a:schemeClr val="tx1"/>
            </a:solidFill>
            <a:latin typeface="Arial" panose="020B0604020202020204" pitchFamily="34" charset="0"/>
            <a:cs typeface="Arial" panose="020B0604020202020204" pitchFamily="34" charset="0"/>
          </a:endParaRPr>
        </a:p>
      </dsp:txBody>
      <dsp:txXfrm>
        <a:off x="747064" y="448141"/>
        <a:ext cx="8322489" cy="1425886"/>
      </dsp:txXfrm>
    </dsp:sp>
    <dsp:sp modelId="{3B52680E-BA82-487B-B51E-67229A4648AB}">
      <dsp:nvSpPr>
        <dsp:cNvPr id="0" name=""/>
        <dsp:cNvSpPr/>
      </dsp:nvSpPr>
      <dsp:spPr>
        <a:xfrm>
          <a:off x="21437" y="435457"/>
          <a:ext cx="1451254" cy="1451254"/>
        </a:xfrm>
        <a:prstGeom prst="ellipse">
          <a:avLst/>
        </a:prstGeom>
        <a:solidFill>
          <a:schemeClr val="tx2">
            <a:lumMod val="20000"/>
            <a:lumOff val="80000"/>
          </a:schemeClr>
        </a:solidFill>
        <a:ln w="25400" cap="flat" cmpd="sng" algn="ctr">
          <a:solidFill>
            <a:schemeClr val="accent1">
              <a:hueOff val="0"/>
              <a:satOff val="0"/>
              <a:lumOff val="0"/>
              <a:alphaOff val="0"/>
            </a:schemeClr>
          </a:solidFill>
          <a:prstDash val="solid"/>
        </a:ln>
        <a:effectLst/>
        <a:scene3d>
          <a:camera prst="obliqueBottomLeft"/>
          <a:lightRig rig="threePt" dir="t"/>
        </a:scene3d>
      </dsp:spPr>
      <dsp:style>
        <a:lnRef idx="2">
          <a:scrgbClr r="0" g="0" b="0"/>
        </a:lnRef>
        <a:fillRef idx="1">
          <a:scrgbClr r="0" g="0" b="0"/>
        </a:fillRef>
        <a:effectRef idx="0">
          <a:scrgbClr r="0" g="0" b="0"/>
        </a:effectRef>
        <a:fontRef idx="minor"/>
      </dsp:style>
    </dsp:sp>
    <dsp:sp modelId="{1C7927EA-D6DC-49DE-9188-540C1FD75A4B}">
      <dsp:nvSpPr>
        <dsp:cNvPr id="0" name=""/>
        <dsp:cNvSpPr/>
      </dsp:nvSpPr>
      <dsp:spPr>
        <a:xfrm>
          <a:off x="747064" y="2080065"/>
          <a:ext cx="8322489" cy="1645699"/>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921547" tIns="40640" rIns="40640" bIns="40640" numCol="1" spcCol="1270" anchor="ctr" anchorCtr="0">
          <a:noAutofit/>
        </a:bodyPr>
        <a:lstStyle/>
        <a:p>
          <a:pPr lvl="0" algn="just" defTabSz="711200">
            <a:lnSpc>
              <a:spcPct val="90000"/>
            </a:lnSpc>
            <a:spcBef>
              <a:spcPct val="0"/>
            </a:spcBef>
            <a:spcAft>
              <a:spcPct val="35000"/>
            </a:spcAft>
          </a:pPr>
          <a:r>
            <a:rPr lang="es-CO" sz="1600" kern="1200" dirty="0" smtClean="0">
              <a:solidFill>
                <a:schemeClr val="tx1"/>
              </a:solidFill>
              <a:latin typeface="Arial" panose="020B0604020202020204" pitchFamily="34" charset="0"/>
              <a:cs typeface="Arial" panose="020B0604020202020204" pitchFamily="34" charset="0"/>
            </a:rPr>
            <a:t>Verificar los saldos de cartera que aparecen registrados individualmente en la contabilidad a nombre de las diferentes Empresas de Servicios Públicos, con el objeto de eliminar las diferencias con los saldos registrados por el grupo de Contribuciones. </a:t>
          </a:r>
          <a:endParaRPr lang="es-CO" sz="1600" kern="1200" dirty="0">
            <a:solidFill>
              <a:schemeClr val="tx1"/>
            </a:solidFill>
            <a:latin typeface="Arial" panose="020B0604020202020204" pitchFamily="34" charset="0"/>
            <a:cs typeface="Arial" panose="020B0604020202020204" pitchFamily="34" charset="0"/>
          </a:endParaRPr>
        </a:p>
      </dsp:txBody>
      <dsp:txXfrm>
        <a:off x="747064" y="2080065"/>
        <a:ext cx="8322489" cy="1645699"/>
      </dsp:txXfrm>
    </dsp:sp>
    <dsp:sp modelId="{E70639E7-9A92-4FB8-9223-D60A59BCC861}">
      <dsp:nvSpPr>
        <dsp:cNvPr id="0" name=""/>
        <dsp:cNvSpPr/>
      </dsp:nvSpPr>
      <dsp:spPr>
        <a:xfrm>
          <a:off x="21437" y="2177288"/>
          <a:ext cx="1451254" cy="1451254"/>
        </a:xfrm>
        <a:prstGeom prst="ellipse">
          <a:avLst/>
        </a:prstGeom>
        <a:solidFill>
          <a:schemeClr val="accent3">
            <a:lumMod val="20000"/>
            <a:lumOff val="80000"/>
          </a:schemeClr>
        </a:solidFill>
        <a:ln w="25400" cap="flat" cmpd="sng" algn="ctr">
          <a:solidFill>
            <a:schemeClr val="accent1">
              <a:hueOff val="0"/>
              <a:satOff val="0"/>
              <a:lumOff val="0"/>
              <a:alphaOff val="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48CCB-7086-4A0A-BC8B-A986D3C86AA6}">
      <dsp:nvSpPr>
        <dsp:cNvPr id="0" name=""/>
        <dsp:cNvSpPr/>
      </dsp:nvSpPr>
      <dsp:spPr>
        <a:xfrm>
          <a:off x="-5047449" y="-773293"/>
          <a:ext cx="6011082" cy="6011082"/>
        </a:xfrm>
        <a:prstGeom prst="blockArc">
          <a:avLst>
            <a:gd name="adj1" fmla="val 18900000"/>
            <a:gd name="adj2" fmla="val 2700000"/>
            <a:gd name="adj3" fmla="val 35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AF5AE-B8AB-4DDE-8DAB-5F32B69E2EDA}">
      <dsp:nvSpPr>
        <dsp:cNvPr id="0" name=""/>
        <dsp:cNvSpPr/>
      </dsp:nvSpPr>
      <dsp:spPr>
        <a:xfrm>
          <a:off x="619770" y="201621"/>
          <a:ext cx="8271185" cy="1382556"/>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08739" tIns="40640" rIns="40640" bIns="40640" numCol="1" spcCol="1270" anchor="ctr" anchorCtr="0">
          <a:noAutofit/>
        </a:bodyPr>
        <a:lstStyle/>
        <a:p>
          <a:pPr lvl="0" algn="just" defTabSz="711200">
            <a:lnSpc>
              <a:spcPct val="90000"/>
            </a:lnSpc>
            <a:spcBef>
              <a:spcPct val="0"/>
            </a:spcBef>
            <a:spcAft>
              <a:spcPct val="35000"/>
            </a:spcAft>
          </a:pPr>
          <a:r>
            <a:rPr lang="es-CO" sz="1600" kern="1200" dirty="0" smtClean="0">
              <a:solidFill>
                <a:schemeClr val="tx1"/>
              </a:solidFill>
              <a:latin typeface="Arial" panose="020B0604020202020204" pitchFamily="34" charset="0"/>
              <a:cs typeface="Arial" panose="020B0604020202020204" pitchFamily="34" charset="0"/>
            </a:rPr>
            <a:t>Identificar y realizar el ajuste contable en el Sistema Integrado de Información Financiera - SIIF, de cada una de las cuentas por cobrar que aparecen con el </a:t>
          </a:r>
          <a:r>
            <a:rPr lang="es-CO" sz="1600" kern="1200" dirty="0" err="1" smtClean="0">
              <a:solidFill>
                <a:schemeClr val="tx1"/>
              </a:solidFill>
              <a:latin typeface="Arial" panose="020B0604020202020204" pitchFamily="34" charset="0"/>
              <a:cs typeface="Arial" panose="020B0604020202020204" pitchFamily="34" charset="0"/>
            </a:rPr>
            <a:t>Nit</a:t>
          </a:r>
          <a:r>
            <a:rPr lang="es-CO" sz="1600" kern="1200" dirty="0" smtClean="0">
              <a:solidFill>
                <a:schemeClr val="tx1"/>
              </a:solidFill>
              <a:latin typeface="Arial" panose="020B0604020202020204" pitchFamily="34" charset="0"/>
              <a:cs typeface="Arial" panose="020B0604020202020204" pitchFamily="34" charset="0"/>
            </a:rPr>
            <a:t>. 830000212 a nombre de MINAMBIENTE VIVIENDA DESARROLLO T. - UNIDAD ADMINISTRATIVA ESPECIAL COMISION DE REGULACION DE AGUA POTABLE Y SANEAMIENTO BASICO -CRAG-.</a:t>
          </a:r>
          <a:endParaRPr lang="es-CO" sz="1600" kern="1200" dirty="0">
            <a:latin typeface="Arial" panose="020B0604020202020204" pitchFamily="34" charset="0"/>
            <a:cs typeface="Arial" panose="020B0604020202020204" pitchFamily="34" charset="0"/>
          </a:endParaRPr>
        </a:p>
      </dsp:txBody>
      <dsp:txXfrm>
        <a:off x="619770" y="201621"/>
        <a:ext cx="8271185" cy="1382556"/>
      </dsp:txXfrm>
    </dsp:sp>
    <dsp:sp modelId="{F5306C62-CDA8-496F-B798-315273211AA5}">
      <dsp:nvSpPr>
        <dsp:cNvPr id="0" name=""/>
        <dsp:cNvSpPr/>
      </dsp:nvSpPr>
      <dsp:spPr>
        <a:xfrm>
          <a:off x="61708" y="334837"/>
          <a:ext cx="1116123" cy="11161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EACD50-5DB6-4283-B5F1-F9C90A2EC49B}">
      <dsp:nvSpPr>
        <dsp:cNvPr id="0" name=""/>
        <dsp:cNvSpPr/>
      </dsp:nvSpPr>
      <dsp:spPr>
        <a:xfrm>
          <a:off x="944338" y="1777097"/>
          <a:ext cx="7946617" cy="910301"/>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739" tIns="40640" rIns="40640" bIns="40640" numCol="1" spcCol="1270" anchor="ctr" anchorCtr="0">
          <a:noAutofit/>
        </a:bodyPr>
        <a:lstStyle/>
        <a:p>
          <a:pPr lvl="0" algn="just" defTabSz="711200">
            <a:lnSpc>
              <a:spcPct val="90000"/>
            </a:lnSpc>
            <a:spcBef>
              <a:spcPct val="0"/>
            </a:spcBef>
            <a:spcAft>
              <a:spcPct val="35000"/>
            </a:spcAft>
          </a:pPr>
          <a:r>
            <a:rPr lang="es-CO" sz="1600" kern="1200" dirty="0" smtClean="0">
              <a:solidFill>
                <a:schemeClr val="tx1"/>
              </a:solidFill>
              <a:latin typeface="Arial" panose="020B0604020202020204" pitchFamily="34" charset="0"/>
              <a:cs typeface="Arial" panose="020B0604020202020204" pitchFamily="34" charset="0"/>
            </a:rPr>
            <a:t>Registrar en la contabilidad dentro del mismo mes las Resoluciones que han sido ejecutoriadas, con el </a:t>
          </a:r>
          <a:r>
            <a:rPr lang="es-CO" sz="1600" kern="1200" smtClean="0">
              <a:solidFill>
                <a:schemeClr val="tx1"/>
              </a:solidFill>
              <a:latin typeface="Arial" panose="020B0604020202020204" pitchFamily="34" charset="0"/>
              <a:cs typeface="Arial" panose="020B0604020202020204" pitchFamily="34" charset="0"/>
            </a:rPr>
            <a:t>propósito que los hechos económicos o cuentas por cobrar sean reconocidos contablemente en el momento que se genera el derecho para la UAE-CRA. </a:t>
          </a:r>
          <a:endParaRPr lang="es-CO" sz="1600" kern="1200" dirty="0">
            <a:solidFill>
              <a:schemeClr val="tx1"/>
            </a:solidFill>
            <a:latin typeface="Arial" panose="020B0604020202020204" pitchFamily="34" charset="0"/>
            <a:cs typeface="Arial" panose="020B0604020202020204" pitchFamily="34" charset="0"/>
          </a:endParaRPr>
        </a:p>
      </dsp:txBody>
      <dsp:txXfrm>
        <a:off x="944338" y="1777097"/>
        <a:ext cx="7946617" cy="910301"/>
      </dsp:txXfrm>
    </dsp:sp>
    <dsp:sp modelId="{724E625F-E4BE-4E47-A0DD-BBAF36F949FC}">
      <dsp:nvSpPr>
        <dsp:cNvPr id="0" name=""/>
        <dsp:cNvSpPr/>
      </dsp:nvSpPr>
      <dsp:spPr>
        <a:xfrm>
          <a:off x="386276" y="1674186"/>
          <a:ext cx="1116123" cy="11161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464FF4-3EB7-4C6D-AC47-4ADD070A809A}">
      <dsp:nvSpPr>
        <dsp:cNvPr id="0" name=""/>
        <dsp:cNvSpPr/>
      </dsp:nvSpPr>
      <dsp:spPr>
        <a:xfrm>
          <a:off x="583790" y="3168354"/>
          <a:ext cx="8271185" cy="892899"/>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739" tIns="40640" rIns="40640" bIns="40640" numCol="1" spcCol="1270" anchor="ctr" anchorCtr="0">
          <a:noAutofit/>
        </a:bodyPr>
        <a:lstStyle/>
        <a:p>
          <a:pPr lvl="0" algn="l" defTabSz="711200">
            <a:lnSpc>
              <a:spcPct val="90000"/>
            </a:lnSpc>
            <a:spcBef>
              <a:spcPct val="0"/>
            </a:spcBef>
            <a:spcAft>
              <a:spcPct val="35000"/>
            </a:spcAft>
          </a:pPr>
          <a:r>
            <a:rPr lang="es-CO" sz="1600" kern="1200" dirty="0" smtClean="0">
              <a:solidFill>
                <a:schemeClr val="tx1"/>
              </a:solidFill>
              <a:latin typeface="Arial" panose="020B0604020202020204" pitchFamily="34" charset="0"/>
              <a:cs typeface="Arial" panose="020B0604020202020204" pitchFamily="34" charset="0"/>
            </a:rPr>
            <a:t>Ajustar el Procedimiento de  Registro de Ingresos por Contribuciones GCF-PRC05, toda vez que no es acorde con el procedimiento actual de registro contable.</a:t>
          </a:r>
        </a:p>
      </dsp:txBody>
      <dsp:txXfrm>
        <a:off x="583790" y="3168354"/>
        <a:ext cx="8271185" cy="892899"/>
      </dsp:txXfrm>
    </dsp:sp>
    <dsp:sp modelId="{77891DE6-E114-4C7B-A4FD-B40670A3BD0F}">
      <dsp:nvSpPr>
        <dsp:cNvPr id="0" name=""/>
        <dsp:cNvSpPr/>
      </dsp:nvSpPr>
      <dsp:spPr>
        <a:xfrm>
          <a:off x="61708" y="3013534"/>
          <a:ext cx="1116123" cy="111612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7AABA-74BD-457C-9168-02773A4829D0}">
      <dsp:nvSpPr>
        <dsp:cNvPr id="0" name=""/>
        <dsp:cNvSpPr/>
      </dsp:nvSpPr>
      <dsp:spPr>
        <a:xfrm>
          <a:off x="-1140526" y="-647198"/>
          <a:ext cx="1249110" cy="2590541"/>
        </a:xfrm>
        <a:prstGeom prst="blockArc">
          <a:avLst>
            <a:gd name="adj1" fmla="val 18900000"/>
            <a:gd name="adj2" fmla="val 2700000"/>
            <a:gd name="adj3" fmla="val 12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4520E-4C47-4145-9245-D8D7ADDBBC9E}">
      <dsp:nvSpPr>
        <dsp:cNvPr id="0" name=""/>
        <dsp:cNvSpPr/>
      </dsp:nvSpPr>
      <dsp:spPr>
        <a:xfrm>
          <a:off x="171361" y="0"/>
          <a:ext cx="8583475" cy="1294548"/>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14407" tIns="40640" rIns="40640" bIns="40640" numCol="1" spcCol="1270" anchor="ctr" anchorCtr="0">
          <a:noAutofit/>
        </a:bodyPr>
        <a:lstStyle/>
        <a:p>
          <a:pPr lvl="0" algn="just" defTabSz="711200">
            <a:lnSpc>
              <a:spcPct val="90000"/>
            </a:lnSpc>
            <a:spcBef>
              <a:spcPct val="0"/>
            </a:spcBef>
            <a:spcAft>
              <a:spcPct val="35000"/>
            </a:spcAft>
          </a:pPr>
          <a:r>
            <a:rPr lang="es-CO" sz="1600" b="0" kern="1200" dirty="0" smtClean="0">
              <a:solidFill>
                <a:schemeClr val="tx1"/>
              </a:solidFill>
              <a:latin typeface="Arial" panose="020B0604020202020204" pitchFamily="34" charset="0"/>
              <a:cs typeface="Arial" panose="020B0604020202020204" pitchFamily="34" charset="0"/>
            </a:rPr>
            <a:t>Revisado el riesgo de corrupción que fue identificado por el grupo de contribuciones y que aparece formulado en la matriz publicada en el Sistema de Gestión de Calidad, se encontró  que los intereses de mora se calculan de forma automática en el aplicativo </a:t>
          </a:r>
          <a:r>
            <a:rPr lang="es-CO" sz="1600" b="0" kern="1200" dirty="0" err="1" smtClean="0">
              <a:solidFill>
                <a:schemeClr val="tx1"/>
              </a:solidFill>
              <a:latin typeface="Arial" panose="020B0604020202020204" pitchFamily="34" charset="0"/>
              <a:cs typeface="Arial" panose="020B0604020202020204" pitchFamily="34" charset="0"/>
            </a:rPr>
            <a:t>Pimisys</a:t>
          </a:r>
          <a:r>
            <a:rPr lang="es-CO" sz="1600" b="0" kern="1200" dirty="0" smtClean="0">
              <a:solidFill>
                <a:schemeClr val="tx1"/>
              </a:solidFill>
              <a:latin typeface="Arial" panose="020B0604020202020204" pitchFamily="34" charset="0"/>
              <a:cs typeface="Arial" panose="020B0604020202020204" pitchFamily="34" charset="0"/>
            </a:rPr>
            <a:t>, razón por la cual se recomienda modificar el riesgo allí descrito, en la medida que este riesgo se puede materializar es en la demora de la notificación por parte de la UAE CRA al prestador, tiempo sobre el cual no se generan intereses.</a:t>
          </a:r>
          <a:endParaRPr lang="es-CO" sz="1600" kern="1200" dirty="0"/>
        </a:p>
      </dsp:txBody>
      <dsp:txXfrm>
        <a:off x="171361" y="0"/>
        <a:ext cx="8583475" cy="1294548"/>
      </dsp:txXfrm>
    </dsp:sp>
    <dsp:sp modelId="{EA834901-F84F-4D56-864C-5BB17A34D1DC}">
      <dsp:nvSpPr>
        <dsp:cNvPr id="0" name=""/>
        <dsp:cNvSpPr/>
      </dsp:nvSpPr>
      <dsp:spPr>
        <a:xfrm>
          <a:off x="50543" y="320061"/>
          <a:ext cx="597850" cy="656020"/>
        </a:xfrm>
        <a:prstGeom prst="ellipse">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60D1703-ACE4-420A-821C-51DE8E173ABF}" type="datetimeFigureOut">
              <a:rPr lang="es-ES"/>
              <a:pPr>
                <a:defRPr/>
              </a:pPr>
              <a:t>09/09/2016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C1D1E2E-2358-40A7-B802-0AC69B49B2DC}" type="slidenum">
              <a:rPr lang="es-ES"/>
              <a:pPr>
                <a:defRPr/>
              </a:pPr>
              <a:t>‹Nº›</a:t>
            </a:fld>
            <a:endParaRPr lang="es-ES"/>
          </a:p>
        </p:txBody>
      </p:sp>
    </p:spTree>
    <p:extLst>
      <p:ext uri="{BB962C8B-B14F-4D97-AF65-F5344CB8AC3E}">
        <p14:creationId xmlns:p14="http://schemas.microsoft.com/office/powerpoint/2010/main" val="129048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a:t>
            </a:fld>
            <a:endParaRPr lang="es-E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14</a:t>
            </a:fld>
            <a:endParaRPr lang="es-E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15</a:t>
            </a:fld>
            <a:endParaRPr lang="es-E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16</a:t>
            </a:fld>
            <a:endParaRPr lang="es-E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17</a:t>
            </a:fld>
            <a:endParaRPr lang="es-E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18</a:t>
            </a:fld>
            <a:endParaRPr lang="es-E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19</a:t>
            </a:fld>
            <a:endParaRPr lang="es-E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20</a:t>
            </a:fld>
            <a:endParaRPr lang="es-E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21</a:t>
            </a:fld>
            <a:endParaRPr lang="es-E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22</a:t>
            </a:fld>
            <a:endParaRPr lang="es-E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23</a:t>
            </a:fld>
            <a:endParaRPr lang="es-E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3</a:t>
            </a:fld>
            <a:endParaRPr lang="es-E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24</a:t>
            </a:fld>
            <a:endParaRPr lang="es-E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25</a:t>
            </a:fld>
            <a:endParaRPr lang="es-E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26</a:t>
            </a:fld>
            <a:endParaRPr lang="es-E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28</a:t>
            </a:fld>
            <a:endParaRPr lang="es-E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29</a:t>
            </a:fld>
            <a:endParaRPr lang="es-E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30</a:t>
            </a:fld>
            <a:endParaRPr lang="es-E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31</a:t>
            </a:fld>
            <a:endParaRPr lang="es-E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32</a:t>
            </a:fld>
            <a:endParaRPr lang="es-E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33</a:t>
            </a:fld>
            <a:endParaRPr lang="es-E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34</a:t>
            </a:fld>
            <a:endParaRPr lang="es-E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4</a:t>
            </a:fld>
            <a:endParaRPr lang="es-E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35</a:t>
            </a:fld>
            <a:endParaRPr lang="es-E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36</a:t>
            </a:fld>
            <a:endParaRPr lang="es-E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5</a:t>
            </a:fld>
            <a:endParaRPr lang="es-E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9</a:t>
            </a:fld>
            <a:endParaRPr lang="es-E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10</a:t>
            </a:fld>
            <a:endParaRPr lang="es-E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11</a:t>
            </a:fld>
            <a:endParaRPr lang="es-E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12</a:t>
            </a:fld>
            <a:endParaRPr lang="es-E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13</a:t>
            </a:fld>
            <a:endParaRPr lang="es-E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Tree>
    <p:extLst>
      <p:ext uri="{BB962C8B-B14F-4D97-AF65-F5344CB8AC3E}">
        <p14:creationId xmlns:p14="http://schemas.microsoft.com/office/powerpoint/2010/main" val="93870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3 Marcador de fecha"/>
          <p:cNvSpPr>
            <a:spLocks noGrp="1"/>
          </p:cNvSpPr>
          <p:nvPr>
            <p:ph type="dt" sz="half" idx="10"/>
          </p:nvPr>
        </p:nvSpPr>
        <p:spPr/>
        <p:txBody>
          <a:bodyPr/>
          <a:lstStyle>
            <a:lvl1pPr>
              <a:defRPr/>
            </a:lvl1pPr>
          </a:lstStyle>
          <a:p>
            <a:pPr>
              <a:defRPr/>
            </a:pPr>
            <a:fld id="{7DA63B11-977F-4743-96A8-4B85430EE86B}" type="datetimeFigureOut">
              <a:rPr lang="es-ES"/>
              <a:pPr>
                <a:defRPr/>
              </a:pPr>
              <a:t>09/09/2016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F2B26EA-FA4B-4855-AECD-10A6642E8768}" type="slidenum">
              <a:rPr lang="es-ES"/>
              <a:pPr>
                <a:defRPr/>
              </a:pPr>
              <a:t>‹Nº›</a:t>
            </a:fld>
            <a:endParaRPr lang="es-ES"/>
          </a:p>
        </p:txBody>
      </p:sp>
      <p:pic>
        <p:nvPicPr>
          <p:cNvPr id="11" name="10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3" name="12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22240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7" name="6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525028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1720850" y="4714884"/>
            <a:ext cx="5851546" cy="652455"/>
          </a:xfrm>
        </p:spPr>
        <p:txBody>
          <a:bodyPr anchor="b"/>
          <a:lstStyle>
            <a:lvl1pPr algn="ctr">
              <a:defRPr sz="22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428604"/>
            <a:ext cx="5637232" cy="4298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6" name="3 Marcador de fecha"/>
          <p:cNvSpPr>
            <a:spLocks noGrp="1"/>
          </p:cNvSpPr>
          <p:nvPr>
            <p:ph type="dt" sz="half" idx="10"/>
          </p:nvPr>
        </p:nvSpPr>
        <p:spPr/>
        <p:txBody>
          <a:bodyPr/>
          <a:lstStyle>
            <a:lvl1pPr>
              <a:defRPr/>
            </a:lvl1pPr>
          </a:lstStyle>
          <a:p>
            <a:pPr>
              <a:defRPr/>
            </a:pPr>
            <a:fld id="{4B42C719-70E1-4D6E-903D-C00A4E1955DB}" type="datetimeFigureOut">
              <a:rPr lang="es-ES"/>
              <a:pPr>
                <a:defRPr/>
              </a:pPr>
              <a:t>09/09/2016</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8D69F176-EFAC-476E-A100-82FCE2B13E5D}" type="slidenum">
              <a:rPr lang="es-ES"/>
              <a:pPr>
                <a:defRPr/>
              </a:pPr>
              <a:t>‹Nº›</a:t>
            </a:fld>
            <a:endParaRPr lang="es-ES"/>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341933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5" name="4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pic>
        <p:nvPicPr>
          <p:cNvPr id="12" name="1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4" name="13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5" name="14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0381135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1"/>
            <a:ext cx="8229600" cy="41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9852C0-83AC-45BD-8080-8739EC462417}" type="datetimeFigureOut">
              <a:rPr lang="es-ES"/>
              <a:pPr>
                <a:defRPr/>
              </a:pPr>
              <a:t>09/09/2016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719B8-940F-4129-85A9-4F3830CCB4DF}" type="slidenum">
              <a:rPr lang="es-ES"/>
              <a:pPr>
                <a:defRPr/>
              </a:pPr>
              <a:t>‹Nº›</a:t>
            </a:fld>
            <a:endParaRPr lang="es-ES"/>
          </a:p>
        </p:txBody>
      </p:sp>
      <p:sp>
        <p:nvSpPr>
          <p:cNvPr id="7" name="6 Rectángulo"/>
          <p:cNvSpPr/>
          <p:nvPr/>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8">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package" Target="../embeddings/Microsoft_Word_Document2.docx"/></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589"/>
            <a:ext cx="5004048"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5496" y="2780928"/>
            <a:ext cx="8856984" cy="1323439"/>
          </a:xfrm>
          <a:prstGeom prst="rect">
            <a:avLst/>
          </a:prstGeom>
          <a:noFill/>
        </p:spPr>
        <p:txBody>
          <a:bodyPr wrap="square" rtlCol="0">
            <a:spAutoFit/>
          </a:bodyPr>
          <a:lstStyle/>
          <a:p>
            <a:pPr algn="ctr"/>
            <a:r>
              <a:rPr lang="es-CO" sz="2000" b="1" smtClean="0"/>
              <a:t>INFORME </a:t>
            </a:r>
            <a:r>
              <a:rPr lang="es-CO" sz="2000" b="1" smtClean="0"/>
              <a:t>DEFINITIVO DE AUDITORÍA </a:t>
            </a:r>
            <a:r>
              <a:rPr lang="es-CO" sz="2000" b="1" dirty="0" smtClean="0"/>
              <a:t>DE CONTRIBUCIONES A MAYO DE 2016</a:t>
            </a:r>
          </a:p>
          <a:p>
            <a:pPr algn="ctr"/>
            <a:r>
              <a:rPr lang="es-CO" sz="2000" b="1" dirty="0" smtClean="0"/>
              <a:t> </a:t>
            </a:r>
          </a:p>
          <a:p>
            <a:pPr algn="ctr"/>
            <a:r>
              <a:rPr lang="es-CO" sz="2000" b="1" dirty="0" smtClean="0"/>
              <a:t>9 de septiembre de 2016</a:t>
            </a:r>
            <a:endParaRPr lang="es-CO" sz="2000" b="1" dirty="0"/>
          </a:p>
        </p:txBody>
      </p:sp>
    </p:spTree>
    <p:extLst>
      <p:ext uri="{BB962C8B-B14F-4D97-AF65-F5344CB8AC3E}">
        <p14:creationId xmlns:p14="http://schemas.microsoft.com/office/powerpoint/2010/main" val="31365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07504" y="350838"/>
            <a:ext cx="8928992" cy="523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2800" smtClean="0">
                <a:latin typeface="Arial" panose="020B0604020202020204" pitchFamily="34" charset="0"/>
                <a:cs typeface="Arial" panose="020B0604020202020204" pitchFamily="34" charset="0"/>
              </a:rPr>
              <a:t>RESOLUCIONES PENDIENTES DE  ELABORAR</a:t>
            </a:r>
            <a:endParaRPr lang="es-CO" sz="2800"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979221724"/>
              </p:ext>
            </p:extLst>
          </p:nvPr>
        </p:nvGraphicFramePr>
        <p:xfrm>
          <a:off x="107504" y="1196752"/>
          <a:ext cx="8928991" cy="4758616"/>
        </p:xfrm>
        <a:graphic>
          <a:graphicData uri="http://schemas.openxmlformats.org/drawingml/2006/table">
            <a:tbl>
              <a:tblPr/>
              <a:tblGrid>
                <a:gridCol w="4387711"/>
                <a:gridCol w="4541280"/>
              </a:tblGrid>
              <a:tr h="164931">
                <a:tc>
                  <a:txBody>
                    <a:bodyPr/>
                    <a:lstStyle/>
                    <a:p>
                      <a:pPr algn="ctr" fontAlgn="ctr"/>
                      <a:r>
                        <a:rPr lang="es-CO" sz="1100" b="1" i="0" u="none" strike="noStrike" dirty="0">
                          <a:effectLst/>
                          <a:latin typeface="Arial"/>
                        </a:rPr>
                        <a:t>CONTRIBUYENTE</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effectLst/>
                          <a:latin typeface="Arial"/>
                        </a:rPr>
                        <a:t>OBSERVACIONES</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955">
                <a:tc>
                  <a:txBody>
                    <a:bodyPr/>
                    <a:lstStyle/>
                    <a:p>
                      <a:pPr algn="l" fontAlgn="ctr"/>
                      <a:r>
                        <a:rPr lang="es-CO" sz="1100" b="1" i="0" u="none" strike="noStrike" dirty="0">
                          <a:effectLst/>
                          <a:latin typeface="Arial"/>
                        </a:rPr>
                        <a:t>EMPRESA DE SERVICIOS PUBLICOS DE AGUA POTABLE, ALCANTARILLADO Y RECOLECCION DE BASURAS DE CAMPOHERMOSO</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smtClean="0">
                        <a:effectLst/>
                        <a:latin typeface="Arial"/>
                      </a:endParaRPr>
                    </a:p>
                  </a:txBody>
                  <a:tcPr marL="8087" marR="8087" marT="80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955">
                <a:tc>
                  <a:txBody>
                    <a:bodyPr/>
                    <a:lstStyle/>
                    <a:p>
                      <a:pPr algn="l" fontAlgn="ctr"/>
                      <a:r>
                        <a:rPr lang="es-CO" sz="1100" b="1" i="0" u="none" strike="noStrike" dirty="0">
                          <a:effectLst/>
                          <a:latin typeface="Arial"/>
                        </a:rPr>
                        <a:t>EMPRESA DE SERVICIOS PUBLICOS DE LA PAZ</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smtClean="0">
                        <a:effectLst/>
                        <a:latin typeface="Arial"/>
                      </a:endParaRPr>
                    </a:p>
                  </a:txBody>
                  <a:tcPr marL="8087" marR="8087" marT="80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955">
                <a:tc>
                  <a:txBody>
                    <a:bodyPr/>
                    <a:lstStyle/>
                    <a:p>
                      <a:pPr algn="l" fontAlgn="ctr"/>
                      <a:r>
                        <a:rPr lang="es-CO" sz="1100" b="1" i="0" u="none" strike="noStrike" dirty="0">
                          <a:effectLst/>
                          <a:latin typeface="Arial"/>
                        </a:rPr>
                        <a:t>EMPRESA DE SERVICIOS PÚBLICOS DE PUERTO SALGAR E.S.P.</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smtClean="0">
                        <a:effectLst/>
                        <a:latin typeface="Arial"/>
                      </a:endParaRPr>
                    </a:p>
                  </a:txBody>
                  <a:tcPr marL="8087" marR="8087" marT="80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955">
                <a:tc>
                  <a:txBody>
                    <a:bodyPr/>
                    <a:lstStyle/>
                    <a:p>
                      <a:pPr algn="l" fontAlgn="ctr"/>
                      <a:r>
                        <a:rPr lang="es-CO" sz="1100" b="1" i="0" u="none" strike="noStrike">
                          <a:effectLst/>
                          <a:latin typeface="Arial"/>
                        </a:rPr>
                        <a:t>EMPRESA DE SERVICIOS PUBLICOS DEL MUNICIPIO DE CUBARRAL-META</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smtClean="0">
                        <a:effectLst/>
                        <a:latin typeface="Arial"/>
                      </a:endParaRPr>
                    </a:p>
                  </a:txBody>
                  <a:tcPr marL="8087" marR="8087" marT="80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9613">
                <a:tc>
                  <a:txBody>
                    <a:bodyPr/>
                    <a:lstStyle/>
                    <a:p>
                      <a:pPr algn="l" fontAlgn="ctr"/>
                      <a:r>
                        <a:rPr lang="es-CO" sz="1100" b="1" i="0" u="none" strike="noStrike" dirty="0">
                          <a:effectLst/>
                          <a:latin typeface="Arial"/>
                        </a:rPr>
                        <a:t>EMPRESA MUNICIPAL DE SERVICIOS PÚBLICOS DOMICILIARIOS INDUSTRIAL Y COMERCIAL DEL ESTADO DE MIRANDA</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 contribución de las vigencias 2014 no se ha </a:t>
                      </a:r>
                      <a:r>
                        <a:rPr lang="es-CO" sz="1100" b="0" i="0" u="none" strike="noStrike" dirty="0" smtClean="0">
                          <a:effectLst/>
                          <a:latin typeface="Arial"/>
                        </a:rPr>
                        <a:t>realizado. </a:t>
                      </a:r>
                      <a:endParaRPr lang="es-CO" sz="1100" b="0" i="0" u="none" strike="noStrike" dirty="0">
                        <a:effectLst/>
                        <a:latin typeface="Arial"/>
                      </a:endParaRP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955">
                <a:tc>
                  <a:txBody>
                    <a:bodyPr/>
                    <a:lstStyle/>
                    <a:p>
                      <a:pPr algn="l" fontAlgn="ctr"/>
                      <a:r>
                        <a:rPr lang="es-CO" sz="1100" b="1" i="0" u="none" strike="noStrike" dirty="0">
                          <a:effectLst/>
                          <a:latin typeface="Arial"/>
                        </a:rPr>
                        <a:t>MUNICIPIO  DE  ARMENIA  MANTEQUILLA</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smtClean="0">
                        <a:effectLst/>
                        <a:latin typeface="Arial"/>
                      </a:endParaRPr>
                    </a:p>
                  </a:txBody>
                  <a:tcPr marL="8087" marR="8087" marT="80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955">
                <a:tc>
                  <a:txBody>
                    <a:bodyPr/>
                    <a:lstStyle/>
                    <a:p>
                      <a:pPr algn="l" fontAlgn="ctr"/>
                      <a:r>
                        <a:rPr lang="es-CO" sz="1100" b="1" i="0" u="none" strike="noStrike" dirty="0">
                          <a:effectLst/>
                          <a:latin typeface="Arial"/>
                        </a:rPr>
                        <a:t>MUNICIPIO DE CEPITÁ</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smtClean="0">
                        <a:effectLst/>
                        <a:latin typeface="Arial"/>
                      </a:endParaRPr>
                    </a:p>
                  </a:txBody>
                  <a:tcPr marL="8087" marR="8087" marT="80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797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07504" y="350838"/>
            <a:ext cx="8928992" cy="523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2800" smtClean="0">
                <a:latin typeface="Arial" panose="020B0604020202020204" pitchFamily="34" charset="0"/>
                <a:cs typeface="Arial" panose="020B0604020202020204" pitchFamily="34" charset="0"/>
              </a:rPr>
              <a:t>RESOLUCIONES PENDIENTES DE ELABORAR</a:t>
            </a:r>
            <a:endParaRPr lang="es-CO" sz="2800" dirty="0">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672627198"/>
              </p:ext>
            </p:extLst>
          </p:nvPr>
        </p:nvGraphicFramePr>
        <p:xfrm>
          <a:off x="76647" y="1196752"/>
          <a:ext cx="8928992" cy="4489501"/>
        </p:xfrm>
        <a:graphic>
          <a:graphicData uri="http://schemas.openxmlformats.org/drawingml/2006/table">
            <a:tbl>
              <a:tblPr/>
              <a:tblGrid>
                <a:gridCol w="4406023"/>
                <a:gridCol w="4522969"/>
              </a:tblGrid>
              <a:tr h="301039">
                <a:tc>
                  <a:txBody>
                    <a:bodyPr/>
                    <a:lstStyle/>
                    <a:p>
                      <a:pPr algn="ctr" fontAlgn="ctr"/>
                      <a:r>
                        <a:rPr lang="es-CO" sz="1100" b="1" i="0" u="none" strike="noStrike" dirty="0">
                          <a:effectLst/>
                          <a:latin typeface="Arial"/>
                        </a:rPr>
                        <a:t>CONTRIBUYENTE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effectLst/>
                          <a:latin typeface="Arial"/>
                        </a:rPr>
                        <a:t>OBSERVACIONES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073">
                <a:tc>
                  <a:txBody>
                    <a:bodyPr/>
                    <a:lstStyle/>
                    <a:p>
                      <a:pPr algn="l" fontAlgn="ctr"/>
                      <a:r>
                        <a:rPr lang="es-CO" sz="1100" b="1" i="0" u="none" strike="noStrike">
                          <a:effectLst/>
                          <a:latin typeface="Arial"/>
                        </a:rPr>
                        <a:t>MUNICIPIO DE JORDAN</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algn="just" fontAlgn="auto"/>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a:effectLst/>
                        <a:latin typeface="Arial"/>
                      </a:endParaRPr>
                    </a:p>
                  </a:txBody>
                  <a:tcPr marL="8087" marR="8087" marT="80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073">
                <a:tc>
                  <a:txBody>
                    <a:bodyPr/>
                    <a:lstStyle/>
                    <a:p>
                      <a:pPr algn="l" fontAlgn="ctr"/>
                      <a:r>
                        <a:rPr lang="es-CO" sz="1100" b="1" i="0" u="none" strike="noStrike">
                          <a:effectLst/>
                          <a:latin typeface="Arial"/>
                        </a:rPr>
                        <a:t>MUNICIPIO OLAYA HERRERA</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algn="just" fontAlgn="auto"/>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a:effectLst/>
                        <a:latin typeface="Arial"/>
                      </a:endParaRPr>
                    </a:p>
                  </a:txBody>
                  <a:tcPr marL="8087" marR="8087" marT="80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073">
                <a:tc>
                  <a:txBody>
                    <a:bodyPr/>
                    <a:lstStyle/>
                    <a:p>
                      <a:pPr algn="l" fontAlgn="ctr"/>
                      <a:r>
                        <a:rPr lang="es-CO" sz="1100" b="1" i="0" u="none" strike="noStrike">
                          <a:effectLst/>
                          <a:latin typeface="Arial"/>
                        </a:rPr>
                        <a:t>SECRETARIA DE SERVICIOS PUBLICOS  - MUNICIPIO DE LA PALMA</a:t>
                      </a:r>
                    </a:p>
                  </a:txBody>
                  <a:tcPr marL="8087" marR="8087" marT="80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algn="just" fontAlgn="auto"/>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a:effectLst/>
                        <a:latin typeface="Arial"/>
                      </a:endParaRPr>
                    </a:p>
                  </a:txBody>
                  <a:tcPr marL="8087" marR="8087" marT="80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073">
                <a:tc>
                  <a:txBody>
                    <a:bodyPr/>
                    <a:lstStyle/>
                    <a:p>
                      <a:pPr algn="l" fontAlgn="ctr"/>
                      <a:r>
                        <a:rPr lang="es-CO" sz="1100" b="1" i="0" u="none" strike="noStrike" dirty="0">
                          <a:effectLst/>
                          <a:latin typeface="Arial"/>
                        </a:rPr>
                        <a:t>UNIDAD ADMINISTRADORA DE SERVICIOS PUBLICOS DE ACUEDUCTO, ALCANTARILLADO Y ASEO DEL MUNICIPIO DE TOTA-BOYACA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algn="just" fontAlgn="ct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732">
                <a:tc>
                  <a:txBody>
                    <a:bodyPr/>
                    <a:lstStyle/>
                    <a:p>
                      <a:pPr algn="l" fontAlgn="ctr"/>
                      <a:r>
                        <a:rPr lang="es-CO" sz="1100" b="1" i="0" u="none" strike="noStrike">
                          <a:effectLst/>
                          <a:latin typeface="Arial"/>
                        </a:rPr>
                        <a:t>UNIDAD DE SERVICIOS PUBLICOS DEL MUNICIPIO DE PLATO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algn="just" fontAlgn="ct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1905">
                <a:tc>
                  <a:txBody>
                    <a:bodyPr/>
                    <a:lstStyle/>
                    <a:p>
                      <a:pPr algn="l" fontAlgn="ctr"/>
                      <a:r>
                        <a:rPr lang="es-CO" sz="1100" b="1" i="0" u="none" strike="noStrike">
                          <a:effectLst/>
                          <a:latin typeface="Arial"/>
                        </a:rPr>
                        <a:t>UNIDAD DE SERVICIOS PUBLICOS DOMICILIARIOS HATO SANTANDER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algn="just" fontAlgn="ct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11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5496" y="350838"/>
            <a:ext cx="9073008"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smtClean="0">
                <a:latin typeface="Arial" panose="020B0604020202020204" pitchFamily="34" charset="0"/>
                <a:cs typeface="Arial" panose="020B0604020202020204" pitchFamily="34" charset="0"/>
              </a:rPr>
              <a:t>INCONSISTENCIAS EN LIQUIDACIÓN</a:t>
            </a:r>
            <a:endParaRPr lang="es-CO" sz="3200" dirty="0">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4190262333"/>
              </p:ext>
            </p:extLst>
          </p:nvPr>
        </p:nvGraphicFramePr>
        <p:xfrm>
          <a:off x="35496" y="985401"/>
          <a:ext cx="9073007" cy="4326314"/>
        </p:xfrm>
        <a:graphic>
          <a:graphicData uri="http://schemas.openxmlformats.org/drawingml/2006/table">
            <a:tbl>
              <a:tblPr/>
              <a:tblGrid>
                <a:gridCol w="1561401"/>
                <a:gridCol w="4487271"/>
                <a:gridCol w="3024335"/>
              </a:tblGrid>
              <a:tr h="292696">
                <a:tc>
                  <a:txBody>
                    <a:bodyPr/>
                    <a:lstStyle/>
                    <a:p>
                      <a:pPr algn="ctr" fontAlgn="ctr"/>
                      <a:r>
                        <a:rPr lang="es-CO" sz="1200" b="1" i="0" u="none" strike="noStrike" dirty="0">
                          <a:effectLst/>
                          <a:latin typeface="Arial"/>
                        </a:rPr>
                        <a:t>CONTRIBUYENTE</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effectLst/>
                          <a:latin typeface="Arial"/>
                        </a:rPr>
                        <a:t>OBSERVACIONES</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smtClean="0">
                          <a:effectLst/>
                          <a:latin typeface="Arial"/>
                        </a:rPr>
                        <a:t>COMENTARIO</a:t>
                      </a:r>
                      <a:r>
                        <a:rPr lang="es-CO" sz="1200" b="1" i="0" u="none" strike="noStrike" baseline="0" dirty="0" smtClean="0">
                          <a:effectLst/>
                          <a:latin typeface="Arial"/>
                        </a:rPr>
                        <a:t> SAF</a:t>
                      </a:r>
                      <a:endParaRPr lang="es-CO" sz="1200" b="1" i="0" u="none" strike="noStrike" dirty="0">
                        <a:effectLst/>
                        <a:latin typeface="Arial"/>
                      </a:endParaRP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6591">
                <a:tc>
                  <a:txBody>
                    <a:bodyPr/>
                    <a:lstStyle/>
                    <a:p>
                      <a:pPr algn="l" fontAlgn="ctr"/>
                      <a:r>
                        <a:rPr lang="es-CO" sz="1100" b="1" i="0" u="none" strike="noStrike" dirty="0">
                          <a:effectLst/>
                          <a:latin typeface="Arial"/>
                        </a:rPr>
                        <a:t>AGUA DE LOS PATIOS S.A. E.S.P.</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1320"/>
                        </a:lnSpc>
                        <a:spcBef>
                          <a:spcPts val="0"/>
                        </a:spcBef>
                        <a:spcAft>
                          <a:spcPts val="0"/>
                        </a:spcAft>
                        <a:buClrTx/>
                        <a:buSzTx/>
                        <a:buFontTx/>
                        <a:buNone/>
                        <a:tabLst/>
                        <a:defRPr/>
                      </a:pPr>
                      <a:r>
                        <a:rPr lang="es-CO" sz="1100" kern="1200" dirty="0">
                          <a:solidFill>
                            <a:schemeClr val="tx1"/>
                          </a:solidFill>
                          <a:latin typeface="Arial" panose="020B0604020202020204" pitchFamily="34" charset="0"/>
                          <a:ea typeface="+mn-ea"/>
                          <a:cs typeface="Arial" panose="020B0604020202020204" pitchFamily="34" charset="0"/>
                        </a:rPr>
                        <a:t>De acuerdo a los Estados Financieros reportados en SINFONIA la </a:t>
                      </a:r>
                      <a:r>
                        <a:rPr lang="es-CO" sz="1100" kern="1200" dirty="0" smtClean="0">
                          <a:solidFill>
                            <a:schemeClr val="tx1"/>
                          </a:solidFill>
                          <a:latin typeface="Arial" panose="020B0604020202020204" pitchFamily="34" charset="0"/>
                          <a:ea typeface="+mn-ea"/>
                          <a:cs typeface="Arial" panose="020B0604020202020204" pitchFamily="34" charset="0"/>
                        </a:rPr>
                        <a:t>contribución para el año 2015 </a:t>
                      </a:r>
                      <a:r>
                        <a:rPr lang="es-CO" sz="1100" kern="1200" dirty="0">
                          <a:solidFill>
                            <a:schemeClr val="tx1"/>
                          </a:solidFill>
                          <a:latin typeface="Arial" panose="020B0604020202020204" pitchFamily="34" charset="0"/>
                          <a:ea typeface="+mn-ea"/>
                          <a:cs typeface="Arial" panose="020B0604020202020204" pitchFamily="34" charset="0"/>
                        </a:rPr>
                        <a:t>corresponde a $11.484.000; según liquidación realizada en la resolución numero 518 el valor es de $11.560.000; se refleja un mayor valor liquidado en la resolución por $</a:t>
                      </a:r>
                      <a:r>
                        <a:rPr lang="es-CO" sz="1100" kern="1200" dirty="0" smtClean="0">
                          <a:solidFill>
                            <a:schemeClr val="tx1"/>
                          </a:solidFill>
                          <a:latin typeface="Arial" panose="020B0604020202020204" pitchFamily="34" charset="0"/>
                          <a:ea typeface="+mn-ea"/>
                          <a:cs typeface="Arial" panose="020B0604020202020204" pitchFamily="34" charset="0"/>
                        </a:rPr>
                        <a:t>76.000. Con fecha 26 de agosto se consultó en el S.U.I. arrojando un valor por cobrar de $11.610.000.</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es-CO" sz="1100" dirty="0" smtClean="0">
                          <a:latin typeface="Arial" panose="020B0604020202020204" pitchFamily="34" charset="0"/>
                          <a:cs typeface="Arial" panose="020B0604020202020204" pitchFamily="34" charset="0"/>
                        </a:rPr>
                        <a:t>La liquidación se efectuó conforme a la información suministrada por SUI al</a:t>
                      </a:r>
                      <a:r>
                        <a:rPr lang="es-CO" sz="1100" baseline="0" dirty="0" smtClean="0">
                          <a:latin typeface="Arial" panose="020B0604020202020204" pitchFamily="34" charset="0"/>
                          <a:cs typeface="Arial" panose="020B0604020202020204" pitchFamily="34" charset="0"/>
                        </a:rPr>
                        <a:t> </a:t>
                      </a:r>
                      <a:r>
                        <a:rPr lang="es-CO" sz="1100" dirty="0" smtClean="0">
                          <a:latin typeface="Arial" panose="020B0604020202020204" pitchFamily="34" charset="0"/>
                          <a:cs typeface="Arial" panose="020B0604020202020204" pitchFamily="34" charset="0"/>
                        </a:rPr>
                        <a:t> momento a liquidar. Vale</a:t>
                      </a:r>
                      <a:r>
                        <a:rPr lang="es-CO" sz="1100" baseline="0" dirty="0" smtClean="0">
                          <a:latin typeface="Arial" panose="020B0604020202020204" pitchFamily="34" charset="0"/>
                          <a:cs typeface="Arial" panose="020B0604020202020204" pitchFamily="34" charset="0"/>
                        </a:rPr>
                        <a:t> la pena resaltar que esa información no depende de la UAE CRA, que es directamente la SSPD quien maneja esa información y permite a los prestadores su modificación, conforme a la Resolución SSPD No 2011300016025 que señala que “Si la modificación afecta la información financiera que sirvió como base para el cálculo de la contribución especial, se comunicará a la Dirección Financiera de la SSPD y a la Comisión de Regulación respectiva para los efectos a que </a:t>
                      </a:r>
                      <a:r>
                        <a:rPr lang="es-CO" sz="1100" baseline="0" smtClean="0">
                          <a:latin typeface="Arial" panose="020B0604020202020204" pitchFamily="34" charset="0"/>
                          <a:cs typeface="Arial" panose="020B0604020202020204" pitchFamily="34" charset="0"/>
                        </a:rPr>
                        <a:t>haya </a:t>
                      </a:r>
                      <a:r>
                        <a:rPr lang="es-CO" sz="1100" baseline="0" smtClean="0">
                          <a:latin typeface="Arial" panose="020B0604020202020204" pitchFamily="34" charset="0"/>
                          <a:cs typeface="Arial" panose="020B0604020202020204" pitchFamily="34" charset="0"/>
                        </a:rPr>
                        <a:t>lugar”. </a:t>
                      </a:r>
                      <a:r>
                        <a:rPr lang="es-CO" sz="1100" baseline="0" dirty="0" smtClean="0">
                          <a:latin typeface="Arial" panose="020B0604020202020204" pitchFamily="34" charset="0"/>
                          <a:cs typeface="Arial" panose="020B0604020202020204" pitchFamily="34" charset="0"/>
                        </a:rPr>
                        <a:t>En este caso no se recibió la información citada en la resolución por parte de la SSPD.</a:t>
                      </a:r>
                      <a:endParaRPr lang="es-CO" sz="1100" dirty="0">
                        <a:latin typeface="Arial" panose="020B0604020202020204" pitchFamily="34" charset="0"/>
                        <a:cs typeface="Arial" panose="020B0604020202020204" pitchFamily="34" charset="0"/>
                      </a:endParaRPr>
                    </a:p>
                  </a:txBody>
                  <a:tcPr marL="5129" marR="5129" marT="5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2892">
                <a:tc>
                  <a:txBody>
                    <a:bodyPr/>
                    <a:lstStyle/>
                    <a:p>
                      <a:pPr algn="l" fontAlgn="ctr"/>
                      <a:r>
                        <a:rPr lang="es-CO" sz="1100" b="1" i="0" u="none" strike="noStrike" dirty="0">
                          <a:effectLst/>
                          <a:latin typeface="Arial"/>
                        </a:rPr>
                        <a:t>AGUASCOL ARBELÁEZ S.A. E.S.P.</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u="none" strike="noStrike" dirty="0">
                          <a:effectLst/>
                          <a:latin typeface="Arial"/>
                        </a:rPr>
                        <a:t>Teniendo en cuenta los Estados Financieros registrados en </a:t>
                      </a:r>
                      <a:r>
                        <a:rPr lang="es-CO" sz="1100" b="0" i="0" u="none" strike="noStrike" dirty="0" smtClean="0">
                          <a:effectLst/>
                          <a:latin typeface="Arial"/>
                        </a:rPr>
                        <a:t>SINFONIA </a:t>
                      </a:r>
                      <a:r>
                        <a:rPr lang="es-CO" sz="1100" b="0" i="0" u="none" strike="noStrike" dirty="0">
                          <a:effectLst/>
                          <a:latin typeface="Arial"/>
                        </a:rPr>
                        <a:t>la </a:t>
                      </a:r>
                      <a:r>
                        <a:rPr lang="es-CO" sz="1100" b="0" i="0" u="none" strike="noStrike" dirty="0" smtClean="0">
                          <a:effectLst/>
                          <a:latin typeface="Arial"/>
                        </a:rPr>
                        <a:t>contribución para el año 2015 </a:t>
                      </a:r>
                      <a:r>
                        <a:rPr lang="es-CO" sz="1100" b="0" i="0" u="none" strike="noStrike" dirty="0">
                          <a:effectLst/>
                          <a:latin typeface="Arial"/>
                        </a:rPr>
                        <a:t>que tenía que pagar la empresa </a:t>
                      </a:r>
                      <a:r>
                        <a:rPr lang="es-CO" sz="1100" b="0" i="0" u="none" strike="noStrike" dirty="0" err="1">
                          <a:effectLst/>
                          <a:latin typeface="Arial"/>
                        </a:rPr>
                        <a:t>Aguascol</a:t>
                      </a:r>
                      <a:r>
                        <a:rPr lang="es-CO" sz="1100" b="0" i="0" u="none" strike="noStrike" dirty="0">
                          <a:effectLst/>
                          <a:latin typeface="Arial"/>
                        </a:rPr>
                        <a:t> era de $</a:t>
                      </a:r>
                      <a:r>
                        <a:rPr lang="es-CO" sz="1100" b="0" i="0" u="none" strike="noStrike" dirty="0" smtClean="0">
                          <a:effectLst/>
                          <a:latin typeface="Arial"/>
                        </a:rPr>
                        <a:t>16.251.000. El </a:t>
                      </a:r>
                      <a:r>
                        <a:rPr lang="es-CO" sz="1100" b="0" i="0" u="none" strike="noStrike" dirty="0">
                          <a:effectLst/>
                          <a:latin typeface="Arial"/>
                        </a:rPr>
                        <a:t>valor liquidado por la Comisión de Regulación en la Resolución numero 355 del 30 de junio de 2015 es de $16.786.000, valor que coincide con la </a:t>
                      </a:r>
                      <a:r>
                        <a:rPr lang="es-CO" sz="1100" b="0" i="0" u="none" strike="noStrike" dirty="0" smtClean="0">
                          <a:effectLst/>
                          <a:latin typeface="Arial"/>
                        </a:rPr>
                        <a:t>autoliquidación </a:t>
                      </a:r>
                      <a:r>
                        <a:rPr lang="es-CO" sz="1100" b="0" i="0" u="none" strike="noStrike" dirty="0">
                          <a:effectLst/>
                          <a:latin typeface="Arial"/>
                        </a:rPr>
                        <a:t>realizada por la empresa; no fueron anexados los estados financieros con la autoliquidación; diferencia de $535.000</a:t>
                      </a:r>
                      <a:r>
                        <a:rPr lang="es-CO" sz="1100" b="0" i="0" u="none" strike="noStrike" dirty="0" smtClean="0">
                          <a:effectLst/>
                          <a:latin typeface="Arial"/>
                        </a:rPr>
                        <a:t>. </a:t>
                      </a:r>
                      <a:r>
                        <a:rPr lang="es-CO" sz="1100" b="1" i="0" u="none" strike="noStrike" kern="1200" dirty="0" smtClean="0">
                          <a:solidFill>
                            <a:schemeClr val="tx1"/>
                          </a:solidFill>
                          <a:effectLst/>
                          <a:latin typeface="Arial" panose="020B0604020202020204" pitchFamily="34" charset="0"/>
                          <a:ea typeface="+mn-ea"/>
                          <a:cs typeface="Arial" panose="020B0604020202020204" pitchFamily="34" charset="0"/>
                        </a:rPr>
                        <a:t>Con fecha 26 de agosto se consultó en el S.U.I.</a:t>
                      </a:r>
                      <a:r>
                        <a:rPr lang="es-CO" sz="11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 arrojando un valor por cobrar de $16.251.000.</a:t>
                      </a:r>
                      <a:endParaRPr lang="es-CO" sz="1100" b="1"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5129" marR="5129" marT="5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dirty="0" smtClean="0">
                          <a:latin typeface="Arial" panose="020B0604020202020204" pitchFamily="34" charset="0"/>
                          <a:cs typeface="Arial" panose="020B0604020202020204" pitchFamily="34" charset="0"/>
                        </a:rPr>
                        <a:t>El valor de $535.000. corresponde a la inclusión de la cuenta 755004 la cual fue utilizada para la vigencia 2015 de conformidad con la resolución 706 de 2014 y el parágrafo 2 del ART 85 de la ley 142 de 1994.</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720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5496" y="350838"/>
            <a:ext cx="9073008"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smtClean="0">
                <a:latin typeface="Arial" panose="020B0604020202020204" pitchFamily="34" charset="0"/>
                <a:cs typeface="Arial" panose="020B0604020202020204" pitchFamily="34" charset="0"/>
              </a:rPr>
              <a:t>INCONSISTENCIAS EN LIQUIDACIÓN</a:t>
            </a:r>
            <a:endParaRPr lang="es-CO" sz="3200" dirty="0">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928884707"/>
              </p:ext>
            </p:extLst>
          </p:nvPr>
        </p:nvGraphicFramePr>
        <p:xfrm>
          <a:off x="70993" y="1484784"/>
          <a:ext cx="8965502" cy="3991034"/>
        </p:xfrm>
        <a:graphic>
          <a:graphicData uri="http://schemas.openxmlformats.org/drawingml/2006/table">
            <a:tbl>
              <a:tblPr/>
              <a:tblGrid>
                <a:gridCol w="1542900"/>
                <a:gridCol w="4434102"/>
                <a:gridCol w="2988500"/>
              </a:tblGrid>
              <a:tr h="292696">
                <a:tc>
                  <a:txBody>
                    <a:bodyPr/>
                    <a:lstStyle/>
                    <a:p>
                      <a:pPr algn="ctr" fontAlgn="ctr"/>
                      <a:r>
                        <a:rPr lang="es-CO" sz="1200" b="1" i="0" u="none" strike="noStrike" dirty="0">
                          <a:effectLst/>
                          <a:latin typeface="Arial"/>
                        </a:rPr>
                        <a:t>CONTRIBUYENTE</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effectLst/>
                          <a:latin typeface="Arial"/>
                        </a:rPr>
                        <a:t>OBSERVACIONES</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smtClean="0">
                          <a:effectLst/>
                          <a:latin typeface="Arial"/>
                        </a:rPr>
                        <a:t>COMENTARIO</a:t>
                      </a:r>
                      <a:r>
                        <a:rPr lang="es-CO" sz="1200" b="1" i="0" u="none" strike="noStrike" baseline="0" dirty="0" smtClean="0">
                          <a:effectLst/>
                          <a:latin typeface="Arial"/>
                        </a:rPr>
                        <a:t> SAF</a:t>
                      </a:r>
                      <a:endParaRPr lang="es-CO" sz="1200" b="1" i="0" u="none" strike="noStrike" dirty="0">
                        <a:effectLst/>
                        <a:latin typeface="Arial"/>
                      </a:endParaRP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0291">
                <a:tc>
                  <a:txBody>
                    <a:bodyPr/>
                    <a:lstStyle/>
                    <a:p>
                      <a:pPr algn="l" fontAlgn="ctr"/>
                      <a:r>
                        <a:rPr lang="es-CO" sz="1100" b="1" i="0" u="none" strike="noStrike" dirty="0">
                          <a:effectLst/>
                          <a:latin typeface="Arial"/>
                        </a:rPr>
                        <a:t>EMPRESA REGIONAL DE ASEO DEL NORTE DE CALDAS S.A. E.S.P.</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smtClean="0">
                          <a:effectLst/>
                          <a:latin typeface="Arial"/>
                        </a:rPr>
                        <a:t>Según liquidación </a:t>
                      </a:r>
                      <a:r>
                        <a:rPr lang="es-CO" sz="1100" b="0" i="0" u="none" strike="noStrike" dirty="0">
                          <a:effectLst/>
                          <a:latin typeface="Arial"/>
                        </a:rPr>
                        <a:t>realizada por el GTCI teniendo </a:t>
                      </a:r>
                      <a:r>
                        <a:rPr lang="es-CO" sz="1100" b="0" i="0" u="none" strike="noStrike" dirty="0" smtClean="0">
                          <a:effectLst/>
                          <a:latin typeface="Arial"/>
                        </a:rPr>
                        <a:t>en cuenta </a:t>
                      </a:r>
                      <a:r>
                        <a:rPr lang="es-CO" sz="1100" b="0" i="0" u="none" strike="noStrike" dirty="0">
                          <a:effectLst/>
                          <a:latin typeface="Arial"/>
                        </a:rPr>
                        <a:t>los estados </a:t>
                      </a:r>
                      <a:r>
                        <a:rPr lang="es-CO" sz="1100" b="0" i="0" u="none" strike="noStrike" dirty="0" smtClean="0">
                          <a:effectLst/>
                          <a:latin typeface="Arial"/>
                        </a:rPr>
                        <a:t>financieros del año 2014 </a:t>
                      </a:r>
                      <a:r>
                        <a:rPr lang="es-CO" sz="1100" b="0" i="0" u="none" strike="noStrike" dirty="0">
                          <a:effectLst/>
                          <a:latin typeface="Arial"/>
                        </a:rPr>
                        <a:t>registrados por la empresa en el aplicativo SINFONIA genera un valor a contribuir de $1.935.000. Según autoliquidación y la liquidación de la Resolución  el valor es de $1.951.000; diferencia $16.000</a:t>
                      </a:r>
                      <a:r>
                        <a:rPr lang="es-CO" sz="1100" b="0" i="0" u="none" strike="noStrike" dirty="0" smtClean="0">
                          <a:effectLst/>
                          <a:latin typeface="Arial"/>
                        </a:rPr>
                        <a:t>. </a:t>
                      </a:r>
                      <a:r>
                        <a:rPr lang="es-CO" sz="1100" b="1" i="0" u="none" strike="noStrike" kern="1200" dirty="0" smtClean="0">
                          <a:solidFill>
                            <a:schemeClr val="tx1"/>
                          </a:solidFill>
                          <a:effectLst/>
                          <a:latin typeface="Arial" panose="020B0604020202020204" pitchFamily="34" charset="0"/>
                          <a:ea typeface="+mn-ea"/>
                          <a:cs typeface="Arial" panose="020B0604020202020204" pitchFamily="34" charset="0"/>
                        </a:rPr>
                        <a:t>Con fecha 26 de agosto se consultó en el S.U.I.</a:t>
                      </a:r>
                      <a:r>
                        <a:rPr lang="es-CO" sz="11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 arrojando un valor por cobrar de $1.935.000.</a:t>
                      </a:r>
                      <a:endParaRPr lang="es-CO" sz="1100" b="1" i="0" u="none" strike="noStrike" dirty="0">
                        <a:effectLst/>
                        <a:latin typeface="Arial"/>
                      </a:endParaRP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dirty="0" smtClean="0">
                          <a:latin typeface="Arial" panose="020B0604020202020204" pitchFamily="34" charset="0"/>
                          <a:cs typeface="Arial" panose="020B0604020202020204" pitchFamily="34" charset="0"/>
                        </a:rPr>
                        <a:t>La liquidación se efectuó conforme a la información suministrada por el SUI al</a:t>
                      </a:r>
                      <a:r>
                        <a:rPr lang="es-CO" sz="1100" baseline="0" dirty="0" smtClean="0">
                          <a:latin typeface="Arial" panose="020B0604020202020204" pitchFamily="34" charset="0"/>
                          <a:cs typeface="Arial" panose="020B0604020202020204" pitchFamily="34" charset="0"/>
                        </a:rPr>
                        <a:t> </a:t>
                      </a:r>
                      <a:r>
                        <a:rPr lang="es-CO" sz="1100" dirty="0" smtClean="0">
                          <a:latin typeface="Arial" panose="020B0604020202020204" pitchFamily="34" charset="0"/>
                          <a:cs typeface="Arial" panose="020B0604020202020204" pitchFamily="34" charset="0"/>
                        </a:rPr>
                        <a:t> momento a liquidar. Vale</a:t>
                      </a:r>
                      <a:r>
                        <a:rPr lang="es-CO" sz="1100" baseline="0" dirty="0" smtClean="0">
                          <a:latin typeface="Arial" panose="020B0604020202020204" pitchFamily="34" charset="0"/>
                          <a:cs typeface="Arial" panose="020B0604020202020204" pitchFamily="34" charset="0"/>
                        </a:rPr>
                        <a:t> la pena resaltar que esa información no depende de la UAE CRA, que es directamente la SSPD quien maneja esa información y permite a los prestadores su modificación, conforme a la Resolución SSPD No 2011300016025 que señala que “Si la modificación afecta la información financiera que sirvió como base para el cálculo de la contribución especial, se comunicará a la Dirección Financiera de la SSPD y a la Comisión de Regulación respectiva para los efectos a que </a:t>
                      </a:r>
                      <a:r>
                        <a:rPr lang="es-CO" sz="1100" baseline="0" smtClean="0">
                          <a:latin typeface="Arial" panose="020B0604020202020204" pitchFamily="34" charset="0"/>
                          <a:cs typeface="Arial" panose="020B0604020202020204" pitchFamily="34" charset="0"/>
                        </a:rPr>
                        <a:t>haya </a:t>
                      </a:r>
                      <a:r>
                        <a:rPr lang="es-CO" sz="1100" baseline="0" smtClean="0">
                          <a:latin typeface="Arial" panose="020B0604020202020204" pitchFamily="34" charset="0"/>
                          <a:cs typeface="Arial" panose="020B0604020202020204" pitchFamily="34" charset="0"/>
                        </a:rPr>
                        <a:t>lugar”. </a:t>
                      </a:r>
                      <a:r>
                        <a:rPr lang="es-CO" sz="1100" baseline="0" dirty="0" smtClean="0">
                          <a:latin typeface="Arial" panose="020B0604020202020204" pitchFamily="34" charset="0"/>
                          <a:cs typeface="Arial" panose="020B0604020202020204" pitchFamily="34" charset="0"/>
                        </a:rPr>
                        <a:t>En este caso no se recibió la información citada en la resolución por parte de la SSPD.</a:t>
                      </a:r>
                      <a:endParaRPr lang="es-CO" sz="1100" dirty="0" smtClean="0">
                        <a:latin typeface="Arial" panose="020B0604020202020204" pitchFamily="34" charset="0"/>
                        <a:cs typeface="Arial" panose="020B0604020202020204" pitchFamily="34" charset="0"/>
                      </a:endParaRP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0291">
                <a:tc>
                  <a:txBody>
                    <a:bodyPr/>
                    <a:lstStyle/>
                    <a:p>
                      <a:pPr algn="l" fontAlgn="ctr"/>
                      <a:r>
                        <a:rPr lang="es-CO" sz="1100" b="1" i="0" u="none" strike="noStrike" dirty="0">
                          <a:effectLst/>
                          <a:latin typeface="Arial"/>
                        </a:rPr>
                        <a:t>EMPRESAS PUBLICAS DE LA ARGENTINA SOCIEDAD ANONIMA</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Según liquidación </a:t>
                      </a:r>
                      <a:r>
                        <a:rPr lang="es-CO" sz="1100" b="0" i="0" u="none" strike="noStrike" dirty="0" smtClean="0">
                          <a:effectLst/>
                          <a:latin typeface="Arial"/>
                        </a:rPr>
                        <a:t>efectuada por el GTCI, </a:t>
                      </a:r>
                      <a:r>
                        <a:rPr lang="es-CO" sz="1100" b="0" i="0" u="none" strike="noStrike" dirty="0">
                          <a:effectLst/>
                          <a:latin typeface="Arial"/>
                        </a:rPr>
                        <a:t>el valor que tendría que  pagar la empresa de servicios públicos </a:t>
                      </a:r>
                      <a:r>
                        <a:rPr lang="es-CO" sz="1100" b="0" i="0" u="none" strike="noStrike" dirty="0" smtClean="0">
                          <a:effectLst/>
                          <a:latin typeface="Arial"/>
                        </a:rPr>
                        <a:t>para la vigencia 2015 sería </a:t>
                      </a:r>
                      <a:r>
                        <a:rPr lang="es-CO" sz="1100" b="0" i="0" u="none" strike="noStrike" dirty="0">
                          <a:effectLst/>
                          <a:latin typeface="Arial"/>
                        </a:rPr>
                        <a:t>de $1.214.000. Según autoliquidación y liquidación de la Resolución  numero 53 del 08/02/2016, el valor es de $1.195.000; diferencia $19.000</a:t>
                      </a:r>
                      <a:r>
                        <a:rPr lang="es-CO" sz="1100" b="0" i="0" u="none" strike="noStrike" dirty="0" smtClean="0">
                          <a:effectLst/>
                          <a:latin typeface="Arial"/>
                        </a:rPr>
                        <a:t>. </a:t>
                      </a:r>
                      <a:r>
                        <a:rPr lang="es-CO" sz="1100" b="1" i="0" u="none" strike="noStrike" kern="1200" dirty="0" smtClean="0">
                          <a:solidFill>
                            <a:schemeClr val="tx1"/>
                          </a:solidFill>
                          <a:effectLst/>
                          <a:latin typeface="Arial" panose="020B0604020202020204" pitchFamily="34" charset="0"/>
                          <a:ea typeface="+mn-ea"/>
                          <a:cs typeface="Arial" panose="020B0604020202020204" pitchFamily="34" charset="0"/>
                        </a:rPr>
                        <a:t>Con fecha 29 de agosto se consultó en el S.U.I.</a:t>
                      </a:r>
                      <a:r>
                        <a:rPr lang="es-CO" sz="11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 arrojando un valor por cobrar de $1.214.000.</a:t>
                      </a:r>
                      <a:endParaRPr lang="es-CO" sz="1100" b="1" i="0" u="none" strike="noStrike" dirty="0">
                        <a:effectLst/>
                        <a:latin typeface="Arial"/>
                      </a:endParaRPr>
                    </a:p>
                  </a:txBody>
                  <a:tcPr marL="5129" marR="5129" marT="5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u="none" strike="noStrike" kern="1200" dirty="0" smtClean="0">
                          <a:solidFill>
                            <a:schemeClr val="tx1"/>
                          </a:solidFill>
                          <a:effectLst/>
                          <a:latin typeface="Arial" panose="020B0604020202020204" pitchFamily="34" charset="0"/>
                          <a:ea typeface="+mn-ea"/>
                          <a:cs typeface="Arial" panose="020B0604020202020204" pitchFamily="34" charset="0"/>
                        </a:rPr>
                        <a:t>Se liquidó con base a la información</a:t>
                      </a:r>
                      <a:r>
                        <a:rPr lang="es-CO" sz="11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suministrada por el prestador.  RAD: 65582/2015.</a:t>
                      </a:r>
                      <a:endParaRPr lang="es-CO" sz="11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algn="just" fontAlgn="auto"/>
                      <a:endParaRPr lang="es-CO" sz="1100" b="1" i="0" u="none" strike="noStrike" dirty="0">
                        <a:effectLst/>
                        <a:latin typeface="Arial"/>
                      </a:endParaRP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4777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7748" y="260646"/>
            <a:ext cx="9073008"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smtClean="0">
                <a:latin typeface="Arial" panose="020B0604020202020204" pitchFamily="34" charset="0"/>
                <a:cs typeface="Arial" panose="020B0604020202020204" pitchFamily="34" charset="0"/>
              </a:rPr>
              <a:t>INCONSISTENCIAS EN LIQUIDACIÓN</a:t>
            </a:r>
            <a:endParaRPr lang="es-CO" sz="3200" dirty="0">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874611923"/>
              </p:ext>
            </p:extLst>
          </p:nvPr>
        </p:nvGraphicFramePr>
        <p:xfrm>
          <a:off x="107504" y="980728"/>
          <a:ext cx="8983252" cy="4752528"/>
        </p:xfrm>
        <a:graphic>
          <a:graphicData uri="http://schemas.openxmlformats.org/drawingml/2006/table">
            <a:tbl>
              <a:tblPr/>
              <a:tblGrid>
                <a:gridCol w="1364096"/>
                <a:gridCol w="4104456"/>
                <a:gridCol w="3514700"/>
              </a:tblGrid>
              <a:tr h="292696">
                <a:tc>
                  <a:txBody>
                    <a:bodyPr/>
                    <a:lstStyle/>
                    <a:p>
                      <a:pPr algn="ctr" fontAlgn="ctr"/>
                      <a:r>
                        <a:rPr lang="es-CO" sz="1200" b="1" i="0" u="none" strike="noStrike" dirty="0">
                          <a:effectLst/>
                          <a:latin typeface="Arial"/>
                        </a:rPr>
                        <a:t>CONTRIBUYENTE</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effectLst/>
                          <a:latin typeface="Arial"/>
                        </a:rPr>
                        <a:t>OBSERVACIONES</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b="1" i="0" u="none" strike="noStrike" kern="1200" dirty="0" smtClean="0">
                          <a:solidFill>
                            <a:schemeClr val="tx1"/>
                          </a:solidFill>
                          <a:effectLst/>
                          <a:latin typeface="Arial"/>
                          <a:ea typeface="+mn-ea"/>
                          <a:cs typeface="+mn-cs"/>
                        </a:rPr>
                        <a:t>COMENTARIO SAF</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7584">
                <a:tc>
                  <a:txBody>
                    <a:bodyPr/>
                    <a:lstStyle/>
                    <a:p>
                      <a:pPr algn="l" fontAlgn="ctr"/>
                      <a:r>
                        <a:rPr lang="es-CO" sz="1100" b="1" i="0" u="none" strike="noStrike" dirty="0">
                          <a:effectLst/>
                          <a:latin typeface="Arial"/>
                        </a:rPr>
                        <a:t>EMPRESAS PÚBLICAS DE PUERTO BOYACÁ E.S.P.</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De acuerdo a la Información registrada en SINFONIA, el GTCI realizó la liquidación para la vigencia 2015, en la cual dio como resultado un valor que asciende a $9.491.000. Según liquidación efectuada en el momento de elaborar la resolución 487 de 2015,  fue de $9.424.000; diferencia $67.000</a:t>
                      </a:r>
                      <a:r>
                        <a:rPr lang="es-CO" sz="1100" b="0" i="0" u="none" strike="noStrike" dirty="0" smtClean="0">
                          <a:effectLst/>
                          <a:latin typeface="Arial"/>
                        </a:rPr>
                        <a:t>. </a:t>
                      </a:r>
                      <a:r>
                        <a:rPr lang="es-CO" sz="1100" b="1" i="0" u="none" strike="noStrike" kern="1200" dirty="0" smtClean="0">
                          <a:solidFill>
                            <a:schemeClr val="tx1"/>
                          </a:solidFill>
                          <a:effectLst/>
                          <a:latin typeface="Arial" panose="020B0604020202020204" pitchFamily="34" charset="0"/>
                          <a:ea typeface="+mn-ea"/>
                          <a:cs typeface="Arial" panose="020B0604020202020204" pitchFamily="34" charset="0"/>
                        </a:rPr>
                        <a:t>Con fecha 29 de agosto se consultó en el S.U.I.</a:t>
                      </a:r>
                      <a:r>
                        <a:rPr lang="es-CO" sz="11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 arrojando un valor por cobrar de $9.491.000.</a:t>
                      </a:r>
                      <a:r>
                        <a:rPr lang="es-CO" sz="1100" b="0" i="0" u="none" strike="noStrike" dirty="0" smtClean="0">
                          <a:effectLst/>
                          <a:latin typeface="Arial"/>
                        </a:rPr>
                        <a:t> </a:t>
                      </a:r>
                      <a:endParaRPr lang="es-CO" sz="1100" b="0" i="0" u="none" strike="noStrike" dirty="0">
                        <a:effectLst/>
                        <a:latin typeface="Arial"/>
                      </a:endParaRP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u="none" strike="noStrike" kern="1200" dirty="0" smtClean="0">
                          <a:solidFill>
                            <a:schemeClr val="tx1"/>
                          </a:solidFill>
                          <a:effectLst/>
                          <a:latin typeface="Arial" panose="020B0604020202020204" pitchFamily="34" charset="0"/>
                          <a:ea typeface="+mn-ea"/>
                          <a:cs typeface="Arial" panose="020B0604020202020204" pitchFamily="34" charset="0"/>
                        </a:rPr>
                        <a:t>Se liquidó con base a la información</a:t>
                      </a:r>
                      <a:r>
                        <a:rPr lang="es-CO" sz="11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suministrada por el prestador  y el SUI, al momento de liquidar. </a:t>
                      </a:r>
                      <a:r>
                        <a:rPr lang="es-CO" sz="1100" dirty="0" smtClean="0">
                          <a:latin typeface="Arial" panose="020B0604020202020204" pitchFamily="34" charset="0"/>
                          <a:cs typeface="Arial" panose="020B0604020202020204" pitchFamily="34" charset="0"/>
                        </a:rPr>
                        <a:t>Vale</a:t>
                      </a:r>
                      <a:r>
                        <a:rPr lang="es-CO" sz="1100" baseline="0" dirty="0" smtClean="0">
                          <a:latin typeface="Arial" panose="020B0604020202020204" pitchFamily="34" charset="0"/>
                          <a:cs typeface="Arial" panose="020B0604020202020204" pitchFamily="34" charset="0"/>
                        </a:rPr>
                        <a:t> la pena resaltar que esa información no depende de la UAE CRA, que es directamente la SSPD quien maneja esa información y permite a los prestadores su modificación, conforme a la Resolución SSPD No 2011300016025 que señala que “Si la modificación afecta la información financiera que sirvió como base para el cálculo de la contribución especial, se comunicará a la Dirección Financiera de la SSPD y a la Comisión de Regulación respectiva para los efectos a que </a:t>
                      </a:r>
                      <a:r>
                        <a:rPr lang="es-CO" sz="1100" baseline="0" smtClean="0">
                          <a:latin typeface="Arial" panose="020B0604020202020204" pitchFamily="34" charset="0"/>
                          <a:cs typeface="Arial" panose="020B0604020202020204" pitchFamily="34" charset="0"/>
                        </a:rPr>
                        <a:t>haya </a:t>
                      </a:r>
                      <a:r>
                        <a:rPr lang="es-CO" sz="1100" baseline="0" smtClean="0">
                          <a:latin typeface="Arial" panose="020B0604020202020204" pitchFamily="34" charset="0"/>
                          <a:cs typeface="Arial" panose="020B0604020202020204" pitchFamily="34" charset="0"/>
                        </a:rPr>
                        <a:t>lugar”. </a:t>
                      </a:r>
                      <a:r>
                        <a:rPr lang="es-CO" sz="1100" baseline="0" dirty="0" smtClean="0">
                          <a:latin typeface="Arial" panose="020B0604020202020204" pitchFamily="34" charset="0"/>
                          <a:cs typeface="Arial" panose="020B0604020202020204" pitchFamily="34" charset="0"/>
                        </a:rPr>
                        <a:t>En este caso no se recibió la información citada en la resolución por parte de la SSPD.</a:t>
                      </a:r>
                      <a:endParaRPr lang="es-CO" sz="1100" dirty="0" smtClean="0">
                        <a:latin typeface="Arial" panose="020B0604020202020204" pitchFamily="34" charset="0"/>
                        <a:cs typeface="Arial" panose="020B0604020202020204" pitchFamily="34" charset="0"/>
                      </a:endParaRPr>
                    </a:p>
                  </a:txBody>
                  <a:tcPr marL="5129" marR="5129" marT="5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2248">
                <a:tc>
                  <a:txBody>
                    <a:bodyPr/>
                    <a:lstStyle/>
                    <a:p>
                      <a:pPr algn="l" fontAlgn="ctr"/>
                      <a:r>
                        <a:rPr lang="it-IT" sz="1100" b="1" i="0" u="none" strike="noStrike">
                          <a:effectLst/>
                          <a:latin typeface="Arial"/>
                        </a:rPr>
                        <a:t>INTERASEO DEL VALLE S.A. E.S.P.</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u="none" strike="noStrike" dirty="0">
                          <a:effectLst/>
                          <a:latin typeface="Arial"/>
                        </a:rPr>
                        <a:t>Existe diferencia entre los estados financieros registrados en SINFONIA y los enviados por la Empresa en la autoliquidación, de acuerdo a la liquidación realizada por el GTCI </a:t>
                      </a:r>
                      <a:r>
                        <a:rPr lang="es-CO" sz="1100" b="0" i="0" u="none" strike="noStrike" dirty="0" smtClean="0">
                          <a:effectLst/>
                          <a:latin typeface="Arial"/>
                        </a:rPr>
                        <a:t>para la vigencia 2015 el </a:t>
                      </a:r>
                      <a:r>
                        <a:rPr lang="es-CO" sz="1100" b="0" i="0" u="none" strike="noStrike" dirty="0">
                          <a:effectLst/>
                          <a:latin typeface="Arial"/>
                        </a:rPr>
                        <a:t>valor de la contribución asciende a $72.435.000; de acuerdo a la liquidación realizada por la Comisión en la resolución 345 del 25/06/2015 el valor corresponde a $71.698.000; diferencia $737.000. </a:t>
                      </a:r>
                      <a:r>
                        <a:rPr lang="es-CO" sz="1100" b="1" i="0" u="none" strike="noStrike" kern="1200" dirty="0" smtClean="0">
                          <a:solidFill>
                            <a:schemeClr val="tx1"/>
                          </a:solidFill>
                          <a:effectLst/>
                          <a:latin typeface="Arial" panose="020B0604020202020204" pitchFamily="34" charset="0"/>
                          <a:ea typeface="+mn-ea"/>
                          <a:cs typeface="Arial" panose="020B0604020202020204" pitchFamily="34" charset="0"/>
                        </a:rPr>
                        <a:t>Con fecha 29 de agosto se consultó en el S.U.I.</a:t>
                      </a:r>
                      <a:r>
                        <a:rPr lang="es-CO" sz="11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 arrojando un valor por cobrar de $72.435.000.</a:t>
                      </a:r>
                      <a:r>
                        <a:rPr lang="es-CO" sz="1100" b="0" i="0" u="none" strike="noStrike" dirty="0" smtClean="0">
                          <a:effectLst/>
                          <a:latin typeface="Arial"/>
                        </a:rPr>
                        <a:t> </a:t>
                      </a: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u="none" strike="noStrike" kern="1200" smtClean="0">
                          <a:solidFill>
                            <a:schemeClr val="tx1"/>
                          </a:solidFill>
                          <a:effectLst/>
                          <a:latin typeface="Arial" panose="020B0604020202020204" pitchFamily="34" charset="0"/>
                          <a:ea typeface="+mn-ea"/>
                          <a:cs typeface="Arial" panose="020B0604020202020204" pitchFamily="34" charset="0"/>
                        </a:rPr>
                        <a:t>Se </a:t>
                      </a:r>
                      <a:r>
                        <a:rPr lang="es-CO" sz="1100" b="0" i="0" u="none" strike="noStrike" kern="1200" smtClean="0">
                          <a:solidFill>
                            <a:schemeClr val="tx1"/>
                          </a:solidFill>
                          <a:effectLst/>
                          <a:latin typeface="Arial" panose="020B0604020202020204" pitchFamily="34" charset="0"/>
                          <a:ea typeface="+mn-ea"/>
                          <a:cs typeface="Arial" panose="020B0604020202020204" pitchFamily="34" charset="0"/>
                        </a:rPr>
                        <a:t>liquidó </a:t>
                      </a:r>
                      <a:r>
                        <a:rPr lang="es-CO" sz="1100" b="0" i="0" u="none" strike="noStrike" kern="1200" dirty="0" smtClean="0">
                          <a:solidFill>
                            <a:schemeClr val="tx1"/>
                          </a:solidFill>
                          <a:effectLst/>
                          <a:latin typeface="Arial" panose="020B0604020202020204" pitchFamily="34" charset="0"/>
                          <a:ea typeface="+mn-ea"/>
                          <a:cs typeface="Arial" panose="020B0604020202020204" pitchFamily="34" charset="0"/>
                        </a:rPr>
                        <a:t>con base a la información</a:t>
                      </a:r>
                      <a:r>
                        <a:rPr lang="es-CO" sz="11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suministrada por el prestador y SUI, al momento de liquidar. </a:t>
                      </a:r>
                      <a:r>
                        <a:rPr lang="es-CO" sz="1100" dirty="0" smtClean="0">
                          <a:latin typeface="Arial" panose="020B0604020202020204" pitchFamily="34" charset="0"/>
                          <a:cs typeface="Arial" panose="020B0604020202020204" pitchFamily="34" charset="0"/>
                        </a:rPr>
                        <a:t>Vale</a:t>
                      </a:r>
                      <a:r>
                        <a:rPr lang="es-CO" sz="1100" baseline="0" dirty="0" smtClean="0">
                          <a:latin typeface="Arial" panose="020B0604020202020204" pitchFamily="34" charset="0"/>
                          <a:cs typeface="Arial" panose="020B0604020202020204" pitchFamily="34" charset="0"/>
                        </a:rPr>
                        <a:t> la pena resaltar que esa información no depende de la UAE CRA, que es directamente la SSPD quien maneja esa información y permite a los prestadores su modificación, conforme a la Resolución SSPD No 2011300016025 que señala que “Si la modificación afecta la información financiera que sirvió como base para el cálculo de la contribución especial, se comunicará a la Dirección Financiera de la SSPD y a la Comisión de Regulación respectiva para los efectos a que </a:t>
                      </a:r>
                      <a:r>
                        <a:rPr lang="es-CO" sz="1100" baseline="0" smtClean="0">
                          <a:latin typeface="Arial" panose="020B0604020202020204" pitchFamily="34" charset="0"/>
                          <a:cs typeface="Arial" panose="020B0604020202020204" pitchFamily="34" charset="0"/>
                        </a:rPr>
                        <a:t>haya </a:t>
                      </a:r>
                      <a:r>
                        <a:rPr lang="es-CO" sz="1100" baseline="0" smtClean="0">
                          <a:latin typeface="Arial" panose="020B0604020202020204" pitchFamily="34" charset="0"/>
                          <a:cs typeface="Arial" panose="020B0604020202020204" pitchFamily="34" charset="0"/>
                        </a:rPr>
                        <a:t>lugar”. </a:t>
                      </a:r>
                      <a:r>
                        <a:rPr lang="es-CO" sz="1100" baseline="0" dirty="0" smtClean="0">
                          <a:latin typeface="Arial" panose="020B0604020202020204" pitchFamily="34" charset="0"/>
                          <a:cs typeface="Arial" panose="020B0604020202020204" pitchFamily="34" charset="0"/>
                        </a:rPr>
                        <a:t>En este caso no se recibió la información citada en la resolución por parte de la SSPD.</a:t>
                      </a:r>
                      <a:endParaRPr lang="es-CO" sz="1100" dirty="0" smtClean="0">
                        <a:latin typeface="Arial" panose="020B0604020202020204" pitchFamily="34" charset="0"/>
                        <a:cs typeface="Arial" panose="020B0604020202020204" pitchFamily="34" charset="0"/>
                      </a:endParaRPr>
                    </a:p>
                  </a:txBody>
                  <a:tcPr marL="5129" marR="5129" marT="5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7508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576" y="476672"/>
            <a:ext cx="9108504"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smtClean="0">
                <a:latin typeface="Arial" panose="020B0604020202020204" pitchFamily="34" charset="0"/>
                <a:cs typeface="Arial" panose="020B0604020202020204" pitchFamily="34" charset="0"/>
              </a:rPr>
              <a:t>RESOLUCIÓN SIN EVIDENCIAR</a:t>
            </a:r>
            <a:endParaRPr lang="es-CO" sz="3200"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452236055"/>
              </p:ext>
            </p:extLst>
          </p:nvPr>
        </p:nvGraphicFramePr>
        <p:xfrm>
          <a:off x="251520" y="1628800"/>
          <a:ext cx="8749480" cy="1944216"/>
        </p:xfrm>
        <a:graphic>
          <a:graphicData uri="http://schemas.openxmlformats.org/drawingml/2006/table">
            <a:tbl>
              <a:tblPr/>
              <a:tblGrid>
                <a:gridCol w="4409738"/>
                <a:gridCol w="4339742"/>
              </a:tblGrid>
              <a:tr h="271975">
                <a:tc>
                  <a:txBody>
                    <a:bodyPr/>
                    <a:lstStyle/>
                    <a:p>
                      <a:pPr algn="ctr" fontAlgn="ctr"/>
                      <a:r>
                        <a:rPr lang="es-CO" sz="1200" b="1" i="0" u="none" strike="noStrike" dirty="0">
                          <a:effectLst/>
                          <a:latin typeface="Arial"/>
                        </a:rPr>
                        <a:t>CONTRIBUYENTE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effectLst/>
                          <a:latin typeface="Arial"/>
                        </a:rPr>
                        <a:t>OBSERVACIONES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241">
                <a:tc>
                  <a:txBody>
                    <a:bodyPr/>
                    <a:lstStyle/>
                    <a:p>
                      <a:pPr algn="l" fontAlgn="ctr"/>
                      <a:r>
                        <a:rPr lang="es-CO" sz="1100" b="1" i="0" u="none" strike="noStrike" dirty="0">
                          <a:effectLst/>
                          <a:latin typeface="Arial"/>
                        </a:rPr>
                        <a:t>AGUAS DEL PUERTO S.A. E.S.P.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 Resolución numero 946 del 21/12/2015,  no fue posible su localización</a:t>
                      </a:r>
                      <a:r>
                        <a:rPr lang="es-CO" sz="1100" b="0" i="0" u="none" strike="noStrike" dirty="0" smtClean="0">
                          <a:effectLst/>
                          <a:latin typeface="Arial"/>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effectLst/>
                          <a:latin typeface="Arial"/>
                        </a:rPr>
                        <a:t>Comentarios Subdirección Administrativa y Financiera:  </a:t>
                      </a:r>
                      <a:r>
                        <a:rPr lang="es-CO" sz="1100" b="0" i="0" u="none" strike="noStrike" dirty="0" smtClean="0">
                          <a:effectLst/>
                          <a:latin typeface="Arial"/>
                        </a:rPr>
                        <a:t>“Ya se elaboró</a:t>
                      </a:r>
                      <a:r>
                        <a:rPr lang="es-CO" sz="1100" b="0" i="0" u="none" strike="noStrike" baseline="0" dirty="0" smtClean="0">
                          <a:effectLst/>
                          <a:latin typeface="Arial"/>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baseline="0" dirty="0" smtClean="0">
                          <a:effectLst/>
                          <a:latin typeface="Arial"/>
                        </a:rPr>
                        <a:t>Comentario por parte del Grupo de Trabaja de Control Interno</a:t>
                      </a:r>
                      <a:r>
                        <a:rPr lang="es-CO" sz="1100" b="1" i="0" u="none" strike="noStrike" baseline="0" smtClean="0">
                          <a:effectLst/>
                          <a:latin typeface="Arial"/>
                        </a:rPr>
                        <a:t>. </a:t>
                      </a:r>
                      <a:r>
                        <a:rPr lang="es-CO" sz="1100" b="0" i="0" u="none" strike="noStrike" baseline="0" smtClean="0">
                          <a:effectLst/>
                          <a:latin typeface="Arial"/>
                        </a:rPr>
                        <a:t>La Resolución fue </a:t>
                      </a:r>
                      <a:r>
                        <a:rPr lang="es-CO" sz="1100" b="0" i="0" u="none" strike="noStrike" baseline="0" dirty="0" smtClean="0">
                          <a:effectLst/>
                          <a:latin typeface="Arial"/>
                        </a:rPr>
                        <a:t>nuevamente elaborada por el Grupo de Contribuciones a la fecha de presentación del presente informe.</a:t>
                      </a:r>
                      <a:endParaRPr lang="es-CO" sz="1100" b="0" i="0" u="none" strike="noStrike" dirty="0" smtClean="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9534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149" y="332656"/>
            <a:ext cx="9001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smtClean="0">
                <a:latin typeface="Arial" panose="020B0604020202020204" pitchFamily="34" charset="0"/>
                <a:cs typeface="Arial" panose="020B0604020202020204" pitchFamily="34" charset="0"/>
              </a:rPr>
              <a:t>DIFERENCIAS CON LA CONTABILIDAD</a:t>
            </a:r>
            <a:endParaRPr lang="es-CO" sz="3200" dirty="0">
              <a:latin typeface="Arial" panose="020B0604020202020204" pitchFamily="34" charset="0"/>
              <a:cs typeface="Arial" panose="020B060402020202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864785268"/>
              </p:ext>
            </p:extLst>
          </p:nvPr>
        </p:nvGraphicFramePr>
        <p:xfrm>
          <a:off x="90481" y="1124745"/>
          <a:ext cx="8965504" cy="4104455"/>
        </p:xfrm>
        <a:graphic>
          <a:graphicData uri="http://schemas.openxmlformats.org/drawingml/2006/table">
            <a:tbl>
              <a:tblPr/>
              <a:tblGrid>
                <a:gridCol w="4465004"/>
                <a:gridCol w="4500500"/>
              </a:tblGrid>
              <a:tr h="350239">
                <a:tc>
                  <a:txBody>
                    <a:bodyPr/>
                    <a:lstStyle/>
                    <a:p>
                      <a:pPr algn="ctr" fontAlgn="ctr"/>
                      <a:r>
                        <a:rPr lang="es-CO" sz="1200" b="1" i="0" u="none" strike="noStrike" dirty="0">
                          <a:effectLst/>
                          <a:latin typeface="Arial"/>
                        </a:rPr>
                        <a:t>CONTRIBUYENTE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effectLst/>
                          <a:latin typeface="Arial"/>
                        </a:rPr>
                        <a:t>OBSERVACIONES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2347">
                <a:tc>
                  <a:txBody>
                    <a:bodyPr/>
                    <a:lstStyle/>
                    <a:p>
                      <a:pPr algn="l" fontAlgn="ctr"/>
                      <a:r>
                        <a:rPr lang="es-CO" sz="1100" b="1" i="0" u="none" strike="noStrike" dirty="0">
                          <a:effectLst/>
                          <a:latin typeface="Arial"/>
                        </a:rPr>
                        <a:t>ASOCIACIÓN DE USUARIOS DEL ACUEDUCTO Y ALCANTARILLADO DE ÚTICA E.S.P.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De acuerdo a la relación de cartera por cobrar enviada por la Subdirección Administrativa y Financiera con corte al 31 de marzo de 2016, aparecen dos saldos  por cobrar que corresponden a las resoluciones 62 y 63 de fecha 11/02/2016 por valor de $30.000 y $52.000 </a:t>
                      </a:r>
                      <a:r>
                        <a:rPr lang="es-CO" sz="1100" b="0" i="0" u="none" strike="noStrike" dirty="0" smtClean="0">
                          <a:effectLst/>
                          <a:latin typeface="Arial"/>
                        </a:rPr>
                        <a:t>respectivamente; </a:t>
                      </a:r>
                      <a:r>
                        <a:rPr lang="es-CO" sz="1100" b="0" i="0" u="none" strike="noStrike" dirty="0">
                          <a:effectLst/>
                          <a:latin typeface="Arial"/>
                        </a:rPr>
                        <a:t>una vez revisados estos valores en la contabilidad que se lleva en el sistema integrado de información -SIIF, no fue posible su evidencia</a:t>
                      </a:r>
                      <a:r>
                        <a:rPr lang="es-CO" sz="1100" b="0" i="0" u="none" strike="noStrike" dirty="0" smtClean="0">
                          <a:effectLst/>
                          <a:latin typeface="Arial"/>
                        </a:rPr>
                        <a:t>. </a:t>
                      </a:r>
                      <a:r>
                        <a:rPr lang="es-CO" sz="1100" b="1" i="0" u="none" strike="noStrike" dirty="0" smtClean="0">
                          <a:effectLst/>
                          <a:latin typeface="Arial"/>
                        </a:rPr>
                        <a:t>Ajuste</a:t>
                      </a:r>
                      <a:r>
                        <a:rPr lang="es-CO" sz="1100" b="1" i="0" u="none" strike="noStrike" baseline="0" dirty="0" smtClean="0">
                          <a:effectLst/>
                          <a:latin typeface="Arial"/>
                        </a:rPr>
                        <a:t> realizado</a:t>
                      </a:r>
                      <a:r>
                        <a:rPr lang="es-CO" sz="1100" b="1" i="0" u="none" strike="noStrike" dirty="0" smtClean="0">
                          <a:effectLst/>
                          <a:latin typeface="Arial"/>
                        </a:rPr>
                        <a:t> el 01 de  julio según comprobante SIIF 4482.</a:t>
                      </a:r>
                      <a:endParaRPr lang="es-CO" sz="1100" b="1"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0810">
                <a:tc>
                  <a:txBody>
                    <a:bodyPr/>
                    <a:lstStyle/>
                    <a:p>
                      <a:pPr algn="l" fontAlgn="ctr"/>
                      <a:r>
                        <a:rPr lang="es-CO" sz="1100" b="1" i="0" u="none" strike="noStrike" dirty="0">
                          <a:effectLst/>
                          <a:latin typeface="Arial"/>
                        </a:rPr>
                        <a:t>EMPRESA DE ACUEDUCTO CORINTO S.A. E.S.P.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En el sistema SIIF (Contabilidad) figura un saldo de $4.539.000 por cobrar a la Empresa de Corinto; de acuerdo con los saldos de Cartera enviados por la Subdirección Administrativa el saldo por cobrar es de $2.912.000</a:t>
                      </a:r>
                      <a:r>
                        <a:rPr lang="es-CO" sz="1100" b="0" i="0" u="none" strike="noStrike" dirty="0" smtClean="0">
                          <a:effectLst/>
                          <a:latin typeface="Arial"/>
                        </a:rPr>
                        <a:t>. </a:t>
                      </a:r>
                      <a:r>
                        <a:rPr lang="es-CO" sz="1100" b="1" i="0" u="none" strike="noStrike" dirty="0" smtClean="0">
                          <a:effectLst/>
                          <a:latin typeface="Arial"/>
                        </a:rPr>
                        <a:t>Ajuste</a:t>
                      </a:r>
                      <a:r>
                        <a:rPr lang="es-CO" sz="1100" b="1" i="0" u="none" strike="noStrike" baseline="0" dirty="0" smtClean="0">
                          <a:effectLst/>
                          <a:latin typeface="Arial"/>
                        </a:rPr>
                        <a:t> realizado</a:t>
                      </a:r>
                      <a:r>
                        <a:rPr lang="es-CO" sz="1100" b="1" i="0" u="none" strike="noStrike" dirty="0" smtClean="0">
                          <a:effectLst/>
                          <a:latin typeface="Arial"/>
                        </a:rPr>
                        <a:t> el 01 de  julio según comprobante SIIF 4482.</a:t>
                      </a:r>
                      <a:endParaRPr lang="es-CO" sz="11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1059">
                <a:tc>
                  <a:txBody>
                    <a:bodyPr/>
                    <a:lstStyle/>
                    <a:p>
                      <a:pPr algn="l" fontAlgn="ctr"/>
                      <a:r>
                        <a:rPr lang="es-CO" sz="1100" b="1" i="0" u="none" strike="noStrike">
                          <a:effectLst/>
                          <a:latin typeface="Arial"/>
                        </a:rPr>
                        <a:t>EMPRESA DE SERVICIOS PÚBLICOS DE TAME CARIBABARE E.S.P.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Revisados las cuentas por cobrar en el Sistema de Integrado de Información Financiera se encontró que a fecha 31/12/2015 y al 30/03/2016 existe un saldo negativo  de $5.601.000, que corresponde a la Empresa de Servicios Públicos de </a:t>
                      </a:r>
                      <a:r>
                        <a:rPr lang="es-CO" sz="1100" b="0" i="0" u="none" strike="noStrike" dirty="0" err="1">
                          <a:effectLst/>
                          <a:latin typeface="Arial"/>
                        </a:rPr>
                        <a:t>Tame</a:t>
                      </a:r>
                      <a:r>
                        <a:rPr lang="es-CO" sz="1100" b="0" i="0" u="none" strike="noStrike" dirty="0">
                          <a:effectLst/>
                          <a:latin typeface="Arial"/>
                        </a:rPr>
                        <a:t> CARIBABARE E.S.P</a:t>
                      </a:r>
                      <a:r>
                        <a:rPr lang="es-CO" sz="1100" b="0" i="0" u="none" strike="noStrike" dirty="0" smtClean="0">
                          <a:effectLst/>
                          <a:latin typeface="Arial"/>
                        </a:rPr>
                        <a:t>. </a:t>
                      </a:r>
                      <a:r>
                        <a:rPr lang="es-CO" sz="1100" b="1" i="0" u="none" strike="noStrike" dirty="0" smtClean="0">
                          <a:effectLst/>
                          <a:latin typeface="Arial"/>
                        </a:rPr>
                        <a:t>Ajuste</a:t>
                      </a:r>
                      <a:r>
                        <a:rPr lang="es-CO" sz="1100" b="1" i="0" u="none" strike="noStrike" baseline="0" dirty="0" smtClean="0">
                          <a:effectLst/>
                          <a:latin typeface="Arial"/>
                        </a:rPr>
                        <a:t> realizado</a:t>
                      </a:r>
                      <a:r>
                        <a:rPr lang="es-CO" sz="1100" b="1" i="0" u="none" strike="noStrike" dirty="0" smtClean="0">
                          <a:effectLst/>
                          <a:latin typeface="Arial"/>
                        </a:rPr>
                        <a:t> el 01 de  julio según comprobante SIIF 4482.</a:t>
                      </a:r>
                      <a:endParaRPr lang="es-CO" sz="11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238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07504" y="350838"/>
            <a:ext cx="8928992" cy="15696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smtClean="0">
                <a:latin typeface="Arial" panose="020B0604020202020204" pitchFamily="34" charset="0"/>
                <a:cs typeface="Arial" panose="020B0604020202020204" pitchFamily="34" charset="0"/>
              </a:rPr>
              <a:t>EN LA LIQUIDACIÓN DE LA CONTRIBUCIÓN NO SE EVIDENCIARON LOS ESTADOS FINANCIEROS DEL PRESTADOR   </a:t>
            </a:r>
            <a:endParaRPr lang="es-CO" sz="3200" dirty="0">
              <a:latin typeface="Arial" panose="020B0604020202020204" pitchFamily="34" charset="0"/>
              <a:cs typeface="Arial" panose="020B0604020202020204"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065503747"/>
              </p:ext>
            </p:extLst>
          </p:nvPr>
        </p:nvGraphicFramePr>
        <p:xfrm>
          <a:off x="107504" y="1988840"/>
          <a:ext cx="8928992" cy="2913061"/>
        </p:xfrm>
        <a:graphic>
          <a:graphicData uri="http://schemas.openxmlformats.org/drawingml/2006/table">
            <a:tbl>
              <a:tblPr/>
              <a:tblGrid>
                <a:gridCol w="1944216"/>
                <a:gridCol w="4392488"/>
                <a:gridCol w="2592288"/>
              </a:tblGrid>
              <a:tr h="407452">
                <a:tc>
                  <a:txBody>
                    <a:bodyPr/>
                    <a:lstStyle/>
                    <a:p>
                      <a:pPr algn="ctr" fontAlgn="ctr"/>
                      <a:r>
                        <a:rPr lang="es-CO" sz="1200" b="1" i="0" u="none" strike="noStrike" dirty="0">
                          <a:effectLst/>
                          <a:latin typeface="Arial"/>
                        </a:rPr>
                        <a:t>CONTRIBUYENTE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effectLst/>
                          <a:latin typeface="Arial"/>
                        </a:rPr>
                        <a:t>OBSERVACIONES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smtClean="0">
                          <a:effectLst/>
                          <a:latin typeface="Arial"/>
                        </a:rPr>
                        <a:t>COMENTARIOS SAF</a:t>
                      </a:r>
                      <a:endParaRPr lang="es-CO" sz="1200" b="1"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2924">
                <a:tc>
                  <a:txBody>
                    <a:bodyPr/>
                    <a:lstStyle/>
                    <a:p>
                      <a:pPr algn="l" fontAlgn="ctr"/>
                      <a:r>
                        <a:rPr lang="es-CO" sz="1100" b="1" i="0" u="none" strike="noStrike">
                          <a:effectLst/>
                          <a:latin typeface="Arial"/>
                        </a:rPr>
                        <a:t>ADMINISTRACIÓN PÚBLICA COOPERATIVA AGUA, ASEO Y ALCANTARILLADO DEL SUR TRIPLE  A SUR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100" b="0" i="0" u="none" strike="noStrike" dirty="0">
                          <a:solidFill>
                            <a:schemeClr val="tx1">
                              <a:lumMod val="95000"/>
                              <a:lumOff val="5000"/>
                            </a:schemeClr>
                          </a:solidFill>
                          <a:effectLst/>
                          <a:latin typeface="Arial"/>
                        </a:rPr>
                        <a:t>No se evidenciaron los Estados Financieros en los aplicativos de SINFONIA y SUI para realizar la liquidación de la vigencia 2011</a:t>
                      </a:r>
                      <a:r>
                        <a:rPr lang="es-CO" sz="1100" b="0" i="0" u="none" strike="noStrike" dirty="0" smtClean="0">
                          <a:solidFill>
                            <a:schemeClr val="tx1">
                              <a:lumMod val="95000"/>
                              <a:lumOff val="5000"/>
                            </a:schemeClr>
                          </a:solidFill>
                          <a:effectLst/>
                          <a:latin typeface="Arial"/>
                        </a:rPr>
                        <a:t>. </a:t>
                      </a:r>
                      <a:r>
                        <a:rPr lang="es-CO" sz="1100" b="0" i="0" u="none" strike="noStrike" baseline="0" dirty="0" smtClean="0">
                          <a:solidFill>
                            <a:schemeClr val="tx1">
                              <a:lumMod val="95000"/>
                              <a:lumOff val="5000"/>
                            </a:schemeClr>
                          </a:solidFill>
                          <a:effectLst/>
                          <a:latin typeface="Arial"/>
                        </a:rPr>
                        <a:t>Dentro del radicado 2015321055072 se recibió el formato de autoliquidación de la contribución, no anexaron los EE.FF. del año 2010.</a:t>
                      </a:r>
                      <a:endParaRPr lang="es-CO" sz="1100" b="0" i="0" u="none" strike="noStrike" dirty="0" smtClean="0">
                        <a:solidFill>
                          <a:schemeClr val="tx1">
                            <a:lumMod val="95000"/>
                            <a:lumOff val="5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smtClean="0">
                          <a:solidFill>
                            <a:schemeClr val="tx1">
                              <a:lumMod val="95000"/>
                              <a:lumOff val="5000"/>
                            </a:schemeClr>
                          </a:solidFill>
                          <a:effectLst/>
                          <a:latin typeface="Arial" panose="020B0604020202020204" pitchFamily="34" charset="0"/>
                          <a:cs typeface="Arial" panose="020B0604020202020204" pitchFamily="34" charset="0"/>
                        </a:rPr>
                        <a:t>Se </a:t>
                      </a:r>
                      <a:r>
                        <a:rPr lang="es-CO" sz="1100" b="0" i="0" u="none" strike="noStrike" smtClean="0">
                          <a:solidFill>
                            <a:schemeClr val="tx1">
                              <a:lumMod val="95000"/>
                              <a:lumOff val="5000"/>
                            </a:schemeClr>
                          </a:solidFill>
                          <a:effectLst/>
                          <a:latin typeface="Arial" panose="020B0604020202020204" pitchFamily="34" charset="0"/>
                          <a:cs typeface="Arial" panose="020B0604020202020204" pitchFamily="34" charset="0"/>
                        </a:rPr>
                        <a:t>liquidó </a:t>
                      </a:r>
                      <a:r>
                        <a:rPr lang="es-CO" sz="11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con base a la información que presento el prestador- Radicado</a:t>
                      </a:r>
                      <a:r>
                        <a:rPr lang="es-CO" sz="1100" b="0" i="0" u="none" strike="noStrike" baseline="0" dirty="0" smtClean="0">
                          <a:solidFill>
                            <a:schemeClr val="tx1">
                              <a:lumMod val="95000"/>
                              <a:lumOff val="5000"/>
                            </a:schemeClr>
                          </a:solidFill>
                          <a:effectLst/>
                          <a:latin typeface="Arial" panose="020B0604020202020204" pitchFamily="34" charset="0"/>
                          <a:cs typeface="Arial" panose="020B0604020202020204" pitchFamily="34" charset="0"/>
                        </a:rPr>
                        <a:t> 2015321055072 del 5 de octubre se encuentra la información</a:t>
                      </a:r>
                      <a:endParaRPr lang="es-CO" sz="1100" b="0" i="0" u="none" strike="noStrike" dirty="0">
                        <a:solidFill>
                          <a:schemeClr val="tx1">
                            <a:lumMod val="95000"/>
                            <a:lumOff val="5000"/>
                          </a:schemeClr>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685">
                <a:tc>
                  <a:txBody>
                    <a:bodyPr/>
                    <a:lstStyle/>
                    <a:p>
                      <a:pPr algn="l" fontAlgn="ctr"/>
                      <a:r>
                        <a:rPr lang="es-CO" sz="1100" b="1" i="0" u="none" strike="noStrike" dirty="0">
                          <a:effectLst/>
                          <a:latin typeface="Arial"/>
                        </a:rPr>
                        <a:t>JUNTA DIRECTIVA ADMINISTRADORA DEL ACUEDUCTO LOCAL DEL BARRIO LA GAVIOTA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100" b="0" i="0" u="none" strike="noStrike" dirty="0">
                          <a:solidFill>
                            <a:schemeClr val="tx1">
                              <a:lumMod val="95000"/>
                              <a:lumOff val="5000"/>
                            </a:schemeClr>
                          </a:solidFill>
                          <a:effectLst/>
                          <a:latin typeface="Arial"/>
                        </a:rPr>
                        <a:t>No se encontró registros de estados financieros  de la Empresa en los aplicativos de SINFONIA y </a:t>
                      </a:r>
                      <a:r>
                        <a:rPr lang="es-CO" sz="1100" b="0" i="0" u="none" strike="noStrike" dirty="0" smtClean="0">
                          <a:solidFill>
                            <a:schemeClr val="tx1">
                              <a:lumMod val="95000"/>
                              <a:lumOff val="5000"/>
                            </a:schemeClr>
                          </a:solidFill>
                          <a:effectLst/>
                          <a:latin typeface="Arial"/>
                        </a:rPr>
                        <a:t>SUI</a:t>
                      </a:r>
                      <a:r>
                        <a:rPr lang="es-CO" sz="1100" b="0" i="0" u="none" strike="noStrike" baseline="0" dirty="0" smtClean="0">
                          <a:solidFill>
                            <a:schemeClr val="tx1">
                              <a:lumMod val="95000"/>
                              <a:lumOff val="5000"/>
                            </a:schemeClr>
                          </a:solidFill>
                          <a:effectLst/>
                          <a:latin typeface="Arial"/>
                        </a:rPr>
                        <a:t> para realizar la liquidación de la vigencia 2015,</a:t>
                      </a:r>
                      <a:r>
                        <a:rPr lang="es-CO" sz="1100" b="0" i="0" u="none" strike="noStrike" dirty="0" smtClean="0">
                          <a:solidFill>
                            <a:schemeClr val="tx1">
                              <a:lumMod val="95000"/>
                              <a:lumOff val="5000"/>
                            </a:schemeClr>
                          </a:solidFill>
                          <a:effectLst/>
                          <a:latin typeface="Arial"/>
                        </a:rPr>
                        <a:t> </a:t>
                      </a:r>
                      <a:r>
                        <a:rPr lang="es-CO" sz="1100" b="0" i="0" u="none" strike="noStrike" dirty="0">
                          <a:solidFill>
                            <a:schemeClr val="tx1">
                              <a:lumMod val="95000"/>
                              <a:lumOff val="5000"/>
                            </a:schemeClr>
                          </a:solidFill>
                          <a:effectLst/>
                          <a:latin typeface="Arial"/>
                        </a:rPr>
                        <a:t>por tal motivo el GTCI no pudo realizar la verificación de la contribución</a:t>
                      </a:r>
                      <a:r>
                        <a:rPr lang="es-CO" sz="1100" b="0" i="0" u="none" strike="noStrike" dirty="0" smtClean="0">
                          <a:solidFill>
                            <a:schemeClr val="tx1">
                              <a:lumMod val="95000"/>
                              <a:lumOff val="5000"/>
                            </a:schemeClr>
                          </a:solidFill>
                          <a:effectLst/>
                          <a:latin typeface="Arial"/>
                        </a:rPr>
                        <a:t>. </a:t>
                      </a:r>
                      <a:r>
                        <a:rPr lang="es-CO" sz="1100" b="0" i="0" u="none" strike="noStrike" dirty="0" smtClean="0">
                          <a:solidFill>
                            <a:schemeClr val="tx1">
                              <a:lumMod val="95000"/>
                              <a:lumOff val="5000"/>
                            </a:schemeClr>
                          </a:solidFill>
                          <a:effectLst/>
                          <a:latin typeface="Arial" panose="020B0604020202020204" pitchFamily="34" charset="0"/>
                          <a:cs typeface="Arial" panose="020B0604020202020204" pitchFamily="34" charset="0"/>
                        </a:rPr>
                        <a:t>Con  radicado </a:t>
                      </a:r>
                      <a:r>
                        <a:rPr lang="es-CO" sz="1100" b="0" i="0" u="none" strike="noStrike" kern="1200" dirty="0" smtClean="0">
                          <a:solidFill>
                            <a:schemeClr val="tx1">
                              <a:lumMod val="95000"/>
                              <a:lumOff val="5000"/>
                            </a:schemeClr>
                          </a:solidFill>
                          <a:effectLst/>
                          <a:latin typeface="Arial"/>
                          <a:ea typeface="+mn-ea"/>
                          <a:cs typeface="+mn-cs"/>
                        </a:rPr>
                        <a:t>20153210018592</a:t>
                      </a:r>
                      <a:r>
                        <a:rPr lang="es-CO" sz="1100" b="0" i="0" u="none" strike="noStrike" kern="1200" baseline="0" dirty="0" smtClean="0">
                          <a:solidFill>
                            <a:schemeClr val="tx1">
                              <a:lumMod val="95000"/>
                              <a:lumOff val="5000"/>
                            </a:schemeClr>
                          </a:solidFill>
                          <a:effectLst/>
                          <a:latin typeface="Arial"/>
                          <a:ea typeface="+mn-ea"/>
                          <a:cs typeface="+mn-cs"/>
                        </a:rPr>
                        <a:t> se recibió </a:t>
                      </a:r>
                      <a:r>
                        <a:rPr lang="es-CO" sz="1100" b="0" i="0" u="none" strike="noStrike" baseline="0" dirty="0" smtClean="0">
                          <a:solidFill>
                            <a:schemeClr val="tx1">
                              <a:lumMod val="95000"/>
                              <a:lumOff val="5000"/>
                            </a:schemeClr>
                          </a:solidFill>
                          <a:effectLst/>
                          <a:latin typeface="Arial"/>
                        </a:rPr>
                        <a:t>el formato de autoliquidación de la contribución, no anexaron EE.FF. del año 2014. Con fecha 29-08-2016 se ingreso al SUI y aparecen que los EE.FF</a:t>
                      </a:r>
                      <a:r>
                        <a:rPr lang="es-CO" sz="1100" b="0" i="0" u="none" strike="noStrike" baseline="0" smtClean="0">
                          <a:solidFill>
                            <a:schemeClr val="tx1">
                              <a:lumMod val="95000"/>
                              <a:lumOff val="5000"/>
                            </a:schemeClr>
                          </a:solidFill>
                          <a:effectLst/>
                          <a:latin typeface="Arial"/>
                        </a:rPr>
                        <a:t>. fueron </a:t>
                      </a:r>
                      <a:r>
                        <a:rPr lang="es-CO" sz="1100" b="0" i="0" u="none" strike="noStrike" baseline="0" dirty="0" smtClean="0">
                          <a:solidFill>
                            <a:schemeClr val="tx1">
                              <a:lumMod val="95000"/>
                              <a:lumOff val="5000"/>
                            </a:schemeClr>
                          </a:solidFill>
                          <a:effectLst/>
                          <a:latin typeface="Arial"/>
                        </a:rPr>
                        <a:t>ingresados el día 24 de agosto del presente, de los cuales se obtuvo un liquidación de $588,000, suma que difiere de la registrada en la Resolución 197 de 2015 por valor de $728,000.</a:t>
                      </a:r>
                      <a:endParaRPr lang="es-CO" sz="1100" b="0" i="0" u="none" strike="noStrike" dirty="0" smtClean="0">
                        <a:solidFill>
                          <a:schemeClr val="tx1">
                            <a:lumMod val="95000"/>
                            <a:lumOff val="5000"/>
                          </a:schemeClr>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100" b="0" i="0" u="none" strike="noStrike" smtClean="0">
                          <a:solidFill>
                            <a:schemeClr val="tx1">
                              <a:lumMod val="95000"/>
                              <a:lumOff val="5000"/>
                            </a:schemeClr>
                          </a:solidFill>
                          <a:effectLst/>
                          <a:latin typeface="Arial"/>
                        </a:rPr>
                        <a:t>Se </a:t>
                      </a:r>
                      <a:r>
                        <a:rPr lang="es-CO" sz="1100" b="0" i="0" u="none" strike="noStrike" smtClean="0">
                          <a:solidFill>
                            <a:schemeClr val="tx1">
                              <a:lumMod val="95000"/>
                              <a:lumOff val="5000"/>
                            </a:schemeClr>
                          </a:solidFill>
                          <a:effectLst/>
                          <a:latin typeface="Arial"/>
                        </a:rPr>
                        <a:t>liquidó </a:t>
                      </a:r>
                      <a:r>
                        <a:rPr lang="es-CO" sz="1100" b="0" i="0" u="none" strike="noStrike" dirty="0" smtClean="0">
                          <a:solidFill>
                            <a:schemeClr val="tx1">
                              <a:lumMod val="95000"/>
                              <a:lumOff val="5000"/>
                            </a:schemeClr>
                          </a:solidFill>
                          <a:effectLst/>
                          <a:latin typeface="Arial"/>
                        </a:rPr>
                        <a:t>con base a la información que presento el prestador. No se informa</a:t>
                      </a:r>
                      <a:r>
                        <a:rPr lang="es-CO" sz="1100" b="0" i="0" u="none" strike="noStrike" baseline="0" dirty="0" smtClean="0">
                          <a:solidFill>
                            <a:schemeClr val="tx1">
                              <a:lumMod val="95000"/>
                              <a:lumOff val="5000"/>
                            </a:schemeClr>
                          </a:solidFill>
                          <a:effectLst/>
                          <a:latin typeface="Arial"/>
                        </a:rPr>
                        <a:t> a que año se refiere.</a:t>
                      </a:r>
                      <a:endParaRPr lang="es-CO" sz="1100" b="0" i="0" u="none" strike="noStrike" dirty="0" smtClean="0">
                        <a:solidFill>
                          <a:schemeClr val="tx1">
                            <a:lumMod val="95000"/>
                            <a:lumOff val="5000"/>
                          </a:schemeClr>
                        </a:solidFill>
                        <a:effectLst/>
                        <a:latin typeface="Arial"/>
                      </a:endParaRPr>
                    </a:p>
                    <a:p>
                      <a:pPr algn="just" fontAlgn="ctr"/>
                      <a:endParaRPr lang="es-CO" sz="1100" b="0" i="0" u="none" strike="noStrike"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8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OBSERVACIÓN DOCUMENTOS</a:t>
            </a:r>
            <a:endParaRPr lang="es-CO" sz="3200" dirty="0">
              <a:latin typeface="Arial" panose="020B0604020202020204" pitchFamily="34" charset="0"/>
              <a:cs typeface="Arial" panose="020B0604020202020204" pitchFamily="34" charset="0"/>
            </a:endParaRPr>
          </a:p>
        </p:txBody>
      </p:sp>
      <p:sp>
        <p:nvSpPr>
          <p:cNvPr id="2" name="1 CuadroTexto"/>
          <p:cNvSpPr txBox="1"/>
          <p:nvPr/>
        </p:nvSpPr>
        <p:spPr>
          <a:xfrm>
            <a:off x="34516" y="946706"/>
            <a:ext cx="9074968" cy="369332"/>
          </a:xfrm>
          <a:prstGeom prst="rect">
            <a:avLst/>
          </a:prstGeom>
          <a:noFill/>
        </p:spPr>
        <p:txBody>
          <a:bodyPr wrap="square" rtlCol="0">
            <a:spAutoFit/>
          </a:bodyPr>
          <a:lstStyle/>
          <a:p>
            <a:pPr algn="ctr"/>
            <a:r>
              <a:rPr lang="es-CO" dirty="0" smtClean="0"/>
              <a:t>Resolución </a:t>
            </a:r>
            <a:r>
              <a:rPr lang="es-CO" dirty="0"/>
              <a:t>UAE-CRA N°. 743 de 2015</a:t>
            </a:r>
          </a:p>
        </p:txBody>
      </p:sp>
      <p:graphicFrame>
        <p:nvGraphicFramePr>
          <p:cNvPr id="4" name="3 Diagrama"/>
          <p:cNvGraphicFramePr/>
          <p:nvPr>
            <p:extLst>
              <p:ext uri="{D42A27DB-BD31-4B8C-83A1-F6EECF244321}">
                <p14:modId xmlns:p14="http://schemas.microsoft.com/office/powerpoint/2010/main" val="1682698678"/>
              </p:ext>
            </p:extLst>
          </p:nvPr>
        </p:nvGraphicFramePr>
        <p:xfrm>
          <a:off x="0" y="1316038"/>
          <a:ext cx="9074968" cy="4633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25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OBSERVACIÓN DOCUMENTOS</a:t>
            </a:r>
            <a:endParaRPr lang="es-CO" sz="3200" dirty="0">
              <a:latin typeface="Arial" panose="020B0604020202020204" pitchFamily="34" charset="0"/>
              <a:cs typeface="Arial" panose="020B0604020202020204" pitchFamily="34" charset="0"/>
            </a:endParaRPr>
          </a:p>
        </p:txBody>
      </p:sp>
      <p:sp>
        <p:nvSpPr>
          <p:cNvPr id="2" name="1 CuadroTexto"/>
          <p:cNvSpPr txBox="1"/>
          <p:nvPr/>
        </p:nvSpPr>
        <p:spPr>
          <a:xfrm>
            <a:off x="34516" y="1164520"/>
            <a:ext cx="9074968" cy="369332"/>
          </a:xfrm>
          <a:prstGeom prst="rect">
            <a:avLst/>
          </a:prstGeom>
          <a:noFill/>
        </p:spPr>
        <p:txBody>
          <a:bodyPr wrap="square" rtlCol="0">
            <a:spAutoFit/>
          </a:bodyPr>
          <a:lstStyle/>
          <a:p>
            <a:pPr algn="ctr"/>
            <a:r>
              <a:rPr lang="es-CO" dirty="0" smtClean="0"/>
              <a:t>Resolución </a:t>
            </a:r>
            <a:r>
              <a:rPr lang="es-CO" dirty="0"/>
              <a:t>UAE-CRA N°. 743 de 2015</a:t>
            </a:r>
          </a:p>
        </p:txBody>
      </p:sp>
      <p:sp>
        <p:nvSpPr>
          <p:cNvPr id="5" name="4 Rectángulo"/>
          <p:cNvSpPr/>
          <p:nvPr/>
        </p:nvSpPr>
        <p:spPr>
          <a:xfrm>
            <a:off x="601353" y="1700808"/>
            <a:ext cx="7920880" cy="2800767"/>
          </a:xfrm>
          <a:prstGeom prst="rect">
            <a:avLst/>
          </a:prstGeom>
        </p:spPr>
        <p:txBody>
          <a:bodyPr wrap="square">
            <a:spAutoFit/>
          </a:bodyPr>
          <a:lstStyle/>
          <a:p>
            <a:pPr algn="just"/>
            <a:endParaRPr lang="es-ES" sz="1600" dirty="0" smtClean="0"/>
          </a:p>
          <a:p>
            <a:pPr algn="just"/>
            <a:r>
              <a:rPr lang="es-CO" sz="1600" b="1" dirty="0" smtClean="0"/>
              <a:t>Comentarios de la Subdirección Administrativa y Financiera</a:t>
            </a:r>
          </a:p>
          <a:p>
            <a:pPr algn="just"/>
            <a:endParaRPr lang="es-ES" sz="1600" dirty="0" smtClean="0"/>
          </a:p>
          <a:p>
            <a:pPr algn="just"/>
            <a:r>
              <a:rPr lang="es-ES" sz="1600" i="1" dirty="0" smtClean="0"/>
              <a:t>“</a:t>
            </a:r>
            <a:r>
              <a:rPr lang="es-CO" sz="1600" i="1" dirty="0"/>
              <a:t>Se consideran que son errores de forma que no invalidan la resolución, ni la aplicación de </a:t>
            </a:r>
            <a:r>
              <a:rPr lang="es-CO" sz="1600" i="1" dirty="0" smtClean="0"/>
              <a:t>ésta”.</a:t>
            </a:r>
            <a:endParaRPr lang="es-CO" sz="1600" i="1" dirty="0"/>
          </a:p>
          <a:p>
            <a:endParaRPr lang="es-ES" sz="1600" dirty="0"/>
          </a:p>
          <a:p>
            <a:r>
              <a:rPr lang="es-ES" sz="1600" b="1" dirty="0"/>
              <a:t>Observaciones del Grupo de Control Interno</a:t>
            </a:r>
          </a:p>
          <a:p>
            <a:endParaRPr lang="es-ES" sz="1600" b="1" dirty="0"/>
          </a:p>
          <a:p>
            <a:pPr algn="just"/>
            <a:r>
              <a:rPr lang="es-CO" sz="1600" dirty="0" smtClean="0"/>
              <a:t>La observación de este despacho no está dirigida a formular la invalidez de la resolución, sino a advertir de la necesidad de verificar integralmente y no solo de fondo, la reglamentación que hace parte de los actos administrativos institucionales.</a:t>
            </a:r>
            <a:endParaRPr lang="es-ES" sz="1600" dirty="0"/>
          </a:p>
        </p:txBody>
      </p:sp>
    </p:spTree>
    <p:extLst>
      <p:ext uri="{BB962C8B-B14F-4D97-AF65-F5344CB8AC3E}">
        <p14:creationId xmlns:p14="http://schemas.microsoft.com/office/powerpoint/2010/main" val="206363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OBJETIVO DE LA AUDITORÍA</a:t>
            </a:r>
            <a:endParaRPr lang="es-CO" sz="3200" dirty="0">
              <a:latin typeface="Arial" panose="020B0604020202020204" pitchFamily="34" charset="0"/>
              <a:cs typeface="Arial" panose="020B0604020202020204" pitchFamily="34" charset="0"/>
            </a:endParaRPr>
          </a:p>
        </p:txBody>
      </p:sp>
      <p:graphicFrame>
        <p:nvGraphicFramePr>
          <p:cNvPr id="2" name="1 Diagrama"/>
          <p:cNvGraphicFramePr/>
          <p:nvPr>
            <p:extLst>
              <p:ext uri="{D42A27DB-BD31-4B8C-83A1-F6EECF244321}">
                <p14:modId xmlns:p14="http://schemas.microsoft.com/office/powerpoint/2010/main" val="2858546662"/>
              </p:ext>
            </p:extLst>
          </p:nvPr>
        </p:nvGraphicFramePr>
        <p:xfrm>
          <a:off x="179512" y="1397000"/>
          <a:ext cx="87849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OBSERVACIÓN DOCUMENTOS</a:t>
            </a:r>
            <a:endParaRPr lang="es-CO" sz="3200" dirty="0">
              <a:latin typeface="Arial" panose="020B0604020202020204" pitchFamily="34" charset="0"/>
              <a:cs typeface="Arial" panose="020B0604020202020204" pitchFamily="34" charset="0"/>
            </a:endParaRPr>
          </a:p>
        </p:txBody>
      </p:sp>
      <p:sp>
        <p:nvSpPr>
          <p:cNvPr id="2" name="1 CuadroTexto"/>
          <p:cNvSpPr txBox="1"/>
          <p:nvPr/>
        </p:nvSpPr>
        <p:spPr>
          <a:xfrm>
            <a:off x="34516" y="1096943"/>
            <a:ext cx="9074968" cy="369332"/>
          </a:xfrm>
          <a:prstGeom prst="rect">
            <a:avLst/>
          </a:prstGeom>
          <a:noFill/>
        </p:spPr>
        <p:txBody>
          <a:bodyPr wrap="square" rtlCol="0">
            <a:spAutoFit/>
          </a:bodyPr>
          <a:lstStyle/>
          <a:p>
            <a:pPr algn="ctr"/>
            <a:r>
              <a:rPr lang="es-CO" dirty="0"/>
              <a:t>Procedimiento Registro de </a:t>
            </a:r>
            <a:r>
              <a:rPr lang="es-CO" dirty="0" smtClean="0"/>
              <a:t>Ingresos por Contribuciones GCF-PRC05</a:t>
            </a:r>
            <a:endParaRPr lang="es-CO" dirty="0"/>
          </a:p>
        </p:txBody>
      </p:sp>
      <p:graphicFrame>
        <p:nvGraphicFramePr>
          <p:cNvPr id="5" name="4 Diagrama"/>
          <p:cNvGraphicFramePr/>
          <p:nvPr>
            <p:extLst>
              <p:ext uri="{D42A27DB-BD31-4B8C-83A1-F6EECF244321}">
                <p14:modId xmlns:p14="http://schemas.microsoft.com/office/powerpoint/2010/main" val="2830058071"/>
              </p:ext>
            </p:extLst>
          </p:nvPr>
        </p:nvGraphicFramePr>
        <p:xfrm>
          <a:off x="755576" y="1844824"/>
          <a:ext cx="7416824"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723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7512" y="350838"/>
            <a:ext cx="9090992" cy="107721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dirty="0" smtClean="0">
                <a:latin typeface="Arial" panose="020B0604020202020204" pitchFamily="34" charset="0"/>
                <a:cs typeface="Arial" panose="020B0604020202020204" pitchFamily="34" charset="0"/>
              </a:rPr>
              <a:t>OBSERVACION EN LOS SALDOS DE CUENTAS POR COBRAR</a:t>
            </a:r>
            <a:endParaRPr lang="es-CO" sz="3200" dirty="0">
              <a:latin typeface="Arial" panose="020B0604020202020204" pitchFamily="34" charset="0"/>
              <a:cs typeface="Arial" panose="020B0604020202020204" pitchFamily="34" charset="0"/>
            </a:endParaRPr>
          </a:p>
        </p:txBody>
      </p:sp>
      <p:sp>
        <p:nvSpPr>
          <p:cNvPr id="2" name="1 CuadroTexto"/>
          <p:cNvSpPr txBox="1"/>
          <p:nvPr/>
        </p:nvSpPr>
        <p:spPr>
          <a:xfrm>
            <a:off x="-1" y="1844824"/>
            <a:ext cx="9090991" cy="12311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CO" sz="1400" dirty="0">
                <a:solidFill>
                  <a:schemeClr val="tx1"/>
                </a:solidFill>
              </a:rPr>
              <a:t>Al verificar la cartera por cobrar que tiene la entidad a fecha 31 de diciembre de 2015, se encontró que de los $1.338.940.159,74 que figura en el balance general, $811.085.569,74 aparecen registrados a nombre de la Comisión de Regulación de Agua Potable y Saneamiento Básico, valor que contablemente no se ha identificado por terceros; igualmente a fecha </a:t>
            </a:r>
            <a:r>
              <a:rPr lang="es-CO" sz="1400" dirty="0" smtClean="0">
                <a:solidFill>
                  <a:schemeClr val="tx1"/>
                </a:solidFill>
              </a:rPr>
              <a:t>31 </a:t>
            </a:r>
            <a:r>
              <a:rPr lang="es-CO" sz="1400" dirty="0">
                <a:solidFill>
                  <a:schemeClr val="tx1"/>
                </a:solidFill>
              </a:rPr>
              <a:t>de </a:t>
            </a:r>
            <a:r>
              <a:rPr lang="es-CO" sz="1400" dirty="0" smtClean="0">
                <a:solidFill>
                  <a:schemeClr val="tx1"/>
                </a:solidFill>
              </a:rPr>
              <a:t>mayo </a:t>
            </a:r>
            <a:r>
              <a:rPr lang="es-CO" sz="1400" dirty="0">
                <a:solidFill>
                  <a:schemeClr val="tx1"/>
                </a:solidFill>
              </a:rPr>
              <a:t>de 2016 queda un saldo por valor de $</a:t>
            </a:r>
            <a:r>
              <a:rPr lang="es-CO" sz="1400" dirty="0" smtClean="0">
                <a:solidFill>
                  <a:schemeClr val="tx1"/>
                </a:solidFill>
              </a:rPr>
              <a:t>656.482.902 </a:t>
            </a:r>
            <a:r>
              <a:rPr lang="es-CO" sz="1400" dirty="0">
                <a:solidFill>
                  <a:schemeClr val="tx1"/>
                </a:solidFill>
              </a:rPr>
              <a:t>de la cuenta por cobrar que aparece a nombre de la Comisión</a:t>
            </a:r>
            <a:r>
              <a:rPr lang="es-CO" dirty="0">
                <a:solidFill>
                  <a:schemeClr val="tx1"/>
                </a:solidFill>
              </a:rPr>
              <a:t>.</a:t>
            </a:r>
          </a:p>
        </p:txBody>
      </p:sp>
      <p:sp>
        <p:nvSpPr>
          <p:cNvPr id="4" name="3 CuadroTexto"/>
          <p:cNvSpPr txBox="1"/>
          <p:nvPr/>
        </p:nvSpPr>
        <p:spPr>
          <a:xfrm>
            <a:off x="323528" y="3789040"/>
            <a:ext cx="8424936" cy="1569660"/>
          </a:xfrm>
          <a:prstGeom prst="rect">
            <a:avLst/>
          </a:prstGeom>
          <a:noFill/>
        </p:spPr>
        <p:txBody>
          <a:bodyPr wrap="square" rtlCol="0">
            <a:spAutoFit/>
          </a:bodyPr>
          <a:lstStyle/>
          <a:p>
            <a:pPr algn="just"/>
            <a:r>
              <a:rPr lang="es-CO" sz="1600" b="1" dirty="0"/>
              <a:t>Comentarios de la Subdirección Administrativa y </a:t>
            </a:r>
            <a:r>
              <a:rPr lang="es-CO" sz="1600" b="1" dirty="0" smtClean="0"/>
              <a:t>Financiera</a:t>
            </a:r>
          </a:p>
          <a:p>
            <a:pPr algn="just"/>
            <a:endParaRPr lang="es-CO" sz="1600" i="1" dirty="0" smtClean="0"/>
          </a:p>
          <a:p>
            <a:pPr algn="just"/>
            <a:r>
              <a:rPr lang="es-CO" sz="1600" i="1" dirty="0" smtClean="0"/>
              <a:t>“Este </a:t>
            </a:r>
            <a:r>
              <a:rPr lang="es-CO" sz="1600" i="1" dirty="0"/>
              <a:t>valor se encuentra en proceso de </a:t>
            </a:r>
            <a:r>
              <a:rPr lang="es-CO" sz="1600" i="1" dirty="0" smtClean="0"/>
              <a:t>depuración, </a:t>
            </a:r>
            <a:r>
              <a:rPr lang="es-CO" sz="1600" i="1" dirty="0"/>
              <a:t>el origen del saldo a nombre del NIT CRA, obedece a los ajustes que se </a:t>
            </a:r>
            <a:r>
              <a:rPr lang="es-CO" sz="1600" i="1" dirty="0" smtClean="0"/>
              <a:t>hacían </a:t>
            </a:r>
            <a:r>
              <a:rPr lang="es-CO" sz="1600" i="1" dirty="0"/>
              <a:t>trimestre a trimestre comparando la </a:t>
            </a:r>
            <a:r>
              <a:rPr lang="es-CO" sz="1600" i="1" dirty="0" smtClean="0"/>
              <a:t>información </a:t>
            </a:r>
            <a:r>
              <a:rPr lang="es-CO" sz="1600" i="1" dirty="0"/>
              <a:t>con el SISTEMA TRIDENT que operaba en la entidad hasta el mes de diciembre de 2014 contra la </a:t>
            </a:r>
            <a:r>
              <a:rPr lang="es-CO" sz="1600" i="1" dirty="0" smtClean="0"/>
              <a:t>información </a:t>
            </a:r>
            <a:r>
              <a:rPr lang="es-CO" sz="1600" i="1" dirty="0"/>
              <a:t>de SIIF </a:t>
            </a:r>
            <a:r>
              <a:rPr lang="es-CO" sz="1600" i="1" dirty="0" smtClean="0"/>
              <a:t>NACION”</a:t>
            </a:r>
            <a:r>
              <a:rPr lang="es-CO" sz="1200" i="1" dirty="0" smtClean="0"/>
              <a:t>.</a:t>
            </a:r>
            <a:endParaRPr lang="es-CO" sz="1200" i="1" dirty="0"/>
          </a:p>
        </p:txBody>
      </p:sp>
    </p:spTree>
    <p:extLst>
      <p:ext uri="{BB962C8B-B14F-4D97-AF65-F5344CB8AC3E}">
        <p14:creationId xmlns:p14="http://schemas.microsoft.com/office/powerpoint/2010/main" val="288955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7512" y="350838"/>
            <a:ext cx="9090992" cy="107721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dirty="0" smtClean="0">
                <a:latin typeface="Arial" panose="020B0604020202020204" pitchFamily="34" charset="0"/>
                <a:cs typeface="Arial" panose="020B0604020202020204" pitchFamily="34" charset="0"/>
              </a:rPr>
              <a:t>OBSERVACION EN LOS SALDOS DE CUENTAS POR COBRAR</a:t>
            </a:r>
            <a:endParaRPr lang="es-CO" sz="3200" dirty="0">
              <a:latin typeface="Arial" panose="020B0604020202020204" pitchFamily="34" charset="0"/>
              <a:cs typeface="Arial" panose="020B0604020202020204" pitchFamily="34" charset="0"/>
            </a:endParaRPr>
          </a:p>
        </p:txBody>
      </p:sp>
      <p:sp>
        <p:nvSpPr>
          <p:cNvPr id="2" name="1 CuadroTexto"/>
          <p:cNvSpPr txBox="1"/>
          <p:nvPr/>
        </p:nvSpPr>
        <p:spPr>
          <a:xfrm>
            <a:off x="17512" y="1844824"/>
            <a:ext cx="9073478"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es-CO" sz="1400" dirty="0" smtClean="0">
                <a:solidFill>
                  <a:schemeClr val="tx1"/>
                </a:solidFill>
                <a:latin typeface="Arial" panose="020B0604020202020204" pitchFamily="34" charset="0"/>
                <a:cs typeface="Arial" panose="020B0604020202020204" pitchFamily="34" charset="0"/>
              </a:rPr>
              <a:t>Revisadas las </a:t>
            </a:r>
            <a:r>
              <a:rPr lang="es-CO" sz="1400" b="1" dirty="0" smtClean="0">
                <a:solidFill>
                  <a:schemeClr val="tx1"/>
                </a:solidFill>
                <a:latin typeface="Arial" panose="020B0604020202020204" pitchFamily="34" charset="0"/>
                <a:cs typeface="Arial" panose="020B0604020202020204" pitchFamily="34" charset="0"/>
              </a:rPr>
              <a:t>Constancias de Ejecutoria </a:t>
            </a:r>
            <a:r>
              <a:rPr lang="es-CO" sz="1400" dirty="0" smtClean="0">
                <a:solidFill>
                  <a:schemeClr val="tx1"/>
                </a:solidFill>
                <a:latin typeface="Arial" panose="020B0604020202020204" pitchFamily="34" charset="0"/>
                <a:cs typeface="Arial" panose="020B0604020202020204" pitchFamily="34" charset="0"/>
              </a:rPr>
              <a:t>en las cuales queda en firme el acto </a:t>
            </a:r>
            <a:r>
              <a:rPr lang="es-CO" sz="1400" dirty="0">
                <a:solidFill>
                  <a:schemeClr val="tx1"/>
                </a:solidFill>
                <a:latin typeface="Arial" panose="020B0604020202020204" pitchFamily="34" charset="0"/>
                <a:cs typeface="Arial" panose="020B0604020202020204" pitchFamily="34" charset="0"/>
              </a:rPr>
              <a:t>administrativo de la Resolución de cobro de la contribución </a:t>
            </a:r>
            <a:r>
              <a:rPr lang="es-CO" sz="1400" dirty="0" smtClean="0">
                <a:solidFill>
                  <a:schemeClr val="tx1"/>
                </a:solidFill>
                <a:latin typeface="Arial" panose="020B0604020202020204" pitchFamily="34" charset="0"/>
                <a:cs typeface="Arial" panose="020B0604020202020204" pitchFamily="34" charset="0"/>
              </a:rPr>
              <a:t>, se observa que algunas resoluciones no se registran en la contabilidad dentro del mismo mes en que se han ejecutoriado, lo que conlleva a que no muestren las cuentas </a:t>
            </a:r>
            <a:r>
              <a:rPr lang="es-CO" sz="1400" dirty="0">
                <a:solidFill>
                  <a:schemeClr val="tx1"/>
                </a:solidFill>
                <a:latin typeface="Arial" panose="020B0604020202020204" pitchFamily="34" charset="0"/>
                <a:cs typeface="Arial" panose="020B0604020202020204" pitchFamily="34" charset="0"/>
              </a:rPr>
              <a:t>por cobrar de acuerdo como suceden los hechos económicos  y financieros de la </a:t>
            </a:r>
            <a:r>
              <a:rPr lang="es-CO" sz="1400" dirty="0" smtClean="0">
                <a:solidFill>
                  <a:schemeClr val="tx1"/>
                </a:solidFill>
                <a:latin typeface="Arial" panose="020B0604020202020204" pitchFamily="34" charset="0"/>
                <a:cs typeface="Arial" panose="020B0604020202020204" pitchFamily="34" charset="0"/>
              </a:rPr>
              <a:t>Entidad:</a:t>
            </a:r>
          </a:p>
          <a:p>
            <a:pPr lvl="0" algn="just"/>
            <a:endParaRPr lang="es-CO" sz="1400" dirty="0" smtClean="0">
              <a:latin typeface="Arial" panose="020B0604020202020204" pitchFamily="34" charset="0"/>
              <a:cs typeface="Arial" panose="020B0604020202020204" pitchFamily="34" charset="0"/>
            </a:endParaRPr>
          </a:p>
          <a:p>
            <a:pPr marL="285750" lvl="0" indent="-285750" algn="just">
              <a:buFont typeface="Arial" pitchFamily="34" charset="0"/>
              <a:buChar char="•"/>
            </a:pPr>
            <a:r>
              <a:rPr lang="es-CO" sz="1400" dirty="0" smtClean="0">
                <a:latin typeface="Arial" panose="020B0604020202020204" pitchFamily="34" charset="0"/>
                <a:cs typeface="Arial" panose="020B0604020202020204" pitchFamily="34" charset="0"/>
              </a:rPr>
              <a:t>Empresa de Servicios Públicos de Copey: Ejecutoriada el 15 de marzo de 2016 y registrada en la contabilidad en abril de 2016.</a:t>
            </a:r>
          </a:p>
          <a:p>
            <a:pPr marL="285750" lvl="0" indent="-285750" algn="just">
              <a:buFont typeface="Arial" pitchFamily="34" charset="0"/>
              <a:buChar char="•"/>
            </a:pPr>
            <a:r>
              <a:rPr lang="es-CO" sz="1400" dirty="0">
                <a:latin typeface="Arial" panose="020B0604020202020204" pitchFamily="34" charset="0"/>
                <a:cs typeface="Arial" panose="020B0604020202020204" pitchFamily="34" charset="0"/>
              </a:rPr>
              <a:t>Empresas Públicas de Puerto </a:t>
            </a:r>
            <a:r>
              <a:rPr lang="es-CO" sz="1400" dirty="0" err="1">
                <a:latin typeface="Arial" panose="020B0604020202020204" pitchFamily="34" charset="0"/>
                <a:cs typeface="Arial" panose="020B0604020202020204" pitchFamily="34" charset="0"/>
              </a:rPr>
              <a:t>Nare</a:t>
            </a:r>
            <a:r>
              <a:rPr lang="es-CO" sz="1400" dirty="0">
                <a:latin typeface="Arial" panose="020B0604020202020204" pitchFamily="34" charset="0"/>
                <a:cs typeface="Arial" panose="020B0604020202020204" pitchFamily="34" charset="0"/>
              </a:rPr>
              <a:t>: Ejecutoriada el 15 de marzo de 2016 y registrada en la contabilidad en abril de 2016</a:t>
            </a:r>
            <a:r>
              <a:rPr lang="es-CO" sz="1400" dirty="0" smtClean="0">
                <a:latin typeface="Arial" panose="020B0604020202020204" pitchFamily="34" charset="0"/>
                <a:cs typeface="Arial" panose="020B0604020202020204" pitchFamily="34" charset="0"/>
              </a:rPr>
              <a:t>.</a:t>
            </a:r>
          </a:p>
          <a:p>
            <a:pPr marL="285750" lvl="0" indent="-285750" algn="just">
              <a:buFont typeface="Arial" pitchFamily="34" charset="0"/>
              <a:buChar char="•"/>
            </a:pPr>
            <a:r>
              <a:rPr lang="es-CO" sz="1400" dirty="0">
                <a:latin typeface="Arial" panose="020B0604020202020204" pitchFamily="34" charset="0"/>
                <a:cs typeface="Arial" panose="020B0604020202020204" pitchFamily="34" charset="0"/>
              </a:rPr>
              <a:t>Empresa de Servicios Públicos de la Paz: Ejecutoriada el </a:t>
            </a:r>
            <a:r>
              <a:rPr lang="es-CO" sz="1400" dirty="0" smtClean="0">
                <a:latin typeface="Arial" panose="020B0604020202020204" pitchFamily="34" charset="0"/>
                <a:cs typeface="Arial" panose="020B0604020202020204" pitchFamily="34" charset="0"/>
              </a:rPr>
              <a:t>29 </a:t>
            </a:r>
            <a:r>
              <a:rPr lang="es-CO" sz="1400" dirty="0">
                <a:latin typeface="Arial" panose="020B0604020202020204" pitchFamily="34" charset="0"/>
                <a:cs typeface="Arial" panose="020B0604020202020204" pitchFamily="34" charset="0"/>
              </a:rPr>
              <a:t>de marzo de 2016 y registrada en la contabilidad en abril de 2016. </a:t>
            </a:r>
          </a:p>
          <a:p>
            <a:pPr algn="just"/>
            <a:r>
              <a:rPr lang="es-CO" sz="1400" dirty="0" smtClean="0">
                <a:solidFill>
                  <a:schemeClr val="tx1"/>
                </a:solidFill>
              </a:rPr>
              <a:t> </a:t>
            </a:r>
            <a:endParaRPr lang="es-CO" b="1" dirty="0">
              <a:solidFill>
                <a:schemeClr val="tx1"/>
              </a:solidFill>
            </a:endParaRPr>
          </a:p>
        </p:txBody>
      </p:sp>
      <p:sp>
        <p:nvSpPr>
          <p:cNvPr id="5" name="4 CuadroTexto"/>
          <p:cNvSpPr txBox="1"/>
          <p:nvPr/>
        </p:nvSpPr>
        <p:spPr>
          <a:xfrm>
            <a:off x="179512" y="4725144"/>
            <a:ext cx="8712968" cy="1077218"/>
          </a:xfrm>
          <a:prstGeom prst="rect">
            <a:avLst/>
          </a:prstGeom>
          <a:noFill/>
        </p:spPr>
        <p:txBody>
          <a:bodyPr wrap="square" rtlCol="0">
            <a:spAutoFit/>
          </a:bodyPr>
          <a:lstStyle/>
          <a:p>
            <a:pPr algn="just"/>
            <a:r>
              <a:rPr lang="es-CO" sz="1600" b="1" dirty="0"/>
              <a:t>Comentarios de la Subdirección Administrativa y </a:t>
            </a:r>
            <a:r>
              <a:rPr lang="es-CO" sz="1600" b="1" dirty="0" smtClean="0"/>
              <a:t>Financiera</a:t>
            </a:r>
          </a:p>
          <a:p>
            <a:pPr algn="just"/>
            <a:endParaRPr lang="es-CO" sz="1600" i="1" dirty="0" smtClean="0"/>
          </a:p>
          <a:p>
            <a:pPr algn="just"/>
            <a:r>
              <a:rPr lang="es-CO" sz="1600" i="1" dirty="0" smtClean="0"/>
              <a:t>“Se contrató un recurso humano para la gestión de un plan de choque para efectos de notificación para adelantar el proceso”</a:t>
            </a:r>
            <a:r>
              <a:rPr lang="es-CO" sz="1200" i="1" dirty="0" smtClean="0"/>
              <a:t>.</a:t>
            </a:r>
            <a:endParaRPr lang="es-CO" sz="1200" i="1" dirty="0"/>
          </a:p>
        </p:txBody>
      </p:sp>
    </p:spTree>
    <p:extLst>
      <p:ext uri="{BB962C8B-B14F-4D97-AF65-F5344CB8AC3E}">
        <p14:creationId xmlns:p14="http://schemas.microsoft.com/office/powerpoint/2010/main" val="200168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7512" y="350838"/>
            <a:ext cx="9090992"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dirty="0">
                <a:latin typeface="Arial" panose="020B0604020202020204" pitchFamily="34" charset="0"/>
                <a:cs typeface="Arial" panose="020B0604020202020204" pitchFamily="34" charset="0"/>
              </a:rPr>
              <a:t>OPORTUNIDADES DE MEJORA</a:t>
            </a:r>
          </a:p>
        </p:txBody>
      </p:sp>
      <p:graphicFrame>
        <p:nvGraphicFramePr>
          <p:cNvPr id="12" name="11 Diagrama"/>
          <p:cNvGraphicFramePr/>
          <p:nvPr>
            <p:extLst>
              <p:ext uri="{D42A27DB-BD31-4B8C-83A1-F6EECF244321}">
                <p14:modId xmlns:p14="http://schemas.microsoft.com/office/powerpoint/2010/main" val="3350863377"/>
              </p:ext>
            </p:extLst>
          </p:nvPr>
        </p:nvGraphicFramePr>
        <p:xfrm>
          <a:off x="17512" y="1397000"/>
          <a:ext cx="9090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45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7512" y="350838"/>
            <a:ext cx="9090992"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a:latin typeface="Arial" panose="020B0604020202020204" pitchFamily="34" charset="0"/>
                <a:cs typeface="Arial" panose="020B0604020202020204" pitchFamily="34" charset="0"/>
              </a:rPr>
              <a:t>OPORTUNIDADES DE MEJORA</a:t>
            </a:r>
            <a:endParaRPr lang="es-CO" sz="3200" dirty="0">
              <a:latin typeface="Arial" panose="020B0604020202020204" pitchFamily="34" charset="0"/>
              <a:cs typeface="Arial" panose="020B0604020202020204" pitchFamily="34" charset="0"/>
            </a:endParaRPr>
          </a:p>
        </p:txBody>
      </p:sp>
      <p:graphicFrame>
        <p:nvGraphicFramePr>
          <p:cNvPr id="12" name="11 Diagrama"/>
          <p:cNvGraphicFramePr/>
          <p:nvPr>
            <p:extLst>
              <p:ext uri="{D42A27DB-BD31-4B8C-83A1-F6EECF244321}">
                <p14:modId xmlns:p14="http://schemas.microsoft.com/office/powerpoint/2010/main" val="2201530721"/>
              </p:ext>
            </p:extLst>
          </p:nvPr>
        </p:nvGraphicFramePr>
        <p:xfrm>
          <a:off x="17512" y="1397000"/>
          <a:ext cx="9090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39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972082048"/>
              </p:ext>
            </p:extLst>
          </p:nvPr>
        </p:nvGraphicFramePr>
        <p:xfrm>
          <a:off x="99747" y="1196752"/>
          <a:ext cx="895246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3"/>
          <p:cNvSpPr txBox="1">
            <a:spLocks noChangeArrowheads="1"/>
          </p:cNvSpPr>
          <p:nvPr/>
        </p:nvSpPr>
        <p:spPr bwMode="auto">
          <a:xfrm>
            <a:off x="30485" y="260648"/>
            <a:ext cx="9090992"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dirty="0">
                <a:latin typeface="Arial" panose="020B0604020202020204" pitchFamily="34" charset="0"/>
                <a:cs typeface="Arial" panose="020B0604020202020204" pitchFamily="34" charset="0"/>
              </a:rPr>
              <a:t>OPORTUNIDADES DE MEJORA</a:t>
            </a:r>
          </a:p>
        </p:txBody>
      </p:sp>
    </p:spTree>
    <p:extLst>
      <p:ext uri="{BB962C8B-B14F-4D97-AF65-F5344CB8AC3E}">
        <p14:creationId xmlns:p14="http://schemas.microsoft.com/office/powerpoint/2010/main" val="148251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71" y="1484784"/>
            <a:ext cx="896252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CO" sz="1600" b="1" dirty="0" smtClean="0">
                <a:solidFill>
                  <a:schemeClr val="tx1"/>
                </a:solidFill>
                <a:latin typeface="Arial" panose="020B0604020202020204" pitchFamily="34" charset="0"/>
                <a:cs typeface="Arial" panose="020B0604020202020204" pitchFamily="34" charset="0"/>
              </a:rPr>
              <a:t>Riesgo de corrupción</a:t>
            </a:r>
            <a:r>
              <a:rPr lang="es-CO" sz="1600" dirty="0" smtClean="0">
                <a:solidFill>
                  <a:schemeClr val="tx1"/>
                </a:solidFill>
                <a:latin typeface="Arial" panose="020B0604020202020204" pitchFamily="34" charset="0"/>
                <a:cs typeface="Arial" panose="020B0604020202020204" pitchFamily="34" charset="0"/>
              </a:rPr>
              <a:t>: “</a:t>
            </a:r>
            <a:r>
              <a:rPr lang="es-CO" sz="1600" i="1" dirty="0" smtClean="0">
                <a:solidFill>
                  <a:schemeClr val="tx1"/>
                </a:solidFill>
                <a:latin typeface="Arial" panose="020B0604020202020204" pitchFamily="34" charset="0"/>
                <a:cs typeface="Arial" panose="020B0604020202020204" pitchFamily="34" charset="0"/>
              </a:rPr>
              <a:t>Debido </a:t>
            </a:r>
            <a:r>
              <a:rPr lang="es-CO" sz="1600" i="1" dirty="0">
                <a:solidFill>
                  <a:schemeClr val="tx1"/>
                </a:solidFill>
                <a:latin typeface="Arial" panose="020B0604020202020204" pitchFamily="34" charset="0"/>
                <a:cs typeface="Arial" panose="020B0604020202020204" pitchFamily="34" charset="0"/>
              </a:rPr>
              <a:t>a que el periodo de pago de los intereses de las contribuciones especiales se controla </a:t>
            </a:r>
            <a:r>
              <a:rPr lang="es-CO" sz="1600" i="1" dirty="0" smtClean="0">
                <a:solidFill>
                  <a:schemeClr val="tx1"/>
                </a:solidFill>
                <a:latin typeface="Arial" panose="020B0604020202020204" pitchFamily="34" charset="0"/>
                <a:cs typeface="Arial" panose="020B0604020202020204" pitchFamily="34" charset="0"/>
              </a:rPr>
              <a:t>manualmente</a:t>
            </a:r>
            <a:r>
              <a:rPr lang="es-CO" sz="1600" i="1" dirty="0">
                <a:solidFill>
                  <a:schemeClr val="tx1"/>
                </a:solidFill>
                <a:latin typeface="Arial" panose="020B0604020202020204" pitchFamily="34" charset="0"/>
                <a:cs typeface="Arial" panose="020B0604020202020204" pitchFamily="34" charset="0"/>
              </a:rPr>
              <a:t>, puede suceder que se presente manipulación en los intereses de mora causados por cobrar, lo que podría ocasionar que el valor de intereses de mora dejen de ser cobrados en beneficio de la empresa, con fines de lucro personal, en detrimento de la </a:t>
            </a:r>
            <a:r>
              <a:rPr lang="es-CO" sz="1600" i="1" dirty="0" smtClean="0">
                <a:solidFill>
                  <a:schemeClr val="tx1"/>
                </a:solidFill>
                <a:latin typeface="Arial" panose="020B0604020202020204" pitchFamily="34" charset="0"/>
                <a:cs typeface="Arial" panose="020B0604020202020204" pitchFamily="34" charset="0"/>
              </a:rPr>
              <a:t>entidad</a:t>
            </a:r>
            <a:r>
              <a:rPr lang="es-CO" sz="1600" dirty="0" smtClean="0">
                <a:solidFill>
                  <a:schemeClr val="tx1"/>
                </a:solidFill>
              </a:rPr>
              <a:t>”.</a:t>
            </a:r>
            <a:endParaRPr lang="es-CO" sz="1600" dirty="0">
              <a:solidFill>
                <a:schemeClr val="tx1"/>
              </a:solidFill>
            </a:endParaRPr>
          </a:p>
        </p:txBody>
      </p:sp>
      <p:sp>
        <p:nvSpPr>
          <p:cNvPr id="7" name="Text Box 3"/>
          <p:cNvSpPr txBox="1">
            <a:spLocks noChangeArrowheads="1"/>
          </p:cNvSpPr>
          <p:nvPr/>
        </p:nvSpPr>
        <p:spPr bwMode="auto">
          <a:xfrm>
            <a:off x="53008" y="260648"/>
            <a:ext cx="9090992"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200" dirty="0">
                <a:latin typeface="Arial" panose="020B0604020202020204" pitchFamily="34" charset="0"/>
                <a:cs typeface="Arial" panose="020B0604020202020204" pitchFamily="34" charset="0"/>
              </a:rPr>
              <a:t>OPORTUNIDADES DE MEJORA</a:t>
            </a:r>
          </a:p>
        </p:txBody>
      </p:sp>
      <p:graphicFrame>
        <p:nvGraphicFramePr>
          <p:cNvPr id="3" name="2 Diagrama"/>
          <p:cNvGraphicFramePr/>
          <p:nvPr>
            <p:extLst>
              <p:ext uri="{D42A27DB-BD31-4B8C-83A1-F6EECF244321}">
                <p14:modId xmlns:p14="http://schemas.microsoft.com/office/powerpoint/2010/main" val="3748529585"/>
              </p:ext>
            </p:extLst>
          </p:nvPr>
        </p:nvGraphicFramePr>
        <p:xfrm>
          <a:off x="53008" y="2996952"/>
          <a:ext cx="8983488"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672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5445224"/>
            <a:ext cx="9170641" cy="1412776"/>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Text Box 5"/>
          <p:cNvSpPr txBox="1">
            <a:spLocks noChangeArrowheads="1"/>
          </p:cNvSpPr>
          <p:nvPr/>
        </p:nvSpPr>
        <p:spPr bwMode="auto">
          <a:xfrm>
            <a:off x="607442" y="2254220"/>
            <a:ext cx="8429054" cy="3046988"/>
          </a:xfrm>
          <a:prstGeom prst="rect">
            <a:avLst/>
          </a:prstGeom>
          <a:noFill/>
          <a:ln w="9525">
            <a:noFill/>
            <a:miter lim="800000"/>
            <a:headEnd/>
            <a:tailEnd/>
          </a:ln>
        </p:spPr>
        <p:txBody>
          <a:bodyPr wrap="square">
            <a:spAutoFit/>
          </a:bodyPr>
          <a:lstStyle/>
          <a:p>
            <a:pPr algn="r" eaLnBrk="0" fontAlgn="auto" hangingPunct="0">
              <a:spcBef>
                <a:spcPts val="0"/>
              </a:spcBef>
              <a:spcAft>
                <a:spcPts val="0"/>
              </a:spcAft>
              <a:defRPr/>
            </a:pPr>
            <a:r>
              <a:rPr lang="es-MX" sz="3200" b="1" dirty="0">
                <a:latin typeface="+mn-lt"/>
              </a:rPr>
              <a:t>Página web: </a:t>
            </a:r>
            <a:r>
              <a:rPr lang="es-MX" sz="3200" b="1" dirty="0">
                <a:solidFill>
                  <a:srgbClr val="1C3481"/>
                </a:solidFill>
                <a:latin typeface="+mn-lt"/>
              </a:rPr>
              <a:t>www.cra.gov.co</a:t>
            </a:r>
          </a:p>
          <a:p>
            <a:pPr algn="r" eaLnBrk="0" fontAlgn="auto" hangingPunct="0">
              <a:spcBef>
                <a:spcPts val="0"/>
              </a:spcBef>
              <a:spcAft>
                <a:spcPts val="0"/>
              </a:spcAft>
              <a:defRPr/>
            </a:pPr>
            <a:r>
              <a:rPr lang="es-CO" sz="3200" b="1" dirty="0">
                <a:latin typeface="+mn-lt"/>
              </a:rPr>
              <a:t>Twitter: </a:t>
            </a:r>
            <a:r>
              <a:rPr lang="es-CO" sz="3200" b="1" dirty="0">
                <a:solidFill>
                  <a:srgbClr val="1C3481"/>
                </a:solidFill>
                <a:latin typeface="+mn-lt"/>
              </a:rPr>
              <a:t>@</a:t>
            </a:r>
            <a:r>
              <a:rPr lang="es-CO" sz="3200" b="1" dirty="0" err="1">
                <a:solidFill>
                  <a:srgbClr val="1C3481"/>
                </a:solidFill>
                <a:latin typeface="+mn-lt"/>
              </a:rPr>
              <a:t>cracolombia</a:t>
            </a:r>
            <a:endParaRPr lang="es-CO" sz="3200" b="1" dirty="0">
              <a:solidFill>
                <a:srgbClr val="1C3481"/>
              </a:solidFill>
              <a:latin typeface="+mn-lt"/>
            </a:endParaRPr>
          </a:p>
          <a:p>
            <a:pPr algn="r" eaLnBrk="0" fontAlgn="auto" hangingPunct="0">
              <a:spcBef>
                <a:spcPts val="0"/>
              </a:spcBef>
              <a:spcAft>
                <a:spcPts val="0"/>
              </a:spcAft>
              <a:defRPr/>
            </a:pPr>
            <a:r>
              <a:rPr lang="es-CO" sz="3200" b="1" dirty="0">
                <a:latin typeface="+mn-lt"/>
              </a:rPr>
              <a:t>YouTube: </a:t>
            </a:r>
            <a:r>
              <a:rPr lang="es-CO" sz="3200" b="1" dirty="0" err="1">
                <a:solidFill>
                  <a:srgbClr val="1C3481"/>
                </a:solidFill>
                <a:latin typeface="+mn-lt"/>
              </a:rPr>
              <a:t>crapsbcol</a:t>
            </a:r>
            <a:endParaRPr lang="es-CO" sz="3200" b="1" dirty="0">
              <a:solidFill>
                <a:srgbClr val="1C3481"/>
              </a:solidFill>
              <a:latin typeface="+mn-lt"/>
            </a:endParaRPr>
          </a:p>
          <a:p>
            <a:pPr algn="r" eaLnBrk="0" fontAlgn="auto" hangingPunct="0">
              <a:spcBef>
                <a:spcPts val="0"/>
              </a:spcBef>
              <a:spcAft>
                <a:spcPts val="0"/>
              </a:spcAft>
              <a:defRPr/>
            </a:pPr>
            <a:r>
              <a:rPr lang="es-CO" sz="3200" b="1" dirty="0">
                <a:latin typeface="+mn-lt"/>
              </a:rPr>
              <a:t>Facebook: </a:t>
            </a:r>
            <a:r>
              <a:rPr lang="es-CO" sz="3200" b="1" dirty="0">
                <a:solidFill>
                  <a:srgbClr val="1C3481"/>
                </a:solidFill>
                <a:latin typeface="+mn-lt"/>
              </a:rPr>
              <a:t>Comisión de Regulación CRA</a:t>
            </a:r>
          </a:p>
          <a:p>
            <a:pPr algn="r" eaLnBrk="0" fontAlgn="auto" hangingPunct="0">
              <a:spcBef>
                <a:spcPts val="0"/>
              </a:spcBef>
              <a:spcAft>
                <a:spcPts val="0"/>
              </a:spcAft>
              <a:defRPr/>
            </a:pPr>
            <a:r>
              <a:rPr lang="es-MX" sz="3200" b="1" dirty="0" smtClean="0">
                <a:latin typeface="+mn-lt"/>
              </a:rPr>
              <a:t>Correo </a:t>
            </a:r>
            <a:r>
              <a:rPr lang="es-MX" sz="3200" b="1" dirty="0">
                <a:latin typeface="+mn-lt"/>
              </a:rPr>
              <a:t>electrónico:</a:t>
            </a:r>
            <a:r>
              <a:rPr lang="es-MX" sz="3200" b="1" dirty="0">
                <a:solidFill>
                  <a:schemeClr val="tx2">
                    <a:lumMod val="60000"/>
                    <a:lumOff val="40000"/>
                  </a:schemeClr>
                </a:solidFill>
                <a:latin typeface="+mn-lt"/>
              </a:rPr>
              <a:t> </a:t>
            </a:r>
            <a:r>
              <a:rPr lang="es-MX" sz="3200" b="1" dirty="0">
                <a:solidFill>
                  <a:srgbClr val="1C3481"/>
                </a:solidFill>
                <a:latin typeface="+mn-lt"/>
              </a:rPr>
              <a:t>correo@cra.gov.co</a:t>
            </a:r>
          </a:p>
          <a:p>
            <a:pPr algn="r" eaLnBrk="0" fontAlgn="auto" hangingPunct="0">
              <a:spcBef>
                <a:spcPts val="0"/>
              </a:spcBef>
              <a:spcAft>
                <a:spcPts val="0"/>
              </a:spcAft>
              <a:defRPr/>
            </a:pPr>
            <a:r>
              <a:rPr lang="es-MX" sz="3200" b="1" dirty="0">
                <a:latin typeface="+mn-lt"/>
              </a:rPr>
              <a:t>PBX</a:t>
            </a:r>
            <a:r>
              <a:rPr lang="es-MX" sz="3200" b="1" dirty="0" smtClean="0">
                <a:latin typeface="+mn-lt"/>
              </a:rPr>
              <a:t>:</a:t>
            </a:r>
            <a:r>
              <a:rPr lang="es-MX" sz="3200" b="1" dirty="0" smtClean="0">
                <a:solidFill>
                  <a:schemeClr val="tx2">
                    <a:lumMod val="60000"/>
                    <a:lumOff val="40000"/>
                  </a:schemeClr>
                </a:solidFill>
                <a:latin typeface="+mn-lt"/>
              </a:rPr>
              <a:t> </a:t>
            </a:r>
            <a:r>
              <a:rPr lang="es-MX" sz="3200" b="1" dirty="0" smtClean="0">
                <a:solidFill>
                  <a:schemeClr val="tx2">
                    <a:lumMod val="75000"/>
                  </a:schemeClr>
                </a:solidFill>
                <a:latin typeface="+mn-lt"/>
              </a:rPr>
              <a:t>(1)</a:t>
            </a:r>
            <a:r>
              <a:rPr lang="es-MX" sz="3200" b="1" dirty="0" smtClean="0">
                <a:solidFill>
                  <a:schemeClr val="tx2">
                    <a:lumMod val="60000"/>
                    <a:lumOff val="40000"/>
                  </a:schemeClr>
                </a:solidFill>
                <a:latin typeface="+mn-lt"/>
              </a:rPr>
              <a:t> </a:t>
            </a:r>
            <a:r>
              <a:rPr lang="es-MX" sz="3200" b="1" dirty="0" smtClean="0">
                <a:solidFill>
                  <a:schemeClr val="tx2">
                    <a:lumMod val="75000"/>
                  </a:schemeClr>
                </a:solidFill>
                <a:latin typeface="+mn-lt"/>
              </a:rPr>
              <a:t>4873820</a:t>
            </a:r>
            <a:r>
              <a:rPr lang="es-MX" sz="3200" b="1" dirty="0" smtClean="0">
                <a:solidFill>
                  <a:schemeClr val="tx2">
                    <a:lumMod val="60000"/>
                    <a:lumOff val="40000"/>
                  </a:schemeClr>
                </a:solidFill>
                <a:latin typeface="+mn-lt"/>
              </a:rPr>
              <a:t> </a:t>
            </a:r>
            <a:r>
              <a:rPr lang="es-MX" sz="3200" b="1" dirty="0">
                <a:latin typeface="+mn-lt"/>
              </a:rPr>
              <a:t>Línea </a:t>
            </a:r>
            <a:r>
              <a:rPr lang="es-MX" sz="3200" b="1" dirty="0" smtClean="0">
                <a:latin typeface="+mn-lt"/>
              </a:rPr>
              <a:t>Nacional: </a:t>
            </a:r>
            <a:r>
              <a:rPr lang="es-MX" sz="3200" b="1" dirty="0" smtClean="0">
                <a:solidFill>
                  <a:srgbClr val="1C3481"/>
                </a:solidFill>
                <a:latin typeface="+mn-lt"/>
              </a:rPr>
              <a:t>018000517565</a:t>
            </a:r>
            <a:endParaRPr lang="es-ES" sz="3200" b="1" dirty="0">
              <a:solidFill>
                <a:srgbClr val="1C3481"/>
              </a:solidFill>
              <a:latin typeface="+mn-lt"/>
            </a:endParaRPr>
          </a:p>
        </p:txBody>
      </p:sp>
      <p:sp>
        <p:nvSpPr>
          <p:cNvPr id="16" name="15 Rectángulo"/>
          <p:cNvSpPr/>
          <p:nvPr/>
        </p:nvSpPr>
        <p:spPr>
          <a:xfrm>
            <a:off x="-1" y="0"/>
            <a:ext cx="9170641" cy="1700808"/>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7" name="16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539952" y="260648"/>
            <a:ext cx="3600000" cy="1127471"/>
          </a:xfrm>
          <a:prstGeom prst="rect">
            <a:avLst/>
          </a:prstGeom>
        </p:spPr>
      </p:pic>
      <p:grpSp>
        <p:nvGrpSpPr>
          <p:cNvPr id="10" name="9 Grupo"/>
          <p:cNvGrpSpPr/>
          <p:nvPr/>
        </p:nvGrpSpPr>
        <p:grpSpPr>
          <a:xfrm>
            <a:off x="5004048" y="5697352"/>
            <a:ext cx="4166593" cy="900000"/>
            <a:chOff x="5004048" y="5697352"/>
            <a:chExt cx="4166593" cy="900000"/>
          </a:xfrm>
        </p:grpSpPr>
        <p:sp>
          <p:nvSpPr>
            <p:cNvPr id="11" name="10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2" name="11 Imagen"/>
            <p:cNvPicPr>
              <a:picLocks noChangeAspect="1"/>
            </p:cNvPicPr>
            <p:nvPr/>
          </p:nvPicPr>
          <p:blipFill rotWithShape="1">
            <a:blip r:embed="rId3">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40002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AUDITORIA DE CONTRIBUCIONES 2016</a:t>
            </a:r>
            <a:endParaRPr lang="es-CO" sz="3200"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253101058"/>
              </p:ext>
            </p:extLst>
          </p:nvPr>
        </p:nvGraphicFramePr>
        <p:xfrm>
          <a:off x="179512" y="1268758"/>
          <a:ext cx="8784976" cy="4536505"/>
        </p:xfrm>
        <a:graphic>
          <a:graphicData uri="http://schemas.openxmlformats.org/drawingml/2006/table">
            <a:tbl>
              <a:tblPr/>
              <a:tblGrid>
                <a:gridCol w="1730596"/>
                <a:gridCol w="1391181"/>
                <a:gridCol w="1005674"/>
                <a:gridCol w="1137668"/>
                <a:gridCol w="754255"/>
                <a:gridCol w="320559"/>
                <a:gridCol w="685115"/>
                <a:gridCol w="1759928"/>
              </a:tblGrid>
              <a:tr h="462909">
                <a:tc rowSpan="2">
                  <a:txBody>
                    <a:bodyPr/>
                    <a:lstStyle/>
                    <a:p>
                      <a:pPr algn="l" fontAlgn="b"/>
                      <a:r>
                        <a:rPr lang="es-CO" sz="800" b="0" i="0" u="none" strike="noStrike" dirty="0">
                          <a:effectLst/>
                          <a:latin typeface="Arial"/>
                        </a:rPr>
                        <a:t> </a:t>
                      </a:r>
                      <a:endParaRPr lang="es-CO" sz="700" b="0" i="0" u="none" strike="noStrike" dirty="0">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effectLst/>
                          <a:latin typeface="Arial"/>
                        </a:rPr>
                        <a:t>Proceso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s-CO" sz="900" b="1" i="0" u="none" strike="noStrike">
                          <a:solidFill>
                            <a:srgbClr val="00B050"/>
                          </a:solidFill>
                          <a:effectLst/>
                          <a:latin typeface="Arial"/>
                        </a:rPr>
                        <a:t>SEGUIMIENTO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2">
                  <a:txBody>
                    <a:bodyPr/>
                    <a:lstStyle/>
                    <a:p>
                      <a:pPr algn="l" fontAlgn="t"/>
                      <a:r>
                        <a:rPr lang="es-CO" sz="800" b="0" i="0" u="none" strike="noStrike">
                          <a:effectLst/>
                          <a:latin typeface="Arial"/>
                        </a:rPr>
                        <a:t>Código</a:t>
                      </a:r>
                      <a:br>
                        <a:rPr lang="es-CO" sz="800" b="0" i="0" u="none" strike="noStrike">
                          <a:effectLst/>
                          <a:latin typeface="Arial"/>
                        </a:rPr>
                      </a:br>
                      <a:r>
                        <a:rPr lang="es-CO" sz="800" b="0" i="0" u="none" strike="noStrike">
                          <a:solidFill>
                            <a:srgbClr val="00B050"/>
                          </a:solidFill>
                          <a:effectLst/>
                          <a:latin typeface="Arial"/>
                        </a:rPr>
                        <a:t>SEG-FOR01</a:t>
                      </a:r>
                      <a:endParaRPr lang="es-CO" sz="800" b="0" i="0" u="none" strike="noStrike">
                        <a:effectLst/>
                        <a:latin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fontAlgn="t"/>
                      <a:r>
                        <a:rPr lang="es-CO" sz="800" b="0" i="0" u="none" strike="noStrike">
                          <a:effectLst/>
                          <a:latin typeface="Arial"/>
                        </a:rPr>
                        <a:t>Fecha de Aprobación</a:t>
                      </a:r>
                      <a:br>
                        <a:rPr lang="es-CO" sz="800" b="0" i="0" u="none" strike="noStrike">
                          <a:effectLst/>
                          <a:latin typeface="Arial"/>
                        </a:rPr>
                      </a:br>
                      <a:r>
                        <a:rPr lang="es-CO" sz="800" b="0" i="0" u="none" strike="noStrike">
                          <a:solidFill>
                            <a:srgbClr val="00B050"/>
                          </a:solidFill>
                          <a:effectLst/>
                          <a:latin typeface="Arial"/>
                        </a:rPr>
                        <a:t>25 de Marzo de 2014</a:t>
                      </a:r>
                      <a:endParaRPr lang="es-CO" sz="800" b="0" i="0" u="none" strike="noStrike">
                        <a:effectLst/>
                        <a:latin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659">
                <a:tc vMerge="1">
                  <a:txBody>
                    <a:bodyPr/>
                    <a:lstStyle/>
                    <a:p>
                      <a:endParaRPr lang="es-CO"/>
                    </a:p>
                  </a:txBody>
                  <a:tcPr/>
                </a:tc>
                <a:tc>
                  <a:txBody>
                    <a:bodyPr/>
                    <a:lstStyle/>
                    <a:p>
                      <a:pPr algn="l" fontAlgn="ctr"/>
                      <a:r>
                        <a:rPr lang="es-CO" sz="800" b="0" i="0" u="none" strike="noStrike" dirty="0">
                          <a:effectLst/>
                          <a:latin typeface="Arial"/>
                        </a:rPr>
                        <a:t>Formato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s-CO" sz="900" b="1" i="0" u="none" strike="noStrike">
                          <a:effectLst/>
                          <a:latin typeface="Arial"/>
                        </a:rPr>
                        <a:t>Plan de Auditoría Interna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2">
                  <a:txBody>
                    <a:bodyPr/>
                    <a:lstStyle/>
                    <a:p>
                      <a:pPr algn="l" fontAlgn="t"/>
                      <a:r>
                        <a:rPr lang="es-CO" sz="800" b="0" i="0" u="none" strike="noStrike">
                          <a:effectLst/>
                          <a:latin typeface="Arial"/>
                        </a:rPr>
                        <a:t>Versión</a:t>
                      </a:r>
                      <a:br>
                        <a:rPr lang="es-CO" sz="800" b="0" i="0" u="none" strike="noStrike">
                          <a:effectLst/>
                          <a:latin typeface="Arial"/>
                        </a:rPr>
                      </a:br>
                      <a:r>
                        <a:rPr lang="es-CO" sz="800" b="0" i="0" u="none" strike="noStrike">
                          <a:solidFill>
                            <a:srgbClr val="00B050"/>
                          </a:solidFill>
                          <a:effectLst/>
                          <a:latin typeface="Arial"/>
                        </a:rPr>
                        <a:t>003</a:t>
                      </a:r>
                      <a:endParaRPr lang="es-CO" sz="800" b="0" i="0" u="none" strike="noStrike">
                        <a:effectLst/>
                        <a:latin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fontAlgn="t"/>
                      <a:r>
                        <a:rPr lang="es-CO" sz="800" b="0" i="0" u="none" strike="noStrike">
                          <a:effectLst/>
                          <a:latin typeface="Arial"/>
                        </a:rPr>
                        <a:t>Hoja 1 de 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663">
                <a:tc gridSpan="8">
                  <a:txBody>
                    <a:bodyPr/>
                    <a:lstStyle/>
                    <a:p>
                      <a:pPr algn="ctr" fontAlgn="ctr"/>
                      <a:endParaRPr lang="es-CO" sz="800" b="0"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555490">
                <a:tc>
                  <a:txBody>
                    <a:bodyPr/>
                    <a:lstStyle/>
                    <a:p>
                      <a:pPr algn="ctr" fontAlgn="ctr"/>
                      <a:r>
                        <a:rPr lang="es-CO" sz="800" b="1" i="0" u="none" strike="noStrike">
                          <a:effectLst/>
                          <a:latin typeface="Arial"/>
                        </a:rPr>
                        <a:t>Auditor Líder o Responsable de la Auditoria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gridSpan="3">
                  <a:txBody>
                    <a:bodyPr/>
                    <a:lstStyle/>
                    <a:p>
                      <a:pPr algn="ctr" fontAlgn="ctr"/>
                      <a:r>
                        <a:rPr lang="es-CO" sz="800" b="0" i="0" u="none" strike="noStrike">
                          <a:effectLst/>
                          <a:latin typeface="Arial"/>
                        </a:rPr>
                        <a:t>Giovanni Soto Cagua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fontAlgn="ctr"/>
                      <a:r>
                        <a:rPr lang="es-CO" sz="800" b="1" i="0" u="none" strike="noStrike">
                          <a:effectLst/>
                          <a:latin typeface="Arial"/>
                        </a:rPr>
                        <a:t>Cliente Auditoria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s-CO"/>
                    </a:p>
                  </a:txBody>
                  <a:tcPr/>
                </a:tc>
                <a:tc hMerge="1">
                  <a:txBody>
                    <a:bodyPr/>
                    <a:lstStyle/>
                    <a:p>
                      <a:endParaRPr lang="es-CO"/>
                    </a:p>
                  </a:txBody>
                  <a:tcPr/>
                </a:tc>
                <a:tc>
                  <a:txBody>
                    <a:bodyPr/>
                    <a:lstStyle/>
                    <a:p>
                      <a:pPr algn="ctr" fontAlgn="ctr"/>
                      <a:r>
                        <a:rPr lang="es-CO" sz="800" b="0" i="0" u="none" strike="noStrike">
                          <a:effectLst/>
                          <a:latin typeface="Arial"/>
                        </a:rPr>
                        <a:t>Subdirección administrativa y Financiera - Contribuciones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078">
                <a:tc>
                  <a:txBody>
                    <a:bodyPr/>
                    <a:lstStyle/>
                    <a:p>
                      <a:pPr algn="ctr" fontAlgn="ctr"/>
                      <a:r>
                        <a:rPr lang="es-CO" sz="800" b="1" i="0" u="none" strike="noStrike">
                          <a:effectLst/>
                          <a:latin typeface="Arial"/>
                        </a:rPr>
                        <a:t>Equipo Auditor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gridSpan="7">
                  <a:txBody>
                    <a:bodyPr/>
                    <a:lstStyle/>
                    <a:p>
                      <a:pPr algn="ctr" fontAlgn="ctr"/>
                      <a:r>
                        <a:rPr lang="es-CO" sz="800" b="0" i="0" u="none" strike="noStrike">
                          <a:effectLst/>
                          <a:latin typeface="Arial"/>
                        </a:rPr>
                        <a:t>Edilberto Pineda Alvarado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77745">
                <a:tc gridSpan="2">
                  <a:txBody>
                    <a:bodyPr/>
                    <a:lstStyle/>
                    <a:p>
                      <a:pPr algn="ctr" fontAlgn="ctr"/>
                      <a:r>
                        <a:rPr lang="es-CO" sz="800" b="1" i="0" u="none" strike="noStrike">
                          <a:effectLst/>
                          <a:latin typeface="Arial"/>
                        </a:rPr>
                        <a:t>Objetivo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s-CO"/>
                    </a:p>
                  </a:txBody>
                  <a:tcPr/>
                </a:tc>
                <a:tc gridSpan="2">
                  <a:txBody>
                    <a:bodyPr/>
                    <a:lstStyle/>
                    <a:p>
                      <a:pPr algn="ctr" fontAlgn="ctr"/>
                      <a:r>
                        <a:rPr lang="es-CO" sz="800" b="1" i="0" u="none" strike="noStrike">
                          <a:effectLst/>
                          <a:latin typeface="Arial"/>
                        </a:rPr>
                        <a:t>Alcance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s-CO"/>
                    </a:p>
                  </a:txBody>
                  <a:tcPr/>
                </a:tc>
                <a:tc gridSpan="4">
                  <a:txBody>
                    <a:bodyPr/>
                    <a:lstStyle/>
                    <a:p>
                      <a:pPr algn="ctr" fontAlgn="ctr"/>
                      <a:r>
                        <a:rPr lang="es-CO" sz="800" b="1" i="0" u="none" strike="noStrike">
                          <a:effectLst/>
                          <a:latin typeface="Arial"/>
                        </a:rPr>
                        <a:t>Criterios y directrices a aplicar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1481307">
                <a:tc gridSpan="2">
                  <a:txBody>
                    <a:bodyPr/>
                    <a:lstStyle/>
                    <a:p>
                      <a:pPr algn="ctr" fontAlgn="ctr"/>
                      <a:r>
                        <a:rPr lang="es-CO" sz="800" b="0" i="0" u="none" strike="noStrike">
                          <a:effectLst/>
                          <a:latin typeface="Arial"/>
                        </a:rPr>
                        <a:t>Evaluar la Gestión Institucional respecto al proceso de liquidación, recaudo y registro en los estados financieros de la Entidad, de los aportes por contribuciones especiales, que deben realizar las Empresas Prestadores de Servicios Públicos de acueducto, alcantarillado y aseo.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l" fontAlgn="auto"/>
                      <a:r>
                        <a:rPr lang="es-CO" sz="800" b="0" i="0" u="none" strike="noStrike">
                          <a:effectLst/>
                          <a:latin typeface="Arial"/>
                        </a:rPr>
                        <a:t>1-  Evaluar el proceso de recaudo de las contribuciones por parte de la Subdirección Administrativa y Financiera de la Entidad.</a:t>
                      </a:r>
                      <a:br>
                        <a:rPr lang="es-CO" sz="800" b="0" i="0" u="none" strike="noStrike">
                          <a:effectLst/>
                          <a:latin typeface="Arial"/>
                        </a:rPr>
                      </a:br>
                      <a:r>
                        <a:rPr lang="es-CO" sz="800" b="0" i="0" u="none" strike="noStrike">
                          <a:effectLst/>
                          <a:latin typeface="Arial"/>
                        </a:rPr>
                        <a:t>2-  Verificar los saldos de cartera a fecha 31 de marzo de 2016.</a:t>
                      </a:r>
                      <a:br>
                        <a:rPr lang="es-CO" sz="800" b="0" i="0" u="none" strike="noStrike">
                          <a:effectLst/>
                          <a:latin typeface="Arial"/>
                        </a:rPr>
                      </a:br>
                      <a:r>
                        <a:rPr lang="es-CO" sz="800" b="0" i="0" u="none" strike="noStrike">
                          <a:effectLst/>
                          <a:latin typeface="Arial"/>
                        </a:rPr>
                        <a:t/>
                      </a:r>
                      <a:br>
                        <a:rPr lang="es-CO" sz="800" b="0" i="0" u="none" strike="noStrike">
                          <a:effectLst/>
                          <a:latin typeface="Arial"/>
                        </a:rPr>
                      </a:br>
                      <a:endParaRPr lang="es-CO" sz="8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4">
                  <a:txBody>
                    <a:bodyPr/>
                    <a:lstStyle/>
                    <a:p>
                      <a:pPr algn="ctr" fontAlgn="ctr"/>
                      <a:r>
                        <a:rPr lang="es-CO" sz="800" b="0" i="0" u="none" strike="noStrike">
                          <a:effectLst/>
                          <a:latin typeface="Arial"/>
                        </a:rPr>
                        <a:t>Los criterios para la realización de esta auditoria están basados en el articulo 85 de la Ley 142 de 1994; Decreto 707 de de 1995; Resoluciones CRA No. 706 de diciembre de 2014 y UAE CRA 743 del 17 de diciembre de 2015, así mismo se verificarán los procedimientos y formatos del Sistema General de la Calidad, relacionados con la gestión de Contribuciones Especiales.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87160">
                <a:tc rowSpan="2">
                  <a:txBody>
                    <a:bodyPr/>
                    <a:lstStyle/>
                    <a:p>
                      <a:pPr algn="ctr" fontAlgn="ctr"/>
                      <a:r>
                        <a:rPr lang="es-CO" sz="800" b="1" i="0" u="none" strike="noStrike">
                          <a:effectLst/>
                          <a:latin typeface="Arial"/>
                        </a:rPr>
                        <a:t>Reunión de Apertura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s-CO" sz="800" b="0" i="0" u="none" strike="noStrike">
                          <a:effectLst/>
                          <a:latin typeface="Arial"/>
                        </a:rPr>
                        <a:t>29/04/2016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CO" sz="800" b="1" i="0" u="none" strike="noStrike">
                          <a:effectLst/>
                          <a:latin typeface="Arial"/>
                        </a:rPr>
                        <a:t>Elaboración Informe Preliminar de Auditoría (sólo equipo auditor)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s-CO" sz="800" b="0" i="0" u="none" strike="noStrike">
                          <a:effectLst/>
                          <a:latin typeface="Arial"/>
                        </a:rPr>
                        <a:t>08/07/2016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s-CO" sz="800" b="1" i="0" u="none" strike="noStrike">
                          <a:effectLst/>
                          <a:latin typeface="Arial"/>
                        </a:rPr>
                        <a:t>Reunión de Cierre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rowSpan="2" hMerge="1">
                  <a:txBody>
                    <a:bodyPr/>
                    <a:lstStyle/>
                    <a:p>
                      <a:endParaRPr lang="es-CO"/>
                    </a:p>
                  </a:txBody>
                  <a:tcPr/>
                </a:tc>
                <a:tc gridSpan="2">
                  <a:txBody>
                    <a:bodyPr/>
                    <a:lstStyle/>
                    <a:p>
                      <a:pPr algn="ctr" fontAlgn="ctr"/>
                      <a:r>
                        <a:rPr lang="es-CO" sz="800" b="0" i="0" u="none" strike="noStrike">
                          <a:effectLst/>
                          <a:latin typeface="Arial"/>
                        </a:rPr>
                        <a:t>15/07/2016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r>
              <a:tr h="353494">
                <a:tc vMerge="1">
                  <a:txBody>
                    <a:bodyPr/>
                    <a:lstStyle/>
                    <a:p>
                      <a:endParaRPr lang="es-CO"/>
                    </a:p>
                  </a:txBody>
                  <a:tcPr/>
                </a:tc>
                <a:tc>
                  <a:txBody>
                    <a:bodyPr/>
                    <a:lstStyle/>
                    <a:p>
                      <a:pPr algn="ctr" fontAlgn="ctr"/>
                      <a:r>
                        <a:rPr lang="es-CO" sz="800" b="0" i="0" u="none" strike="noStrike">
                          <a:effectLst/>
                          <a:latin typeface="Arial"/>
                        </a:rPr>
                        <a:t>Subdirección Administrativa y 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800" b="0" i="0" u="none" strike="noStrike">
                          <a:effectLst/>
                          <a:latin typeface="Arial"/>
                        </a:rPr>
                        <a:t>Área de trabajo de Control Interno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tc gridSpan="2">
                  <a:txBody>
                    <a:bodyPr/>
                    <a:lstStyle/>
                    <a:p>
                      <a:pPr algn="ctr" fontAlgn="ctr"/>
                      <a:r>
                        <a:rPr lang="es-CO" sz="800" b="0" i="0" u="none" strike="noStrike" dirty="0">
                          <a:effectLst/>
                          <a:latin typeface="Arial"/>
                        </a:rPr>
                        <a:t>Oficina Subdirección Administrativa y 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r>
            </a:tbl>
          </a:graphicData>
        </a:graphic>
      </p:graphicFrame>
      <p:pic>
        <p:nvPicPr>
          <p:cNvPr id="9" name="1 Imagen"/>
          <p:cNvPicPr>
            <a:picLocks noChangeAspect="1"/>
          </p:cNvPicPr>
          <p:nvPr/>
        </p:nvPicPr>
        <p:blipFill>
          <a:blip r:embed="rId3"/>
          <a:stretch>
            <a:fillRect/>
          </a:stretch>
        </p:blipFill>
        <p:spPr>
          <a:xfrm>
            <a:off x="683568" y="1340768"/>
            <a:ext cx="965200" cy="884237"/>
          </a:xfrm>
          <a:prstGeom prst="rect">
            <a:avLst/>
          </a:prstGeom>
        </p:spPr>
      </p:pic>
    </p:spTree>
    <p:extLst>
      <p:ext uri="{BB962C8B-B14F-4D97-AF65-F5344CB8AC3E}">
        <p14:creationId xmlns:p14="http://schemas.microsoft.com/office/powerpoint/2010/main" val="377877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107721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INFORMES DE EVALUACIÓN CONTRIBUCIONES ESPECIALES</a:t>
            </a:r>
            <a:endParaRPr lang="es-CO" sz="3200" dirty="0">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395716363"/>
              </p:ext>
            </p:extLst>
          </p:nvPr>
        </p:nvGraphicFramePr>
        <p:xfrm>
          <a:off x="161510" y="1772816"/>
          <a:ext cx="8820980" cy="2225040"/>
        </p:xfrm>
        <a:graphic>
          <a:graphicData uri="http://schemas.openxmlformats.org/drawingml/2006/table">
            <a:tbl>
              <a:tblPr firstRow="1" bandRow="1">
                <a:tableStyleId>{5C22544A-7EE6-4342-B048-85BDC9FD1C3A}</a:tableStyleId>
              </a:tblPr>
              <a:tblGrid>
                <a:gridCol w="4410490"/>
                <a:gridCol w="4410490"/>
              </a:tblGrid>
              <a:tr h="370840">
                <a:tc gridSpan="2">
                  <a:txBody>
                    <a:bodyPr/>
                    <a:lstStyle/>
                    <a:p>
                      <a:pPr algn="ctr"/>
                      <a:r>
                        <a:rPr lang="es-CO" dirty="0" smtClean="0"/>
                        <a:t>AUDITORIAS  REALIZAS  POR EL GRUPO DE TRABAJO DE CONTROL INTERNO</a:t>
                      </a:r>
                      <a:endParaRPr lang="es-CO" dirty="0"/>
                    </a:p>
                  </a:txBody>
                  <a:tcPr/>
                </a:tc>
                <a:tc hMerge="1">
                  <a:txBody>
                    <a:bodyPr/>
                    <a:lstStyle/>
                    <a:p>
                      <a:endParaRPr lang="es-CO" dirty="0"/>
                    </a:p>
                  </a:txBody>
                  <a:tcPr/>
                </a:tc>
              </a:tr>
              <a:tr h="370840">
                <a:tc>
                  <a:txBody>
                    <a:bodyPr/>
                    <a:lstStyle/>
                    <a:p>
                      <a:pPr algn="ctr"/>
                      <a:r>
                        <a:rPr lang="es-CO" dirty="0" smtClean="0"/>
                        <a:t>AÑO</a:t>
                      </a:r>
                      <a:endParaRPr lang="es-CO" dirty="0"/>
                    </a:p>
                  </a:txBody>
                  <a:tcPr/>
                </a:tc>
                <a:tc>
                  <a:txBody>
                    <a:bodyPr/>
                    <a:lstStyle/>
                    <a:p>
                      <a:pPr algn="ctr"/>
                      <a:r>
                        <a:rPr lang="es-CO" dirty="0" smtClean="0"/>
                        <a:t>AUDITORIA</a:t>
                      </a:r>
                      <a:endParaRPr lang="es-CO" dirty="0"/>
                    </a:p>
                  </a:txBody>
                  <a:tcPr/>
                </a:tc>
              </a:tr>
              <a:tr h="370840">
                <a:tc>
                  <a:txBody>
                    <a:bodyPr/>
                    <a:lstStyle/>
                    <a:p>
                      <a:r>
                        <a:rPr lang="es-CO" dirty="0" smtClean="0"/>
                        <a:t>2015</a:t>
                      </a:r>
                      <a:endParaRPr lang="es-CO" dirty="0"/>
                    </a:p>
                  </a:txBody>
                  <a:tcPr/>
                </a:tc>
                <a:tc>
                  <a:txBody>
                    <a:bodyPr/>
                    <a:lstStyle/>
                    <a:p>
                      <a:r>
                        <a:rPr lang="es-CO" dirty="0" smtClean="0"/>
                        <a:t>No</a:t>
                      </a:r>
                      <a:r>
                        <a:rPr lang="es-CO" baseline="0" dirty="0" smtClean="0"/>
                        <a:t> se contempló en el Plan de auditoría</a:t>
                      </a:r>
                      <a:endParaRPr lang="es-CO" dirty="0"/>
                    </a:p>
                  </a:txBody>
                  <a:tcPr/>
                </a:tc>
              </a:tr>
              <a:tr h="370840">
                <a:tc>
                  <a:txBody>
                    <a:bodyPr/>
                    <a:lstStyle/>
                    <a:p>
                      <a:r>
                        <a:rPr lang="es-CO" dirty="0" smtClean="0"/>
                        <a:t>2014</a:t>
                      </a:r>
                      <a:endParaRPr lang="es-CO" dirty="0"/>
                    </a:p>
                  </a:txBody>
                  <a:tcPr/>
                </a:tc>
                <a:tc>
                  <a:txBody>
                    <a:bodyPr/>
                    <a:lstStyle/>
                    <a:p>
                      <a:r>
                        <a:rPr lang="es-CO" dirty="0" smtClean="0"/>
                        <a:t>GTCI- AU10 - 2014</a:t>
                      </a:r>
                      <a:endParaRPr lang="es-CO" dirty="0"/>
                    </a:p>
                  </a:txBody>
                  <a:tcPr/>
                </a:tc>
              </a:tr>
              <a:tr h="370840">
                <a:tc>
                  <a:txBody>
                    <a:bodyPr/>
                    <a:lstStyle/>
                    <a:p>
                      <a:r>
                        <a:rPr lang="es-CO" dirty="0" smtClean="0"/>
                        <a:t>2013</a:t>
                      </a:r>
                      <a:endParaRPr lang="es-C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No</a:t>
                      </a:r>
                      <a:r>
                        <a:rPr lang="es-CO" baseline="0" dirty="0" smtClean="0"/>
                        <a:t> se contempló en el Plan de auditoría</a:t>
                      </a:r>
                      <a:endParaRPr lang="es-CO" dirty="0" smtClean="0"/>
                    </a:p>
                  </a:txBody>
                  <a:tcPr/>
                </a:tc>
              </a:tr>
              <a:tr h="370840">
                <a:tc>
                  <a:txBody>
                    <a:bodyPr/>
                    <a:lstStyle/>
                    <a:p>
                      <a:r>
                        <a:rPr lang="es-CO" dirty="0" smtClean="0"/>
                        <a:t>2012</a:t>
                      </a:r>
                      <a:endParaRPr lang="es-CO" dirty="0"/>
                    </a:p>
                  </a:txBody>
                  <a:tcPr/>
                </a:tc>
                <a:tc>
                  <a:txBody>
                    <a:bodyPr/>
                    <a:lstStyle/>
                    <a:p>
                      <a:r>
                        <a:rPr lang="es-CO" dirty="0" smtClean="0"/>
                        <a:t>GTCI – 03 - 2012</a:t>
                      </a:r>
                      <a:endParaRPr lang="es-CO" dirty="0"/>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593099017"/>
              </p:ext>
            </p:extLst>
          </p:nvPr>
        </p:nvGraphicFramePr>
        <p:xfrm>
          <a:off x="143508" y="4221088"/>
          <a:ext cx="8856984" cy="1483360"/>
        </p:xfrm>
        <a:graphic>
          <a:graphicData uri="http://schemas.openxmlformats.org/drawingml/2006/table">
            <a:tbl>
              <a:tblPr firstRow="1" bandRow="1">
                <a:tableStyleId>{5C22544A-7EE6-4342-B048-85BDC9FD1C3A}</a:tableStyleId>
              </a:tblPr>
              <a:tblGrid>
                <a:gridCol w="4428492"/>
                <a:gridCol w="4428492"/>
              </a:tblGrid>
              <a:tr h="370840">
                <a:tc gridSpan="2">
                  <a:txBody>
                    <a:bodyPr/>
                    <a:lstStyle/>
                    <a:p>
                      <a:pPr algn="ctr"/>
                      <a:r>
                        <a:rPr lang="es-CO" dirty="0" smtClean="0"/>
                        <a:t>INFORME</a:t>
                      </a:r>
                      <a:r>
                        <a:rPr lang="es-CO" baseline="0" dirty="0" smtClean="0"/>
                        <a:t> DE AUDITORIA CONTRALORIA GENERAL DE LA REPUBLICA</a:t>
                      </a:r>
                      <a:endParaRPr lang="es-CO" dirty="0"/>
                    </a:p>
                  </a:txBody>
                  <a:tcPr/>
                </a:tc>
                <a:tc hMerge="1">
                  <a:txBody>
                    <a:bodyPr/>
                    <a:lstStyle/>
                    <a:p>
                      <a:endParaRPr lang="es-CO" dirty="0"/>
                    </a:p>
                  </a:txBody>
                  <a:tcPr/>
                </a:tc>
              </a:tr>
              <a:tr h="370840">
                <a:tc>
                  <a:txBody>
                    <a:bodyPr/>
                    <a:lstStyle/>
                    <a:p>
                      <a:pPr algn="ctr"/>
                      <a:r>
                        <a:rPr lang="es-CO" dirty="0" smtClean="0"/>
                        <a:t>VIGENCIAS AUDITADAS</a:t>
                      </a:r>
                      <a:endParaRPr lang="es-CO" dirty="0"/>
                    </a:p>
                  </a:txBody>
                  <a:tcPr/>
                </a:tc>
                <a:tc>
                  <a:txBody>
                    <a:bodyPr/>
                    <a:lstStyle/>
                    <a:p>
                      <a:pPr algn="ctr"/>
                      <a:r>
                        <a:rPr lang="es-CO" dirty="0" smtClean="0"/>
                        <a:t>RESULTADO</a:t>
                      </a:r>
                      <a:endParaRPr lang="es-CO" dirty="0"/>
                    </a:p>
                  </a:txBody>
                  <a:tcPr/>
                </a:tc>
              </a:tr>
              <a:tr h="370840">
                <a:tc>
                  <a:txBody>
                    <a:bodyPr/>
                    <a:lstStyle/>
                    <a:p>
                      <a:r>
                        <a:rPr lang="es-CO" dirty="0" smtClean="0"/>
                        <a:t>2014</a:t>
                      </a:r>
                      <a:endParaRPr lang="es-CO" dirty="0"/>
                    </a:p>
                  </a:txBody>
                  <a:tcPr/>
                </a:tc>
                <a:tc>
                  <a:txBody>
                    <a:bodyPr/>
                    <a:lstStyle/>
                    <a:p>
                      <a:r>
                        <a:rPr lang="es-CO" dirty="0" smtClean="0"/>
                        <a:t>HALLAZGOS No.</a:t>
                      </a:r>
                      <a:r>
                        <a:rPr lang="es-CO" baseline="0" dirty="0" smtClean="0"/>
                        <a:t> 5 Y 10</a:t>
                      </a:r>
                      <a:endParaRPr lang="es-CO" dirty="0"/>
                    </a:p>
                  </a:txBody>
                  <a:tcPr/>
                </a:tc>
              </a:tr>
              <a:tr h="370840">
                <a:tc>
                  <a:txBody>
                    <a:bodyPr/>
                    <a:lstStyle/>
                    <a:p>
                      <a:r>
                        <a:rPr lang="es-CO" dirty="0" smtClean="0"/>
                        <a:t>2011 y 2012</a:t>
                      </a:r>
                      <a:endParaRPr lang="es-CO" dirty="0"/>
                    </a:p>
                  </a:txBody>
                  <a:tcPr/>
                </a:tc>
                <a:tc>
                  <a:txBody>
                    <a:bodyPr/>
                    <a:lstStyle/>
                    <a:p>
                      <a:r>
                        <a:rPr lang="es-CO" dirty="0" smtClean="0"/>
                        <a:t>No se pronunciaron</a:t>
                      </a:r>
                      <a:endParaRPr lang="es-CO" dirty="0"/>
                    </a:p>
                  </a:txBody>
                  <a:tcPr/>
                </a:tc>
              </a:tr>
            </a:tbl>
          </a:graphicData>
        </a:graphic>
      </p:graphicFrame>
    </p:spTree>
    <p:extLst>
      <p:ext uri="{BB962C8B-B14F-4D97-AF65-F5344CB8AC3E}">
        <p14:creationId xmlns:p14="http://schemas.microsoft.com/office/powerpoint/2010/main" val="154206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SELECCIÓN DE LA MUESTRA</a:t>
            </a:r>
            <a:endParaRPr lang="es-CO" sz="3200" dirty="0">
              <a:latin typeface="Arial" panose="020B0604020202020204" pitchFamily="34" charset="0"/>
              <a:cs typeface="Arial" panose="020B0604020202020204" pitchFamily="34" charset="0"/>
            </a:endParaRPr>
          </a:p>
        </p:txBody>
      </p:sp>
      <p:graphicFrame>
        <p:nvGraphicFramePr>
          <p:cNvPr id="3" name="2 Diagrama"/>
          <p:cNvGraphicFramePr/>
          <p:nvPr>
            <p:extLst>
              <p:ext uri="{D42A27DB-BD31-4B8C-83A1-F6EECF244321}">
                <p14:modId xmlns:p14="http://schemas.microsoft.com/office/powerpoint/2010/main" val="860435977"/>
              </p:ext>
            </p:extLst>
          </p:nvPr>
        </p:nvGraphicFramePr>
        <p:xfrm>
          <a:off x="1524000" y="1397000"/>
          <a:ext cx="7440488"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35496" y="1052736"/>
            <a:ext cx="9108504" cy="369332"/>
          </a:xfrm>
          <a:prstGeom prst="rect">
            <a:avLst/>
          </a:prstGeom>
          <a:noFill/>
        </p:spPr>
        <p:txBody>
          <a:bodyPr wrap="square" rtlCol="0">
            <a:spAutoFit/>
          </a:bodyPr>
          <a:lstStyle/>
          <a:p>
            <a:pPr algn="ctr"/>
            <a:r>
              <a:rPr lang="es-CO" dirty="0" smtClean="0"/>
              <a:t>Total de Resoluciones </a:t>
            </a:r>
            <a:endParaRPr lang="es-CO" dirty="0"/>
          </a:p>
        </p:txBody>
      </p:sp>
      <p:sp>
        <p:nvSpPr>
          <p:cNvPr id="2" name="1 Igual que"/>
          <p:cNvSpPr/>
          <p:nvPr/>
        </p:nvSpPr>
        <p:spPr>
          <a:xfrm>
            <a:off x="3571131" y="3444999"/>
            <a:ext cx="576064" cy="4320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4 CuadroTexto"/>
          <p:cNvSpPr txBox="1"/>
          <p:nvPr/>
        </p:nvSpPr>
        <p:spPr>
          <a:xfrm>
            <a:off x="4147195" y="3337857"/>
            <a:ext cx="961628" cy="646331"/>
          </a:xfrm>
          <a:prstGeom prst="rect">
            <a:avLst/>
          </a:prstGeom>
          <a:noFill/>
        </p:spPr>
        <p:txBody>
          <a:bodyPr wrap="square" rtlCol="0">
            <a:spAutoFit/>
          </a:bodyPr>
          <a:lstStyle/>
          <a:p>
            <a:r>
              <a:rPr lang="es-CO" sz="3600" smtClean="0">
                <a:latin typeface="Calibri" pitchFamily="34" charset="0"/>
                <a:cs typeface="Calibri" pitchFamily="34" charset="0"/>
              </a:rPr>
              <a:t>624</a:t>
            </a:r>
            <a:endParaRPr lang="es-CO" sz="3600">
              <a:latin typeface="Calibri" pitchFamily="34" charset="0"/>
              <a:cs typeface="Calibri" pitchFamily="34" charset="0"/>
            </a:endParaRPr>
          </a:p>
        </p:txBody>
      </p:sp>
    </p:spTree>
    <p:extLst>
      <p:ext uri="{BB962C8B-B14F-4D97-AF65-F5344CB8AC3E}">
        <p14:creationId xmlns:p14="http://schemas.microsoft.com/office/powerpoint/2010/main" val="53439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AUDITORIA </a:t>
            </a:r>
            <a:r>
              <a:rPr lang="es-CO" sz="3200" dirty="0">
                <a:latin typeface="Arial" panose="020B0604020202020204" pitchFamily="34" charset="0"/>
                <a:cs typeface="Arial" panose="020B0604020202020204" pitchFamily="34" charset="0"/>
              </a:rPr>
              <a:t>DE </a:t>
            </a:r>
            <a:r>
              <a:rPr lang="es-CO" sz="3200" dirty="0" smtClean="0">
                <a:latin typeface="Arial" panose="020B0604020202020204" pitchFamily="34" charset="0"/>
                <a:cs typeface="Arial" panose="020B0604020202020204" pitchFamily="34" charset="0"/>
              </a:rPr>
              <a:t>CONTRIBUCIONES 2014</a:t>
            </a:r>
            <a:endParaRPr lang="es-CO" sz="3200" dirty="0">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611522373"/>
              </p:ext>
            </p:extLst>
          </p:nvPr>
        </p:nvGraphicFramePr>
        <p:xfrm>
          <a:off x="107504" y="1412776"/>
          <a:ext cx="8856983" cy="3959324"/>
        </p:xfrm>
        <a:graphic>
          <a:graphicData uri="http://schemas.openxmlformats.org/drawingml/2006/table">
            <a:tbl>
              <a:tblPr/>
              <a:tblGrid>
                <a:gridCol w="1703766"/>
                <a:gridCol w="1352608"/>
                <a:gridCol w="1138012"/>
                <a:gridCol w="1177030"/>
                <a:gridCol w="780351"/>
                <a:gridCol w="331649"/>
                <a:gridCol w="708819"/>
                <a:gridCol w="1664748"/>
              </a:tblGrid>
              <a:tr h="405517">
                <a:tc rowSpan="2">
                  <a:txBody>
                    <a:bodyPr/>
                    <a:lstStyle/>
                    <a:p>
                      <a:pPr algn="l" fontAlgn="b"/>
                      <a:r>
                        <a:rPr lang="es-CO" sz="800" b="0" i="0" u="none" strike="noStrike" dirty="0">
                          <a:effectLst/>
                          <a:latin typeface="Arial"/>
                        </a:rPr>
                        <a:t> </a:t>
                      </a:r>
                      <a:endParaRPr lang="es-CO" sz="700" b="0" i="0" u="none" strike="noStrike" dirty="0">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effectLst/>
                          <a:latin typeface="Arial"/>
                        </a:rPr>
                        <a:t>Proceso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s-CO" sz="900" b="1" i="0" u="none" strike="noStrike" dirty="0">
                          <a:effectLst/>
                          <a:latin typeface="Arial"/>
                        </a:rPr>
                        <a:t>SEGUIMIENTO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2">
                  <a:txBody>
                    <a:bodyPr/>
                    <a:lstStyle/>
                    <a:p>
                      <a:pPr algn="l" fontAlgn="t"/>
                      <a:r>
                        <a:rPr lang="es-CO" sz="800" b="0" i="0" u="none" strike="noStrike">
                          <a:effectLst/>
                          <a:latin typeface="Arial"/>
                        </a:rPr>
                        <a:t>Código</a:t>
                      </a:r>
                      <a:br>
                        <a:rPr lang="es-CO" sz="800" b="0" i="0" u="none" strike="noStrike">
                          <a:effectLst/>
                          <a:latin typeface="Arial"/>
                        </a:rPr>
                      </a:br>
                      <a:r>
                        <a:rPr lang="es-CO" sz="800" b="0" i="0" u="none" strike="noStrike">
                          <a:effectLst/>
                          <a:latin typeface="Arial"/>
                        </a:rPr>
                        <a:t>SEG-FOR01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fontAlgn="t"/>
                      <a:r>
                        <a:rPr lang="es-CO" sz="800" b="0" i="0" u="none" strike="noStrike">
                          <a:effectLst/>
                          <a:latin typeface="Arial"/>
                        </a:rPr>
                        <a:t>Fecha de Aprobación</a:t>
                      </a:r>
                      <a:br>
                        <a:rPr lang="es-CO" sz="800" b="0" i="0" u="none" strike="noStrike">
                          <a:effectLst/>
                          <a:latin typeface="Arial"/>
                        </a:rPr>
                      </a:br>
                      <a:r>
                        <a:rPr lang="es-CO" sz="800" b="0" i="0" u="none" strike="noStrike">
                          <a:effectLst/>
                          <a:latin typeface="Arial"/>
                        </a:rPr>
                        <a:t>25 de Marzo de 2014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367">
                <a:tc vMerge="1">
                  <a:txBody>
                    <a:bodyPr/>
                    <a:lstStyle/>
                    <a:p>
                      <a:endParaRPr lang="es-CO"/>
                    </a:p>
                  </a:txBody>
                  <a:tcPr/>
                </a:tc>
                <a:tc>
                  <a:txBody>
                    <a:bodyPr/>
                    <a:lstStyle/>
                    <a:p>
                      <a:pPr algn="l" fontAlgn="ctr"/>
                      <a:r>
                        <a:rPr lang="es-CO" sz="800" b="0" i="0" u="none" strike="noStrike" dirty="0">
                          <a:effectLst/>
                          <a:latin typeface="Arial"/>
                        </a:rPr>
                        <a:t>Formato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s-CO" sz="900" b="1" i="0" u="none" strike="noStrike">
                          <a:effectLst/>
                          <a:latin typeface="Arial"/>
                        </a:rPr>
                        <a:t>Plan de Auditoría Interna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2">
                  <a:txBody>
                    <a:bodyPr/>
                    <a:lstStyle/>
                    <a:p>
                      <a:pPr algn="l" fontAlgn="t"/>
                      <a:r>
                        <a:rPr lang="es-CO" sz="800" b="0" i="0" u="none" strike="noStrike">
                          <a:effectLst/>
                          <a:latin typeface="Arial"/>
                        </a:rPr>
                        <a:t>Versión</a:t>
                      </a:r>
                      <a:br>
                        <a:rPr lang="es-CO" sz="800" b="0" i="0" u="none" strike="noStrike">
                          <a:effectLst/>
                          <a:latin typeface="Arial"/>
                        </a:rPr>
                      </a:br>
                      <a:r>
                        <a:rPr lang="es-CO" sz="800" b="0" i="0" u="none" strike="noStrike">
                          <a:effectLst/>
                          <a:latin typeface="Arial"/>
                        </a:rPr>
                        <a:t>003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fontAlgn="t"/>
                      <a:r>
                        <a:rPr lang="es-CO" sz="800" b="0" i="0" u="none" strike="noStrike">
                          <a:effectLst/>
                          <a:latin typeface="Arial"/>
                        </a:rPr>
                        <a:t>Registro GTCI-AU10-2014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724">
                <a:tc>
                  <a:txBody>
                    <a:bodyPr/>
                    <a:lstStyle/>
                    <a:p>
                      <a:pPr algn="ctr" fontAlgn="ctr"/>
                      <a:r>
                        <a:rPr lang="es-CO" sz="800" b="1" i="0" u="none" strike="noStrike">
                          <a:effectLst/>
                          <a:latin typeface="Arial"/>
                        </a:rPr>
                        <a:t>Auditor Líder o Responsable de la Auditoria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gridSpan="3">
                  <a:txBody>
                    <a:bodyPr/>
                    <a:lstStyle/>
                    <a:p>
                      <a:pPr algn="ctr" fontAlgn="ctr"/>
                      <a:r>
                        <a:rPr lang="es-CO" sz="700" b="0" i="0" u="none" strike="noStrike">
                          <a:effectLst/>
                          <a:latin typeface="Arial"/>
                        </a:rPr>
                        <a:t>Hitler Rouseau Chaverra Ovalle</a:t>
                      </a:r>
                      <a:br>
                        <a:rPr lang="es-CO" sz="700" b="0" i="0" u="none" strike="noStrike">
                          <a:effectLst/>
                          <a:latin typeface="Arial"/>
                        </a:rPr>
                      </a:br>
                      <a:r>
                        <a:rPr lang="es-CO" sz="700" b="0" i="0" u="none" strike="noStrike">
                          <a:effectLst/>
                          <a:latin typeface="Arial"/>
                        </a:rPr>
                        <a:t>Asesor 1020 grado 16 con funciones de Jefe de Control Interno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fontAlgn="ctr"/>
                      <a:r>
                        <a:rPr lang="es-CO" sz="800" b="1" i="0" u="none" strike="noStrike">
                          <a:effectLst/>
                          <a:latin typeface="Arial"/>
                        </a:rPr>
                        <a:t>Cliente Auditoria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s-CO"/>
                    </a:p>
                  </a:txBody>
                  <a:tcPr/>
                </a:tc>
                <a:tc hMerge="1">
                  <a:txBody>
                    <a:bodyPr/>
                    <a:lstStyle/>
                    <a:p>
                      <a:endParaRPr lang="es-CO"/>
                    </a:p>
                  </a:txBody>
                  <a:tcPr/>
                </a:tc>
                <a:tc>
                  <a:txBody>
                    <a:bodyPr/>
                    <a:lstStyle/>
                    <a:p>
                      <a:pPr algn="ctr" fontAlgn="ctr"/>
                      <a:r>
                        <a:rPr lang="es-CO" sz="700" b="0" i="0" u="none" strike="noStrike">
                          <a:effectLst/>
                          <a:latin typeface="Arial"/>
                        </a:rPr>
                        <a:t>Julio Cesar Castañeda Salguero</a:t>
                      </a:r>
                      <a:br>
                        <a:rPr lang="es-CO" sz="700" b="0" i="0" u="none" strike="noStrike">
                          <a:effectLst/>
                          <a:latin typeface="Arial"/>
                        </a:rPr>
                      </a:br>
                      <a:r>
                        <a:rPr lang="es-CO" sz="700" b="0" i="0" u="none" strike="noStrike">
                          <a:effectLst/>
                          <a:latin typeface="Arial"/>
                        </a:rPr>
                        <a:t>Subdirector Administrativo y Financiero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295">
                <a:tc>
                  <a:txBody>
                    <a:bodyPr/>
                    <a:lstStyle/>
                    <a:p>
                      <a:pPr algn="ctr" fontAlgn="ctr"/>
                      <a:r>
                        <a:rPr lang="es-CO" sz="800" b="1" i="0" u="none" strike="noStrike" dirty="0">
                          <a:effectLst/>
                          <a:latin typeface="Arial"/>
                        </a:rPr>
                        <a:t>Equipo Auditor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gridSpan="7">
                  <a:txBody>
                    <a:bodyPr/>
                    <a:lstStyle/>
                    <a:p>
                      <a:pPr algn="ctr" fontAlgn="ctr"/>
                      <a:r>
                        <a:rPr lang="es-CO" sz="700" b="0" i="0" u="none" strike="noStrike" dirty="0">
                          <a:effectLst/>
                          <a:latin typeface="Arial"/>
                        </a:rPr>
                        <a:t>Edilberto Pineda Alvarado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54834">
                <a:tc gridSpan="2">
                  <a:txBody>
                    <a:bodyPr/>
                    <a:lstStyle/>
                    <a:p>
                      <a:pPr algn="ctr" fontAlgn="ctr"/>
                      <a:r>
                        <a:rPr lang="es-CO" sz="800" b="1" i="0" u="none" strike="noStrike">
                          <a:effectLst/>
                          <a:latin typeface="Arial"/>
                        </a:rPr>
                        <a:t>Objetivo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s-CO"/>
                    </a:p>
                  </a:txBody>
                  <a:tcPr/>
                </a:tc>
                <a:tc gridSpan="2">
                  <a:txBody>
                    <a:bodyPr/>
                    <a:lstStyle/>
                    <a:p>
                      <a:pPr algn="ctr" fontAlgn="ctr"/>
                      <a:r>
                        <a:rPr lang="es-CO" sz="800" b="1" i="0" u="none" strike="noStrike">
                          <a:effectLst/>
                          <a:latin typeface="Arial"/>
                        </a:rPr>
                        <a:t>Alcance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s-CO"/>
                    </a:p>
                  </a:txBody>
                  <a:tcPr/>
                </a:tc>
                <a:tc gridSpan="4">
                  <a:txBody>
                    <a:bodyPr/>
                    <a:lstStyle/>
                    <a:p>
                      <a:pPr algn="ctr" fontAlgn="ctr"/>
                      <a:r>
                        <a:rPr lang="es-CO" sz="800" b="1" i="0" u="none" strike="noStrike">
                          <a:effectLst/>
                          <a:latin typeface="Arial"/>
                        </a:rPr>
                        <a:t>Criterios y directrices a aplicar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1327148">
                <a:tc gridSpan="2">
                  <a:txBody>
                    <a:bodyPr/>
                    <a:lstStyle/>
                    <a:p>
                      <a:pPr algn="ctr" fontAlgn="ctr"/>
                      <a:r>
                        <a:rPr lang="es-CO" sz="700" b="0" i="0" u="none" strike="noStrike">
                          <a:effectLst/>
                          <a:latin typeface="Arial"/>
                        </a:rPr>
                        <a:t>Evaluación de la Gestión Institucional del Macroproceso Desarrollo Organizacional- Gestión Financiera - Contribuciones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ctr"/>
                      <a:r>
                        <a:rPr lang="es-CO" sz="700" b="0" i="0" u="none" strike="noStrike" dirty="0">
                          <a:effectLst/>
                          <a:latin typeface="Arial"/>
                        </a:rPr>
                        <a:t>Esta auditoría cubre la evaluación de los siguientes aspectos:</a:t>
                      </a:r>
                      <a:br>
                        <a:rPr lang="es-CO" sz="700" b="0" i="0" u="none" strike="noStrike" dirty="0">
                          <a:effectLst/>
                          <a:latin typeface="Arial"/>
                        </a:rPr>
                      </a:br>
                      <a:r>
                        <a:rPr lang="es-CO" sz="700" b="0" i="0" u="none" strike="noStrike" dirty="0">
                          <a:effectLst/>
                          <a:latin typeface="Arial"/>
                        </a:rPr>
                        <a:t/>
                      </a:r>
                      <a:br>
                        <a:rPr lang="es-CO" sz="700" b="0" i="0" u="none" strike="noStrike" dirty="0">
                          <a:effectLst/>
                          <a:latin typeface="Arial"/>
                        </a:rPr>
                      </a:br>
                      <a:r>
                        <a:rPr lang="es-CO" sz="700" b="0" i="0" u="none" strike="noStrike" dirty="0">
                          <a:effectLst/>
                          <a:latin typeface="Arial"/>
                        </a:rPr>
                        <a:t>1-  Evaluar los actos administrativos de competencia del Grupo de Contribuciones vigencia fiscal 2014.</a:t>
                      </a:r>
                      <a:br>
                        <a:rPr lang="es-CO" sz="700" b="0" i="0" u="none" strike="noStrike" dirty="0">
                          <a:effectLst/>
                          <a:latin typeface="Arial"/>
                        </a:rPr>
                      </a:br>
                      <a:r>
                        <a:rPr lang="es-CO" sz="700" b="0" i="0" u="none" strike="noStrike" dirty="0">
                          <a:effectLst/>
                          <a:latin typeface="Arial"/>
                        </a:rPr>
                        <a:t/>
                      </a:r>
                      <a:br>
                        <a:rPr lang="es-CO" sz="700" b="0" i="0" u="none" strike="noStrike" dirty="0">
                          <a:effectLst/>
                          <a:latin typeface="Arial"/>
                        </a:rPr>
                      </a:br>
                      <a:r>
                        <a:rPr lang="es-CO" sz="700" b="0" i="0" u="none" strike="noStrike" dirty="0">
                          <a:effectLst/>
                          <a:latin typeface="Arial"/>
                        </a:rPr>
                        <a:t>2-  Ingreso e imputación de las contribuciones especiales en el SIIF Nación II.</a:t>
                      </a:r>
                      <a:br>
                        <a:rPr lang="es-CO" sz="700" b="0" i="0" u="none" strike="noStrike" dirty="0">
                          <a:effectLst/>
                          <a:latin typeface="Arial"/>
                        </a:rPr>
                      </a:br>
                      <a:endParaRPr lang="es-CO"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4">
                  <a:txBody>
                    <a:bodyPr/>
                    <a:lstStyle/>
                    <a:p>
                      <a:pPr algn="ctr" fontAlgn="ctr"/>
                      <a:r>
                        <a:rPr lang="es-CO" sz="700" b="0" i="0" u="none" strike="noStrike">
                          <a:effectLst/>
                          <a:latin typeface="Arial"/>
                        </a:rPr>
                        <a:t>Los criterios para la realización de esta auditoria están basados en la Resolución UAE-CRA No. 651 del 21 de noviembre de 2013 y Resolución UAE-CRA No. 0663 del 18 de Diciembre de 2013, así mismo se verificará los procedimientos y formatos del Sistema General de la Calidad, relacionados con la gestión de Contribuciones Especiales.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39160">
                <a:tc rowSpan="2">
                  <a:txBody>
                    <a:bodyPr/>
                    <a:lstStyle/>
                    <a:p>
                      <a:pPr algn="ctr" fontAlgn="ctr"/>
                      <a:r>
                        <a:rPr lang="es-CO" sz="800" b="1" i="0" u="none" strike="noStrike">
                          <a:effectLst/>
                          <a:latin typeface="Arial"/>
                        </a:rPr>
                        <a:t>Reunión de Apertura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s-CO" sz="700" b="0" i="0" u="none" strike="noStrike">
                          <a:effectLst/>
                          <a:latin typeface="Arial"/>
                        </a:rPr>
                        <a:t>11 de julio de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CO" sz="800" b="1" i="0" u="none" strike="noStrike">
                          <a:effectLst/>
                          <a:latin typeface="Arial"/>
                        </a:rPr>
                        <a:t>Elaboración Informe Preliminar de Auditoría (sólo equipo auditor)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s-CO" sz="700" b="0" i="0" u="none" strike="noStrike">
                          <a:effectLst/>
                          <a:latin typeface="Arial"/>
                        </a:rPr>
                        <a:t>16 de julio de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s-CO" sz="800" b="1" i="0" u="none" strike="noStrike">
                          <a:effectLst/>
                          <a:latin typeface="Arial"/>
                        </a:rPr>
                        <a:t>Reunión de Cierre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rowSpan="2" hMerge="1">
                  <a:txBody>
                    <a:bodyPr/>
                    <a:lstStyle/>
                    <a:p>
                      <a:endParaRPr lang="es-CO"/>
                    </a:p>
                  </a:txBody>
                  <a:tcPr/>
                </a:tc>
                <a:tc gridSpan="2">
                  <a:txBody>
                    <a:bodyPr/>
                    <a:lstStyle/>
                    <a:p>
                      <a:pPr algn="ctr" fontAlgn="ctr"/>
                      <a:r>
                        <a:rPr lang="es-CO" sz="700" b="0" i="0" u="none" strike="noStrike">
                          <a:effectLst/>
                          <a:latin typeface="Arial"/>
                        </a:rPr>
                        <a:t>19 de julio de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r>
              <a:tr h="361279">
                <a:tc vMerge="1">
                  <a:txBody>
                    <a:bodyPr/>
                    <a:lstStyle/>
                    <a:p>
                      <a:endParaRPr lang="es-CO"/>
                    </a:p>
                  </a:txBody>
                  <a:tcPr/>
                </a:tc>
                <a:tc>
                  <a:txBody>
                    <a:bodyPr/>
                    <a:lstStyle/>
                    <a:p>
                      <a:pPr algn="ctr" fontAlgn="ctr"/>
                      <a:r>
                        <a:rPr lang="es-CO" sz="700" b="0" i="0" u="none" strike="noStrike">
                          <a:effectLst/>
                          <a:latin typeface="Arial"/>
                        </a:rPr>
                        <a:t>Subdirección Administrativa y 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700" b="0" i="0" u="none" strike="noStrike">
                          <a:effectLst/>
                          <a:latin typeface="Arial"/>
                        </a:rPr>
                        <a:t>Área de trabajo de Control Interno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tc gridSpan="2">
                  <a:txBody>
                    <a:bodyPr/>
                    <a:lstStyle/>
                    <a:p>
                      <a:pPr algn="ctr" fontAlgn="ctr"/>
                      <a:r>
                        <a:rPr lang="es-CO" sz="700" b="0" i="0" u="none" strike="noStrike" dirty="0">
                          <a:effectLst/>
                          <a:latin typeface="Arial"/>
                        </a:rPr>
                        <a:t>Subdirección Administrativa y 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r>
            </a:tbl>
          </a:graphicData>
        </a:graphic>
      </p:graphicFrame>
      <p:pic>
        <p:nvPicPr>
          <p:cNvPr id="9" name="1 Imagen"/>
          <p:cNvPicPr>
            <a:picLocks noChangeAspect="1"/>
          </p:cNvPicPr>
          <p:nvPr/>
        </p:nvPicPr>
        <p:blipFill>
          <a:blip r:embed="rId3"/>
          <a:stretch>
            <a:fillRect/>
          </a:stretch>
        </p:blipFill>
        <p:spPr>
          <a:xfrm>
            <a:off x="539552" y="1556792"/>
            <a:ext cx="838227" cy="623962"/>
          </a:xfrm>
          <a:prstGeom prst="rect">
            <a:avLst/>
          </a:prstGeom>
        </p:spPr>
      </p:pic>
    </p:spTree>
    <p:extLst>
      <p:ext uri="{BB962C8B-B14F-4D97-AF65-F5344CB8AC3E}">
        <p14:creationId xmlns:p14="http://schemas.microsoft.com/office/powerpoint/2010/main" val="18377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AUDITORIA DE CONTRIBUCIONES 2014</a:t>
            </a:r>
            <a:endParaRPr lang="es-CO" sz="32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8928992" cy="350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5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AUDITORIA </a:t>
            </a:r>
            <a:r>
              <a:rPr lang="es-CO" sz="3200" dirty="0">
                <a:latin typeface="Arial" panose="020B0604020202020204" pitchFamily="34" charset="0"/>
                <a:cs typeface="Arial" panose="020B0604020202020204" pitchFamily="34" charset="0"/>
              </a:rPr>
              <a:t>DE </a:t>
            </a:r>
            <a:r>
              <a:rPr lang="es-CO" sz="3200" dirty="0" smtClean="0">
                <a:latin typeface="Arial" panose="020B0604020202020204" pitchFamily="34" charset="0"/>
                <a:cs typeface="Arial" panose="020B0604020202020204" pitchFamily="34" charset="0"/>
              </a:rPr>
              <a:t>CONTRIBUCIONES 2012</a:t>
            </a:r>
            <a:endParaRPr lang="es-CO" sz="3200" dirty="0">
              <a:latin typeface="Arial" panose="020B0604020202020204" pitchFamily="34" charset="0"/>
              <a:cs typeface="Arial" panose="020B0604020202020204" pitchFamily="34" charset="0"/>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3475633804"/>
              </p:ext>
            </p:extLst>
          </p:nvPr>
        </p:nvGraphicFramePr>
        <p:xfrm>
          <a:off x="158750" y="1988840"/>
          <a:ext cx="8826500" cy="3816424"/>
        </p:xfrm>
        <a:graphic>
          <a:graphicData uri="http://schemas.openxmlformats.org/presentationml/2006/ole">
            <mc:AlternateContent xmlns:mc="http://schemas.openxmlformats.org/markup-compatibility/2006">
              <mc:Choice xmlns:v="urn:schemas-microsoft-com:vml" Requires="v">
                <p:oleObj spid="_x0000_s1159" name="Documento" r:id="rId4" imgW="8826828" imgH="5336989" progId="Word.Document.12">
                  <p:embed/>
                </p:oleObj>
              </mc:Choice>
              <mc:Fallback>
                <p:oleObj name="Documento" r:id="rId4" imgW="8826828" imgH="5336989" progId="Word.Document.12">
                  <p:embed/>
                  <p:pic>
                    <p:nvPicPr>
                      <p:cNvPr id="0" name=""/>
                      <p:cNvPicPr/>
                      <p:nvPr/>
                    </p:nvPicPr>
                    <p:blipFill>
                      <a:blip r:embed="rId5"/>
                      <a:stretch>
                        <a:fillRect/>
                      </a:stretch>
                    </p:blipFill>
                    <p:spPr>
                      <a:xfrm>
                        <a:off x="158750" y="1988840"/>
                        <a:ext cx="8826500" cy="3816424"/>
                      </a:xfrm>
                      <a:prstGeom prst="rect">
                        <a:avLst/>
                      </a:prstGeom>
                    </p:spPr>
                  </p:pic>
                </p:oleObj>
              </mc:Fallback>
            </mc:AlternateContent>
          </a:graphicData>
        </a:graphic>
      </p:graphicFrame>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5" y="980728"/>
            <a:ext cx="8841456"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47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AUDITORIA </a:t>
            </a:r>
            <a:r>
              <a:rPr lang="es-CO" sz="3200" dirty="0">
                <a:latin typeface="Arial" panose="020B0604020202020204" pitchFamily="34" charset="0"/>
                <a:cs typeface="Arial" panose="020B0604020202020204" pitchFamily="34" charset="0"/>
              </a:rPr>
              <a:t>DE </a:t>
            </a:r>
            <a:r>
              <a:rPr lang="es-CO" sz="3200" dirty="0" smtClean="0">
                <a:latin typeface="Arial" panose="020B0604020202020204" pitchFamily="34" charset="0"/>
                <a:cs typeface="Arial" panose="020B0604020202020204" pitchFamily="34" charset="0"/>
              </a:rPr>
              <a:t>CONTRIBUCIONES 2012</a:t>
            </a:r>
            <a:endParaRPr lang="es-CO" sz="32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5613"/>
            <a:ext cx="9036496" cy="501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5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AUDITORIA CONTRALORIA GENERAL - 2014</a:t>
            </a:r>
            <a:endParaRPr lang="es-CO" sz="3200" dirty="0">
              <a:latin typeface="Arial" panose="020B0604020202020204" pitchFamily="34" charset="0"/>
              <a:cs typeface="Arial" panose="020B0604020202020204" pitchFamily="34"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871296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07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a:latin typeface="Arial" panose="020B0604020202020204" pitchFamily="34" charset="0"/>
                <a:cs typeface="Arial" panose="020B0604020202020204" pitchFamily="34" charset="0"/>
              </a:rPr>
              <a:t>AUDITORIA CONTRALORIA GENERAL - 2014</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35613"/>
            <a:ext cx="8856984" cy="501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59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a:latin typeface="Arial" panose="020B0604020202020204" pitchFamily="34" charset="0"/>
                <a:cs typeface="Arial" panose="020B0604020202020204" pitchFamily="34" charset="0"/>
              </a:rPr>
              <a:t>AUDITORIA CONTRALORIA GENERAL - 2014</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4744"/>
            <a:ext cx="792088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509120"/>
            <a:ext cx="8280920" cy="110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90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smtClean="0">
                <a:latin typeface="Arial" panose="020B0604020202020204" pitchFamily="34" charset="0"/>
                <a:cs typeface="Arial" panose="020B0604020202020204" pitchFamily="34" charset="0"/>
              </a:rPr>
              <a:t>FORTALEZAS</a:t>
            </a:r>
            <a:endParaRPr lang="es-CO" sz="3200" dirty="0">
              <a:latin typeface="Arial" panose="020B0604020202020204" pitchFamily="34" charset="0"/>
              <a:cs typeface="Arial" panose="020B0604020202020204" pitchFamily="34" charset="0"/>
            </a:endParaRPr>
          </a:p>
        </p:txBody>
      </p:sp>
      <p:graphicFrame>
        <p:nvGraphicFramePr>
          <p:cNvPr id="9" name="8 Diagrama"/>
          <p:cNvGraphicFramePr/>
          <p:nvPr>
            <p:extLst>
              <p:ext uri="{D42A27DB-BD31-4B8C-83A1-F6EECF244321}">
                <p14:modId xmlns:p14="http://schemas.microsoft.com/office/powerpoint/2010/main" val="64930301"/>
              </p:ext>
            </p:extLst>
          </p:nvPr>
        </p:nvGraphicFramePr>
        <p:xfrm>
          <a:off x="107504" y="935613"/>
          <a:ext cx="8928992" cy="5013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12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3200" dirty="0">
                <a:latin typeface="Arial" panose="020B0604020202020204" pitchFamily="34" charset="0"/>
                <a:cs typeface="Arial" panose="020B0604020202020204" pitchFamily="34" charset="0"/>
              </a:rPr>
              <a:t>R</a:t>
            </a:r>
            <a:r>
              <a:rPr lang="es-CO" sz="3200" dirty="0" smtClean="0">
                <a:latin typeface="Arial" panose="020B0604020202020204" pitchFamily="34" charset="0"/>
                <a:cs typeface="Arial" panose="020B0604020202020204" pitchFamily="34" charset="0"/>
              </a:rPr>
              <a:t>ESULTADO DE LA MUESTRA</a:t>
            </a:r>
            <a:endParaRPr lang="es-CO" sz="3200" dirty="0">
              <a:latin typeface="Arial" panose="020B0604020202020204" pitchFamily="34" charset="0"/>
              <a:cs typeface="Arial" panose="020B0604020202020204" pitchFamily="34" charset="0"/>
            </a:endParaRPr>
          </a:p>
        </p:txBody>
      </p:sp>
      <p:graphicFrame>
        <p:nvGraphicFramePr>
          <p:cNvPr id="2" name="1 Gráfico"/>
          <p:cNvGraphicFramePr/>
          <p:nvPr>
            <p:extLst>
              <p:ext uri="{D42A27DB-BD31-4B8C-83A1-F6EECF244321}">
                <p14:modId xmlns:p14="http://schemas.microsoft.com/office/powerpoint/2010/main" val="2122880512"/>
              </p:ext>
            </p:extLst>
          </p:nvPr>
        </p:nvGraphicFramePr>
        <p:xfrm>
          <a:off x="107504" y="980728"/>
          <a:ext cx="8928992"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652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350838"/>
            <a:ext cx="9144000"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2800" dirty="0" smtClean="0">
                <a:latin typeface="Arial" panose="020B0604020202020204" pitchFamily="34" charset="0"/>
                <a:cs typeface="Arial" panose="020B0604020202020204" pitchFamily="34" charset="0"/>
              </a:rPr>
              <a:t>COMENTARIOS GENERALES DE LA SUBDIRECIÓN ADMINISTRATIVA Y FINANCIERA</a:t>
            </a:r>
            <a:endParaRPr lang="es-CO" sz="2800" dirty="0">
              <a:latin typeface="Arial" panose="020B0604020202020204" pitchFamily="34" charset="0"/>
              <a:cs typeface="Arial" panose="020B0604020202020204" pitchFamily="34" charset="0"/>
            </a:endParaRPr>
          </a:p>
        </p:txBody>
      </p:sp>
      <p:sp>
        <p:nvSpPr>
          <p:cNvPr id="7" name="CuadroTexto 6"/>
          <p:cNvSpPr txBox="1"/>
          <p:nvPr/>
        </p:nvSpPr>
        <p:spPr>
          <a:xfrm>
            <a:off x="411213" y="1514500"/>
            <a:ext cx="8208912" cy="3877985"/>
          </a:xfrm>
          <a:prstGeom prst="rect">
            <a:avLst/>
          </a:prstGeom>
          <a:noFill/>
        </p:spPr>
        <p:txBody>
          <a:bodyPr wrap="square" rtlCol="0">
            <a:spAutoFit/>
          </a:bodyPr>
          <a:lstStyle/>
          <a:p>
            <a:pPr algn="just"/>
            <a:r>
              <a:rPr lang="es-ES" sz="1400" i="1" dirty="0" smtClean="0"/>
              <a:t>“El alcance de la auditoria correspondía a las vigencias 2015 y 2016, ya como sustento jurídico se refería a la Ley 142 y la Resolución 706 del 2014 y 743 de 2015, que corresponden a la liquidación de la contribución del 2015 y 2016, respectivamente.  Por tanto se considera que la auditoria se excede al revisar otras vigencias”</a:t>
            </a:r>
          </a:p>
          <a:p>
            <a:endParaRPr lang="es-ES" sz="1400" dirty="0" smtClean="0"/>
          </a:p>
          <a:p>
            <a:r>
              <a:rPr lang="es-ES" sz="1400" b="1" dirty="0" smtClean="0"/>
              <a:t>Observaciones del Grupo de Control Interno</a:t>
            </a:r>
          </a:p>
          <a:p>
            <a:endParaRPr lang="es-ES" sz="1400" b="1" dirty="0"/>
          </a:p>
          <a:p>
            <a:pPr algn="just"/>
            <a:r>
              <a:rPr lang="es-ES" sz="1400" dirty="0" smtClean="0"/>
              <a:t>El alcance planteado en la auditoría fue el siguiente: </a:t>
            </a:r>
            <a:r>
              <a:rPr lang="es-CO" sz="1400" i="1" dirty="0" smtClean="0"/>
              <a:t>Evaluar </a:t>
            </a:r>
            <a:r>
              <a:rPr lang="es-CO" sz="1400" i="1" dirty="0"/>
              <a:t>el proceso de recaudo de las contribuciones por parte de la Subdirección Administrativa y Financiera de la </a:t>
            </a:r>
            <a:r>
              <a:rPr lang="es-CO" sz="1400" i="1" dirty="0" smtClean="0"/>
              <a:t>Entidad. </a:t>
            </a:r>
            <a:r>
              <a:rPr lang="es-CO" sz="1400" i="1" dirty="0"/>
              <a:t>Verificar los saldos de cartera a fecha 31 de marzo de </a:t>
            </a:r>
            <a:r>
              <a:rPr lang="es-CO" sz="1400" i="1" dirty="0" smtClean="0"/>
              <a:t>2016</a:t>
            </a:r>
            <a:r>
              <a:rPr lang="es-CO" sz="1400" dirty="0" smtClean="0"/>
              <a:t>. Si bien el alcance de la auditoría no limita los resultados a una sola vigencia, la evaluación del ejercicio hace mención a otras vigencias en la medida en que es necesario alertar a la administración sobre el estado de las contribuciones de periodos anteriores a la vigencia 2015, en especial frente al riesgo de prescripción de obligaciones a cargo de los prestadores </a:t>
            </a:r>
            <a:r>
              <a:rPr lang="es-CO" sz="1400" smtClean="0"/>
              <a:t>y la generación de responsabilidades </a:t>
            </a:r>
            <a:r>
              <a:rPr lang="es-CO" sz="1400" dirty="0" smtClean="0"/>
              <a:t>disciplinarias y fiscales para los funcionarios encargados de su gestión </a:t>
            </a:r>
            <a:r>
              <a:rPr lang="es-CO" sz="1400" smtClean="0"/>
              <a:t>y trámite</a:t>
            </a:r>
            <a:r>
              <a:rPr lang="es-CO" sz="1400" dirty="0" smtClean="0"/>
              <a:t>.</a:t>
            </a:r>
            <a:endParaRPr lang="es-ES" sz="1400" dirty="0"/>
          </a:p>
          <a:p>
            <a:pPr marL="342900" indent="-342900">
              <a:buAutoNum type="arabicPeriod"/>
            </a:pPr>
            <a:endParaRPr lang="es-ES" dirty="0"/>
          </a:p>
          <a:p>
            <a:endParaRPr lang="es-ES" dirty="0" smtClean="0"/>
          </a:p>
        </p:txBody>
      </p:sp>
    </p:spTree>
    <p:extLst>
      <p:ext uri="{BB962C8B-B14F-4D97-AF65-F5344CB8AC3E}">
        <p14:creationId xmlns:p14="http://schemas.microsoft.com/office/powerpoint/2010/main" val="1376985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350838"/>
            <a:ext cx="9144000"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2800" dirty="0" smtClean="0">
                <a:latin typeface="Arial" panose="020B0604020202020204" pitchFamily="34" charset="0"/>
                <a:cs typeface="Arial" panose="020B0604020202020204" pitchFamily="34" charset="0"/>
              </a:rPr>
              <a:t>COMENTARIOS GENERALES DE LA SUBDIRECIÓN ADMINISTRATIVA Y FINANCIERA</a:t>
            </a:r>
            <a:endParaRPr lang="es-CO" sz="2800" dirty="0">
              <a:latin typeface="Arial" panose="020B0604020202020204" pitchFamily="34" charset="0"/>
              <a:cs typeface="Arial" panose="020B0604020202020204" pitchFamily="34" charset="0"/>
            </a:endParaRPr>
          </a:p>
        </p:txBody>
      </p:sp>
      <p:sp>
        <p:nvSpPr>
          <p:cNvPr id="7" name="CuadroTexto 6"/>
          <p:cNvSpPr txBox="1"/>
          <p:nvPr/>
        </p:nvSpPr>
        <p:spPr>
          <a:xfrm>
            <a:off x="107504" y="1556792"/>
            <a:ext cx="8928992" cy="1600438"/>
          </a:xfrm>
          <a:prstGeom prst="rect">
            <a:avLst/>
          </a:prstGeom>
          <a:noFill/>
        </p:spPr>
        <p:txBody>
          <a:bodyPr wrap="square" rtlCol="0">
            <a:spAutoFit/>
          </a:bodyPr>
          <a:lstStyle/>
          <a:p>
            <a:pPr algn="just"/>
            <a:r>
              <a:rPr lang="es-ES" sz="1400" i="1" dirty="0" smtClean="0"/>
              <a:t>“Es importante revisar que a pesar de que Control Interno había hecho auditorias en años anteriores, nunca evidenció la no liquidación de empresas que tenían estados financieros en el SUI.”</a:t>
            </a:r>
          </a:p>
          <a:p>
            <a:pPr algn="just"/>
            <a:endParaRPr lang="es-ES" sz="1400" dirty="0" smtClean="0"/>
          </a:p>
          <a:p>
            <a:pPr algn="just"/>
            <a:r>
              <a:rPr lang="es-ES" sz="1400" b="1" dirty="0"/>
              <a:t>Observaciones del Grupo de Control </a:t>
            </a:r>
            <a:r>
              <a:rPr lang="es-ES" sz="1400" b="1" dirty="0" smtClean="0"/>
              <a:t>Interno</a:t>
            </a:r>
          </a:p>
          <a:p>
            <a:pPr algn="just"/>
            <a:endParaRPr lang="es-ES" sz="1400" b="1" dirty="0" smtClean="0"/>
          </a:p>
          <a:p>
            <a:pPr algn="just"/>
            <a:r>
              <a:rPr lang="es-ES" sz="1400" dirty="0" smtClean="0"/>
              <a:t>De acuerdo a la información que reposa en esta oficina </a:t>
            </a:r>
            <a:r>
              <a:rPr lang="es-ES" sz="1400" smtClean="0"/>
              <a:t>las auditorías </a:t>
            </a:r>
            <a:r>
              <a:rPr lang="es-ES" sz="1400" dirty="0" smtClean="0"/>
              <a:t>que se han realizado han sido las siguientes:</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360052006"/>
              </p:ext>
            </p:extLst>
          </p:nvPr>
        </p:nvGraphicFramePr>
        <p:xfrm>
          <a:off x="107504" y="3136869"/>
          <a:ext cx="8928992" cy="2884419"/>
        </p:xfrm>
        <a:graphic>
          <a:graphicData uri="http://schemas.openxmlformats.org/drawingml/2006/table">
            <a:tbl>
              <a:tblPr firstRow="1" bandRow="1">
                <a:tableStyleId>{5C22544A-7EE6-4342-B048-85BDC9FD1C3A}</a:tableStyleId>
              </a:tblPr>
              <a:tblGrid>
                <a:gridCol w="892899"/>
                <a:gridCol w="1860207"/>
                <a:gridCol w="6175886"/>
              </a:tblGrid>
              <a:tr h="32409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dirty="0" smtClean="0"/>
                        <a:t>AUDITORIAS  REALIZAS  POR EL GRUPO DE TRABAJO DE CONTROL INTERNO</a:t>
                      </a:r>
                    </a:p>
                  </a:txBody>
                  <a:tcPr/>
                </a:tc>
                <a:tc hMerge="1">
                  <a:txBody>
                    <a:bodyPr/>
                    <a:lstStyle/>
                    <a:p>
                      <a:endParaRPr lang="es-CO" dirty="0"/>
                    </a:p>
                  </a:txBody>
                  <a:tcPr/>
                </a:tc>
                <a:tc hMerge="1">
                  <a:txBody>
                    <a:bodyPr/>
                    <a:lstStyle/>
                    <a:p>
                      <a:endParaRPr lang="es-CO" dirty="0"/>
                    </a:p>
                  </a:txBody>
                  <a:tcPr/>
                </a:tc>
              </a:tr>
              <a:tr h="324099">
                <a:tc>
                  <a:txBody>
                    <a:bodyPr/>
                    <a:lstStyle/>
                    <a:p>
                      <a:pPr algn="just"/>
                      <a:r>
                        <a:rPr lang="es-CO" sz="1200" b="1" dirty="0" smtClean="0">
                          <a:latin typeface="Arial" panose="020B0604020202020204" pitchFamily="34" charset="0"/>
                          <a:cs typeface="Arial" panose="020B0604020202020204" pitchFamily="34" charset="0"/>
                        </a:rPr>
                        <a:t>AÑO</a:t>
                      </a:r>
                      <a:endParaRPr lang="es-CO" sz="1200" b="1" dirty="0">
                        <a:latin typeface="Arial" panose="020B0604020202020204" pitchFamily="34" charset="0"/>
                        <a:cs typeface="Arial" panose="020B0604020202020204" pitchFamily="34" charset="0"/>
                      </a:endParaRPr>
                    </a:p>
                  </a:txBody>
                  <a:tcPr/>
                </a:tc>
                <a:tc>
                  <a:txBody>
                    <a:bodyPr/>
                    <a:lstStyle/>
                    <a:p>
                      <a:pPr algn="ctr"/>
                      <a:r>
                        <a:rPr lang="es-CO" sz="1200" b="1" dirty="0" smtClean="0">
                          <a:latin typeface="Arial" panose="020B0604020202020204" pitchFamily="34" charset="0"/>
                          <a:cs typeface="Arial" panose="020B0604020202020204" pitchFamily="34" charset="0"/>
                        </a:rPr>
                        <a:t>AUDITORIA</a:t>
                      </a:r>
                      <a:endParaRPr lang="es-CO" sz="1200" b="1" dirty="0">
                        <a:latin typeface="Arial" panose="020B0604020202020204" pitchFamily="34" charset="0"/>
                        <a:cs typeface="Arial" panose="020B0604020202020204" pitchFamily="34" charset="0"/>
                      </a:endParaRPr>
                    </a:p>
                  </a:txBody>
                  <a:tcPr/>
                </a:tc>
                <a:tc>
                  <a:txBody>
                    <a:bodyPr/>
                    <a:lstStyle/>
                    <a:p>
                      <a:pPr algn="ctr"/>
                      <a:r>
                        <a:rPr lang="es-CO" sz="1200" b="1" dirty="0" smtClean="0">
                          <a:latin typeface="Arial" panose="020B0604020202020204" pitchFamily="34" charset="0"/>
                          <a:cs typeface="Arial" panose="020B0604020202020204" pitchFamily="34" charset="0"/>
                        </a:rPr>
                        <a:t>ALCANCE</a:t>
                      </a:r>
                      <a:endParaRPr lang="es-CO" sz="1200" b="1" dirty="0">
                        <a:latin typeface="Arial" panose="020B0604020202020204" pitchFamily="34" charset="0"/>
                        <a:cs typeface="Arial" panose="020B0604020202020204" pitchFamily="34" charset="0"/>
                      </a:endParaRPr>
                    </a:p>
                  </a:txBody>
                  <a:tcPr/>
                </a:tc>
              </a:tr>
              <a:tr h="324099">
                <a:tc>
                  <a:txBody>
                    <a:bodyPr/>
                    <a:lstStyle/>
                    <a:p>
                      <a:pPr algn="just"/>
                      <a:r>
                        <a:rPr lang="es-CO" sz="1200" dirty="0" smtClean="0">
                          <a:latin typeface="Arial" panose="020B0604020202020204" pitchFamily="34" charset="0"/>
                          <a:cs typeface="Arial" panose="020B0604020202020204" pitchFamily="34" charset="0"/>
                        </a:rPr>
                        <a:t>2015</a:t>
                      </a:r>
                      <a:endParaRPr lang="es-CO" sz="1200" dirty="0">
                        <a:latin typeface="Arial" panose="020B0604020202020204" pitchFamily="34" charset="0"/>
                        <a:cs typeface="Arial" panose="020B0604020202020204" pitchFamily="34" charset="0"/>
                      </a:endParaRPr>
                    </a:p>
                  </a:txBody>
                  <a:tcPr/>
                </a:tc>
                <a:tc>
                  <a:txBody>
                    <a:bodyPr/>
                    <a:lstStyle/>
                    <a:p>
                      <a:r>
                        <a:rPr lang="es-CO" sz="1200" dirty="0" smtClean="0">
                          <a:latin typeface="Arial" panose="020B0604020202020204" pitchFamily="34" charset="0"/>
                          <a:cs typeface="Arial" panose="020B0604020202020204" pitchFamily="34" charset="0"/>
                        </a:rPr>
                        <a:t>No</a:t>
                      </a:r>
                      <a:r>
                        <a:rPr lang="es-CO" sz="1200" baseline="0" dirty="0" smtClean="0">
                          <a:latin typeface="Arial" panose="020B0604020202020204" pitchFamily="34" charset="0"/>
                          <a:cs typeface="Arial" panose="020B0604020202020204" pitchFamily="34" charset="0"/>
                        </a:rPr>
                        <a:t> se contempló en el Plan de auditoría</a:t>
                      </a:r>
                      <a:endParaRPr lang="es-CO" sz="1200" dirty="0">
                        <a:latin typeface="Arial" panose="020B0604020202020204" pitchFamily="34" charset="0"/>
                        <a:cs typeface="Arial" panose="020B0604020202020204" pitchFamily="34" charset="0"/>
                      </a:endParaRPr>
                    </a:p>
                  </a:txBody>
                  <a:tcPr/>
                </a:tc>
                <a:tc>
                  <a:txBody>
                    <a:bodyPr/>
                    <a:lstStyle/>
                    <a:p>
                      <a:r>
                        <a:rPr lang="es-CO" sz="1200" dirty="0" smtClean="0">
                          <a:latin typeface="Arial" panose="020B0604020202020204" pitchFamily="34" charset="0"/>
                          <a:cs typeface="Arial" panose="020B0604020202020204" pitchFamily="34" charset="0"/>
                        </a:rPr>
                        <a:t>N/A</a:t>
                      </a:r>
                      <a:endParaRPr lang="es-CO" sz="1200" dirty="0">
                        <a:latin typeface="Arial" panose="020B0604020202020204" pitchFamily="34" charset="0"/>
                        <a:cs typeface="Arial" panose="020B0604020202020204" pitchFamily="34" charset="0"/>
                      </a:endParaRPr>
                    </a:p>
                  </a:txBody>
                  <a:tcPr/>
                </a:tc>
              </a:tr>
              <a:tr h="324099">
                <a:tc>
                  <a:txBody>
                    <a:bodyPr/>
                    <a:lstStyle/>
                    <a:p>
                      <a:pPr algn="just"/>
                      <a:r>
                        <a:rPr lang="es-CO" sz="1200" dirty="0" smtClean="0">
                          <a:latin typeface="Arial" panose="020B0604020202020204" pitchFamily="34" charset="0"/>
                          <a:cs typeface="Arial" panose="020B0604020202020204" pitchFamily="34" charset="0"/>
                        </a:rPr>
                        <a:t>2014</a:t>
                      </a:r>
                      <a:endParaRPr lang="es-CO" sz="1200" dirty="0">
                        <a:latin typeface="Arial" panose="020B0604020202020204" pitchFamily="34" charset="0"/>
                        <a:cs typeface="Arial" panose="020B0604020202020204" pitchFamily="34" charset="0"/>
                      </a:endParaRPr>
                    </a:p>
                  </a:txBody>
                  <a:tcPr/>
                </a:tc>
                <a:tc>
                  <a:txBody>
                    <a:bodyPr/>
                    <a:lstStyle/>
                    <a:p>
                      <a:r>
                        <a:rPr lang="es-CO" sz="1200" dirty="0" smtClean="0">
                          <a:latin typeface="Arial" panose="020B0604020202020204" pitchFamily="34" charset="0"/>
                          <a:cs typeface="Arial" panose="020B0604020202020204" pitchFamily="34" charset="0"/>
                        </a:rPr>
                        <a:t>GTCI- AU10 – 2014</a:t>
                      </a:r>
                    </a:p>
                    <a:p>
                      <a:r>
                        <a:rPr lang="es-CO" sz="1200" dirty="0" smtClean="0">
                          <a:latin typeface="Arial" panose="020B0604020202020204" pitchFamily="34" charset="0"/>
                          <a:cs typeface="Arial" panose="020B0604020202020204" pitchFamily="34" charset="0"/>
                        </a:rPr>
                        <a:t>Periodo evaluado del 01-01</a:t>
                      </a:r>
                      <a:r>
                        <a:rPr lang="es-CO" sz="1200" baseline="0" dirty="0" smtClean="0">
                          <a:latin typeface="Arial" panose="020B0604020202020204" pitchFamily="34" charset="0"/>
                          <a:cs typeface="Arial" panose="020B0604020202020204" pitchFamily="34" charset="0"/>
                        </a:rPr>
                        <a:t> </a:t>
                      </a:r>
                      <a:r>
                        <a:rPr lang="es-CO" sz="1200" dirty="0" smtClean="0">
                          <a:latin typeface="Arial" panose="020B0604020202020204" pitchFamily="34" charset="0"/>
                          <a:cs typeface="Arial" panose="020B0604020202020204" pitchFamily="34" charset="0"/>
                        </a:rPr>
                        <a:t>al 30-06-2014</a:t>
                      </a:r>
                      <a:endParaRPr lang="es-CO" sz="1200" dirty="0">
                        <a:latin typeface="Arial" panose="020B0604020202020204" pitchFamily="34" charset="0"/>
                        <a:cs typeface="Arial" panose="020B0604020202020204" pitchFamily="34" charset="0"/>
                      </a:endParaRPr>
                    </a:p>
                  </a:txBody>
                  <a:tcPr/>
                </a:tc>
                <a:tc>
                  <a:txBody>
                    <a:bodyPr/>
                    <a:lstStyle/>
                    <a:p>
                      <a:pPr algn="just"/>
                      <a:r>
                        <a:rPr lang="es-CO" sz="1200" b="0" i="0" u="none" strike="noStrike" dirty="0" smtClean="0">
                          <a:effectLst/>
                          <a:latin typeface="Arial" panose="020B0604020202020204" pitchFamily="34" charset="0"/>
                          <a:cs typeface="Arial" panose="020B0604020202020204" pitchFamily="34" charset="0"/>
                        </a:rPr>
                        <a:t>1-  Evaluar los actos administrativos de competencia del Grupo de Contribuciones vigencia fiscal 2014.</a:t>
                      </a:r>
                      <a:br>
                        <a:rPr lang="es-CO" sz="1200" b="0" i="0" u="none" strike="noStrike" dirty="0" smtClean="0">
                          <a:effectLst/>
                          <a:latin typeface="Arial" panose="020B0604020202020204" pitchFamily="34" charset="0"/>
                          <a:cs typeface="Arial" panose="020B0604020202020204" pitchFamily="34" charset="0"/>
                        </a:rPr>
                      </a:br>
                      <a:r>
                        <a:rPr lang="es-CO" sz="1200" b="0" i="0" u="none" strike="noStrike" dirty="0" smtClean="0">
                          <a:effectLst/>
                          <a:latin typeface="Arial" panose="020B0604020202020204" pitchFamily="34" charset="0"/>
                          <a:cs typeface="Arial" panose="020B0604020202020204" pitchFamily="34" charset="0"/>
                        </a:rPr>
                        <a:t>2-  Ingreso e imputación de las contribuciones especiales en el SIIF Nación II.</a:t>
                      </a:r>
                      <a:endParaRPr lang="es-CO" sz="1200" dirty="0">
                        <a:latin typeface="Arial" panose="020B0604020202020204" pitchFamily="34" charset="0"/>
                        <a:cs typeface="Arial" panose="020B0604020202020204" pitchFamily="34" charset="0"/>
                      </a:endParaRPr>
                    </a:p>
                  </a:txBody>
                  <a:tcPr/>
                </a:tc>
              </a:tr>
              <a:tr h="324099">
                <a:tc>
                  <a:txBody>
                    <a:bodyPr/>
                    <a:lstStyle/>
                    <a:p>
                      <a:pPr algn="just"/>
                      <a:r>
                        <a:rPr lang="es-CO" sz="1200" dirty="0" smtClean="0">
                          <a:latin typeface="Arial" panose="020B0604020202020204" pitchFamily="34" charset="0"/>
                          <a:cs typeface="Arial" panose="020B0604020202020204" pitchFamily="34" charset="0"/>
                        </a:rPr>
                        <a:t>2013</a:t>
                      </a:r>
                      <a:endParaRPr lang="es-CO" sz="12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smtClean="0">
                          <a:latin typeface="Arial" panose="020B0604020202020204" pitchFamily="34" charset="0"/>
                          <a:cs typeface="Arial" panose="020B0604020202020204" pitchFamily="34" charset="0"/>
                        </a:rPr>
                        <a:t>No</a:t>
                      </a:r>
                      <a:r>
                        <a:rPr lang="es-CO" sz="1200" baseline="0" dirty="0" smtClean="0">
                          <a:latin typeface="Arial" panose="020B0604020202020204" pitchFamily="34" charset="0"/>
                          <a:cs typeface="Arial" panose="020B0604020202020204" pitchFamily="34" charset="0"/>
                        </a:rPr>
                        <a:t> se contempló en el Plan de auditoría</a:t>
                      </a:r>
                      <a:endParaRPr lang="es-CO" sz="1200" dirty="0" smtClean="0">
                        <a:latin typeface="Arial" panose="020B0604020202020204" pitchFamily="34" charset="0"/>
                        <a:cs typeface="Arial" panose="020B0604020202020204" pitchFamily="34" charset="0"/>
                      </a:endParaRPr>
                    </a:p>
                  </a:txBody>
                  <a:tcPr/>
                </a:tc>
                <a:tc>
                  <a:txBody>
                    <a:bodyPr/>
                    <a:lstStyle/>
                    <a:p>
                      <a:r>
                        <a:rPr lang="es-CO" sz="1200" dirty="0" smtClean="0">
                          <a:latin typeface="Arial" panose="020B0604020202020204" pitchFamily="34" charset="0"/>
                          <a:cs typeface="Arial" panose="020B0604020202020204" pitchFamily="34" charset="0"/>
                        </a:rPr>
                        <a:t>N/A</a:t>
                      </a:r>
                      <a:endParaRPr lang="es-CO" sz="1200" dirty="0">
                        <a:latin typeface="Arial" panose="020B0604020202020204" pitchFamily="34" charset="0"/>
                        <a:cs typeface="Arial" panose="020B0604020202020204" pitchFamily="34" charset="0"/>
                      </a:endParaRPr>
                    </a:p>
                  </a:txBody>
                  <a:tcPr/>
                </a:tc>
              </a:tr>
              <a:tr h="619719">
                <a:tc>
                  <a:txBody>
                    <a:bodyPr/>
                    <a:lstStyle/>
                    <a:p>
                      <a:pPr algn="just"/>
                      <a:r>
                        <a:rPr lang="es-CO" sz="1200" dirty="0" smtClean="0">
                          <a:latin typeface="Arial" panose="020B0604020202020204" pitchFamily="34" charset="0"/>
                          <a:cs typeface="Arial" panose="020B0604020202020204" pitchFamily="34" charset="0"/>
                        </a:rPr>
                        <a:t>2012</a:t>
                      </a:r>
                      <a:endParaRPr lang="es-CO" sz="1200" dirty="0">
                        <a:latin typeface="Arial" panose="020B0604020202020204" pitchFamily="34" charset="0"/>
                        <a:cs typeface="Arial" panose="020B0604020202020204" pitchFamily="34" charset="0"/>
                      </a:endParaRPr>
                    </a:p>
                  </a:txBody>
                  <a:tcPr/>
                </a:tc>
                <a:tc>
                  <a:txBody>
                    <a:bodyPr/>
                    <a:lstStyle/>
                    <a:p>
                      <a:r>
                        <a:rPr lang="es-CO" sz="1200" dirty="0" smtClean="0">
                          <a:latin typeface="Arial" panose="020B0604020202020204" pitchFamily="34" charset="0"/>
                          <a:cs typeface="Arial" panose="020B0604020202020204" pitchFamily="34" charset="0"/>
                        </a:rPr>
                        <a:t>GTCI – 03 - 2012</a:t>
                      </a:r>
                      <a:endParaRPr lang="es-CO" sz="1200" dirty="0">
                        <a:latin typeface="Arial" panose="020B0604020202020204" pitchFamily="34" charset="0"/>
                        <a:cs typeface="Arial" panose="020B0604020202020204" pitchFamily="34" charset="0"/>
                      </a:endParaRPr>
                    </a:p>
                  </a:txBody>
                  <a:tcPr/>
                </a:tc>
                <a:tc>
                  <a:txBody>
                    <a:bodyPr/>
                    <a:lstStyle/>
                    <a:p>
                      <a:pPr algn="just"/>
                      <a:r>
                        <a:rPr lang="es-CO" sz="1200" b="0" i="0" u="none" strike="noStrike" dirty="0" smtClean="0">
                          <a:effectLst/>
                          <a:latin typeface="Arial" panose="020B0604020202020204" pitchFamily="34" charset="0"/>
                          <a:cs typeface="Arial" panose="020B0604020202020204" pitchFamily="34" charset="0"/>
                        </a:rPr>
                        <a:t>1-  Evaluar los actos administrativos de competencia del Grupo de Contribuciones vigencia fiscal 2011.</a:t>
                      </a:r>
                      <a:br>
                        <a:rPr lang="es-CO" sz="1200" b="0" i="0" u="none" strike="noStrike" dirty="0" smtClean="0">
                          <a:effectLst/>
                          <a:latin typeface="Arial" panose="020B0604020202020204" pitchFamily="34" charset="0"/>
                          <a:cs typeface="Arial" panose="020B0604020202020204" pitchFamily="34" charset="0"/>
                        </a:rPr>
                      </a:br>
                      <a:r>
                        <a:rPr lang="es-CO" sz="1200" b="0" i="0" u="none" strike="noStrike" kern="1200" dirty="0" smtClean="0">
                          <a:solidFill>
                            <a:schemeClr val="dk1"/>
                          </a:solidFill>
                          <a:effectLst/>
                          <a:latin typeface="Arial" panose="020B0604020202020204" pitchFamily="34" charset="0"/>
                          <a:ea typeface="+mn-ea"/>
                          <a:cs typeface="Arial" panose="020B0604020202020204" pitchFamily="34" charset="0"/>
                        </a:rPr>
                        <a:t>2- Ingreso de las contribuciones especiales en SIIF nación ll.</a:t>
                      </a:r>
                      <a:endParaRPr lang="es-CO" sz="1200" b="0" i="0" u="none" strike="noStrike" kern="1200" dirty="0">
                        <a:solidFill>
                          <a:schemeClr val="dk1"/>
                        </a:solidFill>
                        <a:effectLst/>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3474481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350838"/>
            <a:ext cx="9144000"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s-CO" sz="2800" dirty="0" smtClean="0">
                <a:latin typeface="Arial" panose="020B0604020202020204" pitchFamily="34" charset="0"/>
                <a:cs typeface="Arial" panose="020B0604020202020204" pitchFamily="34" charset="0"/>
              </a:rPr>
              <a:t>COMENTARIOS GENERALES DE LA SUBDIRECCIÓN ADMINISTRATIVA Y FINANCIERA</a:t>
            </a:r>
            <a:endParaRPr lang="es-CO" sz="2800" dirty="0">
              <a:latin typeface="Arial" panose="020B0604020202020204" pitchFamily="34" charset="0"/>
              <a:cs typeface="Arial" panose="020B0604020202020204" pitchFamily="34" charset="0"/>
            </a:endParaRPr>
          </a:p>
        </p:txBody>
      </p:sp>
      <p:sp>
        <p:nvSpPr>
          <p:cNvPr id="7" name="CuadroTexto 6"/>
          <p:cNvSpPr txBox="1"/>
          <p:nvPr/>
        </p:nvSpPr>
        <p:spPr>
          <a:xfrm>
            <a:off x="107504" y="1514500"/>
            <a:ext cx="8928991" cy="4462760"/>
          </a:xfrm>
          <a:prstGeom prst="rect">
            <a:avLst/>
          </a:prstGeom>
          <a:noFill/>
        </p:spPr>
        <p:txBody>
          <a:bodyPr wrap="square" rtlCol="0">
            <a:spAutoFit/>
          </a:bodyPr>
          <a:lstStyle/>
          <a:p>
            <a:pPr algn="just"/>
            <a:r>
              <a:rPr lang="es-ES" sz="1400" i="1" dirty="0" smtClean="0"/>
              <a:t>“Es importante control interno evalúe la pertinencia de realizar liquidaciones de los años 2011, 2013 y  2014, teniendo en cuenta que los ingresos que se recauden se destinarían a la SSPD y la capacidad humana y financiera de la entidad no es suficiente, ya que tendría que hacerse el siguiente número de resoluciones:”</a:t>
            </a:r>
            <a:r>
              <a:rPr lang="es-ES" sz="1400" dirty="0" smtClean="0"/>
              <a:t> </a:t>
            </a:r>
          </a:p>
          <a:p>
            <a:pPr marL="342900" indent="-342900">
              <a:buAutoNum type="arabicPeriod"/>
            </a:pPr>
            <a:endParaRPr lang="es-ES" dirty="0"/>
          </a:p>
          <a:p>
            <a:endParaRPr lang="es-ES" sz="1400" b="1" dirty="0" smtClean="0"/>
          </a:p>
          <a:p>
            <a:endParaRPr lang="es-ES" sz="1400" b="1" dirty="0"/>
          </a:p>
          <a:p>
            <a:endParaRPr lang="es-ES" sz="1400" b="1" dirty="0" smtClean="0"/>
          </a:p>
          <a:p>
            <a:endParaRPr lang="es-ES" sz="1400" b="1" dirty="0"/>
          </a:p>
          <a:p>
            <a:endParaRPr lang="es-ES" sz="1400" b="1" dirty="0" smtClean="0"/>
          </a:p>
          <a:p>
            <a:endParaRPr lang="es-ES" sz="1400" b="1" dirty="0"/>
          </a:p>
          <a:p>
            <a:endParaRPr lang="es-ES" sz="1400" b="1" dirty="0" smtClean="0"/>
          </a:p>
          <a:p>
            <a:endParaRPr lang="es-ES" sz="1400" b="1" dirty="0"/>
          </a:p>
          <a:p>
            <a:endParaRPr lang="es-ES" sz="1400" b="1" dirty="0" smtClean="0"/>
          </a:p>
          <a:p>
            <a:endParaRPr lang="es-ES" sz="1400" b="1" dirty="0"/>
          </a:p>
          <a:p>
            <a:r>
              <a:rPr lang="es-ES" sz="1400" b="1" dirty="0" smtClean="0"/>
              <a:t>Observaciones </a:t>
            </a:r>
            <a:r>
              <a:rPr lang="es-ES" sz="1400" b="1" dirty="0"/>
              <a:t>del Grupo de Control Interno</a:t>
            </a:r>
          </a:p>
          <a:p>
            <a:endParaRPr lang="es-ES" sz="1400" dirty="0" smtClean="0"/>
          </a:p>
          <a:p>
            <a:pPr algn="just"/>
            <a:r>
              <a:rPr lang="es-ES" sz="1400" dirty="0" smtClean="0"/>
              <a:t>En atención a la respuesta emitida por la Subdirección Administrativa </a:t>
            </a:r>
            <a:r>
              <a:rPr lang="es-ES" sz="1400" smtClean="0"/>
              <a:t>y Financiera, la </a:t>
            </a:r>
            <a:r>
              <a:rPr lang="es-ES" sz="1400" dirty="0" smtClean="0"/>
              <a:t>presente auditoría fue realizada con base a los parámetros establecidos en </a:t>
            </a:r>
            <a:r>
              <a:rPr lang="es-ES" sz="1400" smtClean="0"/>
              <a:t>la Ley </a:t>
            </a:r>
            <a:r>
              <a:rPr lang="es-ES" sz="1400" dirty="0" smtClean="0"/>
              <a:t>142 de 1994 </a:t>
            </a:r>
            <a:r>
              <a:rPr lang="es-ES" sz="1400" smtClean="0"/>
              <a:t>y el Decreto </a:t>
            </a:r>
            <a:r>
              <a:rPr lang="es-ES" sz="1400" dirty="0" smtClean="0"/>
              <a:t>707 de 1995, razón por la </a:t>
            </a:r>
            <a:r>
              <a:rPr lang="es-ES" sz="1400" smtClean="0"/>
              <a:t>cual es responsabilidad de la administración de la UAE CRA determinar la viabilidad y el costo beneficio de las liquidaciones citadas.</a:t>
            </a:r>
            <a:endParaRPr lang="es-ES" sz="1400" dirty="0"/>
          </a:p>
        </p:txBody>
      </p:sp>
      <p:pic>
        <p:nvPicPr>
          <p:cNvPr id="5" name="Imagen 3"/>
          <p:cNvPicPr>
            <a:picLocks noChangeAspect="1"/>
          </p:cNvPicPr>
          <p:nvPr/>
        </p:nvPicPr>
        <p:blipFill>
          <a:blip r:embed="rId2"/>
          <a:stretch>
            <a:fillRect/>
          </a:stretch>
        </p:blipFill>
        <p:spPr>
          <a:xfrm>
            <a:off x="647563" y="2348879"/>
            <a:ext cx="7848872" cy="1900389"/>
          </a:xfrm>
          <a:prstGeom prst="rect">
            <a:avLst/>
          </a:prstGeom>
        </p:spPr>
      </p:pic>
    </p:spTree>
    <p:extLst>
      <p:ext uri="{BB962C8B-B14F-4D97-AF65-F5344CB8AC3E}">
        <p14:creationId xmlns:p14="http://schemas.microsoft.com/office/powerpoint/2010/main" val="2549493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07504" y="350838"/>
            <a:ext cx="8928992" cy="523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2800" smtClean="0">
                <a:latin typeface="Arial" panose="020B0604020202020204" pitchFamily="34" charset="0"/>
                <a:cs typeface="Arial" panose="020B0604020202020204" pitchFamily="34" charset="0"/>
              </a:rPr>
              <a:t>RESOLUCIONES PENDIENTES DE ELABORAR</a:t>
            </a:r>
            <a:endParaRPr lang="es-CO" sz="2800" dirty="0">
              <a:latin typeface="Arial" panose="020B0604020202020204" pitchFamily="34" charset="0"/>
              <a:cs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066360710"/>
              </p:ext>
            </p:extLst>
          </p:nvPr>
        </p:nvGraphicFramePr>
        <p:xfrm>
          <a:off x="107504" y="1052736"/>
          <a:ext cx="8856984" cy="4920540"/>
        </p:xfrm>
        <a:graphic>
          <a:graphicData uri="http://schemas.openxmlformats.org/drawingml/2006/table">
            <a:tbl>
              <a:tblPr/>
              <a:tblGrid>
                <a:gridCol w="4352327"/>
                <a:gridCol w="4504657"/>
              </a:tblGrid>
              <a:tr h="175091">
                <a:tc>
                  <a:txBody>
                    <a:bodyPr/>
                    <a:lstStyle/>
                    <a:p>
                      <a:pPr algn="ctr" fontAlgn="ctr"/>
                      <a:r>
                        <a:rPr lang="es-CO" sz="1000" b="1" i="0" u="none" strike="noStrike" dirty="0">
                          <a:effectLst/>
                          <a:latin typeface="Arial"/>
                        </a:rPr>
                        <a:t>CONTRIBUYENTE</a:t>
                      </a: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effectLst/>
                          <a:latin typeface="Arial"/>
                        </a:rPr>
                        <a:t>OBSERVACIONES</a:t>
                      </a: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2251">
                <a:tc>
                  <a:txBody>
                    <a:bodyPr/>
                    <a:lstStyle/>
                    <a:p>
                      <a:pPr algn="l" fontAlgn="ctr"/>
                      <a:r>
                        <a:rPr lang="es-CO" sz="1100" b="1" i="0" u="none" strike="noStrike" dirty="0">
                          <a:effectLst/>
                          <a:latin typeface="Arial"/>
                        </a:rPr>
                        <a:t>ADMINISTRACIÓN PÚBLICA COOPERATIVA AGUA, ASEO Y ALCANTARILLADO DEL SUR TRIPLE  A SUR</a:t>
                      </a: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effectLst/>
                          <a:latin typeface="Arial"/>
                        </a:rPr>
                        <a:t> La contribución de la vigencia 2015 no se ha realizado a pesar de que existen estados financieros de años anteriores </a:t>
                      </a:r>
                      <a:r>
                        <a:rPr lang="es-CO" sz="1100" b="0" i="0" u="none" strike="noStrike" dirty="0" smtClean="0">
                          <a:effectLst/>
                          <a:latin typeface="Arial"/>
                        </a:rPr>
                        <a:t>(elaborar la </a:t>
                      </a:r>
                      <a:r>
                        <a:rPr lang="es-CO" sz="1100" b="0" i="0" u="none" strike="noStrike" dirty="0">
                          <a:effectLst/>
                          <a:latin typeface="Arial"/>
                        </a:rPr>
                        <a:t>resolución vigencia 2015 aplicando IPC.), teniendo en cuenta lo establecido en el Parágrafo 2 del Artículo 6 de la Resolución CRA No. 706 de 2014.</a:t>
                      </a: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432">
                <a:tc>
                  <a:txBody>
                    <a:bodyPr/>
                    <a:lstStyle/>
                    <a:p>
                      <a:pPr algn="l" fontAlgn="ctr"/>
                      <a:r>
                        <a:rPr lang="es-CO" sz="1100" b="1" i="0" u="none" strike="noStrike" dirty="0">
                          <a:effectLst/>
                          <a:latin typeface="Arial"/>
                        </a:rPr>
                        <a:t>ASOCIACIÓN DE USUARIOS DEL ACUEDUCTO LOS LAGOS LA CALERA CUNDINAMARCA</a:t>
                      </a: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effectLst/>
                          <a:latin typeface="Arial"/>
                        </a:rPr>
                        <a:t>No se </a:t>
                      </a:r>
                      <a:r>
                        <a:rPr lang="es-CO" sz="1100" b="0" i="0" u="none" strike="noStrike" dirty="0" smtClean="0">
                          <a:effectLst/>
                          <a:latin typeface="Arial"/>
                        </a:rPr>
                        <a:t>evidenció </a:t>
                      </a:r>
                      <a:r>
                        <a:rPr lang="es-CO" sz="1100" b="0" i="0" u="none" strike="noStrike" dirty="0">
                          <a:effectLst/>
                          <a:latin typeface="Arial"/>
                        </a:rPr>
                        <a:t>la liquidación de la contribución correspondiente a la vigencia 2015 </a:t>
                      </a:r>
                      <a:r>
                        <a:rPr lang="es-CO" sz="1100" b="0" i="0" u="none" strike="noStrike" dirty="0" smtClean="0">
                          <a:effectLst/>
                          <a:latin typeface="Arial"/>
                        </a:rPr>
                        <a:t>(elaborar la </a:t>
                      </a:r>
                      <a:r>
                        <a:rPr lang="es-CO" sz="1100" b="0" i="0" u="none" strike="noStrike" dirty="0">
                          <a:effectLst/>
                          <a:latin typeface="Arial"/>
                        </a:rPr>
                        <a:t>resolución vigencia 2015 aplicando </a:t>
                      </a:r>
                      <a:r>
                        <a:rPr lang="es-CO" sz="1100" b="0" i="0" u="none" strike="noStrike" dirty="0" smtClean="0">
                          <a:effectLst/>
                          <a:latin typeface="Arial"/>
                        </a:rPr>
                        <a:t>IPC).</a:t>
                      </a:r>
                      <a:endParaRPr lang="es-CO" sz="1100" b="0" i="0" u="none" strike="noStrike" dirty="0">
                        <a:effectLst/>
                        <a:latin typeface="Arial"/>
                      </a:endParaRP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843">
                <a:tc>
                  <a:txBody>
                    <a:bodyPr/>
                    <a:lstStyle/>
                    <a:p>
                      <a:pPr algn="l" fontAlgn="ctr"/>
                      <a:r>
                        <a:rPr lang="es-CO" sz="1100" b="1" i="0" u="none" strike="noStrike" dirty="0">
                          <a:effectLst/>
                          <a:latin typeface="Arial"/>
                        </a:rPr>
                        <a:t>ASOCIACION DE USUARIOS DEL ACUEDUCTO RURAL COMUNITARIO ISUGU PUEBLO NUEVO EL SILENCIO MANDARINO EL R</a:t>
                      </a: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No se </a:t>
                      </a:r>
                      <a:r>
                        <a:rPr lang="es-CO" sz="1100" b="0" i="0" u="none" strike="noStrike" dirty="0" smtClean="0">
                          <a:effectLst/>
                          <a:latin typeface="Arial"/>
                        </a:rPr>
                        <a:t>evidenciaron </a:t>
                      </a:r>
                      <a:r>
                        <a:rPr lang="es-CO" sz="1100" b="0" i="0" u="none" strike="noStrike" dirty="0">
                          <a:effectLst/>
                          <a:latin typeface="Arial"/>
                        </a:rPr>
                        <a:t>las resoluciones para el cobro de la contribución correspondiente a las vigencias  2013 y </a:t>
                      </a:r>
                      <a:r>
                        <a:rPr lang="es-CO" sz="1100" b="0" i="0" u="none" strike="noStrike" dirty="0" smtClean="0">
                          <a:effectLst/>
                          <a:latin typeface="Arial"/>
                        </a:rPr>
                        <a:t>2014.</a:t>
                      </a:r>
                    </a:p>
                    <a:p>
                      <a:pPr algn="just" fontAlgn="auto"/>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a:effectLst/>
                        <a:latin typeface="Arial"/>
                      </a:endParaRPr>
                    </a:p>
                  </a:txBody>
                  <a:tcPr marL="6995" marR="6995" marT="6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631">
                <a:tc>
                  <a:txBody>
                    <a:bodyPr/>
                    <a:lstStyle/>
                    <a:p>
                      <a:pPr algn="l" fontAlgn="ctr"/>
                      <a:r>
                        <a:rPr lang="es-CO" sz="1100" b="1" i="0" u="none" strike="noStrike" dirty="0">
                          <a:effectLst/>
                          <a:latin typeface="Arial"/>
                        </a:rPr>
                        <a:t>ASOCIACIÓN DE USUARIOS PRESTADORA DE SERVICIOS PÚBLICOS DEL TEUSACÁ - PROGRESAR E.S.P.</a:t>
                      </a: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ctr" latinLnBrk="0" hangingPunct="1"/>
                      <a:r>
                        <a:rPr lang="es-CO" sz="1100" b="0" i="0" u="none" strike="noStrike" kern="1200" dirty="0">
                          <a:solidFill>
                            <a:schemeClr val="tx1"/>
                          </a:solidFill>
                          <a:effectLst/>
                          <a:latin typeface="Arial"/>
                          <a:ea typeface="+mn-ea"/>
                          <a:cs typeface="+mn-cs"/>
                        </a:rPr>
                        <a:t>La liquidación de la contribución para las vigencias 2013 y 2014 no se ha </a:t>
                      </a:r>
                      <a:r>
                        <a:rPr lang="es-CO" sz="1100" b="0" i="0" u="none" strike="noStrike" kern="1200" dirty="0" smtClean="0">
                          <a:solidFill>
                            <a:schemeClr val="tx1"/>
                          </a:solidFill>
                          <a:effectLst/>
                          <a:latin typeface="Arial"/>
                          <a:ea typeface="+mn-ea"/>
                          <a:cs typeface="+mn-cs"/>
                        </a:rPr>
                        <a:t>realizado.</a:t>
                      </a:r>
                      <a:endParaRPr lang="es-CO" sz="1100" b="0" i="0" u="none" strike="noStrike" kern="1200" dirty="0">
                        <a:solidFill>
                          <a:schemeClr val="tx1"/>
                        </a:solidFill>
                        <a:effectLst/>
                        <a:latin typeface="Arial"/>
                        <a:ea typeface="+mn-ea"/>
                        <a:cs typeface="+mn-cs"/>
                      </a:endParaRPr>
                    </a:p>
                  </a:txBody>
                  <a:tcPr marL="6995" marR="6995" marT="6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7194">
                <a:tc>
                  <a:txBody>
                    <a:bodyPr/>
                    <a:lstStyle/>
                    <a:p>
                      <a:pPr algn="l" fontAlgn="ctr"/>
                      <a:r>
                        <a:rPr lang="es-CO" sz="1100" b="1" i="0" u="none" strike="noStrike" dirty="0">
                          <a:effectLst/>
                          <a:latin typeface="Arial"/>
                        </a:rPr>
                        <a:t>CORASEO S.A. E.S.P.</a:t>
                      </a: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 contribución de las vigencias 2011, 2012, 2013 y 2014 no se han </a:t>
                      </a:r>
                      <a:r>
                        <a:rPr lang="es-CO" sz="1100" b="0" i="0" u="none" strike="noStrike" dirty="0" smtClean="0">
                          <a:effectLst/>
                          <a:latin typeface="Arial"/>
                        </a:rPr>
                        <a:t>realizado.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smtClean="0">
                        <a:effectLst/>
                        <a:latin typeface="Arial"/>
                      </a:endParaRPr>
                    </a:p>
                  </a:txBody>
                  <a:tcPr marL="6995" marR="6995" marT="6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994">
                <a:tc>
                  <a:txBody>
                    <a:bodyPr/>
                    <a:lstStyle/>
                    <a:p>
                      <a:pPr algn="l" fontAlgn="ctr"/>
                      <a:r>
                        <a:rPr lang="es-CO" sz="1100" b="1" i="0" u="none" strike="noStrike" dirty="0">
                          <a:effectLst/>
                          <a:latin typeface="Arial"/>
                        </a:rPr>
                        <a:t>CORPORACION DE SERVICIOS DE ACUEDUCTO Y ALCANTARILLADO DEL CHORO AGUACHORO</a:t>
                      </a: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smtClean="0">
                        <a:effectLst/>
                        <a:latin typeface="Arial"/>
                      </a:endParaRPr>
                    </a:p>
                  </a:txBody>
                  <a:tcPr marL="6995" marR="6995" marT="6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924">
                <a:tc>
                  <a:txBody>
                    <a:bodyPr/>
                    <a:lstStyle/>
                    <a:p>
                      <a:pPr algn="l" fontAlgn="ctr"/>
                      <a:r>
                        <a:rPr lang="es-CO" sz="1100" b="1" i="0" u="none" strike="noStrike" dirty="0">
                          <a:effectLst/>
                          <a:latin typeface="Arial"/>
                        </a:rPr>
                        <a:t>EMPRESA DE ACUEDUCTO CORINTO S.A. E.S.P.</a:t>
                      </a: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kern="1200" baseline="0" dirty="0">
                          <a:effectLst/>
                          <a:latin typeface="Arial"/>
                        </a:rPr>
                        <a:t>No se evidencia la resolución correspondiente a la vigencia 2012</a:t>
                      </a:r>
                      <a:r>
                        <a:rPr lang="es-CO" sz="1100" b="0" i="0" u="none" strike="noStrike" kern="1200" baseline="0" dirty="0" smtClean="0">
                          <a:effectLst/>
                          <a:latin typeface="Arial"/>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smtClean="0">
                        <a:effectLst/>
                        <a:latin typeface="Arial"/>
                      </a:endParaRPr>
                    </a:p>
                  </a:txBody>
                  <a:tcPr marL="6995" marR="6995" marT="6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994">
                <a:tc>
                  <a:txBody>
                    <a:bodyPr/>
                    <a:lstStyle/>
                    <a:p>
                      <a:pPr algn="l" fontAlgn="ctr"/>
                      <a:r>
                        <a:rPr lang="es-CO" sz="1100" b="1" i="0" u="none" strike="noStrike" dirty="0">
                          <a:effectLst/>
                          <a:latin typeface="Arial"/>
                        </a:rPr>
                        <a:t>EMPRESA DE SERVICIOS PUBLICOS DE ACUEDUCTO Y ALCANTARILLADO DE ALBAN</a:t>
                      </a:r>
                    </a:p>
                  </a:txBody>
                  <a:tcPr marL="6995" marR="6995" marT="6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effectLst/>
                          <a:latin typeface="Arial"/>
                        </a:rPr>
                        <a:t>Las resoluciones </a:t>
                      </a:r>
                      <a:r>
                        <a:rPr lang="es-CO" sz="1100" b="0" i="0" u="none" strike="noStrike" dirty="0" smtClean="0">
                          <a:effectLst/>
                          <a:latin typeface="Arial"/>
                        </a:rPr>
                        <a:t>correspondientes </a:t>
                      </a:r>
                      <a:r>
                        <a:rPr lang="es-CO" sz="1100" b="0" i="0" u="none" strike="noStrike" dirty="0">
                          <a:effectLst/>
                          <a:latin typeface="Arial"/>
                        </a:rPr>
                        <a:t>a las vigencias 2012, 2013 y 2014 no se han elaborado</a:t>
                      </a:r>
                      <a:r>
                        <a:rPr lang="es-CO" sz="1100" b="0" i="0" u="none" strike="noStrike" dirty="0" smtClean="0">
                          <a:effectLst/>
                          <a:latin typeface="Arial"/>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effectLst/>
                          <a:latin typeface="Arial"/>
                        </a:rPr>
                        <a:t>Comentarios Subdirección Administrativa y Financiera:  </a:t>
                      </a:r>
                      <a:r>
                        <a:rPr lang="es-CO" sz="1100" b="0" i="0" u="none" strike="noStrike" dirty="0" smtClean="0">
                          <a:effectLst/>
                          <a:latin typeface="Arial"/>
                        </a:rPr>
                        <a:t>“Comentario</a:t>
                      </a:r>
                      <a:r>
                        <a:rPr lang="es-CO" sz="1100" b="0" i="0" u="none" strike="noStrike" baseline="0" dirty="0" smtClean="0">
                          <a:effectLst/>
                          <a:latin typeface="Arial"/>
                        </a:rPr>
                        <a:t> general”.</a:t>
                      </a:r>
                      <a:endParaRPr lang="es-CO" sz="1100" b="0" i="0" u="none" strike="noStrike" dirty="0" smtClean="0">
                        <a:effectLst/>
                        <a:latin typeface="Arial"/>
                      </a:endParaRPr>
                    </a:p>
                  </a:txBody>
                  <a:tcPr marL="6995" marR="6995" marT="6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90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26295</TotalTime>
  <Words>4761</Words>
  <Application>Microsoft Office PowerPoint</Application>
  <PresentationFormat>Presentación en pantalla (4:3)</PresentationFormat>
  <Paragraphs>360</Paragraphs>
  <Slides>36</Slides>
  <Notes>31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Mercadeo básico</dc:title>
  <dc:creator>Preferred Customer</dc:creator>
  <cp:lastModifiedBy>Giovanni Soto Cagua</cp:lastModifiedBy>
  <cp:revision>936</cp:revision>
  <dcterms:created xsi:type="dcterms:W3CDTF">2009-07-03T14:17:45Z</dcterms:created>
  <dcterms:modified xsi:type="dcterms:W3CDTF">2016-09-09T20:56:10Z</dcterms:modified>
</cp:coreProperties>
</file>